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5"/>
  </p:notesMasterIdLst>
  <p:sldIdLst>
    <p:sldId id="256" r:id="rId2"/>
    <p:sldId id="259" r:id="rId3"/>
    <p:sldId id="296" r:id="rId4"/>
    <p:sldId id="297" r:id="rId5"/>
    <p:sldId id="298" r:id="rId6"/>
    <p:sldId id="281" r:id="rId7"/>
    <p:sldId id="288" r:id="rId8"/>
    <p:sldId id="289" r:id="rId9"/>
    <p:sldId id="282" r:id="rId10"/>
    <p:sldId id="299" r:id="rId11"/>
    <p:sldId id="300" r:id="rId12"/>
    <p:sldId id="301" r:id="rId13"/>
    <p:sldId id="302" r:id="rId14"/>
    <p:sldId id="283" r:id="rId15"/>
    <p:sldId id="265" r:id="rId16"/>
    <p:sldId id="293" r:id="rId17"/>
    <p:sldId id="295" r:id="rId18"/>
    <p:sldId id="285" r:id="rId19"/>
    <p:sldId id="286" r:id="rId20"/>
    <p:sldId id="278" r:id="rId21"/>
    <p:sldId id="279" r:id="rId22"/>
    <p:sldId id="290" r:id="rId23"/>
    <p:sldId id="29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DB0FD-452A-42DB-844C-79EFBA840715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6FF1F-F25E-4830-A27B-CE81BE0A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3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07E3-EB03-41C6-AF9D-ABE953C69A57}" type="datetime1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33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7DA8-16D8-4596-9D0A-FD7CC71FB417}" type="datetime1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9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92D7-C02C-43AF-893E-176EE1B8319B}" type="datetime1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5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7F8F-B361-48F5-A8EA-57D6530D5B84}" type="datetime1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5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3DEF-63B2-4CFD-9066-A276E8136E4C}" type="datetime1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8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B88-A7D8-4D6C-B2EF-8267654E3DB7}" type="datetime1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0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C369-7CB1-4D8D-9356-EE7604A31E4E}" type="datetime1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8575-AF7C-4929-A78D-175686426EEF}" type="datetime1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5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41F3-EA92-4714-86C3-5B00EF70E554}" type="datetime1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3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91AB68-EE6F-4796-8B74-AA773B8548DF}" type="datetime1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4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4888-D161-49DD-84F0-324453E34DE3}" type="datetime1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A8F5AA-901D-43B8-A217-CF399E15A4E0}" type="datetime1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8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2615313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Living Smart @ Smart Home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548605"/>
            <a:ext cx="10058400" cy="16474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3756" y="4548606"/>
            <a:ext cx="4798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Vishnu Sivan, </a:t>
            </a:r>
            <a:r>
              <a:rPr lang="en-US" baseline="30000" dirty="0"/>
              <a:t>2</a:t>
            </a:r>
            <a:r>
              <a:rPr lang="en-US" dirty="0"/>
              <a:t>Hema </a:t>
            </a:r>
            <a:r>
              <a:rPr lang="en-US" dirty="0" err="1"/>
              <a:t>Dileep</a:t>
            </a:r>
            <a:r>
              <a:rPr lang="en-US" dirty="0"/>
              <a:t>, </a:t>
            </a:r>
            <a:r>
              <a:rPr lang="en-US" baseline="30000" dirty="0" smtClean="0"/>
              <a:t>3</a:t>
            </a:r>
            <a:r>
              <a:rPr lang="en-US" dirty="0" smtClean="0"/>
              <a:t>Romariyo </a:t>
            </a:r>
            <a:r>
              <a:rPr lang="en-US" dirty="0"/>
              <a:t>Johnson</a:t>
            </a:r>
          </a:p>
          <a:p>
            <a:r>
              <a:rPr lang="en-US" dirty="0"/>
              <a:t>P.G Scholar</a:t>
            </a:r>
          </a:p>
          <a:p>
            <a:r>
              <a:rPr lang="en-US" dirty="0" err="1" smtClean="0"/>
              <a:t>Dept.Computer</a:t>
            </a:r>
            <a:r>
              <a:rPr lang="en-US" dirty="0" smtClean="0"/>
              <a:t> </a:t>
            </a:r>
            <a:r>
              <a:rPr lang="en-US" dirty="0"/>
              <a:t>Applications</a:t>
            </a:r>
          </a:p>
          <a:p>
            <a:r>
              <a:rPr lang="en-US" dirty="0"/>
              <a:t>Mar Athanasius College of Engineering</a:t>
            </a:r>
          </a:p>
          <a:p>
            <a:r>
              <a:rPr lang="en-US" dirty="0" err="1"/>
              <a:t>Kothamangalam</a:t>
            </a:r>
            <a:r>
              <a:rPr lang="en-US" dirty="0"/>
              <a:t>, India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483" y="4590392"/>
            <a:ext cx="3944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/>
              <a:t>4</a:t>
            </a:r>
            <a:r>
              <a:rPr lang="en-US"/>
              <a:t>Shinu S Kurian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 err="1"/>
              <a:t>Dept.Computer</a:t>
            </a:r>
            <a:r>
              <a:rPr lang="en-US" dirty="0"/>
              <a:t> Applications</a:t>
            </a:r>
          </a:p>
          <a:p>
            <a:r>
              <a:rPr lang="en-US" dirty="0"/>
              <a:t>Mar Athanasius College of Engineering</a:t>
            </a:r>
          </a:p>
          <a:p>
            <a:r>
              <a:rPr lang="en-US" dirty="0" err="1"/>
              <a:t>Kothamangalam</a:t>
            </a:r>
            <a:r>
              <a:rPr lang="en-US" dirty="0"/>
              <a:t>, India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5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2"/>
    </mc:Choice>
    <mc:Fallback xmlns="">
      <p:transition spd="slow" advTm="389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WORKING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91" y="1761085"/>
            <a:ext cx="4710599" cy="45204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22" y="569843"/>
            <a:ext cx="6558106" cy="558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170" y="1417983"/>
            <a:ext cx="6558311" cy="476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2955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(Contd.,)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25" y="1791952"/>
            <a:ext cx="6433191" cy="452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(Contd.,)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Controlled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devices (Air Conditioner, Light, Fan, Gate and Motor) are connected with a controller which is used to make the configuration of the device according to predictions and the previous stored results.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Controller: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to control the home appliances with improved level of access and enhanced prediction mechanism to take automatic configuration for the respective devices.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I/O Interfaces: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are repeatedly tracking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including their emotion as such.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3055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(Contd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9196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15035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397335" y="1914531"/>
            <a:ext cx="5196632" cy="477892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Capture data on User Interaction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3397335" y="2563341"/>
            <a:ext cx="5196632" cy="589494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Accept by I/O interfaces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(Sensors)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3397335" y="3291317"/>
            <a:ext cx="5196632" cy="602649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Pass information to the controller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995651" y="3914786"/>
            <a:ext cx="0" cy="16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67341" y="2379902"/>
            <a:ext cx="0" cy="16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67341" y="3141921"/>
            <a:ext cx="0" cy="16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967512" y="4919745"/>
            <a:ext cx="13081" cy="39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15</a:t>
            </a:fld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5041492" y="4092641"/>
            <a:ext cx="1908313" cy="8152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valid data ?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650989" y="5317811"/>
            <a:ext cx="633046" cy="4305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8952" y="4921832"/>
            <a:ext cx="6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3"/>
          </p:cNvCxnSpPr>
          <p:nvPr/>
        </p:nvCxnSpPr>
        <p:spPr>
          <a:xfrm>
            <a:off x="6949805" y="4500257"/>
            <a:ext cx="534207" cy="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484012" y="4304714"/>
            <a:ext cx="2560320" cy="478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Refresh Controller State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Elbow Connector 26"/>
          <p:cNvCxnSpPr>
            <a:endCxn id="8" idx="3"/>
          </p:cNvCxnSpPr>
          <p:nvPr/>
        </p:nvCxnSpPr>
        <p:spPr>
          <a:xfrm rot="16200000" flipV="1">
            <a:off x="7923811" y="2823634"/>
            <a:ext cx="2129497" cy="789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84023" y="4130925"/>
            <a:ext cx="6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3752505" y="2563511"/>
            <a:ext cx="4213375" cy="838967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Controller extract user changes,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Make necessary configuration as stated in prediction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3757498" y="3597033"/>
            <a:ext cx="4208382" cy="741628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User acceptance review and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Environmental changes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3752505" y="4548879"/>
            <a:ext cx="4213375" cy="811673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Accumulate the updated configuration, user behavior and situation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64977" y="3386815"/>
            <a:ext cx="0" cy="21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4977" y="4338661"/>
            <a:ext cx="0" cy="21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37558" y="2337630"/>
            <a:ext cx="0" cy="21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514535" y="1957157"/>
            <a:ext cx="689317" cy="3804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(Cont.,)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338" indent="-55563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Table</a:t>
            </a:r>
          </a:p>
          <a:p>
            <a:pPr marL="573088" lvl="2" indent="-1651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Id</a:t>
            </a:r>
          </a:p>
          <a:p>
            <a:pPr marL="573088" lvl="2" indent="-165100" fontAlgn="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Behavior</a:t>
            </a:r>
          </a:p>
          <a:p>
            <a:pPr marL="573088" lvl="2" indent="-165100" fontAlgn="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marL="573088" lvl="2" indent="-165100" fontAlgn="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87703"/>
              </p:ext>
            </p:extLst>
          </p:nvPr>
        </p:nvGraphicFramePr>
        <p:xfrm>
          <a:off x="2512851" y="4381360"/>
          <a:ext cx="716947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368">
                  <a:extLst>
                    <a:ext uri="{9D8B030D-6E8A-4147-A177-3AD203B41FA5}">
                      <a16:colId xmlns:a16="http://schemas.microsoft.com/office/drawing/2014/main" val="2266338964"/>
                    </a:ext>
                  </a:extLst>
                </a:gridCol>
                <a:gridCol w="2049686">
                  <a:extLst>
                    <a:ext uri="{9D8B030D-6E8A-4147-A177-3AD203B41FA5}">
                      <a16:colId xmlns:a16="http://schemas.microsoft.com/office/drawing/2014/main" val="1021311125"/>
                    </a:ext>
                  </a:extLst>
                </a:gridCol>
                <a:gridCol w="1535049">
                  <a:extLst>
                    <a:ext uri="{9D8B030D-6E8A-4147-A177-3AD203B41FA5}">
                      <a16:colId xmlns:a16="http://schemas.microsoft.com/office/drawing/2014/main" val="2267737176"/>
                    </a:ext>
                  </a:extLst>
                </a:gridCol>
                <a:gridCol w="1792368">
                  <a:extLst>
                    <a:ext uri="{9D8B030D-6E8A-4147-A177-3AD203B41FA5}">
                      <a16:colId xmlns:a16="http://schemas.microsoft.com/office/drawing/2014/main" val="642233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Behavior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Configuration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38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(For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Lights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Sleeping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Bedroom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63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(For Fan)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Sleeping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Bedroom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2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HOMES - FEATURES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7148"/>
          </a:xfrm>
        </p:spPr>
        <p:txBody>
          <a:bodyPr>
            <a:normAutofit/>
          </a:bodyPr>
          <a:lstStyle/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Effectual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Utilization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 algn="just">
              <a:buSzPct val="166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 friendly energy generation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 algn="just">
              <a:buSzPct val="166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Intellectual electrical appliances</a:t>
            </a:r>
          </a:p>
          <a:p>
            <a:pPr marL="1139825" lvl="5" indent="-269875" algn="just">
              <a:buSzPct val="166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interior and exterior lighting</a:t>
            </a: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Security System</a:t>
            </a:r>
          </a:p>
          <a:p>
            <a:pPr lvl="5">
              <a:buSzPct val="166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cameras</a:t>
            </a:r>
          </a:p>
          <a:p>
            <a:pPr lvl="5">
              <a:buSzPct val="166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Controlled access</a:t>
            </a:r>
          </a:p>
          <a:p>
            <a:pPr lvl="5">
              <a:buSzPct val="166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2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FEATURES(Contd.,)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Waste Management</a:t>
            </a:r>
          </a:p>
          <a:p>
            <a:pPr lvl="5">
              <a:buSzPct val="166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Well-organized Biogas plants</a:t>
            </a:r>
          </a:p>
          <a:p>
            <a:pPr lvl="5">
              <a:buSzPct val="166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Electrified decomposition of Non Biodegradable wastes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Detection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8888" lvl="5" indent="-344488">
              <a:buSzPct val="166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 correct option</a:t>
            </a: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Ease of Access   </a:t>
            </a:r>
          </a:p>
          <a:p>
            <a:pPr lvl="5">
              <a:buSzPct val="166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appliances with more output and less input</a:t>
            </a:r>
          </a:p>
          <a:p>
            <a:pPr marL="966787" lvl="6" indent="0">
              <a:buSzPct val="166000"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ct val="166000"/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0350"/>
          </a:xfrm>
        </p:spPr>
        <p:txBody>
          <a:bodyPr>
            <a:normAutofit/>
          </a:bodyPr>
          <a:lstStyle/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Smart Home</a:t>
            </a:r>
          </a:p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work description</a:t>
            </a:r>
          </a:p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steps</a:t>
            </a:r>
          </a:p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Kerala Technological Congress (KETCON-2017 Energy Technologies)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231775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more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user’s behavior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31775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prediction mechanism based on the user’s behavior and take necessary configuration to maintain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happy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31775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Responds to user changes only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authenticated person</a:t>
            </a:r>
          </a:p>
          <a:p>
            <a:pPr marL="463550" indent="-231775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access: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interfaces continuously track the user’s changes and pass it to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for making appropriate changes</a:t>
            </a:r>
          </a:p>
          <a:p>
            <a:pPr marL="463550" indent="-231775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/>
          </a:bodyPr>
          <a:lstStyle/>
          <a:p>
            <a:pPr marL="341313" lvl="0" indent="-231775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Francis is a Principal/Director with Cognizant Business Consulting’s Insurance Practice, “Next-Generation Insurance: Tapping into the Intelligence of Smart Homes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lvl="0" indent="-231775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N1,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Kusuma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M2, Student IV SEM,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Digital Communication.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MSRIT, Bangalore, India , “Home Automation Using Internet of Things”</a:t>
            </a:r>
          </a:p>
          <a:p>
            <a:pPr marL="341313" lvl="0" indent="-231775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Bhatia, Students, Department of Electronics and Telecommunication,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Thadomal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College,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Mumbai, “Technology, Systems and Implementation of a Smart Home Automation System: A Review”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lvl="0" indent="-23177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-Yung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Chang, Department of Computer Science and Information Engineering,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Tamkang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No. 151,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Yingzhuan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Road,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Tamsui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District, New Taipei City 25137, Taiwan; “Design and Implementation of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Point for  Smart Home”</a:t>
            </a:r>
          </a:p>
          <a:p>
            <a:pPr marL="341313" lvl="0" indent="-231775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B. I. REAZ, department of electrical, electronic and systems engineering,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kebangsaan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malaysia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43600,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selangor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Malaysia, “Artificial intelligence techniques for advanced smart home implementation ” 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13622"/>
          </a:xfrm>
        </p:spPr>
        <p:txBody>
          <a:bodyPr>
            <a:normAutofit fontScale="55000" lnSpcReduction="20000"/>
          </a:bodyPr>
          <a:lstStyle/>
          <a:p>
            <a:pPr marL="395288" lvl="0" indent="-217488">
              <a:buFont typeface="Wingdings" panose="05000000000000000000" pitchFamily="2" charset="2"/>
              <a:buChar char="Ø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Dhiren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Tejani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Ali Mohammed A. H. Al-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Kuwari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Energy Conservation in Smart Home, 5th IEEE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InternationalConference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Digital Ecosystems and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Technologies,Daejeon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Korea, May 2011</a:t>
            </a:r>
          </a:p>
          <a:p>
            <a:pPr marL="395288" lvl="0" indent="-217488">
              <a:buFont typeface="Wingdings" panose="05000000000000000000" pitchFamily="2" charset="2"/>
              <a:buChar char="Ø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Jaszczyk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Król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(2010). Updatable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multiagent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for smart home system. Agent and Multi-Agent Systems: Technologies and Applications. 6071: 370-379.</a:t>
            </a:r>
          </a:p>
          <a:p>
            <a:pPr marL="395288" lvl="0" indent="-217488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U.A.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Bakshi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V.U.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Bakshi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“Principles of Control Systems”, chapter 1, page 1-2, Technical Publications.</a:t>
            </a:r>
          </a:p>
          <a:p>
            <a:pPr marL="395288" lvl="0" indent="-217488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Release: “Smart Home Revenues to reach $71 billion by 2018, Juniper Research Finds,” Juniper Research, February, 2014</a:t>
            </a:r>
          </a:p>
          <a:p>
            <a:pPr marL="395288" lvl="0" indent="-217488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“SAMSUNG to Acquire SmartThings, Leading Open Platform for the Internet of Things,” samsung.com, August, 2014.                    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5288" lvl="0" indent="-217488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http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samsung.com/us/news/23607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“SAMSUNG to Acquire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SmartThings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Leading Open Platform for the Internet of Things,” samsung.com, August, 2014.                      http://www. samsung.com/us/news/23607/.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“Google Unveils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Brillo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Its Answer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Smartifying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Home,” wired.com, May, 2015. http://www.wired.com/2015/05/googleunveils-brillo- answer-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smartifying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-home/.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Al-Ali, Member, IEEE &amp; M. AL-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,“Java-Based Home Automation System R.” IEEE Transactions on Consumer Electronics, Vol. 50, No. 2, MAY 2004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“Vision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Smart Home: The Role of Mobile in the Home of the Future,” GSMA, March,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INTRODUCTON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342900">
              <a:buFont typeface="Wingdings" panose="05000000000000000000" pitchFamily="2" charset="2"/>
              <a:buChar char="Ø"/>
              <a:tabLst>
                <a:tab pos="395288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various electrical and electronic appliances are controlled by a central computer control  system.</a:t>
            </a:r>
          </a:p>
          <a:p>
            <a:pPr marL="520700" indent="-342900">
              <a:buFont typeface="Wingdings" panose="05000000000000000000" pitchFamily="2" charset="2"/>
              <a:buChar char="Ø"/>
              <a:tabLst>
                <a:tab pos="39528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nhance the smart way of living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recognition, Internet of things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AI.</a:t>
            </a:r>
          </a:p>
          <a:p>
            <a:pPr marL="520700" indent="-342900">
              <a:buFont typeface="Wingdings" panose="05000000000000000000" pitchFamily="2" charset="2"/>
              <a:buChar char="Ø"/>
              <a:tabLst>
                <a:tab pos="39528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 to the home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appliances.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 are connected via standard means of communication for its operations.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0">
              <a:buNone/>
              <a:tabLst>
                <a:tab pos="395288" algn="l"/>
              </a:tabLs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22065" cy="365125"/>
          </a:xfrm>
        </p:spPr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7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1"/>
    </mc:Choice>
    <mc:Fallback xmlns="">
      <p:transition spd="slow" advTm="175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INTRODUCTON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(Contd.,)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948" y="1845734"/>
            <a:ext cx="994973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Well-equipped system 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saving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homes more smart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sensors to control home appliances.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Smart homes work with fairly simple systems: receivers &amp; transmitters.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Receivers detects a certain signal sends from the transmitter.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Intellectual decision making according to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09" y="155419"/>
            <a:ext cx="9793356" cy="613619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Improve comfort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Ensure security</a:t>
            </a: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Enhance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Provide entertainment and convenience at all times</a:t>
            </a: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Provide a smart way of living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479646"/>
              </p:ext>
            </p:extLst>
          </p:nvPr>
        </p:nvGraphicFramePr>
        <p:xfrm>
          <a:off x="1096963" y="1846263"/>
          <a:ext cx="100584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90406362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9069116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1844706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46643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PAPER NAME AND</a:t>
                      </a:r>
                      <a:r>
                        <a:rPr lang="en-US" baseline="0" dirty="0" smtClean="0"/>
                        <a:t> 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LIMITATIONS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63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Next-generation insurance: tapping into the intelligence of smart homes,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Agil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Francis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home architecture</a:t>
                      </a: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(Smart homes comprise three unique components: home appliances, home security devices and home infrastructure)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Remotely controlled appliances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Interconnected devices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Privacy and security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Interconnectivity and data standardization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1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Technology, systems and implementation of a smart home automation system: A review,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uraj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Bhatia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Zigbee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technologies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Benefit for elderly or disabled persons living alone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6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automation using internet of things,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Vinay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Sagar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based system design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of cloud networking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cost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Intellectual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components are not included.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547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(Contd.,)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59218"/>
              </p:ext>
            </p:extLst>
          </p:nvPr>
        </p:nvGraphicFramePr>
        <p:xfrm>
          <a:off x="1096963" y="1846263"/>
          <a:ext cx="10058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3032193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54036652"/>
                    </a:ext>
                  </a:extLst>
                </a:gridCol>
                <a:gridCol w="2525468">
                  <a:extLst>
                    <a:ext uri="{9D8B030D-6E8A-4147-A177-3AD203B41FA5}">
                      <a16:colId xmlns:a16="http://schemas.microsoft.com/office/drawing/2014/main" val="768417302"/>
                    </a:ext>
                  </a:extLst>
                </a:gridCol>
                <a:gridCol w="2503732">
                  <a:extLst>
                    <a:ext uri="{9D8B030D-6E8A-4147-A177-3AD203B41FA5}">
                      <a16:colId xmlns:a16="http://schemas.microsoft.com/office/drawing/2014/main" val="3207137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PAPER NAME AND</a:t>
                      </a:r>
                      <a:r>
                        <a:rPr lang="en-US" baseline="0" dirty="0" smtClean="0"/>
                        <a:t> 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LIMITATIONS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6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and Implementation of an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Access Point for  Smart Home,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Chih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-Yung Chang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design and implementation of an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access point coordinating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various wireless transmission protocols( Wi-Fi, ZigBee)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original Wi-Fi AP can be upgraded to an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more user interactions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utomated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architecture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 techniques for advanced smart home implementation, M. B. I. REAZ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Highlights research projects employing multi-agent system, action prediction, artificial neural network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 provide more efficient system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intelligence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are provided.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no feedback mechanism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93095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SMART HOME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 personalization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Busy life in modern era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795338" indent="-225425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motion sensors which allows for observation of activities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Ease of Control</a:t>
            </a:r>
          </a:p>
          <a:p>
            <a:pPr marL="795338" indent="-225425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control of electric gadgets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homes offers benefits for the disabled and elderly persons in the various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</a:p>
          <a:p>
            <a:pPr marL="795338" indent="-225425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5338" indent="-225425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Alert systems for the  notifications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5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1889</TotalTime>
  <Words>1425</Words>
  <Application>Microsoft Office PowerPoint</Application>
  <PresentationFormat>Widescreen</PresentationFormat>
  <Paragraphs>219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宋体</vt:lpstr>
      <vt:lpstr>宋体</vt:lpstr>
      <vt:lpstr>Arial</vt:lpstr>
      <vt:lpstr>Calibri</vt:lpstr>
      <vt:lpstr>Calibri Light</vt:lpstr>
      <vt:lpstr>Times New Roman</vt:lpstr>
      <vt:lpstr>Wingdings</vt:lpstr>
      <vt:lpstr>Retrospect</vt:lpstr>
      <vt:lpstr>Living Smart @ Smart Home</vt:lpstr>
      <vt:lpstr>OUTLINE</vt:lpstr>
      <vt:lpstr>INTRODUCTON </vt:lpstr>
      <vt:lpstr>INTRODUCTON (Contd.,)</vt:lpstr>
      <vt:lpstr>PowerPoint Presentation</vt:lpstr>
      <vt:lpstr>OBJECTIVES</vt:lpstr>
      <vt:lpstr>LITERATURE REVIEW</vt:lpstr>
      <vt:lpstr>LITERATURE REVIEW (Contd.,)</vt:lpstr>
      <vt:lpstr>WHY SMART HOME </vt:lpstr>
      <vt:lpstr>METHODOLOGY AND WORKING</vt:lpstr>
      <vt:lpstr>PowerPoint Presentation</vt:lpstr>
      <vt:lpstr>PowerPoint Presentation</vt:lpstr>
      <vt:lpstr>WORKING (Contd.,)</vt:lpstr>
      <vt:lpstr>WORKING (Contd.,)</vt:lpstr>
      <vt:lpstr>WORKING (Contd.,)</vt:lpstr>
      <vt:lpstr>PowerPoint Presentation</vt:lpstr>
      <vt:lpstr>WORKING (Cont.,)</vt:lpstr>
      <vt:lpstr>SMART HOMES - FEATURES</vt:lpstr>
      <vt:lpstr>FEATURES(Contd.,)</vt:lpstr>
      <vt:lpstr>CONCLUSION</vt:lpstr>
      <vt:lpstr>REFERENCES</vt:lpstr>
      <vt:lpstr>REFERENCES (Cont.)</vt:lpstr>
      <vt:lpstr>REFERENCES (Cont.)</vt:lpstr>
    </vt:vector>
  </TitlesOfParts>
  <Company>VSoft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Smart @ Smart Home</dc:title>
  <dc:creator>Vishnu Sivan</dc:creator>
  <cp:lastModifiedBy>Vishnu Sivan</cp:lastModifiedBy>
  <cp:revision>193</cp:revision>
  <dcterms:created xsi:type="dcterms:W3CDTF">2017-01-06T09:26:14Z</dcterms:created>
  <dcterms:modified xsi:type="dcterms:W3CDTF">2017-01-13T08:02:40Z</dcterms:modified>
</cp:coreProperties>
</file>