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1"/>
  </p:notesMasterIdLst>
  <p:sldIdLst>
    <p:sldId id="256" r:id="rId2"/>
    <p:sldId id="260" r:id="rId3"/>
    <p:sldId id="257" r:id="rId4"/>
    <p:sldId id="258" r:id="rId5"/>
    <p:sldId id="272" r:id="rId6"/>
    <p:sldId id="273" r:id="rId7"/>
    <p:sldId id="261" r:id="rId8"/>
    <p:sldId id="271" r:id="rId9"/>
    <p:sldId id="269" r:id="rId10"/>
    <p:sldId id="270" r:id="rId11"/>
    <p:sldId id="263" r:id="rId12"/>
    <p:sldId id="274" r:id="rId13"/>
    <p:sldId id="275" r:id="rId14"/>
    <p:sldId id="265" r:id="rId15"/>
    <p:sldId id="264" r:id="rId16"/>
    <p:sldId id="267" r:id="rId17"/>
    <p:sldId id="277" r:id="rId18"/>
    <p:sldId id="278" r:id="rId19"/>
    <p:sldId id="279" r:id="rId20"/>
    <p:sldId id="280" r:id="rId21"/>
    <p:sldId id="282" r:id="rId22"/>
    <p:sldId id="281" r:id="rId23"/>
    <p:sldId id="283" r:id="rId24"/>
    <p:sldId id="285" r:id="rId25"/>
    <p:sldId id="287" r:id="rId26"/>
    <p:sldId id="291" r:id="rId27"/>
    <p:sldId id="288" r:id="rId28"/>
    <p:sldId id="289" r:id="rId29"/>
    <p:sldId id="286" r:id="rId30"/>
    <p:sldId id="290" r:id="rId31"/>
    <p:sldId id="284" r:id="rId32"/>
    <p:sldId id="293" r:id="rId33"/>
    <p:sldId id="294" r:id="rId34"/>
    <p:sldId id="295" r:id="rId35"/>
    <p:sldId id="296" r:id="rId36"/>
    <p:sldId id="292" r:id="rId37"/>
    <p:sldId id="276" r:id="rId38"/>
    <p:sldId id="259" r:id="rId39"/>
    <p:sldId id="26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cc554610cc65a6/_CSBS/RdatatableBenc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cc554610cc65a6/_CSBS/RdatatableBench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cc554610cc65a6/_CSBS/RdatatableBench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cc554610cc65a6/_CSBS/RdatatableBench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cc554610cc65a6/_CSBS/RdatatableBench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8cc554610cc65a6/_CSBS/RdatatableBench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Posts per Software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Sheet1!$D$2:$G$2</c:f>
              <c:strCache>
                <c:ptCount val="4"/>
                <c:pt idx="0">
                  <c:v>R</c:v>
                </c:pt>
                <c:pt idx="1">
                  <c:v>SAS</c:v>
                </c:pt>
                <c:pt idx="2">
                  <c:v>SPSS</c:v>
                </c:pt>
                <c:pt idx="3">
                  <c:v>Stata</c:v>
                </c:pt>
              </c:strCache>
            </c:strRef>
          </c:cat>
          <c:val>
            <c:numRef>
              <c:f>Sheet1!$D$3:$G$3</c:f>
              <c:numCache>
                <c:formatCode>General</c:formatCode>
                <c:ptCount val="4"/>
                <c:pt idx="0">
                  <c:v>104701</c:v>
                </c:pt>
                <c:pt idx="1">
                  <c:v>4802</c:v>
                </c:pt>
                <c:pt idx="2">
                  <c:v>669</c:v>
                </c:pt>
                <c:pt idx="3">
                  <c:v>1523</c:v>
                </c:pt>
              </c:numCache>
            </c:numRef>
          </c:val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TalkStats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Sheet1!$D$2:$G$2</c:f>
              <c:strCache>
                <c:ptCount val="4"/>
                <c:pt idx="0">
                  <c:v>R</c:v>
                </c:pt>
                <c:pt idx="1">
                  <c:v>SAS</c:v>
                </c:pt>
                <c:pt idx="2">
                  <c:v>SPSS</c:v>
                </c:pt>
                <c:pt idx="3">
                  <c:v>Stata</c:v>
                </c:pt>
              </c:strCache>
            </c:strRef>
          </c:cat>
          <c:val>
            <c:numRef>
              <c:f>Sheet1!$D$4:$G$4</c:f>
              <c:numCache>
                <c:formatCode>General</c:formatCode>
                <c:ptCount val="4"/>
                <c:pt idx="0" formatCode="#,##0">
                  <c:v>16730</c:v>
                </c:pt>
                <c:pt idx="1">
                  <c:v>4276</c:v>
                </c:pt>
                <c:pt idx="2">
                  <c:v>6409</c:v>
                </c:pt>
                <c:pt idx="3">
                  <c:v>6103</c:v>
                </c:pt>
              </c:numCache>
            </c:numRef>
          </c:val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Cross Validated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Sheet1!$D$2:$G$2</c:f>
              <c:strCache>
                <c:ptCount val="4"/>
                <c:pt idx="0">
                  <c:v>R</c:v>
                </c:pt>
                <c:pt idx="1">
                  <c:v>SAS</c:v>
                </c:pt>
                <c:pt idx="2">
                  <c:v>SPSS</c:v>
                </c:pt>
                <c:pt idx="3">
                  <c:v>Stata</c:v>
                </c:pt>
              </c:strCache>
            </c:strRef>
          </c:cat>
          <c:val>
            <c:numRef>
              <c:f>Sheet1!$D$5:$G$5</c:f>
              <c:numCache>
                <c:formatCode>General</c:formatCode>
                <c:ptCount val="4"/>
                <c:pt idx="0">
                  <c:v>10615</c:v>
                </c:pt>
                <c:pt idx="1">
                  <c:v>428</c:v>
                </c:pt>
                <c:pt idx="2">
                  <c:v>1122</c:v>
                </c:pt>
                <c:pt idx="3">
                  <c:v>679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15918608"/>
        <c:axId val="315919000"/>
      </c:barChart>
      <c:catAx>
        <c:axId val="31591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19000"/>
        <c:crosses val="autoZero"/>
        <c:auto val="1"/>
        <c:lblAlgn val="ctr"/>
        <c:lblOffset val="100"/>
        <c:noMultiLvlLbl val="0"/>
      </c:catAx>
      <c:valAx>
        <c:axId val="31591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918608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LinkedIn Groups Members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38053766006522"/>
          <c:y val="0.14417897580320707"/>
          <c:w val="0.81084168456215699"/>
          <c:h val="0.63322978332088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Sheet1!$C$25</c:f>
              <c:strCache>
                <c:ptCount val="1"/>
                <c:pt idx="0">
                  <c:v>LinkedIn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Sheet1!$D$24:$G$24</c:f>
              <c:strCache>
                <c:ptCount val="4"/>
                <c:pt idx="0">
                  <c:v>R</c:v>
                </c:pt>
                <c:pt idx="1">
                  <c:v>SAS </c:v>
                </c:pt>
                <c:pt idx="2">
                  <c:v>SPSS</c:v>
                </c:pt>
                <c:pt idx="3">
                  <c:v>Stata</c:v>
                </c:pt>
              </c:strCache>
            </c:strRef>
          </c:cat>
          <c:val>
            <c:numRef>
              <c:f>Sheet1!$D$25:$G$25</c:f>
              <c:numCache>
                <c:formatCode>General</c:formatCode>
                <c:ptCount val="4"/>
                <c:pt idx="0">
                  <c:v>81705</c:v>
                </c:pt>
                <c:pt idx="1">
                  <c:v>107738</c:v>
                </c:pt>
                <c:pt idx="2">
                  <c:v>30712</c:v>
                </c:pt>
                <c:pt idx="3">
                  <c:v>11855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30830776"/>
        <c:axId val="430832736"/>
      </c:barChart>
      <c:catAx>
        <c:axId val="430830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2736"/>
        <c:crosses val="autoZero"/>
        <c:auto val="1"/>
        <c:lblAlgn val="ctr"/>
        <c:lblOffset val="100"/>
        <c:noMultiLvlLbl val="0"/>
      </c:catAx>
      <c:valAx>
        <c:axId val="43083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0776"/>
        <c:crosses val="autoZero"/>
        <c:crossBetween val="between"/>
        <c:dispUnits>
          <c:builtInUnit val="thousand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Seconds to Read</a:t>
            </a:r>
            <a:r>
              <a:rPr lang="en-US" sz="1800" b="1" baseline="0"/>
              <a:t> File</a:t>
            </a:r>
            <a:endParaRPr lang="en-US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Sheet5!$C$2</c:f>
              <c:strCache>
                <c:ptCount val="1"/>
                <c:pt idx="0">
                  <c:v>read.csv</c:v>
                </c:pt>
              </c:strCache>
            </c:strRef>
          </c:tx>
          <c:spPr>
            <a:ln w="635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Sheet5!$B$3:$B$5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Sheet5!$C$3:$C$5</c:f>
              <c:numCache>
                <c:formatCode>General</c:formatCode>
                <c:ptCount val="3"/>
                <c:pt idx="0">
                  <c:v>8.8000000000000007</c:v>
                </c:pt>
                <c:pt idx="1">
                  <c:v>103.8</c:v>
                </c:pt>
                <c:pt idx="2">
                  <c:v>1275.8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Sheet5!$D$2</c:f>
              <c:strCache>
                <c:ptCount val="1"/>
                <c:pt idx="0">
                  <c:v>read.csv(2)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Sheet5!$B$3:$B$5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Sheet5!$D$3:$D$5</c:f>
              <c:numCache>
                <c:formatCode>General</c:formatCode>
                <c:ptCount val="3"/>
                <c:pt idx="0">
                  <c:v>6.1</c:v>
                </c:pt>
                <c:pt idx="1">
                  <c:v>65.400000000000006</c:v>
                </c:pt>
                <c:pt idx="2">
                  <c:v>778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Sheet5!$E$2</c:f>
              <c:strCache>
                <c:ptCount val="1"/>
                <c:pt idx="0">
                  <c:v>read.table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Sheet5!$B$3:$B$5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Sheet5!$E$3:$E$5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22</c:v>
                </c:pt>
                <c:pt idx="2">
                  <c:v>220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Sheet5!$F$2</c:f>
              <c:strCache>
                <c:ptCount val="1"/>
                <c:pt idx="0">
                  <c:v>ff</c:v>
                </c:pt>
              </c:strCache>
            </c:strRef>
          </c:tx>
          <c:spPr>
            <a:ln w="635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Sheet5!$B$3:$B$5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Sheet5!$F$3:$F$5</c:f>
              <c:numCache>
                <c:formatCode>General</c:formatCode>
                <c:ptCount val="3"/>
                <c:pt idx="0">
                  <c:v>4.0999999999999996</c:v>
                </c:pt>
                <c:pt idx="1">
                  <c:v>41.3</c:v>
                </c:pt>
                <c:pt idx="2">
                  <c:v>420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Sheet5!$G$2</c:f>
              <c:strCache>
                <c:ptCount val="1"/>
                <c:pt idx="0">
                  <c:v>sqldf</c:v>
                </c:pt>
              </c:strCache>
            </c:strRef>
          </c:tx>
          <c:spPr>
            <a:ln w="635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Sheet5!$B$3:$B$5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Sheet5!$G$3:$G$5</c:f>
              <c:numCache>
                <c:formatCode>General</c:formatCode>
                <c:ptCount val="3"/>
                <c:pt idx="0">
                  <c:v>5</c:v>
                </c:pt>
                <c:pt idx="1">
                  <c:v>51.9</c:v>
                </c:pt>
                <c:pt idx="2">
                  <c:v>606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Sheet5!$H$2</c:f>
              <c:strCache>
                <c:ptCount val="1"/>
                <c:pt idx="0">
                  <c:v>fread</c:v>
                </c:pt>
              </c:strCache>
            </c:strRef>
          </c:tx>
          <c:spPr>
            <a:ln w="6350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Sheet5!$B$3:$B$5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Sheet5!$H$3:$H$5</c:f>
              <c:numCache>
                <c:formatCode>General</c:formatCode>
                <c:ptCount val="3"/>
                <c:pt idx="0">
                  <c:v>0.6</c:v>
                </c:pt>
                <c:pt idx="1">
                  <c:v>6.29</c:v>
                </c:pt>
                <c:pt idx="2">
                  <c:v>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835088"/>
        <c:axId val="430834696"/>
      </c:lineChart>
      <c:catAx>
        <c:axId val="43083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4696"/>
        <c:crosses val="autoZero"/>
        <c:auto val="1"/>
        <c:lblAlgn val="ctr"/>
        <c:lblOffset val="100"/>
        <c:noMultiLvlLbl val="0"/>
      </c:catAx>
      <c:valAx>
        <c:axId val="43083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Read Performance Relative</a:t>
            </a:r>
            <a:r>
              <a:rPr lang="en-US" sz="1800" b="1" baseline="0"/>
              <a:t> to </a:t>
            </a:r>
            <a:r>
              <a:rPr lang="en-US" sz="1800" b="1" i="1" baseline="0"/>
              <a:t>fread()</a:t>
            </a:r>
            <a:endParaRPr lang="en-US" sz="1800" b="1" i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Sheet5!$C$7</c:f>
              <c:strCache>
                <c:ptCount val="1"/>
                <c:pt idx="0">
                  <c:v>read.csv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Sheet5!$B$8:$B$10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Sheet5!$C$8:$C$10</c:f>
              <c:numCache>
                <c:formatCode>0%</c:formatCode>
                <c:ptCount val="3"/>
                <c:pt idx="0">
                  <c:v>14.666666666666668</c:v>
                </c:pt>
                <c:pt idx="1">
                  <c:v>16.502384737678856</c:v>
                </c:pt>
                <c:pt idx="2">
                  <c:v>20.25079365079365</c:v>
                </c:pt>
              </c:numCache>
            </c:numRef>
          </c:val>
        </c:ser>
        <c:ser>
          <c:idx val="1"/>
          <c:order val="1"/>
          <c:tx>
            <c:strRef>
              <c:f>Sheet5!$D$7</c:f>
              <c:strCache>
                <c:ptCount val="1"/>
                <c:pt idx="0">
                  <c:v>read.csv(2)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Sheet5!$B$8:$B$10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Sheet5!$D$8:$D$10</c:f>
              <c:numCache>
                <c:formatCode>0%</c:formatCode>
                <c:ptCount val="3"/>
                <c:pt idx="0">
                  <c:v>10.166666666666666</c:v>
                </c:pt>
                <c:pt idx="1">
                  <c:v>10.397456279809221</c:v>
                </c:pt>
                <c:pt idx="2">
                  <c:v>12.34920634920635</c:v>
                </c:pt>
              </c:numCache>
            </c:numRef>
          </c:val>
        </c:ser>
        <c:ser>
          <c:idx val="2"/>
          <c:order val="2"/>
          <c:tx>
            <c:strRef>
              <c:f>Sheet5!$E$7</c:f>
              <c:strCache>
                <c:ptCount val="1"/>
                <c:pt idx="0">
                  <c:v>read.table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Sheet5!$B$8:$B$10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Sheet5!$E$8:$E$10</c:f>
              <c:numCache>
                <c:formatCode>0%</c:formatCode>
                <c:ptCount val="3"/>
                <c:pt idx="0">
                  <c:v>3.666666666666667</c:v>
                </c:pt>
                <c:pt idx="1">
                  <c:v>3.4976152623211445</c:v>
                </c:pt>
                <c:pt idx="2">
                  <c:v>3.4920634920634921</c:v>
                </c:pt>
              </c:numCache>
            </c:numRef>
          </c:val>
        </c:ser>
        <c:ser>
          <c:idx val="3"/>
          <c:order val="3"/>
          <c:tx>
            <c:strRef>
              <c:f>Sheet5!$F$7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Sheet5!$B$8:$B$10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Sheet5!$F$8:$F$10</c:f>
              <c:numCache>
                <c:formatCode>0%</c:formatCode>
                <c:ptCount val="3"/>
                <c:pt idx="0">
                  <c:v>6.833333333333333</c:v>
                </c:pt>
                <c:pt idx="1">
                  <c:v>6.5659777424483305</c:v>
                </c:pt>
                <c:pt idx="2">
                  <c:v>6.666666666666667</c:v>
                </c:pt>
              </c:numCache>
            </c:numRef>
          </c:val>
        </c:ser>
        <c:ser>
          <c:idx val="4"/>
          <c:order val="4"/>
          <c:tx>
            <c:strRef>
              <c:f>Sheet5!$G$7</c:f>
              <c:strCache>
                <c:ptCount val="1"/>
                <c:pt idx="0">
                  <c:v>sqldf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Sheet5!$B$8:$B$10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Sheet5!$G$8:$G$10</c:f>
              <c:numCache>
                <c:formatCode>0%</c:formatCode>
                <c:ptCount val="3"/>
                <c:pt idx="0">
                  <c:v>8.3333333333333339</c:v>
                </c:pt>
                <c:pt idx="1">
                  <c:v>8.251192368839428</c:v>
                </c:pt>
                <c:pt idx="2">
                  <c:v>9.6190476190476186</c:v>
                </c:pt>
              </c:numCache>
            </c:numRef>
          </c:val>
        </c:ser>
        <c:ser>
          <c:idx val="5"/>
          <c:order val="5"/>
          <c:tx>
            <c:strRef>
              <c:f>Sheet5!$H$7</c:f>
              <c:strCache>
                <c:ptCount val="1"/>
                <c:pt idx="0">
                  <c:v>fread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Sheet5!$B$8:$B$10</c:f>
              <c:strCache>
                <c:ptCount val="3"/>
                <c:pt idx="0">
                  <c:v>50Mb</c:v>
                </c:pt>
                <c:pt idx="1">
                  <c:v>500Mb</c:v>
                </c:pt>
                <c:pt idx="2">
                  <c:v>5Gb</c:v>
                </c:pt>
              </c:strCache>
            </c:strRef>
          </c:cat>
          <c:val>
            <c:numRef>
              <c:f>Sheet5!$H$8:$H$10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833912"/>
        <c:axId val="430834304"/>
      </c:barChart>
      <c:catAx>
        <c:axId val="43083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4304"/>
        <c:crosses val="autoZero"/>
        <c:auto val="1"/>
        <c:lblAlgn val="ctr"/>
        <c:lblOffset val="100"/>
        <c:noMultiLvlLbl val="0"/>
      </c:catAx>
      <c:valAx>
        <c:axId val="43083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3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Sort Table</a:t>
            </a:r>
            <a:r>
              <a:rPr lang="en-US" sz="2000" baseline="0"/>
              <a:t> Operations by Table Size</a:t>
            </a:r>
          </a:p>
          <a:p>
            <a:pPr>
              <a:defRPr sz="2000"/>
            </a:pPr>
            <a:r>
              <a:rPr lang="en-US" sz="2000" baseline="0"/>
              <a:t>Log Scale</a:t>
            </a:r>
            <a:endParaRPr lang="en-US" sz="200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Sheet4!$C$2:$I$2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Sheet4!$C$3:$I$3</c:f>
              <c:numCache>
                <c:formatCode>General</c:formatCode>
                <c:ptCount val="7"/>
                <c:pt idx="0">
                  <c:v>0.22</c:v>
                </c:pt>
                <c:pt idx="1">
                  <c:v>1.99</c:v>
                </c:pt>
                <c:pt idx="2">
                  <c:v>44.9</c:v>
                </c:pt>
                <c:pt idx="3">
                  <c:v>330.3</c:v>
                </c:pt>
                <c:pt idx="4" formatCode="_(* #,##0_);_(* \(#,##0\);_(* &quot;-&quot;??_);_(@_)">
                  <c:v>8486.2999999999993</c:v>
                </c:pt>
                <c:pt idx="5" formatCode="_(* #,##0_);_(* \(#,##0\);_(* &quot;-&quot;??_);_(@_)">
                  <c:v>159990</c:v>
                </c:pt>
                <c:pt idx="6" formatCode="_(* #,##0_);_(* \(#,##0\);_(* &quot;-&quot;??_);_(@_)">
                  <c:v>3064205</c:v>
                </c:pt>
              </c:numCache>
            </c:numRef>
          </c:val>
        </c:ser>
        <c:ser>
          <c:idx val="1"/>
          <c:order val="1"/>
          <c:tx>
            <c:strRef>
              <c:f>Sheet4!$B$4</c:f>
              <c:strCache>
                <c:ptCount val="1"/>
                <c:pt idx="0">
                  <c:v>dplyr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Sheet4!$C$2:$I$2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Sheet4!$C$4:$I$4</c:f>
              <c:numCache>
                <c:formatCode>General</c:formatCode>
                <c:ptCount val="7"/>
                <c:pt idx="0">
                  <c:v>0.94</c:v>
                </c:pt>
                <c:pt idx="1">
                  <c:v>6.02</c:v>
                </c:pt>
                <c:pt idx="2">
                  <c:v>72.3</c:v>
                </c:pt>
                <c:pt idx="3">
                  <c:v>887.3</c:v>
                </c:pt>
                <c:pt idx="4" formatCode="_(* #,##0_);_(* \(#,##0\);_(* &quot;-&quot;??_);_(@_)">
                  <c:v>11661.6</c:v>
                </c:pt>
                <c:pt idx="5" formatCode="_(* #,##0_);_(* \(#,##0\);_(* &quot;-&quot;??_);_(@_)">
                  <c:v>165287</c:v>
                </c:pt>
                <c:pt idx="6" formatCode="_(* #,##0_);_(* \(#,##0\);_(* &quot;-&quot;??_);_(@_)">
                  <c:v>3160345</c:v>
                </c:pt>
              </c:numCache>
            </c:numRef>
          </c:val>
        </c:ser>
        <c:ser>
          <c:idx val="2"/>
          <c:order val="2"/>
          <c:tx>
            <c:strRef>
              <c:f>Sheet4!$B$5</c:f>
              <c:strCache>
                <c:ptCount val="1"/>
                <c:pt idx="0">
                  <c:v>data.table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Sheet4!$C$2:$I$2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Sheet4!$C$5:$I$5</c:f>
              <c:numCache>
                <c:formatCode>General</c:formatCode>
                <c:ptCount val="7"/>
                <c:pt idx="0">
                  <c:v>0.56999999999999995</c:v>
                </c:pt>
                <c:pt idx="1">
                  <c:v>1.39</c:v>
                </c:pt>
                <c:pt idx="2">
                  <c:v>9.6</c:v>
                </c:pt>
                <c:pt idx="3">
                  <c:v>127.6</c:v>
                </c:pt>
                <c:pt idx="4" formatCode="_(* #,##0_);_(* \(#,##0\);_(* &quot;-&quot;??_);_(@_)">
                  <c:v>1426.6</c:v>
                </c:pt>
                <c:pt idx="5" formatCode="_(* #,##0_);_(* \(#,##0\);_(* &quot;-&quot;??_);_(@_)">
                  <c:v>15449</c:v>
                </c:pt>
                <c:pt idx="6" formatCode="_(* #,##0_);_(* \(#,##0\);_(* &quot;-&quot;??_);_(@_)">
                  <c:v>214682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0832344"/>
        <c:axId val="430835872"/>
      </c:barChart>
      <c:catAx>
        <c:axId val="430832344"/>
        <c:scaling>
          <c:orientation val="minMax"/>
        </c:scaling>
        <c:delete val="0"/>
        <c:axPos val="b"/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5872"/>
        <c:crosses val="autoZero"/>
        <c:auto val="1"/>
        <c:lblAlgn val="ctr"/>
        <c:lblOffset val="100"/>
        <c:noMultiLvlLbl val="0"/>
      </c:catAx>
      <c:valAx>
        <c:axId val="430835872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2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Sort 1 Billion </a:t>
            </a:r>
            <a:r>
              <a:rPr lang="en-US" sz="1800" b="1" dirty="0" smtClean="0"/>
              <a:t>Rows (</a:t>
            </a:r>
            <a:r>
              <a:rPr lang="en-US" sz="1800" b="1" dirty="0" err="1" smtClean="0"/>
              <a:t>milisec</a:t>
            </a:r>
            <a:r>
              <a:rPr lang="en-US" sz="1800" b="1" dirty="0" smtClean="0"/>
              <a:t>)</a:t>
            </a:r>
            <a:endParaRPr lang="en-US" sz="18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Sheet4!$C$27</c:f>
              <c:strCache>
                <c:ptCount val="1"/>
                <c:pt idx="0">
                  <c:v>1.00E+09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Sheet4!$B$28:$B$30</c:f>
              <c:strCache>
                <c:ptCount val="3"/>
                <c:pt idx="0">
                  <c:v>Base</c:v>
                </c:pt>
                <c:pt idx="1">
                  <c:v>dplyr</c:v>
                </c:pt>
                <c:pt idx="2">
                  <c:v>data.table</c:v>
                </c:pt>
              </c:strCache>
            </c:strRef>
          </c:cat>
          <c:val>
            <c:numRef>
              <c:f>Sheet4!$C$28:$C$30</c:f>
              <c:numCache>
                <c:formatCode>_(* #,##0_);_(* \(#,##0\);_(* "-"??_);_(@_)</c:formatCode>
                <c:ptCount val="3"/>
                <c:pt idx="0">
                  <c:v>3064205</c:v>
                </c:pt>
                <c:pt idx="1">
                  <c:v>3160345</c:v>
                </c:pt>
                <c:pt idx="2">
                  <c:v>214682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430833128"/>
        <c:axId val="430836656"/>
      </c:barChart>
      <c:catAx>
        <c:axId val="430833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6656"/>
        <c:crosses val="autoZero"/>
        <c:auto val="1"/>
        <c:lblAlgn val="ctr"/>
        <c:lblOffset val="100"/>
        <c:noMultiLvlLbl val="0"/>
      </c:catAx>
      <c:valAx>
        <c:axId val="43083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3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/>
              <a:t>Group</a:t>
            </a:r>
            <a:r>
              <a:rPr lang="en-US" sz="1800" b="1" baseline="0" dirty="0" smtClean="0"/>
              <a:t> </a:t>
            </a:r>
            <a:r>
              <a:rPr lang="en-US" sz="1800" b="1" baseline="0" dirty="0"/>
              <a:t>by and </a:t>
            </a:r>
            <a:r>
              <a:rPr lang="en-US" sz="1800" b="1" baseline="0" dirty="0" smtClean="0"/>
              <a:t>Summarize (Average of 5 Operations)</a:t>
            </a:r>
            <a:endParaRPr lang="en-US" sz="180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Sheet2!$B$90</c:f>
              <c:strCache>
                <c:ptCount val="1"/>
                <c:pt idx="0">
                  <c:v>dplyr</c:v>
                </c:pt>
              </c:strCache>
            </c:strRef>
          </c:tx>
          <c:spPr>
            <a:ln w="6350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Sheet2!$C$89:$I$89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Sheet2!$C$90:$I$90</c:f>
              <c:numCache>
                <c:formatCode>_(* #,##0_);_(* \(#,##0\);_(* "-"??_);_(@_)</c:formatCode>
                <c:ptCount val="7"/>
                <c:pt idx="0">
                  <c:v>2160.5</c:v>
                </c:pt>
                <c:pt idx="1">
                  <c:v>3860.7</c:v>
                </c:pt>
                <c:pt idx="2">
                  <c:v>12182.9</c:v>
                </c:pt>
                <c:pt idx="3">
                  <c:v>94237.4</c:v>
                </c:pt>
                <c:pt idx="4">
                  <c:v>1193396.3</c:v>
                </c:pt>
                <c:pt idx="5">
                  <c:v>22857737.199999999</c:v>
                </c:pt>
                <c:pt idx="6">
                  <c:v>312854175.80000001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Sheet2!$B$91</c:f>
              <c:strCache>
                <c:ptCount val="1"/>
                <c:pt idx="0">
                  <c:v>data.table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Sheet2!$C$89:$I$89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Sheet2!$C$91:$I$91</c:f>
              <c:numCache>
                <c:formatCode>_(* #,##0_);_(* \(#,##0\);_(* "-"??_);_(@_)</c:formatCode>
                <c:ptCount val="7"/>
                <c:pt idx="0">
                  <c:v>1538.1</c:v>
                </c:pt>
                <c:pt idx="1">
                  <c:v>1978.6</c:v>
                </c:pt>
                <c:pt idx="2">
                  <c:v>4332.2</c:v>
                </c:pt>
                <c:pt idx="3">
                  <c:v>30576.7</c:v>
                </c:pt>
                <c:pt idx="4">
                  <c:v>425204</c:v>
                </c:pt>
                <c:pt idx="5">
                  <c:v>6938736.4000000004</c:v>
                </c:pt>
                <c:pt idx="6">
                  <c:v>92598232.700000003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833520"/>
        <c:axId val="430831952"/>
      </c:lineChart>
      <c:catAx>
        <c:axId val="430833520"/>
        <c:scaling>
          <c:orientation val="minMax"/>
        </c:scaling>
        <c:delete val="0"/>
        <c:axPos val="b"/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1952"/>
        <c:crosses val="autoZero"/>
        <c:auto val="1"/>
        <c:lblAlgn val="ctr"/>
        <c:lblOffset val="100"/>
        <c:noMultiLvlLbl val="0"/>
      </c:catAx>
      <c:valAx>
        <c:axId val="43083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3520"/>
        <c:crosses val="autoZero"/>
        <c:crossBetween val="between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Group by and Summarize </a:t>
            </a:r>
            <a:r>
              <a:rPr lang="en-US" sz="1800" b="1" i="0" baseline="0" dirty="0" smtClean="0">
                <a:effectLst/>
              </a:rPr>
              <a:t>Average </a:t>
            </a:r>
            <a:r>
              <a:rPr lang="en-US" sz="1800" b="1" i="0" baseline="0" dirty="0">
                <a:effectLst/>
              </a:rPr>
              <a:t>of 5 </a:t>
            </a:r>
            <a:r>
              <a:rPr lang="en-US" sz="1800" b="1" i="0" baseline="0" dirty="0" smtClean="0">
                <a:effectLst/>
              </a:rPr>
              <a:t>Operations </a:t>
            </a:r>
          </a:p>
          <a:p>
            <a:pPr>
              <a:defRPr/>
            </a:pPr>
            <a:r>
              <a:rPr lang="en-US" sz="1800" b="1" i="0" baseline="0" dirty="0" smtClean="0">
                <a:effectLst/>
              </a:rPr>
              <a:t>Log Scale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Sheet2!$B$90</c:f>
              <c:strCache>
                <c:ptCount val="1"/>
                <c:pt idx="0">
                  <c:v>dplyr</c:v>
                </c:pt>
              </c:strCache>
            </c:strRef>
          </c:tx>
          <c:spPr>
            <a:ln w="6350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Sheet2!$C$89:$I$89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Sheet2!$C$90:$I$90</c:f>
              <c:numCache>
                <c:formatCode>_(* #,##0_);_(* \(#,##0\);_(* "-"??_);_(@_)</c:formatCode>
                <c:ptCount val="7"/>
                <c:pt idx="0">
                  <c:v>2160.5</c:v>
                </c:pt>
                <c:pt idx="1">
                  <c:v>3860.7</c:v>
                </c:pt>
                <c:pt idx="2">
                  <c:v>12182.9</c:v>
                </c:pt>
                <c:pt idx="3">
                  <c:v>94237.4</c:v>
                </c:pt>
                <c:pt idx="4">
                  <c:v>1193396.3</c:v>
                </c:pt>
                <c:pt idx="5">
                  <c:v>22857737.199999999</c:v>
                </c:pt>
                <c:pt idx="6">
                  <c:v>312854175.80000001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Sheet2!$B$91</c:f>
              <c:strCache>
                <c:ptCount val="1"/>
                <c:pt idx="0">
                  <c:v>data.table</c:v>
                </c:pt>
              </c:strCache>
            </c:strRef>
          </c:tx>
          <c:spPr>
            <a:ln w="635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Sheet2!$C$89:$I$89</c:f>
              <c:numCache>
                <c:formatCode>0.00E+00</c:formatCode>
                <c:ptCount val="7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  <c:pt idx="4">
                  <c:v>10000000</c:v>
                </c:pt>
                <c:pt idx="5">
                  <c:v>100000000</c:v>
                </c:pt>
                <c:pt idx="6">
                  <c:v>1000000000</c:v>
                </c:pt>
              </c:numCache>
            </c:numRef>
          </c:cat>
          <c:val>
            <c:numRef>
              <c:f>Sheet2!$C$91:$I$91</c:f>
              <c:numCache>
                <c:formatCode>_(* #,##0_);_(* \(#,##0\);_(* "-"??_);_(@_)</c:formatCode>
                <c:ptCount val="7"/>
                <c:pt idx="0">
                  <c:v>1538.1</c:v>
                </c:pt>
                <c:pt idx="1">
                  <c:v>1978.6</c:v>
                </c:pt>
                <c:pt idx="2">
                  <c:v>4332.2</c:v>
                </c:pt>
                <c:pt idx="3">
                  <c:v>30576.7</c:v>
                </c:pt>
                <c:pt idx="4">
                  <c:v>425204</c:v>
                </c:pt>
                <c:pt idx="5">
                  <c:v>6938736.4000000004</c:v>
                </c:pt>
                <c:pt idx="6">
                  <c:v>92598232.700000003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837048"/>
        <c:axId val="430831560"/>
      </c:lineChart>
      <c:catAx>
        <c:axId val="430837048"/>
        <c:scaling>
          <c:orientation val="minMax"/>
        </c:scaling>
        <c:delete val="0"/>
        <c:axPos val="b"/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1560"/>
        <c:crosses val="autoZero"/>
        <c:auto val="1"/>
        <c:lblAlgn val="ctr"/>
        <c:lblOffset val="100"/>
        <c:noMultiLvlLbl val="0"/>
      </c:catAx>
      <c:valAx>
        <c:axId val="430831560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837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7B2AA-210E-4CF7-BFC4-F21676035DBE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A3BA-5D73-4BF5-B635-AC2CA971C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0A3BA-5D73-4BF5-B635-AC2CA971C5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2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90A3BA-5D73-4BF5-B635-AC2CA971C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5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6F2565-F045-4AA3-82E5-B999C91D3DAE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1FDAC-8BAC-4F79-865E-779CB23C08B8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D861-1415-4A41-92E0-CC387E38E27A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F088-C402-4C47-87A3-06A74182A773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8A7FB-3DF5-492F-81D0-2D62A6150289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F454-8790-471A-B057-FCBA0C00BC1C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905E-C276-409A-8525-2177426A1D1F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881B3BA-13FB-4197-B966-CDAC6E8A8806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4978E51-8DFA-4D59-9122-65C7DCA438E2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4A8D-9573-4A5C-8DAC-37635609E49A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65CA-D479-4ADA-B5ED-90E85984B3BA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78B66-D4DE-4884-8592-60D8DCB75D18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788D-5FD0-4DBC-BEC2-19157E51D9AF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E417-F620-445A-A98A-861CA296ADBA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B252-E71E-4CA8-8727-388426AAB938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CD04-F4D1-49D4-A05A-0785281711E7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F925C-27A7-4E4D-8729-0751E5E0C771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41344-CA6B-4F9B-A808-2BC4ABF093EB}" type="datetime1">
              <a:rPr lang="en-US" smtClean="0"/>
              <a:t>9/2/2015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ntaho.com/product/data-integration" TargetMode="External"/><Relationship Id="rId2" Type="http://schemas.openxmlformats.org/officeDocument/2006/relationships/hyperlink" Target="http://community.pentaho.com/projects/data-integration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ampus.datacamp.com/courses/data-table-data-manipulation-r-tutorial/" TargetMode="External"/><Relationship Id="rId2" Type="http://schemas.openxmlformats.org/officeDocument/2006/relationships/hyperlink" Target="https://github.com/Rdatatable/data.table/wiki" TargetMode="Externa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up to Speed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229720"/>
          </a:xfrm>
        </p:spPr>
        <p:txBody>
          <a:bodyPr>
            <a:normAutofit/>
          </a:bodyPr>
          <a:lstStyle/>
          <a:p>
            <a:r>
              <a:rPr lang="en-US" dirty="0" smtClean="0"/>
              <a:t>Quick guide to </a:t>
            </a:r>
            <a:r>
              <a:rPr lang="en-US" i="1" dirty="0" smtClean="0">
                <a:latin typeface="Lucida Console" panose="020B0609040504020204" pitchFamily="49" charset="0"/>
              </a:rPr>
              <a:t>DATA.TABLE</a:t>
            </a:r>
            <a:r>
              <a:rPr lang="en-US" dirty="0" smtClean="0"/>
              <a:t> IN r and Pentaho </a:t>
            </a:r>
            <a:r>
              <a:rPr lang="en-US" b="1" dirty="0" smtClean="0"/>
              <a:t>PDI</a:t>
            </a:r>
          </a:p>
          <a:p>
            <a:pPr algn="r"/>
            <a:r>
              <a:rPr lang="en-US" sz="1400" dirty="0" smtClean="0"/>
              <a:t>02 09 2015</a:t>
            </a:r>
            <a:endParaRPr lang="en-US" sz="1400" dirty="0"/>
          </a:p>
          <a:p>
            <a:pPr algn="r"/>
            <a:r>
              <a:rPr lang="en-US" dirty="0" smtClean="0"/>
              <a:t>Serban Tanasa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8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Order Data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11773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Transform Data (Setup)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27942"/>
            <a:ext cx="9801517" cy="4434115"/>
          </a:xfrm>
        </p:spPr>
        <p:txBody>
          <a:bodyPr>
            <a:noAutofit/>
          </a:bodyPr>
          <a:lstStyle/>
          <a:p>
            <a:r>
              <a:rPr lang="en-US" sz="2000" dirty="0"/>
              <a:t>The input data is randomly ordered. No pre-sort. No indexes. No key.</a:t>
            </a:r>
          </a:p>
          <a:p>
            <a:r>
              <a:rPr lang="en-US" sz="2000" dirty="0"/>
              <a:t>5 simple queries are run: large groups and small groups on different columns of different types. Similar to what a data analyst might do in practice; i.e., various ad hoc aggregations as the data is explored and investigated.</a:t>
            </a:r>
          </a:p>
          <a:p>
            <a:r>
              <a:rPr lang="en-US" sz="2000" dirty="0"/>
              <a:t>Each package is tested separately in its own fresh session.</a:t>
            </a:r>
          </a:p>
          <a:p>
            <a:r>
              <a:rPr lang="en-US" sz="2000" dirty="0"/>
              <a:t>Each query is repeated once more, immediately. This is to isolate cache effects and confirm the first </a:t>
            </a:r>
            <a:r>
              <a:rPr lang="en-US" sz="2000" dirty="0" smtClean="0"/>
              <a:t>timing.</a:t>
            </a:r>
            <a:endParaRPr lang="en-US" sz="2000" dirty="0"/>
          </a:p>
          <a:p>
            <a:r>
              <a:rPr lang="en-US" sz="2000" dirty="0"/>
              <a:t>The results are compared and checked allowing for numeric tolerance and column name differences.</a:t>
            </a:r>
          </a:p>
          <a:p>
            <a:r>
              <a:rPr lang="en-US" sz="2000" dirty="0"/>
              <a:t>It is </a:t>
            </a:r>
            <a:r>
              <a:rPr lang="en-US" sz="2000" dirty="0" smtClean="0"/>
              <a:t>a tough </a:t>
            </a:r>
            <a:r>
              <a:rPr lang="en-US" sz="2000" dirty="0"/>
              <a:t>test </a:t>
            </a:r>
            <a:r>
              <a:rPr lang="en-US" sz="2000" dirty="0" smtClean="0"/>
              <a:t>that </a:t>
            </a:r>
            <a:r>
              <a:rPr lang="en-US" sz="2000" dirty="0"/>
              <a:t>happens to be realistic and very common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4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Transform Data (Setup)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464997"/>
            <a:ext cx="9847568" cy="369331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e9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set.seed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stringsAsFactors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"id%03d"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K),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"id%03d"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K),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sprintf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"id%010d"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K)),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sample(K,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sample(K,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id6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v1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v2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v3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sample(round(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runif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D6A4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N,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7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9069"/>
              </p:ext>
            </p:extLst>
          </p:nvPr>
        </p:nvGraphicFramePr>
        <p:xfrm>
          <a:off x="451303" y="293909"/>
          <a:ext cx="10956466" cy="60252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0990"/>
                <a:gridCol w="1130990"/>
                <a:gridCol w="1908546"/>
                <a:gridCol w="1130990"/>
                <a:gridCol w="1130990"/>
                <a:gridCol w="1130990"/>
                <a:gridCol w="1130990"/>
                <a:gridCol w="1130990"/>
                <a:gridCol w="1130990"/>
              </a:tblGrid>
              <a:tr h="28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id1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id2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id3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id4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id5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id6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v1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v2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v3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50.7016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5.5459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id0000000015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11.5124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18.8075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34.0231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27.2783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11.5124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63.7503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23.251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7.1864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49.0202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id0000000066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4.0548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45.0637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89.157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22.9517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23.251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73.6784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54.3411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id039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7.1864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  <a:tr h="28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id0000000009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40.3839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34" marR="8134" marT="8134" marB="0" anchor="b"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Test Commands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564900"/>
              </p:ext>
            </p:extLst>
          </p:nvPr>
        </p:nvGraphicFramePr>
        <p:xfrm>
          <a:off x="97974" y="2318655"/>
          <a:ext cx="11985171" cy="435972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83360"/>
                <a:gridCol w="4821674"/>
                <a:gridCol w="6280137"/>
              </a:tblGrid>
              <a:tr h="3963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Test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data.table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dplyr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1.1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DT[, sum(v1), </a:t>
                      </a:r>
                      <a:r>
                        <a:rPr lang="en-US" sz="1600" b="1" u="none" strike="noStrike" dirty="0" err="1">
                          <a:effectLst/>
                        </a:rPr>
                        <a:t>keyby</a:t>
                      </a:r>
                      <a:r>
                        <a:rPr lang="en-US" sz="1600" b="1" u="none" strike="noStrike" dirty="0">
                          <a:effectLst/>
                        </a:rPr>
                        <a:t>=id1]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group_by(id1) %&gt;% summarise(sum(v1))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1.2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DT[, sum(v1), </a:t>
                      </a:r>
                      <a:r>
                        <a:rPr lang="en-US" sz="1600" b="1" u="none" strike="noStrike" dirty="0" err="1">
                          <a:effectLst/>
                        </a:rPr>
                        <a:t>keyby</a:t>
                      </a:r>
                      <a:r>
                        <a:rPr lang="en-US" sz="1600" b="1" u="none" strike="noStrike" dirty="0">
                          <a:effectLst/>
                        </a:rPr>
                        <a:t>=id1]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group_by(id1) %&gt;% summarise(sum(v1))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2.1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DT[, sum(v1), </a:t>
                      </a:r>
                      <a:r>
                        <a:rPr lang="en-US" sz="1600" b="1" u="none" strike="noStrike" dirty="0" err="1">
                          <a:effectLst/>
                        </a:rPr>
                        <a:t>keyby</a:t>
                      </a:r>
                      <a:r>
                        <a:rPr lang="en-US" sz="1600" b="1" u="none" strike="noStrike" dirty="0">
                          <a:effectLst/>
                        </a:rPr>
                        <a:t>="id1,id2"]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group_by(id1,id2) %&gt;% summarise(sum(v1))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2.2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DT[, sum(v1), </a:t>
                      </a:r>
                      <a:r>
                        <a:rPr lang="en-US" sz="1600" b="1" u="none" strike="noStrike" dirty="0" err="1">
                          <a:effectLst/>
                        </a:rPr>
                        <a:t>keyby</a:t>
                      </a:r>
                      <a:r>
                        <a:rPr lang="en-US" sz="1600" b="1" u="none" strike="noStrike" dirty="0">
                          <a:effectLst/>
                        </a:rPr>
                        <a:t>="id1,id2"]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group_by(id1,id2) %&gt;% summarise(sum(v1))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3.1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DT[, list(sum(v1),mean(v3)), </a:t>
                      </a:r>
                      <a:r>
                        <a:rPr lang="en-US" sz="1600" b="1" u="none" strike="noStrike" dirty="0" err="1">
                          <a:effectLst/>
                        </a:rPr>
                        <a:t>keyby</a:t>
                      </a:r>
                      <a:r>
                        <a:rPr lang="en-US" sz="1600" b="1" u="none" strike="noStrike" dirty="0">
                          <a:effectLst/>
                        </a:rPr>
                        <a:t>=id3]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DF %&gt;% </a:t>
                      </a:r>
                      <a:r>
                        <a:rPr lang="en-US" sz="1600" b="1" u="none" strike="noStrike" dirty="0" err="1">
                          <a:effectLst/>
                        </a:rPr>
                        <a:t>group_by</a:t>
                      </a:r>
                      <a:r>
                        <a:rPr lang="en-US" sz="1600" b="1" u="none" strike="noStrike" dirty="0">
                          <a:effectLst/>
                        </a:rPr>
                        <a:t>(id3) %&gt;% </a:t>
                      </a:r>
                      <a:r>
                        <a:rPr lang="en-US" sz="1600" b="1" u="none" strike="noStrike" dirty="0" err="1">
                          <a:effectLst/>
                        </a:rPr>
                        <a:t>summarise</a:t>
                      </a:r>
                      <a:r>
                        <a:rPr lang="en-US" sz="1600" b="1" u="none" strike="noStrike" dirty="0">
                          <a:effectLst/>
                        </a:rPr>
                        <a:t>(sum(v1),mean(v3))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3.2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DT[, list(sum(v1),mean(v3)), keyby=id3]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DF %&gt;% </a:t>
                      </a:r>
                      <a:r>
                        <a:rPr lang="en-US" sz="1600" b="1" u="none" strike="noStrike" dirty="0" err="1">
                          <a:effectLst/>
                        </a:rPr>
                        <a:t>group_by</a:t>
                      </a:r>
                      <a:r>
                        <a:rPr lang="en-US" sz="1600" b="1" u="none" strike="noStrike" dirty="0">
                          <a:effectLst/>
                        </a:rPr>
                        <a:t>(id3) %&gt;% </a:t>
                      </a:r>
                      <a:r>
                        <a:rPr lang="en-US" sz="1600" b="1" u="none" strike="noStrike" dirty="0" err="1">
                          <a:effectLst/>
                        </a:rPr>
                        <a:t>summarise</a:t>
                      </a:r>
                      <a:r>
                        <a:rPr lang="en-US" sz="1600" b="1" u="none" strike="noStrike" dirty="0">
                          <a:effectLst/>
                        </a:rPr>
                        <a:t>(sum(v1),mean(v3))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4.1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DT[, lapply(.SD, mean), keyby=id4, .SDcols=7:9]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group_by(id4) %&gt;% summarise_each(funs(mean), 7:9)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4.2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DT[, lapply(.SD, mean), keyby=id4, .SDcols=7:9]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group_by(id4) %&gt;% summarise_each(funs(mean), 7:9)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5.1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DT[, lapply(.SD, sum), keyby=id6, .SDcols=7:9]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DF %&gt;% group_by(id6) %&gt;% summarise_each(funs(sum), 7:9) 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633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effectLst/>
                        </a:rPr>
                        <a:t>5.2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DT[, </a:t>
                      </a:r>
                      <a:r>
                        <a:rPr lang="en-US" sz="1600" b="1" u="none" strike="noStrike" dirty="0" err="1">
                          <a:effectLst/>
                        </a:rPr>
                        <a:t>lapply</a:t>
                      </a:r>
                      <a:r>
                        <a:rPr lang="en-US" sz="1600" b="1" u="none" strike="noStrike" dirty="0">
                          <a:effectLst/>
                        </a:rPr>
                        <a:t>(.SD, sum), </a:t>
                      </a:r>
                      <a:r>
                        <a:rPr lang="en-US" sz="1600" b="1" u="none" strike="noStrike" dirty="0" err="1">
                          <a:effectLst/>
                        </a:rPr>
                        <a:t>keyby</a:t>
                      </a:r>
                      <a:r>
                        <a:rPr lang="en-US" sz="1600" b="1" u="none" strike="noStrike" dirty="0">
                          <a:effectLst/>
                        </a:rPr>
                        <a:t>=id6, .</a:t>
                      </a:r>
                      <a:r>
                        <a:rPr lang="en-US" sz="1600" b="1" u="none" strike="noStrike" dirty="0" err="1">
                          <a:effectLst/>
                        </a:rPr>
                        <a:t>SDcols</a:t>
                      </a:r>
                      <a:r>
                        <a:rPr lang="en-US" sz="1600" b="1" u="none" strike="noStrike" dirty="0">
                          <a:effectLst/>
                        </a:rPr>
                        <a:t>=7:9]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DF %&gt;% </a:t>
                      </a:r>
                      <a:r>
                        <a:rPr lang="en-US" sz="1600" b="1" u="none" strike="noStrike" dirty="0" err="1">
                          <a:effectLst/>
                        </a:rPr>
                        <a:t>group_by</a:t>
                      </a:r>
                      <a:r>
                        <a:rPr lang="en-US" sz="1600" b="1" u="none" strike="noStrike" dirty="0">
                          <a:effectLst/>
                        </a:rPr>
                        <a:t>(id6) %&gt;% </a:t>
                      </a:r>
                      <a:r>
                        <a:rPr lang="en-US" sz="1600" b="1" u="none" strike="noStrike" dirty="0" err="1">
                          <a:effectLst/>
                        </a:rPr>
                        <a:t>summarise_each</a:t>
                      </a:r>
                      <a:r>
                        <a:rPr lang="en-US" sz="1600" b="1" u="none" strike="noStrike" dirty="0">
                          <a:effectLst/>
                        </a:rPr>
                        <a:t>(funs(sum), 7:9)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8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Results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699972"/>
              </p:ext>
            </p:extLst>
          </p:nvPr>
        </p:nvGraphicFramePr>
        <p:xfrm>
          <a:off x="6781801" y="2139044"/>
          <a:ext cx="4572000" cy="4718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226901"/>
              </p:ext>
            </p:extLst>
          </p:nvPr>
        </p:nvGraphicFramePr>
        <p:xfrm>
          <a:off x="571727" y="2220686"/>
          <a:ext cx="4902200" cy="44740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59929" y="3537412"/>
            <a:ext cx="461665" cy="16488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Microseconds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34" y="1306200"/>
            <a:ext cx="11378573" cy="422918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6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data.table</a:t>
            </a:r>
            <a:r>
              <a:rPr lang="en-US" dirty="0"/>
              <a:t> Primer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READ</a:t>
            </a:r>
          </a:p>
          <a:p>
            <a:r>
              <a:rPr lang="en-US" dirty="0" smtClean="0"/>
              <a:t>CREATE</a:t>
            </a:r>
          </a:p>
          <a:p>
            <a:r>
              <a:rPr lang="en-US" dirty="0" smtClean="0"/>
              <a:t>Manipulate</a:t>
            </a:r>
          </a:p>
          <a:p>
            <a:r>
              <a:rPr lang="en-US" dirty="0" smtClean="0"/>
              <a:t>Special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944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/>
              <a:t>fread</a:t>
            </a:r>
            <a:r>
              <a:rPr lang="en-US" b="1" dirty="0" smtClean="0"/>
              <a:t>()</a:t>
            </a:r>
          </a:p>
          <a:p>
            <a:pPr lvl="0"/>
            <a:r>
              <a:rPr lang="en-US" altLang="en-US" sz="2000" dirty="0" smtClean="0">
                <a:solidFill>
                  <a:srgbClr val="3E3E3E"/>
                </a:solidFill>
              </a:rPr>
              <a:t>Similar </a:t>
            </a:r>
            <a:r>
              <a:rPr lang="en-US" altLang="en-US" sz="2000" dirty="0">
                <a:solidFill>
                  <a:srgbClr val="3E3E3E"/>
                </a:solidFill>
              </a:rPr>
              <a:t>to </a:t>
            </a:r>
            <a:r>
              <a:rPr lang="en-US" altLang="en-US" sz="2000" dirty="0" err="1">
                <a:solidFill>
                  <a:srgbClr val="DD1144"/>
                </a:solidFill>
              </a:rPr>
              <a:t>read.table</a:t>
            </a:r>
            <a:r>
              <a:rPr lang="en-US" altLang="en-US" sz="2000" dirty="0">
                <a:solidFill>
                  <a:srgbClr val="3E3E3E"/>
                </a:solidFill>
              </a:rPr>
              <a:t> but faster and more convenient. All controls such as </a:t>
            </a:r>
            <a:r>
              <a:rPr lang="en-US" altLang="en-US" sz="2000" dirty="0" err="1">
                <a:solidFill>
                  <a:srgbClr val="DD1144"/>
                </a:solidFill>
              </a:rPr>
              <a:t>sep</a:t>
            </a:r>
            <a:r>
              <a:rPr lang="en-US" altLang="en-US" sz="2000" dirty="0">
                <a:solidFill>
                  <a:srgbClr val="3E3E3E"/>
                </a:solidFill>
              </a:rPr>
              <a:t>, </a:t>
            </a:r>
            <a:r>
              <a:rPr lang="en-US" altLang="en-US" sz="2000" dirty="0" err="1">
                <a:solidFill>
                  <a:srgbClr val="DD1144"/>
                </a:solidFill>
              </a:rPr>
              <a:t>colClasses</a:t>
            </a:r>
            <a:r>
              <a:rPr lang="en-US" altLang="en-US" sz="2000" dirty="0">
                <a:solidFill>
                  <a:srgbClr val="3E3E3E"/>
                </a:solidFill>
              </a:rPr>
              <a:t> and </a:t>
            </a:r>
            <a:r>
              <a:rPr lang="en-US" altLang="en-US" sz="2000" dirty="0" err="1">
                <a:solidFill>
                  <a:srgbClr val="DD1144"/>
                </a:solidFill>
              </a:rPr>
              <a:t>nrows</a:t>
            </a:r>
            <a:r>
              <a:rPr lang="en-US" altLang="en-US" sz="2000" dirty="0">
                <a:solidFill>
                  <a:srgbClr val="3E3E3E"/>
                </a:solidFill>
              </a:rPr>
              <a:t> are automatically detected. </a:t>
            </a:r>
            <a:r>
              <a:rPr lang="en-US" altLang="en-US" sz="2000" dirty="0">
                <a:solidFill>
                  <a:srgbClr val="DD1144"/>
                </a:solidFill>
              </a:rPr>
              <a:t>bit64::integer64</a:t>
            </a:r>
            <a:r>
              <a:rPr lang="en-US" altLang="en-US" sz="2000" dirty="0">
                <a:solidFill>
                  <a:srgbClr val="3E3E3E"/>
                </a:solidFill>
              </a:rPr>
              <a:t> types are also detected and read directly without needing to read as character before converting.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0"/>
            <a:r>
              <a:rPr lang="en-US" altLang="en-US" sz="2000" dirty="0" err="1" smtClean="0">
                <a:solidFill>
                  <a:srgbClr val="3E3E3E"/>
                </a:solidFill>
              </a:rPr>
              <a:t>sep</a:t>
            </a:r>
            <a:r>
              <a:rPr lang="en-US" altLang="en-US" sz="2000" dirty="0" smtClean="0">
                <a:solidFill>
                  <a:srgbClr val="3E3E3E"/>
                </a:solidFill>
              </a:rPr>
              <a:t> -- The </a:t>
            </a:r>
            <a:r>
              <a:rPr lang="en-US" altLang="en-US" sz="2000" dirty="0">
                <a:solidFill>
                  <a:srgbClr val="3E3E3E"/>
                </a:solidFill>
              </a:rPr>
              <a:t>separator between columns. </a:t>
            </a:r>
            <a:r>
              <a:rPr lang="en-US" altLang="en-US" dirty="0">
                <a:solidFill>
                  <a:srgbClr val="3E3E3E"/>
                </a:solidFill>
              </a:rPr>
              <a:t>Defaults to the first character in the set [,\t |;:] that exists on line </a:t>
            </a:r>
            <a:r>
              <a:rPr lang="en-US" altLang="en-US" dirty="0" err="1">
                <a:solidFill>
                  <a:srgbClr val="3E3E3E"/>
                </a:solidFill>
              </a:rPr>
              <a:t>autostart</a:t>
            </a:r>
            <a:r>
              <a:rPr lang="en-US" altLang="en-US" dirty="0">
                <a:solidFill>
                  <a:srgbClr val="3E3E3E"/>
                </a:solidFill>
              </a:rPr>
              <a:t> outside </a:t>
            </a:r>
            <a:r>
              <a:rPr lang="en-US" altLang="en-US" dirty="0" smtClean="0">
                <a:solidFill>
                  <a:srgbClr val="3E3E3E"/>
                </a:solidFill>
              </a:rPr>
              <a:t>quoted regions</a:t>
            </a:r>
            <a:r>
              <a:rPr lang="en-US" altLang="en-US" dirty="0">
                <a:solidFill>
                  <a:srgbClr val="3E3E3E"/>
                </a:solidFill>
              </a:rPr>
              <a:t>, and separates the rows above </a:t>
            </a:r>
            <a:r>
              <a:rPr lang="en-US" altLang="en-US" dirty="0" err="1">
                <a:solidFill>
                  <a:srgbClr val="3E3E3E"/>
                </a:solidFill>
              </a:rPr>
              <a:t>autostart</a:t>
            </a:r>
            <a:r>
              <a:rPr lang="en-US" altLang="en-US" dirty="0">
                <a:solidFill>
                  <a:srgbClr val="3E3E3E"/>
                </a:solidFill>
              </a:rPr>
              <a:t> into a consistent number of fields, too.</a:t>
            </a:r>
          </a:p>
          <a:p>
            <a:r>
              <a:rPr lang="en-US" sz="2000" dirty="0" smtClean="0"/>
              <a:t>skip, drop, select, </a:t>
            </a:r>
            <a:r>
              <a:rPr lang="en-US" sz="2000" dirty="0" err="1" smtClean="0"/>
              <a:t>showProgress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Input can be a file name, a URL pointing to a file, or (advanced use) a shell command </a:t>
            </a:r>
            <a:r>
              <a:rPr lang="en-US" sz="2000" dirty="0" err="1">
                <a:solidFill>
                  <a:srgbClr val="DD1144"/>
                </a:solidFill>
              </a:rPr>
              <a:t>fread</a:t>
            </a:r>
            <a:r>
              <a:rPr lang="en-US" sz="2000" dirty="0">
                <a:solidFill>
                  <a:srgbClr val="DD1144"/>
                </a:solidFill>
              </a:rPr>
              <a:t>("</a:t>
            </a:r>
            <a:r>
              <a:rPr lang="en-US" sz="2000" dirty="0" err="1">
                <a:solidFill>
                  <a:srgbClr val="DD1144"/>
                </a:solidFill>
              </a:rPr>
              <a:t>grep</a:t>
            </a:r>
            <a:r>
              <a:rPr lang="en-US" sz="2000" dirty="0">
                <a:solidFill>
                  <a:srgbClr val="DD1144"/>
                </a:solidFill>
              </a:rPr>
              <a:t> </a:t>
            </a:r>
            <a:r>
              <a:rPr lang="en-US" sz="2000" dirty="0" smtClean="0">
                <a:solidFill>
                  <a:srgbClr val="DD1144"/>
                </a:solidFill>
              </a:rPr>
              <a:t>@WhiteHouse.gov filename</a:t>
            </a:r>
            <a:r>
              <a:rPr lang="en-US" sz="2000" dirty="0">
                <a:solidFill>
                  <a:srgbClr val="DD1144"/>
                </a:solidFill>
              </a:rPr>
              <a:t>"))</a:t>
            </a:r>
            <a:r>
              <a:rPr lang="en-US" sz="20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data.table</a:t>
            </a:r>
            <a:r>
              <a:rPr lang="en-US" dirty="0" smtClean="0"/>
              <a:t>() – much like </a:t>
            </a:r>
            <a:r>
              <a:rPr lang="en-US" dirty="0" err="1" smtClean="0"/>
              <a:t>data.frame</a:t>
            </a:r>
            <a:endParaRPr lang="en-US" dirty="0" smtClean="0"/>
          </a:p>
          <a:p>
            <a:r>
              <a:rPr lang="en-US" dirty="0" err="1" smtClean="0"/>
              <a:t>setDT</a:t>
            </a:r>
            <a:r>
              <a:rPr lang="en-US" dirty="0" smtClean="0"/>
              <a:t>() – makes an existing </a:t>
            </a:r>
            <a:r>
              <a:rPr lang="en-US" dirty="0" err="1" smtClean="0"/>
              <a:t>data.frame</a:t>
            </a:r>
            <a:r>
              <a:rPr lang="en-US" dirty="0" smtClean="0"/>
              <a:t> a </a:t>
            </a:r>
            <a:r>
              <a:rPr lang="en-US" dirty="0" err="1" smtClean="0"/>
              <a:t>data.table</a:t>
            </a:r>
            <a:r>
              <a:rPr lang="en-US" dirty="0" smtClean="0"/>
              <a:t> without copying (this is important for large data)</a:t>
            </a:r>
          </a:p>
          <a:p>
            <a:r>
              <a:rPr lang="en-US" dirty="0" err="1" smtClean="0"/>
              <a:t>setkey</a:t>
            </a:r>
            <a:r>
              <a:rPr lang="en-US" dirty="0" smtClean="0"/>
              <a:t>() and </a:t>
            </a:r>
            <a:r>
              <a:rPr lang="en-US" dirty="0" err="1" smtClean="0"/>
              <a:t>setkeyv</a:t>
            </a:r>
            <a:r>
              <a:rPr lang="en-US" smtClean="0"/>
              <a:t>() </a:t>
            </a:r>
            <a:r>
              <a:rPr lang="en-US" smtClean="0"/>
              <a:t>– supercharged </a:t>
            </a:r>
            <a:r>
              <a:rPr lang="en-US" dirty="0" err="1" smtClean="0"/>
              <a:t>rownames</a:t>
            </a:r>
            <a:r>
              <a:rPr lang="en-US" dirty="0" smtClean="0"/>
              <a:t>, indices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8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Could Gain Tonight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2-20x speed increase in your data loading and manipulation using </a:t>
            </a:r>
            <a:r>
              <a:rPr lang="en-US" b="1" dirty="0" err="1" smtClean="0"/>
              <a:t>data.table</a:t>
            </a:r>
            <a:endParaRPr lang="en-US" b="1" dirty="0" smtClean="0"/>
          </a:p>
          <a:p>
            <a:r>
              <a:rPr lang="en-US" dirty="0" smtClean="0"/>
              <a:t>(</a:t>
            </a:r>
            <a:r>
              <a:rPr lang="en-US" i="1" dirty="0" smtClean="0"/>
              <a:t>If time allows</a:t>
            </a:r>
            <a:r>
              <a:rPr lang="en-US" dirty="0" smtClean="0"/>
              <a:t>) A free path of entry into Business Intelligence ETL (commercial scale computing technologies for Extract/Transform/Load) using </a:t>
            </a:r>
            <a:r>
              <a:rPr lang="en-US" b="1" dirty="0" smtClean="0"/>
              <a:t>Pentaho Data Integration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Free food?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:=  : Assignment operator (without copy)</a:t>
            </a:r>
          </a:p>
          <a:p>
            <a:r>
              <a:rPr lang="en-US" dirty="0" smtClean="0"/>
              <a:t>.N  : Counts</a:t>
            </a:r>
          </a:p>
          <a:p>
            <a:r>
              <a:rPr lang="en-US" dirty="0" err="1" smtClean="0"/>
              <a:t>data.table</a:t>
            </a:r>
            <a:r>
              <a:rPr lang="en-US" dirty="0" smtClean="0"/>
              <a:t>::melt(), </a:t>
            </a:r>
            <a:r>
              <a:rPr lang="en-US" dirty="0" err="1" smtClean="0"/>
              <a:t>data.table</a:t>
            </a:r>
            <a:r>
              <a:rPr lang="en-US" dirty="0" smtClean="0"/>
              <a:t>::</a:t>
            </a:r>
            <a:r>
              <a:rPr lang="en-US" dirty="0" err="1" smtClean="0"/>
              <a:t>dcast</a:t>
            </a:r>
            <a:r>
              <a:rPr lang="en-US" dirty="0" smtClean="0"/>
              <a:t>() </a:t>
            </a:r>
          </a:p>
          <a:p>
            <a:r>
              <a:rPr lang="en-US" dirty="0" err="1" smtClean="0"/>
              <a:t>data.table</a:t>
            </a:r>
            <a:r>
              <a:rPr lang="en-US" dirty="0" smtClean="0"/>
              <a:t>::merge() and DT_1[DT_2] joins</a:t>
            </a:r>
          </a:p>
          <a:p>
            <a:r>
              <a:rPr lang="en-US" dirty="0" smtClean="0"/>
              <a:t>DT[ </a:t>
            </a:r>
            <a:r>
              <a:rPr lang="en-US" dirty="0" err="1" smtClean="0"/>
              <a:t>i</a:t>
            </a:r>
            <a:r>
              <a:rPr lang="en-US" dirty="0" smtClean="0"/>
              <a:t>,   j,    by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2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DT[</a:t>
            </a:r>
            <a:r>
              <a:rPr lang="en-US" dirty="0" err="1"/>
              <a:t>i</a:t>
            </a:r>
            <a:r>
              <a:rPr lang="en-US" dirty="0"/>
              <a:t>, j, by] format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875" y="2640012"/>
            <a:ext cx="581025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7988" y="6365100"/>
            <a:ext cx="795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https://campus.datacamp.com/courses/data-table-data-manipulation-r-tutorial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0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DT[</a:t>
            </a:r>
            <a:r>
              <a:rPr lang="en-US" dirty="0" err="1" smtClean="0"/>
              <a:t>i</a:t>
            </a:r>
            <a:r>
              <a:rPr lang="en-US" dirty="0" smtClean="0"/>
              <a:t>, j, by] format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700" y="2654300"/>
            <a:ext cx="70866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17988" y="6365100"/>
            <a:ext cx="7956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https://campus.datacamp.com/courses/data-table-data-manipulation-r-tutorial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760230"/>
          </a:xfrm>
        </p:spPr>
        <p:txBody>
          <a:bodyPr/>
          <a:lstStyle/>
          <a:p>
            <a:r>
              <a:rPr lang="en-US" dirty="0" smtClean="0"/>
              <a:t>.( )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eachi</a:t>
            </a:r>
            <a:endParaRPr lang="en-US" dirty="0" smtClean="0"/>
          </a:p>
          <a:p>
            <a:r>
              <a:rPr lang="en-US" dirty="0" smtClean="0"/>
              <a:t>.SD and .</a:t>
            </a:r>
            <a:r>
              <a:rPr lang="en-US" dirty="0" err="1" smtClean="0"/>
              <a:t>SDcols</a:t>
            </a:r>
            <a:endParaRPr lang="en-US" dirty="0" smtClean="0"/>
          </a:p>
          <a:p>
            <a:pPr lvl="0"/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'x2'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'y2'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endParaRPr lang="en-US" dirty="0" smtClean="0"/>
          </a:p>
          <a:p>
            <a:pPr lvl="0"/>
            <a:r>
              <a:rPr lang="en-US" altLang="en-US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`:=`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ED6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x2</a:t>
            </a:r>
            <a:r>
              <a:rPr lang="en-US" altLang="en-US" dirty="0" smtClean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...,</a:t>
            </a:r>
            <a:r>
              <a:rPr lang="en-US" altLang="en-US" dirty="0" smtClean="0">
                <a:solidFill>
                  <a:srgbClr val="ED6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y2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r>
              <a:rPr lang="en-US" altLang="en-US" sz="1600" dirty="0" smtClean="0">
                <a:solidFill>
                  <a:schemeClr val="tx1"/>
                </a:solidFill>
              </a:rPr>
              <a:t>   equivalent group assignment 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 smtClean="0"/>
              <a:t>DT[, plot(x)]  will actually produce a plot</a:t>
            </a:r>
          </a:p>
          <a:p>
            <a:r>
              <a:rPr lang="en-US" dirty="0" smtClean="0"/>
              <a:t>copy() – for when you do not  want to update by reference</a:t>
            </a:r>
          </a:p>
          <a:p>
            <a:r>
              <a:rPr lang="en-US" altLang="en-US" dirty="0"/>
              <a:t>DT[, </a:t>
            </a:r>
            <a:r>
              <a:rPr lang="en-US" altLang="en-US" dirty="0" smtClean="0"/>
              <a:t>“</a:t>
            </a:r>
            <a:r>
              <a:rPr lang="en-US" altLang="en-US" dirty="0" err="1" smtClean="0"/>
              <a:t>colname</a:t>
            </a:r>
            <a:r>
              <a:rPr lang="en-US" altLang="en-US" dirty="0"/>
              <a:t>”, </a:t>
            </a:r>
            <a:r>
              <a:rPr lang="en-US" altLang="en-US" dirty="0">
                <a:solidFill>
                  <a:srgbClr val="ED6A4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with=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en-US" dirty="0" smtClean="0"/>
              <a:t>]</a:t>
            </a:r>
          </a:p>
          <a:p>
            <a:r>
              <a:rPr lang="en-US" dirty="0" smtClean="0"/>
              <a:t>DT[…][…]  -- Chaining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55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Overcome R scaling limitations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Multithread R</a:t>
            </a:r>
          </a:p>
          <a:p>
            <a:r>
              <a:rPr lang="en-US" dirty="0"/>
              <a:t>Cloud</a:t>
            </a:r>
            <a:endParaRPr lang="en-US" dirty="0" smtClean="0"/>
          </a:p>
          <a:p>
            <a:r>
              <a:rPr lang="en-US" dirty="0" smtClean="0"/>
              <a:t>Databases</a:t>
            </a:r>
          </a:p>
          <a:p>
            <a:r>
              <a:rPr lang="en-US" dirty="0" smtClean="0"/>
              <a:t>Specialize R USE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88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 R: RRO 3.2.1</a:t>
            </a:r>
            <a:endParaRPr lang="en-US" dirty="0"/>
          </a:p>
        </p:txBody>
      </p:sp>
      <p:pic>
        <p:nvPicPr>
          <p:cNvPr id="1026" name="Picture 2" descr="https://mran.revolutionanalytics.com/assets/img/REV_14388_OPENlogo_Clark_2C_final.9fc359c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196" y="2603500"/>
            <a:ext cx="3131608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59326" y="6019800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https://mran.revolutionanalytics.com/download/</a:t>
            </a:r>
          </a:p>
        </p:txBody>
      </p:sp>
      <p:sp>
        <p:nvSpPr>
          <p:cNvPr id="7" name="Rectangle 6"/>
          <p:cNvSpPr/>
          <p:nvPr/>
        </p:nvSpPr>
        <p:spPr>
          <a:xfrm>
            <a:off x="879898" y="3896603"/>
            <a:ext cx="3413806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Enhancements include multi-core </a:t>
            </a:r>
            <a:r>
              <a:rPr lang="en-US" sz="2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processing…</a:t>
            </a:r>
            <a:endParaRPr lang="en-US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68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RO vs R comparison (s/task)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49" y="111332"/>
            <a:ext cx="9554818" cy="628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63632" y="6517906"/>
            <a:ext cx="7544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http://serbantanasa.com/2015/06/12/r-vs-revolution-r-open-3-2-0/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13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Cloud, Database, BI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13000"/>
            <a:ext cx="8825659" cy="3416300"/>
          </a:xfrm>
        </p:spPr>
        <p:txBody>
          <a:bodyPr/>
          <a:lstStyle/>
          <a:p>
            <a:r>
              <a:rPr lang="en-US" dirty="0" smtClean="0"/>
              <a:t>AWS</a:t>
            </a:r>
          </a:p>
          <a:p>
            <a:pPr lvl="1"/>
            <a:r>
              <a:rPr lang="en-US" dirty="0" smtClean="0"/>
              <a:t>On-Off Deployment of memory-optimized instances for one-off heavy processing</a:t>
            </a:r>
          </a:p>
          <a:p>
            <a:pPr lvl="1"/>
            <a:r>
              <a:rPr lang="en-US" dirty="0" smtClean="0"/>
              <a:t>AWS with </a:t>
            </a:r>
            <a:r>
              <a:rPr lang="en-US" dirty="0" err="1" smtClean="0"/>
              <a:t>Rstudio</a:t>
            </a:r>
            <a:r>
              <a:rPr lang="en-US" dirty="0" smtClean="0"/>
              <a:t> Server  + Shiny Server (Linux Only)</a:t>
            </a:r>
          </a:p>
          <a:p>
            <a:r>
              <a:rPr lang="en-US" dirty="0" smtClean="0"/>
              <a:t>R is increasingly integrated in BI tools and even Databases</a:t>
            </a:r>
          </a:p>
          <a:p>
            <a:pPr lvl="1"/>
            <a:r>
              <a:rPr lang="en-US" dirty="0" smtClean="0"/>
              <a:t>Pentaho EE has R integration (as does </a:t>
            </a:r>
            <a:r>
              <a:rPr lang="en-US" dirty="0" err="1" smtClean="0"/>
              <a:t>Microstrategy</a:t>
            </a:r>
            <a:r>
              <a:rPr lang="en-US" dirty="0" smtClean="0"/>
              <a:t>, Microsoft SSRS, IBM, and even data discovery tools like Tableau, </a:t>
            </a:r>
            <a:r>
              <a:rPr lang="en-US" dirty="0" err="1" smtClean="0"/>
              <a:t>Qlikview</a:t>
            </a:r>
            <a:r>
              <a:rPr lang="en-US" dirty="0" smtClean="0"/>
              <a:t> &amp; </a:t>
            </a:r>
            <a:r>
              <a:rPr lang="en-US" dirty="0" err="1" smtClean="0"/>
              <a:t>Alteryx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IBM </a:t>
            </a:r>
            <a:r>
              <a:rPr lang="en-US" dirty="0" err="1" smtClean="0"/>
              <a:t>DashDB</a:t>
            </a:r>
            <a:r>
              <a:rPr lang="en-US" dirty="0" smtClean="0"/>
              <a:t> has a built-in </a:t>
            </a:r>
            <a:r>
              <a:rPr lang="en-US" dirty="0" err="1" smtClean="0"/>
              <a:t>Rstudio</a:t>
            </a:r>
            <a:r>
              <a:rPr lang="en-US" dirty="0" smtClean="0"/>
              <a:t>, MS SQL Server 2016 will have in-database R, </a:t>
            </a:r>
            <a:r>
              <a:rPr lang="en-US" dirty="0" err="1" smtClean="0"/>
              <a:t>Postgres</a:t>
            </a:r>
            <a:r>
              <a:rPr lang="en-US" dirty="0" smtClean="0"/>
              <a:t> has PL/R etc.</a:t>
            </a:r>
            <a:endParaRPr lang="en-US" dirty="0"/>
          </a:p>
        </p:txBody>
      </p:sp>
      <p:pic>
        <p:nvPicPr>
          <p:cNvPr id="4100" name="Picture 4" descr="http://www.cheynewallace.com/wp-content/uploads/2014/08/a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69" y="2242655"/>
            <a:ext cx="2068995" cy="20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denovogroup.com/wp-content/uploads/2015/06/mstr1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49" y="5634958"/>
            <a:ext cx="3064703" cy="10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optisolbusiness.com/wp-content/themes/optisol/images/innerpages/SQL_SS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43" y="5557243"/>
            <a:ext cx="3419337" cy="11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edw2015.dataversity.net/uploads/ConfSiteAssets/87/image/dashDB_horiz_col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971" y="5557243"/>
            <a:ext cx="33337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30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 Your Use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6541" y="2349039"/>
            <a:ext cx="4053150" cy="3416300"/>
          </a:xfrm>
        </p:spPr>
        <p:txBody>
          <a:bodyPr/>
          <a:lstStyle/>
          <a:p>
            <a:r>
              <a:rPr lang="en-US" dirty="0" smtClean="0"/>
              <a:t>R can do anything you can program (it </a:t>
            </a:r>
            <a:r>
              <a:rPr lang="en-US" b="1" dirty="0" smtClean="0"/>
              <a:t>is</a:t>
            </a:r>
            <a:r>
              <a:rPr lang="en-US" dirty="0" smtClean="0"/>
              <a:t> a Turing-complete programming language)</a:t>
            </a:r>
          </a:p>
          <a:p>
            <a:r>
              <a:rPr lang="en-US" dirty="0" smtClean="0"/>
              <a:t>R should </a:t>
            </a:r>
            <a:r>
              <a:rPr lang="en-US" b="1" dirty="0" smtClean="0"/>
              <a:t>NOT</a:t>
            </a:r>
            <a:r>
              <a:rPr lang="en-US" dirty="0" smtClean="0"/>
              <a:t> do everything.</a:t>
            </a:r>
          </a:p>
          <a:p>
            <a:pPr lvl="1"/>
            <a:r>
              <a:rPr lang="en-US" dirty="0" smtClean="0"/>
              <a:t>Push ETL to specialized software (like PDI)</a:t>
            </a:r>
          </a:p>
          <a:p>
            <a:pPr lvl="1"/>
            <a:r>
              <a:rPr lang="en-US" dirty="0" smtClean="0"/>
              <a:t>Push computation to DB  (DBI and </a:t>
            </a:r>
            <a:r>
              <a:rPr lang="en-US" dirty="0" err="1" smtClean="0"/>
              <a:t>rstats-db</a:t>
            </a:r>
            <a:r>
              <a:rPr lang="en-US" dirty="0" smtClean="0"/>
              <a:t> packages) &amp; Hadoop (</a:t>
            </a:r>
            <a:r>
              <a:rPr lang="en-US" dirty="0" err="1" smtClean="0"/>
              <a:t>Rhadoop</a:t>
            </a:r>
            <a:r>
              <a:rPr lang="en-US" dirty="0" smtClean="0"/>
              <a:t> – basically large scale </a:t>
            </a:r>
            <a:r>
              <a:rPr lang="en-US" i="1" dirty="0" err="1" smtClean="0"/>
              <a:t>lapply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2050" name="Picture 2" descr="http://59612967e381fb1a12b8-aa566e205eb04c956c0153f378e0f76b.r11.cf1.rackcdn.com/wp-content/uploads/2015/06/BikeFridge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23" y="2349039"/>
            <a:ext cx="5360488" cy="410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47016" y="6087790"/>
            <a:ext cx="335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https://github.com/rstats-db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2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Pentaho PDI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 of Capabilities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10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data.table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smtClean="0"/>
              <a:t>Why use it? Benchmarks.</a:t>
            </a:r>
          </a:p>
          <a:p>
            <a:r>
              <a:rPr lang="en-US" dirty="0" smtClean="0"/>
              <a:t>How to use it? Primer on basic functions.</a:t>
            </a:r>
          </a:p>
          <a:p>
            <a:r>
              <a:rPr lang="en-US" dirty="0" smtClean="0"/>
              <a:t>Overcome R scaling limitations: Multithread, Cloud, Databases.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Pentaho Data Integration (PDI)</a:t>
            </a:r>
          </a:p>
          <a:p>
            <a:r>
              <a:rPr lang="en-US" dirty="0" smtClean="0"/>
              <a:t>(Optional time-constrained section) Very basic run-through of PDI ETL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Unstructured Time for Q&amp;A and (potentially) hilarious live-coding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PDI can do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integration without writing 1 line of code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Heavily parallel streams (compare to base-R 1 core), can even push to a whole slave computing cluster.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Java, JavaScript, SQL, R Scripting (EE?)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Slowly changing dimensions made easy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6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I/O Capabilities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194" y="1626966"/>
            <a:ext cx="3065954" cy="5142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148" y="2427632"/>
            <a:ext cx="2238375" cy="422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579" y="1073592"/>
            <a:ext cx="2695575" cy="569595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605670" y="4306957"/>
            <a:ext cx="3339547" cy="47707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39200" y="5764696"/>
            <a:ext cx="1590261" cy="304800"/>
          </a:xfrm>
          <a:prstGeom prst="rect">
            <a:avLst/>
          </a:prstGeom>
          <a:solidFill>
            <a:srgbClr val="B31166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4954" y="1861976"/>
            <a:ext cx="1590261" cy="304800"/>
          </a:xfrm>
          <a:prstGeom prst="rect">
            <a:avLst/>
          </a:prstGeom>
          <a:solidFill>
            <a:srgbClr val="B31166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73472" y="5427299"/>
            <a:ext cx="1590261" cy="304800"/>
          </a:xfrm>
          <a:prstGeom prst="rect">
            <a:avLst/>
          </a:prstGeom>
          <a:solidFill>
            <a:srgbClr val="B31166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839199" y="1743239"/>
            <a:ext cx="1590261" cy="304800"/>
          </a:xfrm>
          <a:prstGeom prst="rect">
            <a:avLst/>
          </a:prstGeom>
          <a:solidFill>
            <a:srgbClr val="B31166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8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Data Munging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23" y="2295916"/>
            <a:ext cx="7042955" cy="369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0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836"/>
            <a:ext cx="12192000" cy="49139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787" y="478641"/>
            <a:ext cx="71128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Complexity can escalate quickly…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18361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PDI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64454" y="2768600"/>
            <a:ext cx="4825158" cy="3416301"/>
          </a:xfrm>
        </p:spPr>
        <p:txBody>
          <a:bodyPr/>
          <a:lstStyle/>
          <a:p>
            <a:r>
              <a:rPr lang="en-US" dirty="0" smtClean="0"/>
              <a:t>Community Version: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http://community.pentaho.com/projects/data-integration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sz="2000" dirty="0" smtClean="0"/>
              <a:t>Enterprise Edition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www.pentaho.com/product/data-integration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152" name="Picture 8" descr="http://www.pentaho.com/sites/default/files/styles/full_width/public/uploads/pentaho-hds-logo.png?itok=cBVlmqu-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3757033"/>
            <a:ext cx="4824412" cy="110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7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Resources: </a:t>
            </a:r>
            <a:r>
              <a:rPr lang="en-US" dirty="0" err="1" smtClean="0"/>
              <a:t>data.table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64454" y="2768600"/>
            <a:ext cx="5957046" cy="3416301"/>
          </a:xfrm>
        </p:spPr>
        <p:txBody>
          <a:bodyPr/>
          <a:lstStyle/>
          <a:p>
            <a:r>
              <a:rPr lang="en-US" sz="2400" dirty="0" err="1" smtClean="0"/>
              <a:t>data.table</a:t>
            </a:r>
            <a:r>
              <a:rPr lang="en-US" sz="2400" dirty="0" smtClean="0"/>
              <a:t> wiki: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github.com/Rdatatable/data.table/wiki</a:t>
            </a:r>
            <a:endParaRPr lang="en-US" dirty="0" smtClean="0"/>
          </a:p>
          <a:p>
            <a:r>
              <a:rPr lang="en-US" sz="2400" dirty="0" err="1" smtClean="0"/>
              <a:t>data.table</a:t>
            </a:r>
            <a:r>
              <a:rPr lang="en-US" sz="2400" dirty="0" smtClean="0"/>
              <a:t> tutorial: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https://campus.datacamp.com/courses/data-table-data-manipulation-r-tutorial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1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time!</a:t>
            </a:r>
            <a:endParaRPr lang="en-US" dirty="0"/>
          </a:p>
        </p:txBody>
      </p:sp>
      <p:pic>
        <p:nvPicPr>
          <p:cNvPr id="5124" name="Picture 4" descr="http://knightfoundation.org/media/blogentry_images/4644967506_f7fb2f8eeb_o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8" b="20858"/>
          <a:stretch>
            <a:fillRect/>
          </a:stretch>
        </p:blipFill>
        <p:spPr bwMode="auto">
          <a:xfrm>
            <a:off x="1154953" y="640021"/>
            <a:ext cx="882565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stanasa@sunstonescience.com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16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Overflow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7054" y="558801"/>
            <a:ext cx="6376928" cy="616466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Test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94719"/>
              </p:ext>
            </p:extLst>
          </p:nvPr>
        </p:nvGraphicFramePr>
        <p:xfrm>
          <a:off x="163286" y="424538"/>
          <a:ext cx="11674928" cy="59599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3576"/>
                <a:gridCol w="718457"/>
                <a:gridCol w="894081"/>
                <a:gridCol w="894081"/>
                <a:gridCol w="973908"/>
                <a:gridCol w="1053736"/>
                <a:gridCol w="1197428"/>
                <a:gridCol w="1089661"/>
              </a:tblGrid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Data </a:t>
                      </a:r>
                      <a:r>
                        <a:rPr lang="en-US" sz="1200" u="none" strike="noStrike" dirty="0" smtClean="0">
                          <a:effectLst/>
                        </a:rPr>
                        <a:t>Size (GB)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&lt;0.01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&lt;0.012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0.03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0.075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0.516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4.939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49.15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Rows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1.00E+09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group_by(id1) %&gt;% summarise(sum(v1))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6,729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7,074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10,737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49,100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468,973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5,076,499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51,998,307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sum(v1), keyby=id1]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5,300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5,305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6,708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20,656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216,540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2,730,619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28,076,861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group_by(id1) %&gt;% summarise(sum(v1))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1,188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1,642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5,344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43,524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455,865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5,128,423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51,528,819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sum(v1), keyby=id1]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953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1,123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2,486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16,416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210,032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2,721,640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27,406,794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group_by(id1,id2) %&gt;% summarise(sum(v1))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1,894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8,480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28,033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152,965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1,444,988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14,927,984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152,535,515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sum(v1), keyby="id1,id2"]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1,263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2,559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5,516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26,446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361,812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4,827,830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51,897,539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group_by(id1,id2) %&gt;% summarise(sum(v1))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1,865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8,396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27,343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153,185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1,440,788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14,652,509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152,118,605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sum(v1), keyby="id1,id2"]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1,257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2,561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5,505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26,386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355,492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4,827,702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54,047,731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group_by(id3) %&gt;% summarise(sum(v1),mean(v3))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1,130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1,697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10,323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129,391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1,805,955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45,748,652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693,700,832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list(sum(v1),mean(v3)), keyby=id3]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1,197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1,461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3,910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40,991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710,813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16,582,213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233,001,218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group_by(id3) %&gt;% summarise(sum(v1),mean(v3))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1,100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1,701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10,299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125,585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1,824,419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44,038,141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627,247,199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list(sum(v1),mean(v3)), keyby=id3]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1,160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1,415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3,894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40,895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713,289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16,660,202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209,734,867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group_by(id4) %&gt;% summarise_each(funs(mean), 7:9)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2,463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2,900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6,965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51,318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591,011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8,421,787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86,594,397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lapply(.SD, mean), keyby=id4, .SDcols=7:9]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1,091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1,354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3,603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29,196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314,705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3,711,641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38,151,119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group_by(id4) %&gt;% summarise_each(funs(mean), 7:9)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1,811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2,276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6,328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49,939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579,184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8,315,717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86,585,169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lapply(.SD, mean), keyby=id4, .SDcols=7:9]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1,056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1,322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3,614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26,572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310,265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3,706,489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37,275,816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group_by(id6) %&gt;% summarise_each(funs(sum), 7:9)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1,729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2,234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8,268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94,044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1,661,863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41,141,396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600,233,695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lapply(.SD, sum), keyby=id6, .SDcols=7:9]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1,049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1,343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4,053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39,299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529,329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7,016,574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120,664,934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DF %&gt;% group_by(id6) %&gt;% summarise_each(funs(sum), 7:9)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1,696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2,207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8,189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93,323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1,660,917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41,126,264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625,999,220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  <a:tr h="27090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DT[, lapply(.SD, sum), keyby=id6, .SDcols=7:9]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1,055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1,343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4,033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38,910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529,763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6,602,454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125,725,448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4" marR="7764" marT="7764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3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Online Support and Business Use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2700" y="6375400"/>
            <a:ext cx="4956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Source: Stack Overflow, Talk Stats, and Cross Validated</a:t>
            </a:r>
            <a:endParaRPr lang="en-US" sz="1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992120"/>
              </p:ext>
            </p:extLst>
          </p:nvPr>
        </p:nvGraphicFramePr>
        <p:xfrm>
          <a:off x="1155700" y="2603500"/>
          <a:ext cx="5029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882822"/>
              </p:ext>
            </p:extLst>
          </p:nvPr>
        </p:nvGraphicFramePr>
        <p:xfrm>
          <a:off x="6299200" y="2603500"/>
          <a:ext cx="5029200" cy="347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2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Read Data</a:t>
            </a:r>
          </a:p>
          <a:p>
            <a:r>
              <a:rPr lang="en-US" dirty="0" smtClean="0"/>
              <a:t>ORDER DATA</a:t>
            </a:r>
          </a:p>
          <a:p>
            <a:r>
              <a:rPr lang="en-US" dirty="0" smtClean="0"/>
              <a:t>Transform Data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</a:t>
            </a:r>
            <a:r>
              <a:rPr lang="en-US" dirty="0" smtClean="0"/>
              <a:t>Hardware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46286"/>
          </a:xfrm>
        </p:spPr>
        <p:txBody>
          <a:bodyPr>
            <a:normAutofit/>
          </a:bodyPr>
          <a:lstStyle/>
          <a:p>
            <a:r>
              <a:rPr lang="en-US" dirty="0" smtClean="0"/>
              <a:t>Test Machine</a:t>
            </a:r>
            <a:r>
              <a:rPr lang="en-US" dirty="0" smtClean="0">
                <a:solidFill>
                  <a:schemeClr val="tx1"/>
                </a:solidFill>
              </a:rPr>
              <a:t>: AWS EC2 </a:t>
            </a:r>
            <a:r>
              <a:rPr lang="en-US" b="1" dirty="0" smtClean="0">
                <a:solidFill>
                  <a:schemeClr val="tx1"/>
                </a:solidFill>
              </a:rPr>
              <a:t>r3.8xlarge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lvl="0"/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# R version 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3.2.2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(2014-07-10) -- </a:t>
            </a:r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“Fire Safety”</a:t>
            </a:r>
          </a:p>
          <a:p>
            <a:pPr lvl="0"/>
            <a:r>
              <a:rPr lang="en-US" alt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# </a:t>
            </a:r>
            <a:r>
              <a:rPr lang="en-US" altLang="en-US" dirty="0">
                <a:solidFill>
                  <a:schemeClr val="tx1"/>
                </a:solidFill>
                <a:cs typeface="Consolas" panose="020B0609020204030204" pitchFamily="49" charset="0"/>
              </a:rPr>
              <a:t>Platform: x86_64-pc-linux-gnu (64-bit)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 smtClean="0">
              <a:solidFill>
                <a:schemeClr val="tx1"/>
              </a:solidFill>
            </a:endParaRPr>
          </a:p>
          <a:p>
            <a:pPr lvl="0"/>
            <a:r>
              <a:rPr lang="en-US" altLang="en-US" dirty="0" smtClean="0">
                <a:solidFill>
                  <a:schemeClr val="tx1"/>
                </a:solidFill>
              </a:rPr>
              <a:t>An Amazon Web Services Elastic Cloud Compute on-demand instance with these settings costs $2.8/</a:t>
            </a:r>
            <a:r>
              <a:rPr lang="en-US" altLang="en-US" dirty="0" err="1" smtClean="0">
                <a:solidFill>
                  <a:schemeClr val="tx1"/>
                </a:solidFill>
              </a:rPr>
              <a:t>hr</a:t>
            </a:r>
            <a:r>
              <a:rPr lang="en-US" altLang="en-US" dirty="0" smtClean="0">
                <a:solidFill>
                  <a:schemeClr val="tx1"/>
                </a:solidFill>
              </a:rPr>
              <a:t> on demand, ~$1/</a:t>
            </a:r>
            <a:r>
              <a:rPr lang="en-US" altLang="en-US" dirty="0" err="1" smtClean="0">
                <a:solidFill>
                  <a:schemeClr val="tx1"/>
                </a:solidFill>
              </a:rPr>
              <a:t>hr</a:t>
            </a:r>
            <a:r>
              <a:rPr lang="en-US" altLang="en-US" dirty="0" smtClean="0">
                <a:solidFill>
                  <a:schemeClr val="tx1"/>
                </a:solidFill>
              </a:rPr>
              <a:t> reserved, or as low as ~0.3/</a:t>
            </a:r>
            <a:r>
              <a:rPr lang="en-US" altLang="en-US" dirty="0" err="1" smtClean="0">
                <a:solidFill>
                  <a:schemeClr val="tx1"/>
                </a:solidFill>
              </a:rPr>
              <a:t>hr</a:t>
            </a:r>
            <a:r>
              <a:rPr lang="en-US" altLang="en-US" dirty="0" smtClean="0">
                <a:solidFill>
                  <a:schemeClr val="tx1"/>
                </a:solidFill>
              </a:rPr>
              <a:t> on spot instances.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3075249"/>
            <a:ext cx="7188946" cy="13343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Reading Data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254706"/>
              </p:ext>
            </p:extLst>
          </p:nvPr>
        </p:nvGraphicFramePr>
        <p:xfrm>
          <a:off x="1155700" y="2302329"/>
          <a:ext cx="8824913" cy="439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61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Benchmarks: Reading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230008"/>
              </p:ext>
            </p:extLst>
          </p:nvPr>
        </p:nvGraphicFramePr>
        <p:xfrm>
          <a:off x="1155700" y="2318657"/>
          <a:ext cx="8824913" cy="44250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5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Benchmarks: Order Data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06082"/>
              </p:ext>
            </p:extLst>
          </p:nvPr>
        </p:nvGraphicFramePr>
        <p:xfrm>
          <a:off x="1155700" y="2334987"/>
          <a:ext cx="8824913" cy="4392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/>
          <p:cNvCxnSpPr/>
          <p:nvPr/>
        </p:nvCxnSpPr>
        <p:spPr>
          <a:xfrm flipH="1">
            <a:off x="6172200" y="3869872"/>
            <a:ext cx="3755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8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2423</TotalTime>
  <Words>1874</Words>
  <Application>Microsoft Office PowerPoint</Application>
  <PresentationFormat>Widescreen</PresentationFormat>
  <Paragraphs>599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Lucida Console</vt:lpstr>
      <vt:lpstr>Wingdings 3</vt:lpstr>
      <vt:lpstr>Ion Boardroom</vt:lpstr>
      <vt:lpstr>Get up to Speed</vt:lpstr>
      <vt:lpstr>What You Could Gain Tonight</vt:lpstr>
      <vt:lpstr>Planned Outline</vt:lpstr>
      <vt:lpstr>R Online Support and Business Use</vt:lpstr>
      <vt:lpstr>Benchmarks</vt:lpstr>
      <vt:lpstr>Benchmarks: Hardware Setup</vt:lpstr>
      <vt:lpstr>Benchmarks: Reading Data</vt:lpstr>
      <vt:lpstr>Benchmarks: Reading Data</vt:lpstr>
      <vt:lpstr>Benchmarks: Order Data</vt:lpstr>
      <vt:lpstr>Benchmarks: Order Data</vt:lpstr>
      <vt:lpstr>Benchmarks: Transform Data (Setup)</vt:lpstr>
      <vt:lpstr>Benchmarks: Transform Data (Setup)</vt:lpstr>
      <vt:lpstr>PowerPoint Presentation</vt:lpstr>
      <vt:lpstr>Benchmarks: Test Commands</vt:lpstr>
      <vt:lpstr>Benchmarks: Results</vt:lpstr>
      <vt:lpstr>PowerPoint Presentation</vt:lpstr>
      <vt:lpstr>data.table Primer</vt:lpstr>
      <vt:lpstr>Read</vt:lpstr>
      <vt:lpstr>Create</vt:lpstr>
      <vt:lpstr>Manipulate</vt:lpstr>
      <vt:lpstr>DT[i, j, by] format</vt:lpstr>
      <vt:lpstr>DT[i, j, by] format</vt:lpstr>
      <vt:lpstr>Special Commands</vt:lpstr>
      <vt:lpstr>Overcome R scaling limitations</vt:lpstr>
      <vt:lpstr>Multithread R: RRO 3.2.1</vt:lpstr>
      <vt:lpstr>PowerPoint Presentation</vt:lpstr>
      <vt:lpstr>Cloud, Database, BI Tools</vt:lpstr>
      <vt:lpstr>Specialize Your Use of R</vt:lpstr>
      <vt:lpstr>Pentaho PDI</vt:lpstr>
      <vt:lpstr>What PDI can do for you</vt:lpstr>
      <vt:lpstr>Data I/O Capabilities</vt:lpstr>
      <vt:lpstr>Visual Data Munging</vt:lpstr>
      <vt:lpstr>PowerPoint Presentation</vt:lpstr>
      <vt:lpstr>Additional Resources: PDI</vt:lpstr>
      <vt:lpstr>Additional Resources: data.table</vt:lpstr>
      <vt:lpstr>Thank you for your time!</vt:lpstr>
      <vt:lpstr>Appendix</vt:lpstr>
      <vt:lpstr>Stack Overflow</vt:lpstr>
      <vt:lpstr>Benchmark Test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up to Speed</dc:title>
  <dc:creator>Serban Tanasa</dc:creator>
  <cp:lastModifiedBy>Serban Tanasa</cp:lastModifiedBy>
  <cp:revision>56</cp:revision>
  <dcterms:created xsi:type="dcterms:W3CDTF">2015-08-31T12:50:20Z</dcterms:created>
  <dcterms:modified xsi:type="dcterms:W3CDTF">2015-09-02T17:05:31Z</dcterms:modified>
</cp:coreProperties>
</file>