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tin Patel" initials="YP" lastIdx="1" clrIdx="0">
    <p:extLst>
      <p:ext uri="{19B8F6BF-5375-455C-9EA6-DF929625EA0E}">
        <p15:presenceInfo xmlns:p15="http://schemas.microsoft.com/office/powerpoint/2012/main" userId="03104f9f418e466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60"/>
  </p:normalViewPr>
  <p:slideViewPr>
    <p:cSldViewPr snapToGrid="0">
      <p:cViewPr varScale="1">
        <p:scale>
          <a:sx n="70" d="100"/>
          <a:sy n="70"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744B22-B800-4BDF-8B14-498E6B531B05}" type="datetimeFigureOut">
              <a:rPr lang="en-US" smtClean="0"/>
              <a:t>4/4/2019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DA68F-AEC6-4834-B69C-8044249999CB}" type="slidenum">
              <a:rPr lang="en-US" smtClean="0"/>
              <a:t>‹#›</a:t>
            </a:fld>
            <a:endParaRPr lang="en-US"/>
          </a:p>
        </p:txBody>
      </p:sp>
    </p:spTree>
    <p:extLst>
      <p:ext uri="{BB962C8B-B14F-4D97-AF65-F5344CB8AC3E}">
        <p14:creationId xmlns:p14="http://schemas.microsoft.com/office/powerpoint/2010/main" val="3485799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sop.inria.fr/oasis/ProActive2/apps/nqueens25.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let's take o(n!) as algorithm complexity, now , time taken for </a:t>
            </a:r>
            <a:r>
              <a:rPr lang="en-US" dirty="0" err="1" smtClean="0"/>
              <a:t>runnig</a:t>
            </a:r>
            <a:r>
              <a:rPr lang="en-US" dirty="0" smtClean="0"/>
              <a:t> algorithm is as follows for 16 processors:-</a:t>
            </a:r>
          </a:p>
          <a:p>
            <a:r>
              <a:rPr lang="en-US" dirty="0" smtClean="0"/>
              <a:t>16 - 0.65</a:t>
            </a:r>
          </a:p>
          <a:p>
            <a:r>
              <a:rPr lang="en-US" dirty="0" smtClean="0"/>
              <a:t>17 - 5</a:t>
            </a:r>
          </a:p>
          <a:p>
            <a:r>
              <a:rPr lang="en-US" dirty="0" smtClean="0"/>
              <a:t>18 - 34</a:t>
            </a:r>
          </a:p>
          <a:p>
            <a:r>
              <a:rPr lang="en-US" dirty="0" smtClean="0"/>
              <a:t>19 - 265</a:t>
            </a:r>
          </a:p>
          <a:p>
            <a:r>
              <a:rPr lang="en-US" dirty="0" smtClean="0"/>
              <a:t>20 - 2042 </a:t>
            </a:r>
          </a:p>
          <a:p>
            <a:endParaRPr lang="en-US" dirty="0" smtClean="0"/>
          </a:p>
          <a:p>
            <a:r>
              <a:rPr lang="en-US" dirty="0" smtClean="0"/>
              <a:t>now let's take maximum speedup 16 for all and flops per second = 1e10.</a:t>
            </a:r>
          </a:p>
          <a:p>
            <a:r>
              <a:rPr lang="en-US" dirty="0" smtClean="0"/>
              <a:t>so total flops per second = 16e10</a:t>
            </a:r>
          </a:p>
          <a:p>
            <a:r>
              <a:rPr lang="en-US" dirty="0" smtClean="0"/>
              <a:t>now, let's </a:t>
            </a:r>
            <a:r>
              <a:rPr lang="en-US" dirty="0" err="1" smtClean="0"/>
              <a:t>devide</a:t>
            </a:r>
            <a:r>
              <a:rPr lang="en-US" dirty="0" smtClean="0"/>
              <a:t> problem size to flops.</a:t>
            </a:r>
          </a:p>
          <a:p>
            <a:endParaRPr lang="en-US" dirty="0" smtClean="0"/>
          </a:p>
          <a:p>
            <a:r>
              <a:rPr lang="en-US" dirty="0" smtClean="0"/>
              <a:t>16!/16e10 = 130</a:t>
            </a:r>
          </a:p>
          <a:p>
            <a:r>
              <a:rPr lang="en-US" dirty="0" smtClean="0"/>
              <a:t>17!/16e10 = 2223</a:t>
            </a:r>
          </a:p>
          <a:p>
            <a:r>
              <a:rPr lang="en-US" dirty="0" smtClean="0"/>
              <a:t>18!/16e10 = 40014</a:t>
            </a:r>
          </a:p>
          <a:p>
            <a:r>
              <a:rPr lang="en-US" dirty="0" smtClean="0"/>
              <a:t>19!/16e10 = 760281</a:t>
            </a:r>
          </a:p>
          <a:p>
            <a:r>
              <a:rPr lang="en-US" dirty="0" smtClean="0"/>
              <a:t>20!/16e10 = 15205637 flops/ (flops/sec)</a:t>
            </a:r>
          </a:p>
          <a:p>
            <a:endParaRPr lang="en-US" dirty="0" smtClean="0"/>
          </a:p>
          <a:p>
            <a:r>
              <a:rPr lang="en-US" dirty="0" smtClean="0"/>
              <a:t>now, let's </a:t>
            </a:r>
            <a:r>
              <a:rPr lang="en-US" dirty="0" err="1" smtClean="0"/>
              <a:t>devide</a:t>
            </a:r>
            <a:r>
              <a:rPr lang="en-US" dirty="0" smtClean="0"/>
              <a:t> this with actual time taken it gives increasing rate for problem size,</a:t>
            </a:r>
          </a:p>
          <a:p>
            <a:endParaRPr lang="en-US" dirty="0" smtClean="0"/>
          </a:p>
          <a:p>
            <a:r>
              <a:rPr lang="en-US" dirty="0" smtClean="0"/>
              <a:t>16 - 130 / 0.65 = 200</a:t>
            </a:r>
          </a:p>
          <a:p>
            <a:r>
              <a:rPr lang="en-US" dirty="0" smtClean="0"/>
              <a:t>17 - 2223 / 5 = 444</a:t>
            </a:r>
          </a:p>
          <a:p>
            <a:r>
              <a:rPr lang="en-US" dirty="0" smtClean="0"/>
              <a:t>18 - 40014 / 34 = 1176</a:t>
            </a:r>
          </a:p>
          <a:p>
            <a:r>
              <a:rPr lang="en-US" dirty="0" smtClean="0"/>
              <a:t>19 - 760281 / 265 = 2868</a:t>
            </a:r>
          </a:p>
          <a:p>
            <a:r>
              <a:rPr lang="en-US" dirty="0" smtClean="0"/>
              <a:t>20 - 15205637 / 2042 = 7446 </a:t>
            </a:r>
          </a:p>
          <a:p>
            <a:endParaRPr lang="en-US" dirty="0" smtClean="0"/>
          </a:p>
          <a:p>
            <a:endParaRPr lang="en-US" dirty="0" smtClean="0"/>
          </a:p>
          <a:p>
            <a:r>
              <a:rPr lang="en-US" dirty="0" smtClean="0"/>
              <a:t>so here increasing rate is = 2.5 .</a:t>
            </a:r>
          </a:p>
          <a:p>
            <a:endParaRPr lang="en-US" dirty="0" smtClean="0"/>
          </a:p>
          <a:p>
            <a:r>
              <a:rPr lang="en-US" dirty="0" smtClean="0"/>
              <a:t>now for 28 = 7446 * (2.5) ^ 8</a:t>
            </a:r>
          </a:p>
          <a:p>
            <a:endParaRPr lang="en-US" dirty="0" smtClean="0"/>
          </a:p>
          <a:p>
            <a:r>
              <a:rPr lang="en-US" dirty="0" smtClean="0"/>
              <a:t>so time = </a:t>
            </a:r>
            <a:r>
              <a:rPr lang="en-US" dirty="0" err="1" smtClean="0"/>
              <a:t>opp</a:t>
            </a:r>
            <a:r>
              <a:rPr lang="en-US" dirty="0" smtClean="0"/>
              <a:t> / rate</a:t>
            </a:r>
          </a:p>
          <a:p>
            <a:r>
              <a:rPr lang="en-US" dirty="0" smtClean="0"/>
              <a:t>	= ((28!)/16e10) / 11361694</a:t>
            </a:r>
          </a:p>
          <a:p>
            <a:r>
              <a:rPr lang="en-US" dirty="0" smtClean="0"/>
              <a:t>	= into year / (10) (for 160 cores)</a:t>
            </a:r>
          </a:p>
          <a:p>
            <a:r>
              <a:rPr lang="en-US" dirty="0" smtClean="0"/>
              <a:t>	= 531 years </a:t>
            </a:r>
          </a:p>
          <a:p>
            <a:endParaRPr lang="en-US" dirty="0" smtClean="0"/>
          </a:p>
          <a:p>
            <a:endParaRPr lang="en-US" dirty="0" smtClean="0"/>
          </a:p>
          <a:p>
            <a:r>
              <a:rPr lang="en-US" dirty="0" smtClean="0">
                <a:hlinkClick r:id="rId3"/>
              </a:rPr>
              <a:t>http://www-sop.inria.fr/oasis/ProActive2/apps/nqueens25.html</a:t>
            </a:r>
            <a:endParaRPr lang="en-US" dirty="0"/>
          </a:p>
        </p:txBody>
      </p:sp>
      <p:sp>
        <p:nvSpPr>
          <p:cNvPr id="4" name="Slide Number Placeholder 3"/>
          <p:cNvSpPr>
            <a:spLocks noGrp="1"/>
          </p:cNvSpPr>
          <p:nvPr>
            <p:ph type="sldNum" sz="quarter" idx="10"/>
          </p:nvPr>
        </p:nvSpPr>
        <p:spPr/>
        <p:txBody>
          <a:bodyPr/>
          <a:lstStyle/>
          <a:p>
            <a:fld id="{077DA68F-AEC6-4834-B69C-8044249999CB}" type="slidenum">
              <a:rPr lang="en-US" smtClean="0"/>
              <a:t>12</a:t>
            </a:fld>
            <a:endParaRPr lang="en-US"/>
          </a:p>
        </p:txBody>
      </p:sp>
    </p:spTree>
    <p:extLst>
      <p:ext uri="{BB962C8B-B14F-4D97-AF65-F5344CB8AC3E}">
        <p14:creationId xmlns:p14="http://schemas.microsoft.com/office/powerpoint/2010/main" val="3650453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4/4/2019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4/4/2019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4/4/2019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4/4/2019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4/4/2019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6201" y="3081866"/>
            <a:ext cx="8825658" cy="1232670"/>
          </a:xfrm>
        </p:spPr>
        <p:txBody>
          <a:bodyPr/>
          <a:lstStyle/>
          <a:p>
            <a:r>
              <a:rPr lang="en-US" dirty="0" smtClean="0"/>
              <a:t>        </a:t>
            </a:r>
            <a:r>
              <a:rPr lang="en-US" sz="8000" dirty="0" smtClean="0"/>
              <a:t>N QUEENS  </a:t>
            </a:r>
            <a:r>
              <a:rPr lang="en-US" dirty="0" smtClean="0"/>
              <a:t/>
            </a:r>
            <a:br>
              <a:rPr lang="en-US" dirty="0" smtClean="0"/>
            </a:br>
            <a:r>
              <a:rPr lang="en-US" dirty="0" smtClean="0"/>
              <a:t>				</a:t>
            </a:r>
            <a:r>
              <a:rPr lang="en-US" dirty="0"/>
              <a:t> </a:t>
            </a:r>
            <a:r>
              <a:rPr lang="en-US" dirty="0" smtClean="0"/>
              <a:t> </a:t>
            </a:r>
            <a:r>
              <a:rPr lang="en-US" sz="3600" dirty="0" smtClean="0"/>
              <a:t>HPC(CS301) Project</a:t>
            </a:r>
            <a:br>
              <a:rPr lang="en-US" sz="3600" dirty="0" smtClean="0"/>
            </a:br>
            <a:r>
              <a:rPr lang="en-US" sz="3600" dirty="0"/>
              <a:t>	</a:t>
            </a:r>
            <a:r>
              <a:rPr lang="en-US" sz="3600" dirty="0" smtClean="0"/>
              <a:t>	        Prof. </a:t>
            </a:r>
            <a:r>
              <a:rPr lang="en-US" sz="3600" dirty="0" err="1" smtClean="0"/>
              <a:t>Bhaskar</a:t>
            </a:r>
            <a:r>
              <a:rPr lang="en-US" sz="3600" dirty="0" smtClean="0"/>
              <a:t> </a:t>
            </a:r>
            <a:r>
              <a:rPr lang="en-US" sz="3600" dirty="0" err="1"/>
              <a:t>Chaudhury</a:t>
            </a:r>
            <a:r>
              <a:rPr lang="en-US" sz="3600" dirty="0" smtClean="0"/>
              <a:t/>
            </a:r>
            <a:br>
              <a:rPr lang="en-US" sz="3600" dirty="0" smtClean="0"/>
            </a:br>
            <a:r>
              <a:rPr lang="en-US" sz="3600" dirty="0"/>
              <a:t>	</a:t>
            </a:r>
            <a:r>
              <a:rPr lang="en-US" sz="3600" dirty="0" smtClean="0"/>
              <a:t>					</a:t>
            </a:r>
            <a:r>
              <a:rPr lang="en-US" sz="3600" dirty="0"/>
              <a:t> </a:t>
            </a:r>
            <a:r>
              <a:rPr lang="en-US" sz="3600" dirty="0" smtClean="0"/>
              <a:t>     DA-IICT</a:t>
            </a:r>
            <a:endParaRPr lang="en-US" sz="3600" dirty="0"/>
          </a:p>
        </p:txBody>
      </p:sp>
      <p:sp>
        <p:nvSpPr>
          <p:cNvPr id="5" name="Shape 163"/>
          <p:cNvSpPr txBox="1">
            <a:spLocks noGrp="1"/>
          </p:cNvSpPr>
          <p:nvPr>
            <p:ph type="subTitle" idx="1"/>
          </p:nvPr>
        </p:nvSpPr>
        <p:spPr>
          <a:xfrm>
            <a:off x="2722461" y="5245350"/>
            <a:ext cx="6619200" cy="646200"/>
          </a:xfrm>
          <a:prstGeom prst="rect">
            <a:avLst/>
          </a:prstGeom>
        </p:spPr>
        <p:txBody>
          <a:bodyPr wrap="square" lIns="68575" tIns="68575" rIns="68575" bIns="68575" anchor="t" anchorCtr="0">
            <a:noAutofit/>
          </a:bodyPr>
          <a:lstStyle/>
          <a:p>
            <a:pPr lvl="0" algn="ctr">
              <a:spcBef>
                <a:spcPts val="0"/>
              </a:spcBef>
              <a:buNone/>
            </a:pPr>
            <a:r>
              <a:rPr lang="en-GB" sz="2800" dirty="0" smtClean="0">
                <a:solidFill>
                  <a:srgbClr val="FFFFFF"/>
                </a:solidFill>
              </a:rPr>
              <a:t>Yatin Patel :- 201601454</a:t>
            </a:r>
          </a:p>
          <a:p>
            <a:pPr lvl="0" algn="ctr">
              <a:spcBef>
                <a:spcPts val="0"/>
              </a:spcBef>
              <a:buNone/>
            </a:pPr>
            <a:r>
              <a:rPr lang="en-GB" sz="2800" dirty="0" err="1" smtClean="0">
                <a:solidFill>
                  <a:srgbClr val="FFFFFF"/>
                </a:solidFill>
              </a:rPr>
              <a:t>Jaykishan</a:t>
            </a:r>
            <a:r>
              <a:rPr lang="en-GB" sz="2800" dirty="0" smtClean="0">
                <a:solidFill>
                  <a:srgbClr val="FFFFFF"/>
                </a:solidFill>
              </a:rPr>
              <a:t> </a:t>
            </a:r>
            <a:r>
              <a:rPr lang="en-GB" sz="2800" dirty="0" err="1" smtClean="0">
                <a:solidFill>
                  <a:srgbClr val="FFFFFF"/>
                </a:solidFill>
              </a:rPr>
              <a:t>parmar</a:t>
            </a:r>
            <a:r>
              <a:rPr lang="en-GB" sz="2800" dirty="0" smtClean="0">
                <a:solidFill>
                  <a:srgbClr val="FFFFFF"/>
                </a:solidFill>
              </a:rPr>
              <a:t> :- 201601458</a:t>
            </a:r>
            <a:endParaRPr lang="en-GB" sz="2800" dirty="0">
              <a:solidFill>
                <a:srgbClr val="FFFFFF"/>
              </a:solidFill>
            </a:endParaRPr>
          </a:p>
        </p:txBody>
      </p:sp>
    </p:spTree>
    <p:extLst>
      <p:ext uri="{BB962C8B-B14F-4D97-AF65-F5344CB8AC3E}">
        <p14:creationId xmlns:p14="http://schemas.microsoft.com/office/powerpoint/2010/main" val="21564001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272624" y="860738"/>
            <a:ext cx="5116601" cy="122563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dirty="0" err="1" smtClean="0"/>
              <a:t>Bitmasking</a:t>
            </a:r>
            <a:r>
              <a:rPr lang="en-US" dirty="0" smtClean="0"/>
              <a:t> works faster then backtracking method because for fast attacking queen checking. </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962" y="2086377"/>
            <a:ext cx="5615169" cy="419851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9284" y="2086377"/>
            <a:ext cx="5732052" cy="4198511"/>
          </a:xfrm>
          <a:prstGeom prst="rect">
            <a:avLst/>
          </a:prstGeom>
        </p:spPr>
      </p:pic>
      <p:sp>
        <p:nvSpPr>
          <p:cNvPr id="9" name="Title 1"/>
          <p:cNvSpPr>
            <a:spLocks noGrp="1"/>
          </p:cNvSpPr>
          <p:nvPr>
            <p:ph type="title"/>
          </p:nvPr>
        </p:nvSpPr>
        <p:spPr>
          <a:xfrm>
            <a:off x="272624" y="208020"/>
            <a:ext cx="8961528" cy="654865"/>
          </a:xfrm>
        </p:spPr>
        <p:txBody>
          <a:bodyPr/>
          <a:lstStyle/>
          <a:p>
            <a:r>
              <a:rPr lang="en-US" sz="2800" dirty="0" err="1" smtClean="0"/>
              <a:t>Coparision</a:t>
            </a:r>
            <a:r>
              <a:rPr lang="en-US" sz="2800" dirty="0" smtClean="0"/>
              <a:t> between </a:t>
            </a:r>
            <a:r>
              <a:rPr lang="en-US" sz="2800" dirty="0" err="1" smtClean="0"/>
              <a:t>bitmasking</a:t>
            </a:r>
            <a:r>
              <a:rPr lang="en-US" sz="2800" dirty="0" smtClean="0"/>
              <a:t> and backtracking </a:t>
            </a:r>
            <a:endParaRPr lang="en-US" sz="3800" dirty="0"/>
          </a:p>
        </p:txBody>
      </p:sp>
      <p:sp>
        <p:nvSpPr>
          <p:cNvPr id="10" name="TextBox 9"/>
          <p:cNvSpPr txBox="1"/>
          <p:nvPr/>
        </p:nvSpPr>
        <p:spPr>
          <a:xfrm>
            <a:off x="1718757" y="6353644"/>
            <a:ext cx="3322749" cy="369332"/>
          </a:xfrm>
          <a:prstGeom prst="rect">
            <a:avLst/>
          </a:prstGeom>
          <a:noFill/>
        </p:spPr>
        <p:txBody>
          <a:bodyPr wrap="square" rtlCol="0">
            <a:spAutoFit/>
          </a:bodyPr>
          <a:lstStyle/>
          <a:p>
            <a:r>
              <a:rPr lang="en-US" dirty="0" err="1" smtClean="0"/>
              <a:t>BackTracking</a:t>
            </a:r>
            <a:r>
              <a:rPr lang="en-US" dirty="0" smtClean="0"/>
              <a:t> Method</a:t>
            </a:r>
            <a:endParaRPr lang="en-US" dirty="0"/>
          </a:p>
        </p:txBody>
      </p:sp>
      <p:sp>
        <p:nvSpPr>
          <p:cNvPr id="11" name="TextBox 10"/>
          <p:cNvSpPr txBox="1"/>
          <p:nvPr/>
        </p:nvSpPr>
        <p:spPr>
          <a:xfrm>
            <a:off x="7795439" y="6353644"/>
            <a:ext cx="3322749" cy="369332"/>
          </a:xfrm>
          <a:prstGeom prst="rect">
            <a:avLst/>
          </a:prstGeom>
          <a:noFill/>
        </p:spPr>
        <p:txBody>
          <a:bodyPr wrap="square" rtlCol="0">
            <a:spAutoFit/>
          </a:bodyPr>
          <a:lstStyle/>
          <a:p>
            <a:r>
              <a:rPr lang="en-US" dirty="0" err="1" smtClean="0"/>
              <a:t>Bitmasking</a:t>
            </a:r>
            <a:r>
              <a:rPr lang="en-US" dirty="0" smtClean="0"/>
              <a:t> Method</a:t>
            </a:r>
            <a:endParaRPr lang="en-US" dirty="0"/>
          </a:p>
        </p:txBody>
      </p:sp>
    </p:spTree>
    <p:extLst>
      <p:ext uri="{BB962C8B-B14F-4D97-AF65-F5344CB8AC3E}">
        <p14:creationId xmlns:p14="http://schemas.microsoft.com/office/powerpoint/2010/main" val="163022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095" y="1313474"/>
            <a:ext cx="5304669" cy="5068007"/>
          </a:xfrm>
          <a:prstGeom prst="rect">
            <a:avLst/>
          </a:prstGeom>
        </p:spPr>
      </p:pic>
      <p:sp>
        <p:nvSpPr>
          <p:cNvPr id="5" name="Title 1"/>
          <p:cNvSpPr>
            <a:spLocks noGrp="1"/>
          </p:cNvSpPr>
          <p:nvPr>
            <p:ph type="title"/>
          </p:nvPr>
        </p:nvSpPr>
        <p:spPr>
          <a:xfrm>
            <a:off x="272624" y="208020"/>
            <a:ext cx="8961528" cy="654865"/>
          </a:xfrm>
        </p:spPr>
        <p:txBody>
          <a:bodyPr/>
          <a:lstStyle/>
          <a:p>
            <a:r>
              <a:rPr lang="en-US" sz="2800" dirty="0" smtClean="0"/>
              <a:t>Speedup analysis</a:t>
            </a:r>
            <a:endParaRPr lang="en-US" sz="3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1564" y="1866846"/>
            <a:ext cx="5023816" cy="3568039"/>
          </a:xfrm>
          <a:prstGeom prst="rect">
            <a:avLst/>
          </a:prstGeom>
        </p:spPr>
      </p:pic>
    </p:spTree>
    <p:extLst>
      <p:ext uri="{BB962C8B-B14F-4D97-AF65-F5344CB8AC3E}">
        <p14:creationId xmlns:p14="http://schemas.microsoft.com/office/powerpoint/2010/main" val="178656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57"/>
          <p:cNvSpPr txBox="1">
            <a:spLocks noGrp="1"/>
          </p:cNvSpPr>
          <p:nvPr>
            <p:ph type="title"/>
          </p:nvPr>
        </p:nvSpPr>
        <p:spPr>
          <a:xfrm>
            <a:off x="3588391" y="352417"/>
            <a:ext cx="3379078" cy="1050300"/>
          </a:xfrm>
          <a:prstGeom prst="rect">
            <a:avLst/>
          </a:prstGeom>
        </p:spPr>
        <p:txBody>
          <a:bodyPr wrap="square" lIns="68575" tIns="68575" rIns="68575" bIns="68575" anchor="t" anchorCtr="0">
            <a:noAutofit/>
          </a:bodyPr>
          <a:lstStyle/>
          <a:p>
            <a:pPr lvl="0">
              <a:spcBef>
                <a:spcPts val="0"/>
              </a:spcBef>
              <a:buNone/>
            </a:pPr>
            <a:r>
              <a:rPr lang="en-GB" dirty="0"/>
              <a:t>Conclusion</a:t>
            </a:r>
          </a:p>
        </p:txBody>
      </p:sp>
      <p:sp>
        <p:nvSpPr>
          <p:cNvPr id="6" name="Content Placeholder 2"/>
          <p:cNvSpPr txBox="1">
            <a:spLocks/>
          </p:cNvSpPr>
          <p:nvPr/>
        </p:nvSpPr>
        <p:spPr>
          <a:xfrm>
            <a:off x="2758247" y="1581942"/>
            <a:ext cx="6063781" cy="377566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dirty="0" smtClean="0"/>
              <a:t>Best Method to find N-Queen Number is backtracking using bit masking.</a:t>
            </a:r>
          </a:p>
          <a:p>
            <a:r>
              <a:rPr lang="en-US" dirty="0" smtClean="0"/>
              <a:t>Here for these paralyzing technics, We have more nodes then we create threads. So, as problem size increases speedup will increase.</a:t>
            </a:r>
          </a:p>
          <a:p>
            <a:r>
              <a:rPr lang="en-US" dirty="0" smtClean="0"/>
              <a:t>For, next N-Queen Number N = 28, If we use our algorithm and dividing work into every nodes of cluster we can solve it in </a:t>
            </a:r>
            <a:r>
              <a:rPr lang="en-US" dirty="0" err="1" smtClean="0"/>
              <a:t>appr</a:t>
            </a:r>
            <a:r>
              <a:rPr lang="en-US" dirty="0" smtClean="0"/>
              <a:t>. 500 years. </a:t>
            </a:r>
          </a:p>
          <a:p>
            <a:endParaRPr lang="en-US" dirty="0"/>
          </a:p>
        </p:txBody>
      </p:sp>
    </p:spTree>
    <p:extLst>
      <p:ext uri="{BB962C8B-B14F-4D97-AF65-F5344CB8AC3E}">
        <p14:creationId xmlns:p14="http://schemas.microsoft.com/office/powerpoint/2010/main" val="117954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86685"/>
          </a:xfrm>
        </p:spPr>
        <p:txBody>
          <a:bodyPr/>
          <a:lstStyle/>
          <a:p>
            <a:r>
              <a:rPr lang="en-US" dirty="0" smtClean="0"/>
              <a:t> 					N QUEENS Problem</a:t>
            </a:r>
            <a:endParaRPr lang="en-US" dirty="0"/>
          </a:p>
        </p:txBody>
      </p:sp>
      <p:sp>
        <p:nvSpPr>
          <p:cNvPr id="3" name="Content Placeholder 2"/>
          <p:cNvSpPr>
            <a:spLocks noGrp="1"/>
          </p:cNvSpPr>
          <p:nvPr>
            <p:ph idx="1"/>
          </p:nvPr>
        </p:nvSpPr>
        <p:spPr>
          <a:xfrm>
            <a:off x="1026039" y="1924130"/>
            <a:ext cx="4434603" cy="3575150"/>
          </a:xfrm>
        </p:spPr>
        <p:txBody>
          <a:bodyPr/>
          <a:lstStyle/>
          <a:p>
            <a:r>
              <a:rPr lang="en-US" dirty="0" smtClean="0"/>
              <a:t>You are Given N x N chess board and N Queens, you have to count the number of configurations of placing N queens such that no two queens can attack each other.</a:t>
            </a:r>
          </a:p>
          <a:p>
            <a:r>
              <a:rPr lang="en-US" dirty="0" smtClean="0"/>
              <a:t>Input :- N (number of Queens and size of board).</a:t>
            </a:r>
          </a:p>
          <a:p>
            <a:r>
              <a:rPr lang="en-US" dirty="0" smtClean="0"/>
              <a:t>Output:- Number of possible configurations.</a:t>
            </a:r>
          </a:p>
          <a:p>
            <a:endParaRPr lang="en-US" dirty="0" smtClean="0"/>
          </a:p>
        </p:txBody>
      </p:sp>
      <p:sp>
        <p:nvSpPr>
          <p:cNvPr id="4" name="TextBox 3"/>
          <p:cNvSpPr txBox="1"/>
          <p:nvPr/>
        </p:nvSpPr>
        <p:spPr>
          <a:xfrm>
            <a:off x="6503832" y="1738648"/>
            <a:ext cx="4043966" cy="369332"/>
          </a:xfrm>
          <a:prstGeom prst="rect">
            <a:avLst/>
          </a:prstGeom>
          <a:noFill/>
        </p:spPr>
        <p:txBody>
          <a:bodyPr wrap="square" rtlCol="0">
            <a:spAutoFit/>
          </a:bodyPr>
          <a:lstStyle/>
          <a:p>
            <a:r>
              <a:rPr lang="en-US" dirty="0" smtClean="0"/>
              <a:t>Example:- Input N = 4 , output:- 2.</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9285" y="2405333"/>
            <a:ext cx="4919729" cy="2746216"/>
          </a:xfrm>
          <a:prstGeom prst="rect">
            <a:avLst/>
          </a:prstGeom>
        </p:spPr>
      </p:pic>
    </p:spTree>
    <p:extLst>
      <p:ext uri="{BB962C8B-B14F-4D97-AF65-F5344CB8AC3E}">
        <p14:creationId xmlns:p14="http://schemas.microsoft.com/office/powerpoint/2010/main" val="394370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429" y="298170"/>
            <a:ext cx="5062941" cy="757897"/>
          </a:xfrm>
        </p:spPr>
        <p:txBody>
          <a:bodyPr/>
          <a:lstStyle/>
          <a:p>
            <a:r>
              <a:rPr lang="en-US" dirty="0" smtClean="0"/>
              <a:t>Naïve </a:t>
            </a:r>
            <a:r>
              <a:rPr lang="en-US" dirty="0" err="1" smtClean="0"/>
              <a:t>Aproach</a:t>
            </a:r>
            <a:r>
              <a:rPr lang="en-US" dirty="0" smtClean="0"/>
              <a:t> :- </a:t>
            </a:r>
            <a:br>
              <a:rPr lang="en-US" dirty="0" smtClean="0"/>
            </a:br>
            <a:r>
              <a:rPr lang="en-US" dirty="0" smtClean="0"/>
              <a:t> </a:t>
            </a:r>
            <a:endParaRPr lang="en-US" dirty="0"/>
          </a:p>
        </p:txBody>
      </p:sp>
      <p:sp>
        <p:nvSpPr>
          <p:cNvPr id="3" name="Content Placeholder 2"/>
          <p:cNvSpPr>
            <a:spLocks noGrp="1"/>
          </p:cNvSpPr>
          <p:nvPr>
            <p:ph idx="1"/>
          </p:nvPr>
        </p:nvSpPr>
        <p:spPr>
          <a:xfrm>
            <a:off x="320430" y="1396095"/>
            <a:ext cx="5062940" cy="4850159"/>
          </a:xfrm>
        </p:spPr>
        <p:txBody>
          <a:bodyPr>
            <a:normAutofit/>
          </a:bodyPr>
          <a:lstStyle/>
          <a:p>
            <a:r>
              <a:rPr lang="en-US" dirty="0" smtClean="0"/>
              <a:t>Generate all possible configurations of placing N queens and count those configurations that satisfies non-attacking constrains.</a:t>
            </a:r>
          </a:p>
          <a:p>
            <a:r>
              <a:rPr lang="en-US" dirty="0"/>
              <a:t>Algorithm :-</a:t>
            </a:r>
          </a:p>
          <a:p>
            <a:r>
              <a:rPr lang="en-US" dirty="0"/>
              <a:t>Count = 0</a:t>
            </a:r>
          </a:p>
          <a:p>
            <a:r>
              <a:rPr lang="en-US" dirty="0"/>
              <a:t>While (possible configuration)</a:t>
            </a:r>
          </a:p>
          <a:p>
            <a:pPr marL="457200" lvl="1" indent="0">
              <a:buNone/>
            </a:pPr>
            <a:r>
              <a:rPr lang="en-US" dirty="0" smtClean="0"/>
              <a:t>  Generate </a:t>
            </a:r>
            <a:r>
              <a:rPr lang="en-US" dirty="0"/>
              <a:t>configuration </a:t>
            </a:r>
          </a:p>
          <a:p>
            <a:pPr marL="457200" lvl="1" indent="0">
              <a:buNone/>
            </a:pPr>
            <a:r>
              <a:rPr lang="en-US" dirty="0" smtClean="0"/>
              <a:t>   If(queens </a:t>
            </a:r>
            <a:r>
              <a:rPr lang="en-US" dirty="0"/>
              <a:t>don’t attack)</a:t>
            </a:r>
          </a:p>
          <a:p>
            <a:pPr marL="914400" lvl="2" indent="0">
              <a:buNone/>
            </a:pPr>
            <a:r>
              <a:rPr lang="en-US" dirty="0" smtClean="0"/>
              <a:t> Count ++</a:t>
            </a:r>
          </a:p>
          <a:p>
            <a:r>
              <a:rPr lang="en-US" dirty="0" smtClean="0"/>
              <a:t>Time-Complexity:- O(n^2Pn x n^2)</a:t>
            </a:r>
          </a:p>
          <a:p>
            <a:pPr marL="0" indent="0">
              <a:buNone/>
            </a:pPr>
            <a:endParaRPr lang="en-US" dirty="0" smtClean="0"/>
          </a:p>
        </p:txBody>
      </p:sp>
      <p:sp>
        <p:nvSpPr>
          <p:cNvPr id="4" name="Title 1"/>
          <p:cNvSpPr txBox="1">
            <a:spLocks/>
          </p:cNvSpPr>
          <p:nvPr/>
        </p:nvSpPr>
        <p:spPr>
          <a:xfrm>
            <a:off x="5521348" y="298170"/>
            <a:ext cx="5062941" cy="75789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err="1" smtClean="0"/>
              <a:t>BackTracking</a:t>
            </a:r>
            <a:r>
              <a:rPr lang="en-US" sz="3200" dirty="0" smtClean="0"/>
              <a:t> </a:t>
            </a:r>
            <a:r>
              <a:rPr lang="en-US" sz="3200" dirty="0" err="1" smtClean="0"/>
              <a:t>Aproach</a:t>
            </a:r>
            <a:r>
              <a:rPr lang="en-US" sz="3200" dirty="0" smtClean="0"/>
              <a:t> :-</a:t>
            </a:r>
            <a:r>
              <a:rPr lang="en-US" dirty="0" smtClean="0"/>
              <a:t> </a:t>
            </a:r>
            <a:br>
              <a:rPr lang="en-US" dirty="0" smtClean="0"/>
            </a:br>
            <a:r>
              <a:rPr lang="en-US" dirty="0" smtClean="0"/>
              <a:t> </a:t>
            </a:r>
            <a:endParaRPr lang="en-US" dirty="0"/>
          </a:p>
        </p:txBody>
      </p:sp>
      <p:sp>
        <p:nvSpPr>
          <p:cNvPr id="5" name="Content Placeholder 2"/>
          <p:cNvSpPr txBox="1">
            <a:spLocks/>
          </p:cNvSpPr>
          <p:nvPr/>
        </p:nvSpPr>
        <p:spPr>
          <a:xfrm>
            <a:off x="5521349" y="1396095"/>
            <a:ext cx="5062940" cy="5120615"/>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dirty="0" smtClean="0"/>
              <a:t>Start Placing queen one by one in a column for given row and checking if placed queen on that column satisfies non-attacking constraint. If It satisfies then backtrack for below row else return.</a:t>
            </a:r>
          </a:p>
          <a:p>
            <a:r>
              <a:rPr lang="en-US" dirty="0" smtClean="0"/>
              <a:t>Algorithm:- </a:t>
            </a:r>
          </a:p>
          <a:p>
            <a:r>
              <a:rPr lang="en-US" sz="2200" dirty="0" err="1" smtClean="0"/>
              <a:t>Nqueens</a:t>
            </a:r>
            <a:r>
              <a:rPr lang="en-US" sz="2200" dirty="0" smtClean="0"/>
              <a:t>(</a:t>
            </a:r>
            <a:r>
              <a:rPr lang="en-US" sz="2200" dirty="0" err="1" smtClean="0"/>
              <a:t>queens,row,col</a:t>
            </a:r>
            <a:r>
              <a:rPr lang="en-US" sz="2200" dirty="0" smtClean="0"/>
              <a:t>)</a:t>
            </a:r>
          </a:p>
          <a:p>
            <a:pPr marL="457200" lvl="1" indent="0">
              <a:buNone/>
            </a:pPr>
            <a:r>
              <a:rPr lang="en-US" sz="2200" dirty="0" smtClean="0"/>
              <a:t>    If(attack(</a:t>
            </a:r>
            <a:r>
              <a:rPr lang="en-US" sz="2200" dirty="0" err="1" smtClean="0"/>
              <a:t>queens,row,col</a:t>
            </a:r>
            <a:r>
              <a:rPr lang="en-US" sz="2200" dirty="0" smtClean="0"/>
              <a:t>)==true)</a:t>
            </a:r>
          </a:p>
          <a:p>
            <a:pPr marL="457200" lvl="1" indent="0">
              <a:buNone/>
            </a:pPr>
            <a:r>
              <a:rPr lang="en-US" sz="2200" dirty="0" smtClean="0"/>
              <a:t>          return ;</a:t>
            </a:r>
          </a:p>
          <a:p>
            <a:pPr marL="457200" lvl="1" indent="0">
              <a:buNone/>
            </a:pPr>
            <a:r>
              <a:rPr lang="en-US" sz="2200" dirty="0" smtClean="0"/>
              <a:t>   queens[col] = row</a:t>
            </a:r>
          </a:p>
          <a:p>
            <a:pPr marL="457200" lvl="1" indent="0">
              <a:buNone/>
            </a:pPr>
            <a:r>
              <a:rPr lang="en-US" sz="2200" dirty="0" smtClean="0"/>
              <a:t>    If(row==size-1)</a:t>
            </a:r>
          </a:p>
          <a:p>
            <a:pPr marL="457200" lvl="1" indent="0">
              <a:buNone/>
            </a:pPr>
            <a:r>
              <a:rPr lang="en-US" sz="2200" dirty="0"/>
              <a:t>	</a:t>
            </a:r>
            <a:r>
              <a:rPr lang="en-US" sz="2200" dirty="0" smtClean="0"/>
              <a:t>  count++;</a:t>
            </a:r>
          </a:p>
          <a:p>
            <a:pPr marL="457200" lvl="1" indent="0">
              <a:buNone/>
            </a:pPr>
            <a:r>
              <a:rPr lang="en-US" sz="2200" dirty="0" smtClean="0"/>
              <a:t>    else</a:t>
            </a:r>
          </a:p>
          <a:p>
            <a:pPr marL="457200" lvl="1" indent="0">
              <a:buNone/>
            </a:pPr>
            <a:r>
              <a:rPr lang="en-US" sz="2200" dirty="0" smtClean="0"/>
              <a:t>	   for(all </a:t>
            </a:r>
            <a:r>
              <a:rPr lang="en-US" sz="2200" dirty="0" err="1" smtClean="0"/>
              <a:t>colums</a:t>
            </a:r>
            <a:r>
              <a:rPr lang="en-US" sz="2200" dirty="0" smtClean="0"/>
              <a:t>)</a:t>
            </a:r>
          </a:p>
          <a:p>
            <a:pPr marL="457200" lvl="1" indent="0">
              <a:buNone/>
            </a:pPr>
            <a:r>
              <a:rPr lang="en-US" sz="2200" dirty="0"/>
              <a:t>	</a:t>
            </a:r>
            <a:r>
              <a:rPr lang="en-US" sz="2200" dirty="0" smtClean="0"/>
              <a:t>	 </a:t>
            </a:r>
            <a:r>
              <a:rPr lang="en-US" sz="2200" dirty="0" err="1" smtClean="0"/>
              <a:t>Nqueens</a:t>
            </a:r>
            <a:r>
              <a:rPr lang="en-US" sz="2200" dirty="0" smtClean="0"/>
              <a:t>(queens,row+1,col)</a:t>
            </a:r>
          </a:p>
          <a:p>
            <a:pPr lvl="1"/>
            <a:endParaRPr lang="en-US" sz="1400" dirty="0" smtClean="0"/>
          </a:p>
          <a:p>
            <a:endParaRPr lang="en-US" sz="1600" dirty="0"/>
          </a:p>
        </p:txBody>
      </p:sp>
    </p:spTree>
    <p:extLst>
      <p:ext uri="{BB962C8B-B14F-4D97-AF65-F5344CB8AC3E}">
        <p14:creationId xmlns:p14="http://schemas.microsoft.com/office/powerpoint/2010/main" val="89434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430" y="92110"/>
            <a:ext cx="7364547" cy="809412"/>
          </a:xfrm>
        </p:spPr>
        <p:txBody>
          <a:bodyPr/>
          <a:lstStyle/>
          <a:p>
            <a:r>
              <a:rPr lang="en-US" sz="3600" dirty="0" err="1" smtClean="0"/>
              <a:t>BackTracking</a:t>
            </a:r>
            <a:r>
              <a:rPr lang="en-US" sz="3600" dirty="0" smtClean="0"/>
              <a:t> Approach(cont.)</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430" y="901522"/>
            <a:ext cx="6578937" cy="5473520"/>
          </a:xfrm>
          <a:prstGeom prst="rect">
            <a:avLst/>
          </a:prstGeom>
        </p:spPr>
      </p:pic>
      <p:sp>
        <p:nvSpPr>
          <p:cNvPr id="5" name="Content Placeholder 2"/>
          <p:cNvSpPr>
            <a:spLocks noGrp="1"/>
          </p:cNvSpPr>
          <p:nvPr>
            <p:ph idx="1"/>
          </p:nvPr>
        </p:nvSpPr>
        <p:spPr>
          <a:xfrm>
            <a:off x="7026029" y="901522"/>
            <a:ext cx="5062940" cy="1622737"/>
          </a:xfrm>
        </p:spPr>
        <p:txBody>
          <a:bodyPr>
            <a:normAutofit fontScale="92500" lnSpcReduction="20000"/>
          </a:bodyPr>
          <a:lstStyle/>
          <a:p>
            <a:r>
              <a:rPr lang="en-US" dirty="0" smtClean="0"/>
              <a:t>Time-Complexity:- O(n!)</a:t>
            </a:r>
          </a:p>
          <a:p>
            <a:r>
              <a:rPr lang="en-US" dirty="0" smtClean="0"/>
              <a:t>Optimization:- due to symmetry of chess board we don’t need to place queens to all column just half of all them and final answer will be double of what we have found.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0422" y="2620156"/>
            <a:ext cx="2360253" cy="3683358"/>
          </a:xfrm>
          <a:prstGeom prst="rect">
            <a:avLst/>
          </a:prstGeom>
        </p:spPr>
      </p:pic>
    </p:spTree>
    <p:extLst>
      <p:ext uri="{BB962C8B-B14F-4D97-AF65-F5344CB8AC3E}">
        <p14:creationId xmlns:p14="http://schemas.microsoft.com/office/powerpoint/2010/main" val="123920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52" y="128789"/>
            <a:ext cx="9404723" cy="708338"/>
          </a:xfrm>
        </p:spPr>
        <p:txBody>
          <a:bodyPr/>
          <a:lstStyle/>
          <a:p>
            <a:r>
              <a:rPr lang="en-US" sz="3600" dirty="0" smtClean="0"/>
              <a:t>Backtracking + Bit Masking approach:-</a:t>
            </a:r>
            <a:r>
              <a:rPr lang="en-US" dirty="0" smtClean="0"/>
              <a:t> </a:t>
            </a:r>
            <a:endParaRPr lang="en-US" dirty="0"/>
          </a:p>
        </p:txBody>
      </p:sp>
      <p:sp>
        <p:nvSpPr>
          <p:cNvPr id="4" name="Content Placeholder 2"/>
          <p:cNvSpPr txBox="1">
            <a:spLocks/>
          </p:cNvSpPr>
          <p:nvPr/>
        </p:nvSpPr>
        <p:spPr>
          <a:xfrm>
            <a:off x="369799" y="996849"/>
            <a:ext cx="5116601" cy="564864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dirty="0" smtClean="0"/>
              <a:t>We can optimize previous backtracking algorithm using bit masking for keeping track of current queens.</a:t>
            </a:r>
          </a:p>
          <a:p>
            <a:r>
              <a:rPr lang="en-US" dirty="0" smtClean="0"/>
              <a:t>Algorithm:- </a:t>
            </a:r>
          </a:p>
          <a:p>
            <a:r>
              <a:rPr lang="en-US" sz="1400" dirty="0" smtClean="0"/>
              <a:t>SIZE = n; bitmask = (1 &lt;&lt; SIZE) -1; </a:t>
            </a:r>
          </a:p>
          <a:p>
            <a:r>
              <a:rPr lang="en-US" sz="1400" dirty="0" smtClean="0"/>
              <a:t>y=left=down=right=count=0</a:t>
            </a:r>
          </a:p>
          <a:p>
            <a:r>
              <a:rPr lang="en-US" sz="1600" dirty="0" smtClean="0"/>
              <a:t>Backtrack(</a:t>
            </a:r>
            <a:r>
              <a:rPr lang="en-US" sz="1600" dirty="0" err="1" smtClean="0"/>
              <a:t>y,left,down,right</a:t>
            </a:r>
            <a:r>
              <a:rPr lang="en-US" sz="1600" dirty="0" smtClean="0"/>
              <a:t>)</a:t>
            </a:r>
          </a:p>
          <a:p>
            <a:pPr marL="0" indent="0">
              <a:buNone/>
            </a:pPr>
            <a:r>
              <a:rPr lang="en-US" sz="1600" dirty="0"/>
              <a:t>	</a:t>
            </a:r>
            <a:r>
              <a:rPr lang="en-US" sz="1600" dirty="0" smtClean="0"/>
              <a:t>  if </a:t>
            </a:r>
            <a:r>
              <a:rPr lang="en-US" sz="1600" dirty="0"/>
              <a:t>(y == SIZE) </a:t>
            </a:r>
            <a:endParaRPr lang="en-US" sz="1600" dirty="0" smtClean="0"/>
          </a:p>
          <a:p>
            <a:pPr marL="0" indent="0">
              <a:buNone/>
            </a:pPr>
            <a:r>
              <a:rPr lang="en-US" sz="1600" dirty="0" smtClean="0"/>
              <a:t>		count++</a:t>
            </a:r>
          </a:p>
          <a:p>
            <a:pPr marL="0" indent="0">
              <a:buNone/>
            </a:pPr>
            <a:r>
              <a:rPr lang="en-US" sz="1600" dirty="0"/>
              <a:t>	</a:t>
            </a:r>
            <a:r>
              <a:rPr lang="en-US" sz="1600" dirty="0" smtClean="0"/>
              <a:t>else </a:t>
            </a:r>
          </a:p>
          <a:p>
            <a:pPr marL="0" indent="0">
              <a:buNone/>
            </a:pPr>
            <a:r>
              <a:rPr lang="en-US" sz="1600" dirty="0"/>
              <a:t>	</a:t>
            </a:r>
            <a:r>
              <a:rPr lang="en-US" sz="1600" dirty="0" smtClean="0"/>
              <a:t>	bitmap </a:t>
            </a:r>
            <a:r>
              <a:rPr lang="en-US" sz="1600" dirty="0"/>
              <a:t>= MASK &amp; ~(left | down | right</a:t>
            </a:r>
            <a:r>
              <a:rPr lang="en-US" sz="1600" dirty="0" smtClean="0"/>
              <a:t>)        		while </a:t>
            </a:r>
            <a:r>
              <a:rPr lang="en-US" sz="1600" dirty="0"/>
              <a:t>(bitmap</a:t>
            </a:r>
            <a:r>
              <a:rPr lang="en-US" sz="1600" dirty="0" smtClean="0"/>
              <a:t>)</a:t>
            </a:r>
          </a:p>
          <a:p>
            <a:pPr marL="0" indent="0">
              <a:buNone/>
            </a:pPr>
            <a:r>
              <a:rPr lang="en-US" sz="1600" dirty="0"/>
              <a:t>	</a:t>
            </a:r>
            <a:r>
              <a:rPr lang="en-US" sz="1600" dirty="0" smtClean="0"/>
              <a:t>		bit </a:t>
            </a:r>
            <a:r>
              <a:rPr lang="en-US" sz="1600" dirty="0"/>
              <a:t>= -bitmap &amp; </a:t>
            </a:r>
            <a:r>
              <a:rPr lang="en-US" sz="1600" dirty="0" smtClean="0"/>
              <a:t>bitmap            </a:t>
            </a:r>
          </a:p>
          <a:p>
            <a:pPr marL="0" indent="0">
              <a:buNone/>
            </a:pPr>
            <a:r>
              <a:rPr lang="en-US" sz="1600" dirty="0"/>
              <a:t>	</a:t>
            </a:r>
            <a:r>
              <a:rPr lang="en-US" sz="1600" dirty="0" smtClean="0"/>
              <a:t>		bitmap </a:t>
            </a:r>
            <a:r>
              <a:rPr lang="en-US" sz="1600" dirty="0"/>
              <a:t>^= bit;          </a:t>
            </a:r>
            <a:endParaRPr lang="en-US" sz="1600" dirty="0" smtClean="0"/>
          </a:p>
          <a:p>
            <a:pPr marL="0" indent="0">
              <a:buNone/>
            </a:pPr>
            <a:r>
              <a:rPr lang="en-US" sz="1600" dirty="0"/>
              <a:t>	</a:t>
            </a:r>
            <a:r>
              <a:rPr lang="en-US" sz="1600" dirty="0" smtClean="0"/>
              <a:t>	  	Backtrack(y+1</a:t>
            </a:r>
            <a:r>
              <a:rPr lang="en-US" sz="1600" dirty="0"/>
              <a:t>, (left | bit)&lt;&lt;1, down </a:t>
            </a:r>
            <a:r>
              <a:rPr lang="en-US" sz="1600" dirty="0" smtClean="0"/>
              <a:t>			| </a:t>
            </a:r>
            <a:r>
              <a:rPr lang="en-US" sz="1600" dirty="0"/>
              <a:t>bit, (right | bit)&gt;&gt;1);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9744" y="1085687"/>
            <a:ext cx="4810125" cy="2735486"/>
          </a:xfrm>
          <a:prstGeom prst="rect">
            <a:avLst/>
          </a:prstGeom>
        </p:spPr>
      </p:pic>
      <p:sp>
        <p:nvSpPr>
          <p:cNvPr id="6" name="Content Placeholder 2"/>
          <p:cNvSpPr>
            <a:spLocks noGrp="1"/>
          </p:cNvSpPr>
          <p:nvPr>
            <p:ph idx="1"/>
          </p:nvPr>
        </p:nvSpPr>
        <p:spPr>
          <a:xfrm>
            <a:off x="6369744" y="4391697"/>
            <a:ext cx="5062940" cy="1622737"/>
          </a:xfrm>
        </p:spPr>
        <p:txBody>
          <a:bodyPr>
            <a:normAutofit fontScale="92500" lnSpcReduction="20000"/>
          </a:bodyPr>
          <a:lstStyle/>
          <a:p>
            <a:r>
              <a:rPr lang="en-US" dirty="0" smtClean="0"/>
              <a:t>Time-Complexity:- O(n!)</a:t>
            </a:r>
          </a:p>
          <a:p>
            <a:r>
              <a:rPr lang="en-US" dirty="0" smtClean="0"/>
              <a:t>Optimization:- due to symmetry of chess board we don’t need to place queens to all column just half of all them and final answer will be double of what we have found.</a:t>
            </a:r>
          </a:p>
        </p:txBody>
      </p:sp>
    </p:spTree>
    <p:extLst>
      <p:ext uri="{BB962C8B-B14F-4D97-AF65-F5344CB8AC3E}">
        <p14:creationId xmlns:p14="http://schemas.microsoft.com/office/powerpoint/2010/main" val="2654734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624" y="246656"/>
            <a:ext cx="9553956" cy="848048"/>
          </a:xfrm>
        </p:spPr>
        <p:txBody>
          <a:bodyPr/>
          <a:lstStyle/>
          <a:p>
            <a:r>
              <a:rPr lang="en-US" sz="3800" dirty="0" smtClean="0"/>
              <a:t>Parallelizing Backtracking (method 1):-</a:t>
            </a:r>
            <a:endParaRPr lang="en-US" sz="3800" dirty="0"/>
          </a:p>
        </p:txBody>
      </p:sp>
      <p:sp>
        <p:nvSpPr>
          <p:cNvPr id="4" name="Content Placeholder 2"/>
          <p:cNvSpPr txBox="1">
            <a:spLocks/>
          </p:cNvSpPr>
          <p:nvPr/>
        </p:nvSpPr>
        <p:spPr>
          <a:xfrm>
            <a:off x="272624" y="1094704"/>
            <a:ext cx="5116601" cy="5648649"/>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dirty="0" smtClean="0"/>
              <a:t>Let’s Generate new task at each backtrack and see what happens.</a:t>
            </a:r>
          </a:p>
          <a:p>
            <a:r>
              <a:rPr lang="en-US" dirty="0" smtClean="0"/>
              <a:t>Algorithm:- </a:t>
            </a:r>
          </a:p>
          <a:p>
            <a:r>
              <a:rPr lang="en-US" sz="1600" dirty="0" smtClean="0"/>
              <a:t>#</a:t>
            </a:r>
            <a:r>
              <a:rPr lang="en-US" sz="1600" dirty="0"/>
              <a:t>pragma </a:t>
            </a:r>
            <a:r>
              <a:rPr lang="en-US" sz="1600" dirty="0" err="1"/>
              <a:t>omp</a:t>
            </a:r>
            <a:r>
              <a:rPr lang="en-US" sz="1600" dirty="0"/>
              <a:t> parallel </a:t>
            </a:r>
          </a:p>
          <a:p>
            <a:pPr marL="0" indent="0">
              <a:buNone/>
            </a:pPr>
            <a:r>
              <a:rPr lang="en-US" sz="1600" dirty="0"/>
              <a:t> </a:t>
            </a:r>
            <a:r>
              <a:rPr lang="en-US" sz="1600" dirty="0" smtClean="0"/>
              <a:t>     #</a:t>
            </a:r>
            <a:r>
              <a:rPr lang="en-US" sz="1600" dirty="0"/>
              <a:t>pragma </a:t>
            </a:r>
            <a:r>
              <a:rPr lang="en-US" sz="1600" dirty="0" err="1"/>
              <a:t>omp</a:t>
            </a:r>
            <a:r>
              <a:rPr lang="en-US" sz="1600" dirty="0"/>
              <a:t> single</a:t>
            </a:r>
          </a:p>
          <a:p>
            <a:pPr marL="0" indent="0">
              <a:buNone/>
            </a:pPr>
            <a:r>
              <a:rPr lang="en-US" sz="1600" dirty="0" smtClean="0"/>
              <a:t>      {</a:t>
            </a:r>
          </a:p>
          <a:p>
            <a:pPr marL="0" indent="0">
              <a:buNone/>
            </a:pPr>
            <a:r>
              <a:rPr lang="en-US" sz="1600" dirty="0"/>
              <a:t>	  </a:t>
            </a:r>
            <a:r>
              <a:rPr lang="en-US" sz="1600" dirty="0" err="1" smtClean="0"/>
              <a:t>Nqueens</a:t>
            </a:r>
            <a:r>
              <a:rPr lang="en-US" sz="1600" dirty="0" smtClean="0"/>
              <a:t>(</a:t>
            </a:r>
            <a:r>
              <a:rPr lang="en-US" sz="1600" dirty="0" err="1" smtClean="0"/>
              <a:t>queens,row,col</a:t>
            </a:r>
            <a:r>
              <a:rPr lang="en-US" sz="1600" dirty="0"/>
              <a:t>)</a:t>
            </a:r>
          </a:p>
          <a:p>
            <a:pPr marL="457200" lvl="1" indent="0">
              <a:buNone/>
            </a:pPr>
            <a:r>
              <a:rPr lang="en-US" sz="1600" dirty="0"/>
              <a:t>    </a:t>
            </a:r>
            <a:r>
              <a:rPr lang="en-US" sz="1600" dirty="0" smtClean="0"/>
              <a:t>  If(attack(</a:t>
            </a:r>
            <a:r>
              <a:rPr lang="en-US" sz="1600" dirty="0" err="1" smtClean="0"/>
              <a:t>queens,row,col</a:t>
            </a:r>
            <a:r>
              <a:rPr lang="en-US" sz="1600" dirty="0"/>
              <a:t>)==true)</a:t>
            </a:r>
          </a:p>
          <a:p>
            <a:pPr marL="457200" lvl="1" indent="0">
              <a:buNone/>
            </a:pPr>
            <a:r>
              <a:rPr lang="en-US" sz="1600" dirty="0"/>
              <a:t>          return ;</a:t>
            </a:r>
          </a:p>
          <a:p>
            <a:pPr marL="457200" lvl="1" indent="0">
              <a:buNone/>
            </a:pPr>
            <a:r>
              <a:rPr lang="en-US" sz="1600" dirty="0"/>
              <a:t>   </a:t>
            </a:r>
            <a:r>
              <a:rPr lang="en-US" sz="1600" dirty="0" smtClean="0"/>
              <a:t>  queens[col</a:t>
            </a:r>
            <a:r>
              <a:rPr lang="en-US" sz="1600" dirty="0"/>
              <a:t>] = row</a:t>
            </a:r>
          </a:p>
          <a:p>
            <a:pPr marL="457200" lvl="1" indent="0">
              <a:buNone/>
            </a:pPr>
            <a:r>
              <a:rPr lang="en-US" sz="1600" dirty="0"/>
              <a:t>    </a:t>
            </a:r>
            <a:r>
              <a:rPr lang="en-US" sz="1600" dirty="0" smtClean="0"/>
              <a:t>  If(row</a:t>
            </a:r>
            <a:r>
              <a:rPr lang="en-US" sz="1600" dirty="0"/>
              <a:t>==size-1)</a:t>
            </a:r>
          </a:p>
          <a:p>
            <a:pPr marL="457200" lvl="1" indent="0">
              <a:buNone/>
            </a:pPr>
            <a:r>
              <a:rPr lang="en-US" sz="1600" dirty="0"/>
              <a:t>	  </a:t>
            </a:r>
            <a:r>
              <a:rPr lang="en-US" sz="1600" dirty="0" smtClean="0"/>
              <a:t> #pragma </a:t>
            </a:r>
            <a:r>
              <a:rPr lang="en-US" sz="1600" dirty="0" err="1" smtClean="0"/>
              <a:t>omp</a:t>
            </a:r>
            <a:r>
              <a:rPr lang="en-US" sz="1600" dirty="0" smtClean="0"/>
              <a:t> critical</a:t>
            </a:r>
          </a:p>
          <a:p>
            <a:pPr marL="457200" lvl="1" indent="0">
              <a:buNone/>
            </a:pPr>
            <a:r>
              <a:rPr lang="en-US" sz="1600" dirty="0"/>
              <a:t>	</a:t>
            </a:r>
            <a:r>
              <a:rPr lang="en-US" sz="1600" dirty="0" smtClean="0"/>
              <a:t>   count</a:t>
            </a:r>
            <a:r>
              <a:rPr lang="en-US" sz="1600" dirty="0"/>
              <a:t>++;</a:t>
            </a:r>
          </a:p>
          <a:p>
            <a:pPr marL="457200" lvl="1" indent="0">
              <a:buNone/>
            </a:pPr>
            <a:r>
              <a:rPr lang="en-US" sz="1600" dirty="0"/>
              <a:t>    </a:t>
            </a:r>
            <a:r>
              <a:rPr lang="en-US" sz="1600" dirty="0" smtClean="0"/>
              <a:t>  else</a:t>
            </a:r>
            <a:endParaRPr lang="en-US" sz="1600" dirty="0"/>
          </a:p>
          <a:p>
            <a:pPr marL="457200" lvl="1" indent="0">
              <a:buNone/>
            </a:pPr>
            <a:r>
              <a:rPr lang="en-US" sz="1600" dirty="0"/>
              <a:t>	   </a:t>
            </a:r>
            <a:r>
              <a:rPr lang="en-US" sz="1600" dirty="0" smtClean="0"/>
              <a:t>for(half of </a:t>
            </a:r>
            <a:r>
              <a:rPr lang="en-US" sz="1600" dirty="0" err="1" smtClean="0"/>
              <a:t>colums</a:t>
            </a:r>
            <a:r>
              <a:rPr lang="en-US" sz="1600" dirty="0" smtClean="0"/>
              <a:t>)</a:t>
            </a:r>
            <a:endParaRPr lang="en-US" sz="1600" dirty="0"/>
          </a:p>
          <a:p>
            <a:pPr marL="457200" lvl="1" indent="0">
              <a:buNone/>
            </a:pPr>
            <a:r>
              <a:rPr lang="en-US" sz="1600" dirty="0"/>
              <a:t>	       </a:t>
            </a:r>
            <a:r>
              <a:rPr lang="en-US" sz="1600" dirty="0" smtClean="0"/>
              <a:t>#pragma </a:t>
            </a:r>
            <a:r>
              <a:rPr lang="en-US" sz="1600" dirty="0" err="1"/>
              <a:t>omp</a:t>
            </a:r>
            <a:r>
              <a:rPr lang="en-US" sz="1600" dirty="0"/>
              <a:t> task</a:t>
            </a:r>
            <a:endParaRPr lang="en-US" sz="1600" dirty="0" smtClean="0"/>
          </a:p>
          <a:p>
            <a:pPr marL="457200" lvl="1" indent="0">
              <a:buNone/>
            </a:pPr>
            <a:r>
              <a:rPr lang="en-US" sz="1600" dirty="0"/>
              <a:t>	</a:t>
            </a:r>
            <a:r>
              <a:rPr lang="en-US" sz="1600" dirty="0" smtClean="0"/>
              <a:t>	</a:t>
            </a:r>
            <a:r>
              <a:rPr lang="en-US" sz="1600" dirty="0" err="1" smtClean="0"/>
              <a:t>Nqueens</a:t>
            </a:r>
            <a:r>
              <a:rPr lang="en-US" sz="1600" dirty="0" smtClean="0"/>
              <a:t>(queens,row+1,col</a:t>
            </a:r>
            <a:r>
              <a:rPr lang="en-US" sz="1600" dirty="0"/>
              <a:t>)</a:t>
            </a:r>
          </a:p>
          <a:p>
            <a:pPr marL="0" indent="0">
              <a:buNone/>
            </a:pPr>
            <a:r>
              <a:rPr lang="en-US" sz="1600" dirty="0"/>
              <a:t> </a:t>
            </a:r>
            <a:r>
              <a:rPr lang="en-US" sz="1600" dirty="0" smtClean="0"/>
              <a:t>     }</a:t>
            </a:r>
          </a:p>
        </p:txBody>
      </p:sp>
      <p:sp>
        <p:nvSpPr>
          <p:cNvPr id="8" name="Content Placeholder 2"/>
          <p:cNvSpPr>
            <a:spLocks noGrp="1"/>
          </p:cNvSpPr>
          <p:nvPr>
            <p:ph idx="1"/>
          </p:nvPr>
        </p:nvSpPr>
        <p:spPr>
          <a:xfrm>
            <a:off x="5950039" y="5387345"/>
            <a:ext cx="5250287" cy="1392097"/>
          </a:xfrm>
        </p:spPr>
        <p:txBody>
          <a:bodyPr>
            <a:normAutofit fontScale="85000" lnSpcReduction="20000"/>
          </a:bodyPr>
          <a:lstStyle/>
          <a:p>
            <a:r>
              <a:rPr lang="en-US" dirty="0" smtClean="0"/>
              <a:t>Here, For every backtrack task is generated and added to queue and from that each thread takes them and executes. Here, exact timing of executing tasks in queue is up to task scheduler.  Here, task switching costs more.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0039" y="1094704"/>
            <a:ext cx="5494248" cy="4292641"/>
          </a:xfrm>
          <a:prstGeom prst="rect">
            <a:avLst/>
          </a:prstGeom>
        </p:spPr>
      </p:pic>
    </p:spTree>
    <p:extLst>
      <p:ext uri="{BB962C8B-B14F-4D97-AF65-F5344CB8AC3E}">
        <p14:creationId xmlns:p14="http://schemas.microsoft.com/office/powerpoint/2010/main" val="753753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72624" y="246656"/>
            <a:ext cx="9553956" cy="848048"/>
          </a:xfrm>
        </p:spPr>
        <p:txBody>
          <a:bodyPr/>
          <a:lstStyle/>
          <a:p>
            <a:r>
              <a:rPr lang="en-US" sz="3800" dirty="0" smtClean="0"/>
              <a:t>Parallelizing Backtracking (method 2):-</a:t>
            </a:r>
            <a:endParaRPr lang="en-US" sz="3800" dirty="0"/>
          </a:p>
        </p:txBody>
      </p:sp>
      <p:sp>
        <p:nvSpPr>
          <p:cNvPr id="5" name="Content Placeholder 2"/>
          <p:cNvSpPr txBox="1">
            <a:spLocks/>
          </p:cNvSpPr>
          <p:nvPr/>
        </p:nvSpPr>
        <p:spPr>
          <a:xfrm>
            <a:off x="272624" y="1094705"/>
            <a:ext cx="5116601" cy="4256552"/>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dirty="0" smtClean="0"/>
              <a:t>Let’s divide work division as each thread (0 to p) will generate solutions in which first queen (will be at first row) will be at </a:t>
            </a:r>
            <a:r>
              <a:rPr lang="en-US" dirty="0" err="1" smtClean="0"/>
              <a:t>ith</a:t>
            </a:r>
            <a:r>
              <a:rPr lang="en-US" dirty="0" smtClean="0"/>
              <a:t> column (same as thread id).  </a:t>
            </a:r>
          </a:p>
          <a:p>
            <a:r>
              <a:rPr lang="en-US" dirty="0" smtClean="0"/>
              <a:t>Algorithm:- </a:t>
            </a:r>
          </a:p>
          <a:p>
            <a:r>
              <a:rPr lang="en-US" sz="1600" dirty="0" smtClean="0"/>
              <a:t>  #pragma </a:t>
            </a:r>
            <a:r>
              <a:rPr lang="en-US" sz="1600" dirty="0" err="1" smtClean="0"/>
              <a:t>omp</a:t>
            </a:r>
            <a:r>
              <a:rPr lang="en-US" sz="1600" dirty="0" smtClean="0"/>
              <a:t> parallel </a:t>
            </a:r>
          </a:p>
          <a:p>
            <a:pPr marL="0" indent="0">
              <a:buNone/>
            </a:pPr>
            <a:r>
              <a:rPr lang="en-US" sz="1600" dirty="0" smtClean="0"/>
              <a:t>        #pragma </a:t>
            </a:r>
            <a:r>
              <a:rPr lang="en-US" sz="1600" dirty="0" err="1" smtClean="0"/>
              <a:t>omp</a:t>
            </a:r>
            <a:r>
              <a:rPr lang="en-US" sz="1600" dirty="0" smtClean="0"/>
              <a:t> single</a:t>
            </a:r>
          </a:p>
          <a:p>
            <a:pPr marL="0" indent="0">
              <a:buNone/>
            </a:pPr>
            <a:r>
              <a:rPr lang="en-US" sz="1600" dirty="0" smtClean="0"/>
              <a:t>        {</a:t>
            </a:r>
          </a:p>
          <a:p>
            <a:pPr marL="0" indent="0">
              <a:buNone/>
            </a:pPr>
            <a:r>
              <a:rPr lang="en-US" sz="1600" dirty="0" smtClean="0"/>
              <a:t>		for (</a:t>
            </a:r>
            <a:r>
              <a:rPr lang="en-US" sz="1600" dirty="0" err="1" smtClean="0"/>
              <a:t>i</a:t>
            </a:r>
            <a:r>
              <a:rPr lang="en-US" sz="1600" dirty="0" smtClean="0"/>
              <a:t>=0;i&lt;(n/2);</a:t>
            </a:r>
            <a:r>
              <a:rPr lang="en-US" sz="1600" dirty="0" err="1" smtClean="0"/>
              <a:t>i</a:t>
            </a:r>
            <a:r>
              <a:rPr lang="en-US" sz="1600" dirty="0" smtClean="0"/>
              <a:t>++)</a:t>
            </a:r>
          </a:p>
          <a:p>
            <a:pPr marL="0" indent="0">
              <a:buNone/>
            </a:pPr>
            <a:r>
              <a:rPr lang="en-US" sz="1600" dirty="0"/>
              <a:t>	</a:t>
            </a:r>
            <a:r>
              <a:rPr lang="en-US" sz="1600" dirty="0" smtClean="0"/>
              <a:t>		#pragma </a:t>
            </a:r>
            <a:r>
              <a:rPr lang="en-US" sz="1600" dirty="0" err="1" smtClean="0"/>
              <a:t>omp</a:t>
            </a:r>
            <a:r>
              <a:rPr lang="en-US" sz="1600" dirty="0" smtClean="0"/>
              <a:t> task</a:t>
            </a:r>
          </a:p>
          <a:p>
            <a:pPr marL="0" indent="0">
              <a:buNone/>
            </a:pPr>
            <a:r>
              <a:rPr lang="en-US" sz="1600" dirty="0"/>
              <a:t>	</a:t>
            </a:r>
            <a:r>
              <a:rPr lang="en-US" sz="1600" dirty="0" smtClean="0"/>
              <a:t>		</a:t>
            </a:r>
            <a:r>
              <a:rPr lang="en-US" sz="1600" dirty="0" err="1" smtClean="0"/>
              <a:t>setQueenSerial</a:t>
            </a:r>
            <a:r>
              <a:rPr lang="en-US" sz="1600" dirty="0" smtClean="0"/>
              <a:t>(new </a:t>
            </a:r>
            <a:r>
              <a:rPr lang="en-US" sz="1600" dirty="0" err="1" smtClean="0"/>
              <a:t>int</a:t>
            </a:r>
            <a:r>
              <a:rPr lang="en-US" sz="1600" dirty="0" smtClean="0"/>
              <a:t>[n],0,i);</a:t>
            </a:r>
          </a:p>
          <a:p>
            <a:pPr marL="0" indent="0">
              <a:buNone/>
            </a:pPr>
            <a:r>
              <a:rPr lang="en-US" sz="1600" dirty="0" smtClean="0"/>
              <a:t>        }</a:t>
            </a:r>
          </a:p>
        </p:txBody>
      </p:sp>
      <p:sp>
        <p:nvSpPr>
          <p:cNvPr id="7" name="Content Placeholder 2"/>
          <p:cNvSpPr>
            <a:spLocks noGrp="1"/>
          </p:cNvSpPr>
          <p:nvPr>
            <p:ph idx="1"/>
          </p:nvPr>
        </p:nvSpPr>
        <p:spPr>
          <a:xfrm>
            <a:off x="486188" y="5351256"/>
            <a:ext cx="5250287" cy="1392097"/>
          </a:xfrm>
        </p:spPr>
        <p:txBody>
          <a:bodyPr>
            <a:normAutofit fontScale="92500" lnSpcReduction="20000"/>
          </a:bodyPr>
          <a:lstStyle/>
          <a:p>
            <a:r>
              <a:rPr lang="en-US" dirty="0" smtClean="0"/>
              <a:t>Here, Speedup is better but not that much because of the asymmetry in the number of solutions that starts at first queen at </a:t>
            </a:r>
            <a:r>
              <a:rPr lang="en-US" dirty="0" err="1" smtClean="0"/>
              <a:t>ith</a:t>
            </a:r>
            <a:r>
              <a:rPr lang="en-US" dirty="0" smtClean="0"/>
              <a:t> column. For n = 14 distribution of solutions are as follows.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0039" y="978794"/>
            <a:ext cx="5679582" cy="4372462"/>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6475" y="5911920"/>
            <a:ext cx="6258778" cy="342948"/>
          </a:xfrm>
          <a:prstGeom prst="rect">
            <a:avLst/>
          </a:prstGeom>
        </p:spPr>
      </p:pic>
    </p:spTree>
    <p:extLst>
      <p:ext uri="{BB962C8B-B14F-4D97-AF65-F5344CB8AC3E}">
        <p14:creationId xmlns:p14="http://schemas.microsoft.com/office/powerpoint/2010/main" val="3648540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72624" y="208020"/>
            <a:ext cx="9553956" cy="848048"/>
          </a:xfrm>
        </p:spPr>
        <p:txBody>
          <a:bodyPr/>
          <a:lstStyle/>
          <a:p>
            <a:r>
              <a:rPr lang="en-US" sz="3800" dirty="0" smtClean="0"/>
              <a:t>Parallelizing Backtracking (method 3):-</a:t>
            </a:r>
            <a:endParaRPr lang="en-US" sz="3800" dirty="0"/>
          </a:p>
        </p:txBody>
      </p:sp>
      <p:sp>
        <p:nvSpPr>
          <p:cNvPr id="5" name="Content Placeholder 2"/>
          <p:cNvSpPr txBox="1">
            <a:spLocks/>
          </p:cNvSpPr>
          <p:nvPr/>
        </p:nvSpPr>
        <p:spPr>
          <a:xfrm>
            <a:off x="272624" y="1094705"/>
            <a:ext cx="5116601" cy="5422005"/>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dirty="0" smtClean="0"/>
              <a:t>This method combines best parts of previous both methods. Now let’s create new child for certain level and deeper than this level search linearly.  </a:t>
            </a:r>
          </a:p>
          <a:p>
            <a:r>
              <a:rPr lang="en-US" dirty="0" smtClean="0"/>
              <a:t>Algorithm:- </a:t>
            </a:r>
          </a:p>
          <a:p>
            <a:pPr marL="457200" lvl="1" indent="0">
              <a:buNone/>
            </a:pPr>
            <a:r>
              <a:rPr lang="en-US" dirty="0" err="1" smtClean="0"/>
              <a:t>NQueens</a:t>
            </a:r>
            <a:r>
              <a:rPr lang="en-US" dirty="0" smtClean="0"/>
              <a:t> (board, </a:t>
            </a:r>
            <a:r>
              <a:rPr lang="en-US" dirty="0"/>
              <a:t>row</a:t>
            </a:r>
            <a:r>
              <a:rPr lang="en-US" dirty="0" smtClean="0"/>
              <a:t>)</a:t>
            </a:r>
            <a:endParaRPr lang="en-US" dirty="0"/>
          </a:p>
          <a:p>
            <a:pPr marL="0" indent="0">
              <a:buNone/>
            </a:pPr>
            <a:r>
              <a:rPr lang="en-US" dirty="0" smtClean="0"/>
              <a:t>	  for (</a:t>
            </a:r>
            <a:r>
              <a:rPr lang="en-US" dirty="0" err="1"/>
              <a:t>i</a:t>
            </a:r>
            <a:r>
              <a:rPr lang="en-US" dirty="0"/>
              <a:t>=0;i&lt;(n/2);</a:t>
            </a:r>
            <a:r>
              <a:rPr lang="en-US" dirty="0" err="1"/>
              <a:t>i</a:t>
            </a:r>
            <a:r>
              <a:rPr lang="en-US" dirty="0" smtClean="0"/>
              <a:t>++)</a:t>
            </a:r>
            <a:endParaRPr lang="en-US" dirty="0"/>
          </a:p>
          <a:p>
            <a:pPr marL="0" indent="0">
              <a:buNone/>
            </a:pPr>
            <a:r>
              <a:rPr lang="en-US" dirty="0" smtClean="0"/>
              <a:t>	</a:t>
            </a:r>
            <a:r>
              <a:rPr lang="en-US" dirty="0"/>
              <a:t> </a:t>
            </a:r>
            <a:r>
              <a:rPr lang="en-US" dirty="0" smtClean="0"/>
              <a:t>     board[row</a:t>
            </a:r>
            <a:r>
              <a:rPr lang="en-US" dirty="0"/>
              <a:t>] = </a:t>
            </a:r>
            <a:r>
              <a:rPr lang="en-US" dirty="0" err="1" smtClean="0"/>
              <a:t>i</a:t>
            </a:r>
            <a:r>
              <a:rPr lang="en-US" dirty="0" smtClean="0"/>
              <a:t>;</a:t>
            </a:r>
          </a:p>
          <a:p>
            <a:pPr marL="0" indent="0">
              <a:buNone/>
            </a:pPr>
            <a:r>
              <a:rPr lang="en-US" dirty="0"/>
              <a:t>	</a:t>
            </a:r>
            <a:r>
              <a:rPr lang="en-US" dirty="0" smtClean="0"/>
              <a:t>	if (attack(</a:t>
            </a:r>
            <a:r>
              <a:rPr lang="en-US" dirty="0" err="1" smtClean="0"/>
              <a:t>queens,row,i</a:t>
            </a:r>
            <a:r>
              <a:rPr lang="en-US" dirty="0" smtClean="0"/>
              <a:t>)!=true)		</a:t>
            </a:r>
            <a:r>
              <a:rPr lang="en-US" dirty="0"/>
              <a:t> </a:t>
            </a:r>
            <a:r>
              <a:rPr lang="en-US" dirty="0" smtClean="0"/>
              <a:t> 	     if </a:t>
            </a:r>
            <a:r>
              <a:rPr lang="en-US" dirty="0"/>
              <a:t>(row &lt; </a:t>
            </a:r>
            <a:r>
              <a:rPr lang="en-US" dirty="0" smtClean="0"/>
              <a:t>LEVEL)</a:t>
            </a:r>
            <a:endParaRPr lang="en-US" dirty="0"/>
          </a:p>
          <a:p>
            <a:pPr marL="0" indent="0">
              <a:buNone/>
            </a:pPr>
            <a:r>
              <a:rPr lang="en-US" dirty="0"/>
              <a:t>	</a:t>
            </a:r>
            <a:r>
              <a:rPr lang="en-US" dirty="0" smtClean="0"/>
              <a:t>	</a:t>
            </a:r>
            <a:r>
              <a:rPr lang="en-US" dirty="0"/>
              <a:t> </a:t>
            </a:r>
            <a:r>
              <a:rPr lang="en-US" dirty="0" smtClean="0"/>
              <a:t>        #</a:t>
            </a:r>
            <a:r>
              <a:rPr lang="en-US" dirty="0"/>
              <a:t>pragma </a:t>
            </a:r>
            <a:r>
              <a:rPr lang="en-US" dirty="0" err="1"/>
              <a:t>omp</a:t>
            </a:r>
            <a:r>
              <a:rPr lang="en-US" dirty="0"/>
              <a:t> </a:t>
            </a:r>
            <a:r>
              <a:rPr lang="en-US" dirty="0" smtClean="0"/>
              <a:t>task</a:t>
            </a:r>
          </a:p>
          <a:p>
            <a:pPr marL="0" indent="0">
              <a:buNone/>
            </a:pPr>
            <a:r>
              <a:rPr lang="en-US" dirty="0"/>
              <a:t>	</a:t>
            </a:r>
            <a:r>
              <a:rPr lang="en-US" dirty="0" smtClean="0"/>
              <a:t>		  </a:t>
            </a:r>
            <a:r>
              <a:rPr lang="en-US" dirty="0" err="1" smtClean="0"/>
              <a:t>NQueens</a:t>
            </a:r>
            <a:r>
              <a:rPr lang="en-US" dirty="0" smtClean="0"/>
              <a:t>(board, row+1)</a:t>
            </a:r>
          </a:p>
          <a:p>
            <a:pPr marL="0" indent="0">
              <a:buNone/>
            </a:pPr>
            <a:r>
              <a:rPr lang="en-US" dirty="0"/>
              <a:t>	</a:t>
            </a:r>
            <a:r>
              <a:rPr lang="en-US" dirty="0" smtClean="0"/>
              <a:t>	     else</a:t>
            </a:r>
            <a:endParaRPr lang="en-US" dirty="0"/>
          </a:p>
          <a:p>
            <a:pPr marL="0" indent="0">
              <a:buNone/>
            </a:pPr>
            <a:r>
              <a:rPr lang="en-US" dirty="0"/>
              <a:t>	</a:t>
            </a:r>
            <a:r>
              <a:rPr lang="en-US" dirty="0" smtClean="0"/>
              <a:t>	 	</a:t>
            </a:r>
            <a:r>
              <a:rPr lang="en-US" dirty="0"/>
              <a:t> </a:t>
            </a:r>
            <a:r>
              <a:rPr lang="en-US" dirty="0" smtClean="0"/>
              <a:t>  </a:t>
            </a:r>
            <a:r>
              <a:rPr lang="en-US" dirty="0" err="1" smtClean="0"/>
              <a:t>NQueenSerial</a:t>
            </a:r>
            <a:r>
              <a:rPr lang="en-US" dirty="0" smtClean="0"/>
              <a:t>(board,row+1</a:t>
            </a:r>
            <a:r>
              <a:rPr lang="en-US" dirty="0"/>
              <a:t>); </a:t>
            </a:r>
          </a:p>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7060" y="1007876"/>
            <a:ext cx="5988197" cy="5039428"/>
          </a:xfrm>
          <a:prstGeom prst="rect">
            <a:avLst/>
          </a:prstGeom>
        </p:spPr>
      </p:pic>
    </p:spTree>
    <p:extLst>
      <p:ext uri="{BB962C8B-B14F-4D97-AF65-F5344CB8AC3E}">
        <p14:creationId xmlns:p14="http://schemas.microsoft.com/office/powerpoint/2010/main" val="996767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72624" y="208020"/>
            <a:ext cx="9553956" cy="848048"/>
          </a:xfrm>
        </p:spPr>
        <p:txBody>
          <a:bodyPr/>
          <a:lstStyle/>
          <a:p>
            <a:r>
              <a:rPr lang="en-US" sz="3800" dirty="0" smtClean="0"/>
              <a:t>Parallelizing </a:t>
            </a:r>
            <a:r>
              <a:rPr lang="en-US" sz="3800" dirty="0" err="1" smtClean="0"/>
              <a:t>Bitmasking</a:t>
            </a:r>
            <a:r>
              <a:rPr lang="en-US" sz="3800" dirty="0" smtClean="0"/>
              <a:t>:-</a:t>
            </a:r>
            <a:endParaRPr lang="en-US" sz="3800" dirty="0"/>
          </a:p>
        </p:txBody>
      </p:sp>
      <p:sp>
        <p:nvSpPr>
          <p:cNvPr id="5" name="Content Placeholder 2"/>
          <p:cNvSpPr txBox="1">
            <a:spLocks/>
          </p:cNvSpPr>
          <p:nvPr/>
        </p:nvSpPr>
        <p:spPr>
          <a:xfrm>
            <a:off x="272624" y="1094704"/>
            <a:ext cx="5116601" cy="5666703"/>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dirty="0" smtClean="0"/>
              <a:t>We can parallelize </a:t>
            </a:r>
            <a:r>
              <a:rPr lang="en-US" dirty="0" err="1" smtClean="0"/>
              <a:t>bitmasking</a:t>
            </a:r>
            <a:r>
              <a:rPr lang="en-US" dirty="0" smtClean="0"/>
              <a:t> backtrack using for reduction. </a:t>
            </a:r>
          </a:p>
          <a:p>
            <a:r>
              <a:rPr lang="en-US" dirty="0" smtClean="0"/>
              <a:t>Algorithm :-</a:t>
            </a:r>
          </a:p>
          <a:p>
            <a:r>
              <a:rPr lang="en-US" dirty="0" smtClean="0"/>
              <a:t>Count = 0;chunk = 1;left = 0;down = 0;right=0;</a:t>
            </a:r>
          </a:p>
          <a:p>
            <a:pPr marL="0" indent="0">
              <a:buNone/>
            </a:pPr>
            <a:r>
              <a:rPr lang="en-US" dirty="0"/>
              <a:t> </a:t>
            </a:r>
            <a:r>
              <a:rPr lang="en-US" dirty="0" smtClean="0"/>
              <a:t>    bitmap </a:t>
            </a:r>
            <a:r>
              <a:rPr lang="en-US" dirty="0"/>
              <a:t>= MASK &amp; ~(left | down </a:t>
            </a:r>
            <a:r>
              <a:rPr lang="en-US" dirty="0" smtClean="0"/>
              <a:t>|       	right)</a:t>
            </a:r>
          </a:p>
          <a:p>
            <a:pPr marL="0" indent="0">
              <a:buNone/>
            </a:pPr>
            <a:r>
              <a:rPr lang="en-US" dirty="0" smtClean="0"/>
              <a:t>     	#</a:t>
            </a:r>
            <a:r>
              <a:rPr lang="en-US" dirty="0"/>
              <a:t>pragma </a:t>
            </a:r>
            <a:r>
              <a:rPr lang="en-US" dirty="0" err="1"/>
              <a:t>omp</a:t>
            </a:r>
            <a:r>
              <a:rPr lang="en-US" dirty="0"/>
              <a:t> parallel </a:t>
            </a:r>
            <a:r>
              <a:rPr lang="en-US" dirty="0" smtClean="0"/>
              <a:t>for 				   schedule(dynamic</a:t>
            </a:r>
            <a:r>
              <a:rPr lang="en-US" dirty="0"/>
              <a:t>, </a:t>
            </a:r>
            <a:r>
              <a:rPr lang="en-US" dirty="0" smtClean="0"/>
              <a:t>chunk) 		  		reduction(+:count)</a:t>
            </a:r>
            <a:endParaRPr lang="en-US" dirty="0"/>
          </a:p>
          <a:p>
            <a:pPr marL="0" indent="0">
              <a:buNone/>
            </a:pPr>
            <a:r>
              <a:rPr lang="en-US" dirty="0" smtClean="0"/>
              <a:t>	for (</a:t>
            </a:r>
            <a:r>
              <a:rPr lang="en-US" dirty="0" err="1" smtClean="0"/>
              <a:t>i</a:t>
            </a:r>
            <a:r>
              <a:rPr lang="en-US" dirty="0" smtClean="0"/>
              <a:t> </a:t>
            </a:r>
            <a:r>
              <a:rPr lang="en-US" dirty="0"/>
              <a:t>= 0; </a:t>
            </a:r>
            <a:r>
              <a:rPr lang="en-US" dirty="0" err="1"/>
              <a:t>i</a:t>
            </a:r>
            <a:r>
              <a:rPr lang="en-US" dirty="0"/>
              <a:t> &lt; n; </a:t>
            </a:r>
            <a:r>
              <a:rPr lang="en-US" dirty="0" err="1"/>
              <a:t>i</a:t>
            </a:r>
            <a:r>
              <a:rPr lang="en-US" dirty="0" smtClean="0"/>
              <a:t>++)</a:t>
            </a:r>
            <a:endParaRPr lang="en-US" dirty="0"/>
          </a:p>
          <a:p>
            <a:pPr marL="0" indent="0">
              <a:buNone/>
            </a:pPr>
            <a:r>
              <a:rPr lang="en-US" dirty="0" smtClean="0"/>
              <a:t>		if ((bitmap&gt;&gt;</a:t>
            </a:r>
            <a:r>
              <a:rPr lang="en-US" dirty="0" err="1"/>
              <a:t>i</a:t>
            </a:r>
            <a:r>
              <a:rPr lang="en-US" dirty="0"/>
              <a:t>)&amp;1) </a:t>
            </a:r>
          </a:p>
          <a:p>
            <a:pPr marL="0" indent="0">
              <a:buNone/>
            </a:pPr>
            <a:r>
              <a:rPr lang="en-US" dirty="0" smtClean="0"/>
              <a:t>			bit </a:t>
            </a:r>
            <a:r>
              <a:rPr lang="en-US" dirty="0"/>
              <a:t>= 1&lt;&lt;</a:t>
            </a:r>
            <a:r>
              <a:rPr lang="en-US" dirty="0" err="1"/>
              <a:t>i</a:t>
            </a:r>
            <a:r>
              <a:rPr lang="en-US" dirty="0"/>
              <a:t>;</a:t>
            </a:r>
          </a:p>
          <a:p>
            <a:pPr marL="0" indent="0">
              <a:buNone/>
            </a:pPr>
            <a:r>
              <a:rPr lang="en-US" dirty="0" smtClean="0"/>
              <a:t>			count += backtrack(lv+1, 				</a:t>
            </a:r>
            <a:r>
              <a:rPr lang="en-US" dirty="0"/>
              <a:t>	</a:t>
            </a:r>
            <a:r>
              <a:rPr lang="en-US" dirty="0" err="1" smtClean="0"/>
              <a:t>down|bit</a:t>
            </a:r>
            <a:r>
              <a:rPr lang="en-US" dirty="0" smtClean="0"/>
              <a:t>,(</a:t>
            </a:r>
            <a:r>
              <a:rPr lang="en-US" dirty="0" err="1" smtClean="0"/>
              <a:t>left|bit</a:t>
            </a:r>
            <a:r>
              <a:rPr lang="en-US" dirty="0" smtClean="0"/>
              <a:t>)&lt;&lt;1, 					(</a:t>
            </a:r>
            <a:r>
              <a:rPr lang="en-US" dirty="0" err="1" smtClean="0"/>
              <a:t>right|bit</a:t>
            </a:r>
            <a:r>
              <a:rPr lang="en-US" dirty="0" smtClean="0"/>
              <a:t>)&gt;&gt;1,mask)</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smtClean="0"/>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236880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497</TotalTime>
  <Words>819</Words>
  <Application>Microsoft Office PowerPoint</Application>
  <PresentationFormat>Widescreen</PresentationFormat>
  <Paragraphs>150</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Ion</vt:lpstr>
      <vt:lpstr>        N QUEENS         HPC(CS301) Project           Prof. Bhaskar Chaudhury             DA-IICT</vt:lpstr>
      <vt:lpstr>      N QUEENS Problem</vt:lpstr>
      <vt:lpstr>Naïve Aproach :-   </vt:lpstr>
      <vt:lpstr>BackTracking Approach(cont.)</vt:lpstr>
      <vt:lpstr>Backtracking + Bit Masking approach:- </vt:lpstr>
      <vt:lpstr>Parallelizing Backtracking (method 1):-</vt:lpstr>
      <vt:lpstr>Parallelizing Backtracking (method 2):-</vt:lpstr>
      <vt:lpstr>Parallelizing Backtracking (method 3):-</vt:lpstr>
      <vt:lpstr>Parallelizing Bitmasking:-</vt:lpstr>
      <vt:lpstr>Coparision between bitmasking and backtracking </vt:lpstr>
      <vt:lpstr>Speedup analysis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 QUEENS         HPC(CS301) Project           Prof. Bhaskar Chaudhury             DA-IICT</dc:title>
  <dc:creator>Yatin Patel</dc:creator>
  <cp:lastModifiedBy>Yatin Patel</cp:lastModifiedBy>
  <cp:revision>254</cp:revision>
  <dcterms:created xsi:type="dcterms:W3CDTF">2019-04-04T10:06:20Z</dcterms:created>
  <dcterms:modified xsi:type="dcterms:W3CDTF">2019-04-04T18:23:25Z</dcterms:modified>
</cp:coreProperties>
</file>