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65" r:id="rId4"/>
    <p:sldId id="259" r:id="rId5"/>
    <p:sldId id="260" r:id="rId6"/>
    <p:sldId id="268" r:id="rId7"/>
    <p:sldId id="267" r:id="rId8"/>
    <p:sldId id="266" r:id="rId9"/>
    <p:sldId id="269" r:id="rId10"/>
    <p:sldId id="261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6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68" autoAdjust="0"/>
  </p:normalViewPr>
  <p:slideViewPr>
    <p:cSldViewPr>
      <p:cViewPr>
        <p:scale>
          <a:sx n="100" d="100"/>
          <a:sy n="100" d="100"/>
        </p:scale>
        <p:origin x="-27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E0E1-3ED1-4AB6-BEA1-6D1AEFD68B0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6A977-7133-433F-9AEC-3AB5BCE1F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6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6A977-7133-433F-9AEC-3AB5BCE1FDA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5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CDCEEF-42E7-4ABB-BB90-C7EECCE5696C}" type="datetimeFigureOut">
              <a:rPr lang="fr-FR" smtClean="0"/>
              <a:t>14/07/2012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D2787A-8586-4104-B3C0-D2F0D46D5AE8}" type="slidenum">
              <a:rPr lang="fr-FR" smtClean="0"/>
              <a:t>‹#›</a:t>
            </a:fld>
            <a:endParaRPr lang="fr-F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social.msdn.microsoft.com/Forums/eu/tfsadmin/thread/9365b0da-f5e9-4219-b8b2-498df11d921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technet.microsoft.com/en-us/library/cc512723(office.12).aspx" TargetMode="External"/><Relationship Id="rId3" Type="http://schemas.openxmlformats.org/officeDocument/2006/relationships/hyperlink" Target="http://msdn.microsoft.com/en-us/library/ms404869.aspx" TargetMode="External"/><Relationship Id="rId7" Type="http://schemas.openxmlformats.org/officeDocument/2006/relationships/hyperlink" Target="http://msdn.microsoft.com/en-us/library/ms253070.aspx" TargetMode="External"/><Relationship Id="rId2" Type="http://schemas.openxmlformats.org/officeDocument/2006/relationships/hyperlink" Target="http://msdn.microsoft.com/en-us/library/ms404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ms400729.aspx" TargetMode="External"/><Relationship Id="rId5" Type="http://schemas.openxmlformats.org/officeDocument/2006/relationships/hyperlink" Target="http://msdn.microsoft.com/en-us/library/cc716728.aspx" TargetMode="External"/><Relationship Id="rId4" Type="http://schemas.openxmlformats.org/officeDocument/2006/relationships/hyperlink" Target="http://msdn.microsoft.com/en-us/library/ms404854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TFS 2010 </a:t>
            </a:r>
            <a:r>
              <a:rPr lang="en-US" dirty="0"/>
              <a:t>from a Single-Server to a Dual-Server Deployment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When Team </a:t>
            </a:r>
            <a:r>
              <a:rPr lang="en-US" dirty="0"/>
              <a:t>Foundation Server is moved from an installation on a single server to an installation across two or more servers - </a:t>
            </a:r>
            <a:r>
              <a:rPr lang="en-US" dirty="0" smtClean="0"/>
              <a:t>this </a:t>
            </a:r>
            <a:r>
              <a:rPr lang="en-US" dirty="0"/>
              <a:t>is a specific type of restore-based </a:t>
            </a:r>
            <a:r>
              <a:rPr lang="en-US" dirty="0" smtClean="0"/>
              <a:t>move.</a:t>
            </a:r>
          </a:p>
        </p:txBody>
      </p:sp>
    </p:spTree>
    <p:extLst>
      <p:ext uri="{BB962C8B-B14F-4D97-AF65-F5344CB8AC3E}">
        <p14:creationId xmlns:p14="http://schemas.microsoft.com/office/powerpoint/2010/main" val="27475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6 (SERVER-TWO)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RestoreDatabases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Restore all the DB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INFO: some BIG DBs the compressed backup of which has about 65GB might take more than an hour to restore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WARNING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“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Tfs_Configuration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database - you 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must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make sure 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 back up this database last and restore first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7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InstallBuildServices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INFO: in order to prepare the SQL Server to host TFS databases we need to make use of “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TFSConfig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” that is available only if we install TFS app-tier only. By installing “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BuildServices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” we get the needed tools.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18669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6038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3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7 (SERVER-TWO)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PrepareSqlForHostingTfs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000" dirty="0" err="1">
                <a:latin typeface="Consolas" pitchFamily="49" charset="0"/>
                <a:cs typeface="Consolas" pitchFamily="49" charset="0"/>
              </a:rPr>
              <a:t>TFSConfig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PrepSQL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/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SQLInstance:ServerName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RedirectTfsToNewDataTier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900" dirty="0" err="1">
                <a:latin typeface="Consolas" pitchFamily="49" charset="0"/>
                <a:cs typeface="Consolas" pitchFamily="49" charset="0"/>
              </a:rPr>
              <a:t>TFSConfig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RemapDBs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DatabaseName:server-two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sqlinstqnce;Tfs_Configuration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SQLInstances:server-two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sqlinstqnce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AnalysisInstance:server-two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sqlinstqnce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AnalysisDatabaseName:Tfs_Analysis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6" y="1772816"/>
            <a:ext cx="87725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" y="3861048"/>
            <a:ext cx="898647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2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8 (SERVER-ONE)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RegisterLocationOfMovedDatabases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3" y="1556792"/>
            <a:ext cx="9093647" cy="120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5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9 (SERVER-TWO)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400" b="1" dirty="0" err="1" smtClean="0"/>
              <a:t>RedirectSharePointServicesToNewDataTier</a:t>
            </a:r>
            <a:r>
              <a:rPr lang="fr-FR" sz="1400" b="1" dirty="0" smtClean="0"/>
              <a:t>()</a:t>
            </a:r>
          </a:p>
          <a:p>
            <a:pPr lvl="1"/>
            <a:r>
              <a:rPr lang="fr-FR" sz="1100" dirty="0" smtClean="0"/>
              <a:t>%</a:t>
            </a:r>
            <a:r>
              <a:rPr lang="fr-FR" sz="1100" dirty="0"/>
              <a:t>SYSTEM%\cliconfg.exe</a:t>
            </a:r>
            <a:endParaRPr lang="fr-FR" sz="1100" b="1" dirty="0" smtClean="0"/>
          </a:p>
          <a:p>
            <a:r>
              <a:rPr lang="fr-FR" sz="1400" b="1" dirty="0" smtClean="0"/>
              <a:t> 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8" y="1772816"/>
            <a:ext cx="4441798" cy="280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19" y="3624436"/>
            <a:ext cx="4151288" cy="275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6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10 (SERVER-TWO)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/>
          </a:bodyPr>
          <a:lstStyle/>
          <a:p>
            <a:r>
              <a:rPr lang="fr-FR" sz="1400" b="1" dirty="0" err="1" smtClean="0"/>
              <a:t>ConfigureReporting</a:t>
            </a:r>
            <a:r>
              <a:rPr lang="fr-FR" sz="1400" b="1" dirty="0" smtClean="0"/>
              <a:t>()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fr-FR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fr-FR" sz="1400" b="1" dirty="0" smtClean="0"/>
          </a:p>
          <a:p>
            <a:pPr marL="0" indent="0">
              <a:buNone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94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12 (SERVER-TWO)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5240" cy="4937760"/>
          </a:xfrm>
        </p:spPr>
        <p:txBody>
          <a:bodyPr>
            <a:normAutofit/>
          </a:bodyPr>
          <a:lstStyle/>
          <a:p>
            <a:r>
              <a:rPr lang="fr-FR" sz="1400" b="1" dirty="0" err="1" smtClean="0"/>
              <a:t>MakeSureTheAuthenticationIsOk</a:t>
            </a:r>
            <a:r>
              <a:rPr lang="fr-FR" sz="1400" b="1" dirty="0"/>
              <a:t>()</a:t>
            </a:r>
          </a:p>
          <a:p>
            <a:endParaRPr lang="fr-FR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fr-FR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fr-FR" sz="1400" b="1" dirty="0" smtClean="0"/>
          </a:p>
          <a:p>
            <a:pPr marL="0" indent="0">
              <a:buNone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2103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02968"/>
            <a:ext cx="495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9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13 (SERVER-ONE)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5240" cy="4937760"/>
          </a:xfrm>
        </p:spPr>
        <p:txBody>
          <a:bodyPr>
            <a:normAutofit/>
          </a:bodyPr>
          <a:lstStyle/>
          <a:p>
            <a:r>
              <a:rPr lang="fr-FR" sz="1400" b="1" dirty="0" err="1" smtClean="0"/>
              <a:t>StartAllThatWasStopped</a:t>
            </a:r>
            <a:r>
              <a:rPr lang="fr-FR" sz="1400" b="1" dirty="0" smtClean="0"/>
              <a:t>()</a:t>
            </a:r>
          </a:p>
          <a:p>
            <a:pPr lvl="1"/>
            <a:r>
              <a:rPr lang="en-US" sz="1100" b="1" dirty="0"/>
              <a:t>Change </a:t>
            </a:r>
            <a:r>
              <a:rPr lang="en-US" sz="1100" b="1" dirty="0" err="1"/>
              <a:t>TimeSheet</a:t>
            </a:r>
            <a:r>
              <a:rPr lang="en-US" sz="1100" b="1" dirty="0"/>
              <a:t> Config files to use the new </a:t>
            </a:r>
            <a:r>
              <a:rPr lang="en-US" sz="1100" b="1" dirty="0" err="1"/>
              <a:t>DataBase</a:t>
            </a:r>
            <a:r>
              <a:rPr lang="en-US" sz="1100" b="1" dirty="0"/>
              <a:t> Server</a:t>
            </a:r>
          </a:p>
          <a:p>
            <a:pPr lvl="1"/>
            <a:r>
              <a:rPr lang="en-US" sz="1100" b="1" dirty="0" err="1" smtClean="0"/>
              <a:t>AppPools</a:t>
            </a:r>
            <a:endParaRPr lang="en-US" sz="1100" b="1" dirty="0" smtClean="0"/>
          </a:p>
          <a:p>
            <a:pPr lvl="1"/>
            <a:r>
              <a:rPr lang="en-US" sz="1100" b="1" dirty="0" smtClean="0"/>
              <a:t>Sites</a:t>
            </a:r>
          </a:p>
          <a:p>
            <a:pPr lvl="1"/>
            <a:r>
              <a:rPr lang="en-US" sz="1100" b="1" dirty="0" smtClean="0"/>
              <a:t>Services (Except </a:t>
            </a:r>
            <a:r>
              <a:rPr lang="en-US" sz="1100" b="1" dirty="0" err="1" smtClean="0"/>
              <a:t>Sql</a:t>
            </a:r>
            <a:r>
              <a:rPr lang="en-US" sz="1100" b="1" dirty="0" smtClean="0"/>
              <a:t> Services because we don’t need them any ways)</a:t>
            </a:r>
          </a:p>
          <a:p>
            <a:pPr lvl="1"/>
            <a:r>
              <a:rPr lang="en-US" sz="1100" b="1" dirty="0" err="1"/>
              <a:t>TFSServiceControl</a:t>
            </a:r>
            <a:r>
              <a:rPr lang="en-US" sz="1100" b="1" dirty="0"/>
              <a:t> </a:t>
            </a:r>
            <a:r>
              <a:rPr lang="en-US" sz="1100" b="1" dirty="0" err="1" smtClean="0"/>
              <a:t>unquiesce</a:t>
            </a:r>
            <a:endParaRPr lang="en-US" sz="1100" b="1" dirty="0" smtClean="0"/>
          </a:p>
          <a:p>
            <a:pPr lvl="1"/>
            <a:endParaRPr lang="fr-FR" sz="1400" b="1" dirty="0" smtClean="0"/>
          </a:p>
          <a:p>
            <a:r>
              <a:rPr lang="en-US" sz="1400" b="1" dirty="0" err="1" smtClean="0"/>
              <a:t>RepairSharePoint</a:t>
            </a:r>
            <a:r>
              <a:rPr lang="en-US" sz="1400" b="1" dirty="0" smtClean="0"/>
              <a:t> </a:t>
            </a:r>
            <a:r>
              <a:rPr lang="en-US" sz="1400" b="1" dirty="0"/>
              <a:t>Web </a:t>
            </a:r>
            <a:r>
              <a:rPr lang="en-US" sz="1400" b="1" dirty="0" err="1" smtClean="0"/>
              <a:t>ApplicationsConnections</a:t>
            </a:r>
            <a:r>
              <a:rPr lang="fr-FR" sz="1400" b="1" dirty="0" smtClean="0"/>
              <a:t>()</a:t>
            </a:r>
          </a:p>
          <a:p>
            <a:endParaRPr lang="fr-FR" sz="1400" b="1" dirty="0"/>
          </a:p>
          <a:p>
            <a:pPr lvl="1"/>
            <a:endParaRPr lang="en-US" sz="1100" b="1" dirty="0" smtClean="0"/>
          </a:p>
          <a:p>
            <a:pPr lvl="1"/>
            <a:endParaRPr lang="en-US" sz="1100" b="1" dirty="0"/>
          </a:p>
          <a:p>
            <a:pPr marL="274320" lvl="1" indent="0">
              <a:buNone/>
            </a:pPr>
            <a:endParaRPr lang="fr-FR" sz="1100" b="1" dirty="0"/>
          </a:p>
          <a:p>
            <a:endParaRPr lang="fr-FR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fr-FR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fr-FR" sz="1400" b="1" dirty="0" smtClean="0"/>
          </a:p>
          <a:p>
            <a:pPr marL="0" indent="0">
              <a:buNone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0" y="3429000"/>
            <a:ext cx="71437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7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14 (SERVER-TWO)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5240" cy="4937760"/>
          </a:xfrm>
        </p:spPr>
        <p:txBody>
          <a:bodyPr>
            <a:normAutofit/>
          </a:bodyPr>
          <a:lstStyle/>
          <a:p>
            <a:r>
              <a:rPr lang="fr-FR" sz="1400" b="1" dirty="0" err="1" smtClean="0"/>
              <a:t>ConfigureReportingAndAnalysisServices</a:t>
            </a:r>
            <a:r>
              <a:rPr lang="fr-FR" sz="1400" b="1" dirty="0" smtClean="0"/>
              <a:t>()</a:t>
            </a:r>
          </a:p>
          <a:p>
            <a:pPr lvl="1"/>
            <a:endParaRPr lang="en-US" sz="1100" b="1" dirty="0" smtClean="0"/>
          </a:p>
          <a:p>
            <a:pPr lvl="1"/>
            <a:endParaRPr lang="en-US" sz="1100" b="1" dirty="0"/>
          </a:p>
          <a:p>
            <a:pPr marL="274320" lvl="1" indent="0">
              <a:buNone/>
            </a:pPr>
            <a:endParaRPr lang="fr-FR" sz="1100" b="1" dirty="0"/>
          </a:p>
          <a:p>
            <a:endParaRPr lang="fr-FR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fr-FR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fr-FR" sz="1400" b="1" dirty="0" smtClean="0"/>
          </a:p>
          <a:p>
            <a:pPr marL="0" indent="0">
              <a:buNone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4638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3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15 (Developer PC)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5240" cy="4937760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RefreshCacheOnClientComputers</a:t>
            </a:r>
            <a:r>
              <a:rPr lang="fr-FR" sz="1400" b="1" dirty="0" smtClean="0"/>
              <a:t>()</a:t>
            </a:r>
          </a:p>
          <a:p>
            <a:pPr lvl="1"/>
            <a:r>
              <a:rPr lang="fr-FR" sz="1100" b="1" dirty="0" err="1" smtClean="0"/>
              <a:t>tf</a:t>
            </a:r>
            <a:r>
              <a:rPr lang="fr-FR" sz="1100" b="1" dirty="0" smtClean="0"/>
              <a:t> </a:t>
            </a:r>
            <a:r>
              <a:rPr lang="fr-FR" sz="1100" b="1" dirty="0" err="1"/>
              <a:t>workspaces</a:t>
            </a:r>
            <a:r>
              <a:rPr lang="fr-FR" sz="1100" b="1" dirty="0"/>
              <a:t> /</a:t>
            </a:r>
            <a:r>
              <a:rPr lang="fr-FR" sz="1100" b="1" dirty="0" err="1"/>
              <a:t>collection:http</a:t>
            </a:r>
            <a:r>
              <a:rPr lang="fr-FR" sz="1100" b="1" dirty="0" smtClean="0"/>
              <a:t>://server-one:8080/</a:t>
            </a:r>
            <a:r>
              <a:rPr lang="fr-FR" sz="1100" b="1" dirty="0" err="1" smtClean="0"/>
              <a:t>tfs</a:t>
            </a:r>
            <a:r>
              <a:rPr lang="fr-FR" sz="1100" b="1" dirty="0" smtClean="0"/>
              <a:t>/</a:t>
            </a:r>
            <a:r>
              <a:rPr lang="fr-FR" sz="1100" b="1" dirty="0" err="1" smtClean="0"/>
              <a:t>collection_name</a:t>
            </a:r>
            <a:endParaRPr lang="fr-FR" sz="1100" b="1" dirty="0" smtClean="0"/>
          </a:p>
          <a:p>
            <a:pPr lvl="1"/>
            <a:endParaRPr lang="fr-FR" sz="1100" b="1" dirty="0" smtClean="0"/>
          </a:p>
          <a:p>
            <a:pPr lvl="1"/>
            <a:endParaRPr lang="en-US" sz="1100" b="1" dirty="0" smtClean="0"/>
          </a:p>
          <a:p>
            <a:pPr lvl="1"/>
            <a:endParaRPr lang="en-US" sz="1100" b="1" dirty="0"/>
          </a:p>
          <a:p>
            <a:pPr marL="274320" lvl="1" indent="0">
              <a:buNone/>
            </a:pPr>
            <a:endParaRPr lang="fr-FR" sz="1100" b="1" dirty="0"/>
          </a:p>
          <a:p>
            <a:endParaRPr lang="fr-FR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fr-FR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fr-FR" sz="1400" b="1" dirty="0" smtClean="0"/>
          </a:p>
          <a:p>
            <a:pPr marL="0" indent="0">
              <a:buNone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733675"/>
            <a:ext cx="8772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72655"/>
            <a:ext cx="3362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that may (or not) occur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933056"/>
            <a:ext cx="8229600" cy="22239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solve this go here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social.msdn.microsoft.com/Forums/eu/tfsadmin/thread/9365b0da-f5e9-4219-b8b2-498df11d921b</a:t>
            </a:r>
            <a:r>
              <a:rPr lang="en-US" dirty="0" smtClean="0"/>
              <a:t> and apply the first post marked as answer</a:t>
            </a:r>
          </a:p>
          <a:p>
            <a:pPr marL="0" indent="0">
              <a:buNone/>
            </a:pPr>
            <a:r>
              <a:rPr lang="en-US" dirty="0" smtClean="0"/>
              <a:t>BUT it is strongly advised to have the same type (enterprise, standard) of SQL server as the one where you’re moving from. </a:t>
            </a:r>
            <a:endParaRPr lang="fr-FR" dirty="0"/>
          </a:p>
        </p:txBody>
      </p:sp>
      <p:pic>
        <p:nvPicPr>
          <p:cNvPr id="2050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8769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1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73696"/>
          </a:xfrm>
        </p:spPr>
        <p:txBody>
          <a:bodyPr/>
          <a:lstStyle/>
          <a:p>
            <a:r>
              <a:rPr lang="en-US" dirty="0" smtClean="0"/>
              <a:t>SERVER-ONE represents a TFS Deployment of a “Single-Server-Installation” mode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27584" y="2780928"/>
            <a:ext cx="2088232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SERVER-ONE</a:t>
            </a:r>
          </a:p>
          <a:p>
            <a:pPr algn="ctr"/>
            <a:r>
              <a:rPr lang="en-US" dirty="0" smtClean="0"/>
              <a:t>-----------------------</a:t>
            </a:r>
          </a:p>
          <a:p>
            <a:pPr algn="ctr"/>
            <a:r>
              <a:rPr lang="en-US" dirty="0" smtClean="0"/>
              <a:t>App Tier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Data Tier</a:t>
            </a:r>
            <a:endParaRPr lang="fr-F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03848" y="2348880"/>
            <a:ext cx="5112568" cy="3024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AppTier</a:t>
            </a:r>
            <a:endParaRPr lang="en-US" dirty="0" smtClean="0"/>
          </a:p>
          <a:p>
            <a:r>
              <a:rPr lang="en-US" dirty="0" smtClean="0"/>
              <a:t>Reporting Services</a:t>
            </a:r>
          </a:p>
          <a:p>
            <a:r>
              <a:rPr lang="en-US" dirty="0" smtClean="0"/>
              <a:t>Analysis Services</a:t>
            </a:r>
          </a:p>
          <a:p>
            <a:r>
              <a:rPr lang="en-US" dirty="0" smtClean="0"/>
              <a:t>Integration Services</a:t>
            </a:r>
          </a:p>
          <a:p>
            <a:r>
              <a:rPr lang="en-US" dirty="0" smtClean="0"/>
              <a:t>Time Sheet</a:t>
            </a:r>
          </a:p>
          <a:p>
            <a:r>
              <a:rPr lang="en-US" dirty="0" smtClean="0"/>
              <a:t>SharePoint Services 3.0</a:t>
            </a:r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5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msdn.microsoft.com/en-us/library/ms404860.aspx</a:t>
            </a:r>
            <a:endParaRPr lang="fr-FR" dirty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msdn.microsoft.com/en-us/library/ms404869.aspx</a:t>
            </a:r>
            <a:endParaRPr lang="fr-FR" dirty="0"/>
          </a:p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msdn.microsoft.com/en-us/library/ms404854.aspx</a:t>
            </a:r>
            <a:endParaRPr lang="fr-FR" dirty="0"/>
          </a:p>
          <a:p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msdn.microsoft.com/en-us/library/cc716728.aspx</a:t>
            </a:r>
            <a:endParaRPr lang="fr-FR" dirty="0" smtClean="0"/>
          </a:p>
          <a:p>
            <a:r>
              <a:rPr lang="fr-FR" dirty="0">
                <a:hlinkClick r:id="rId6"/>
              </a:rPr>
              <a:t>http://</a:t>
            </a:r>
            <a:r>
              <a:rPr lang="fr-FR" dirty="0" smtClean="0">
                <a:hlinkClick r:id="rId6"/>
              </a:rPr>
              <a:t>msdn.microsoft.com/en-us/library/ms400729.aspx</a:t>
            </a:r>
            <a:endParaRPr lang="fr-FR" dirty="0" smtClean="0"/>
          </a:p>
          <a:p>
            <a:r>
              <a:rPr lang="fr-FR" dirty="0">
                <a:hlinkClick r:id="rId7"/>
              </a:rPr>
              <a:t>http://</a:t>
            </a:r>
            <a:r>
              <a:rPr lang="fr-FR" dirty="0" smtClean="0">
                <a:hlinkClick r:id="rId7"/>
              </a:rPr>
              <a:t>msdn.microsoft.com/en-us/library/ms253070.aspx</a:t>
            </a:r>
            <a:endParaRPr lang="fr-FR" dirty="0" smtClean="0"/>
          </a:p>
          <a:p>
            <a:r>
              <a:rPr lang="fr-FR" dirty="0">
                <a:hlinkClick r:id="rId8"/>
              </a:rPr>
              <a:t>http://technet.microsoft.com/en-us/library/cc512723(office.12).</a:t>
            </a:r>
            <a:r>
              <a:rPr lang="fr-FR" dirty="0" smtClean="0">
                <a:hlinkClick r:id="rId8"/>
              </a:rPr>
              <a:t>aspx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4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Split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 performance for SCM &amp; Work Items</a:t>
            </a:r>
          </a:p>
          <a:p>
            <a:r>
              <a:rPr lang="en-US" dirty="0"/>
              <a:t>Improve </a:t>
            </a:r>
            <a:r>
              <a:rPr lang="en-US" dirty="0" smtClean="0"/>
              <a:t>performance for Reporting</a:t>
            </a:r>
          </a:p>
          <a:p>
            <a:r>
              <a:rPr lang="en-US" dirty="0" smtClean="0"/>
              <a:t>Support more project ( branching, </a:t>
            </a:r>
            <a:r>
              <a:rPr lang="en-US" dirty="0" err="1" smtClean="0"/>
              <a:t>etc</a:t>
            </a:r>
            <a:r>
              <a:rPr lang="en-US" dirty="0" smtClean="0"/>
              <a:t> )</a:t>
            </a:r>
          </a:p>
          <a:p>
            <a:r>
              <a:rPr lang="en-US" dirty="0" smtClean="0"/>
              <a:t>Free resources ( RAM, HDD, CPU  )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4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happen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3212976"/>
            <a:ext cx="8229600" cy="29523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Move all (TFS, SharePoint, Reporting) databases to the new server</a:t>
            </a:r>
          </a:p>
          <a:p>
            <a:r>
              <a:rPr lang="en-US" dirty="0" smtClean="0"/>
              <a:t>Convert </a:t>
            </a:r>
            <a:r>
              <a:rPr lang="en-US" dirty="0"/>
              <a:t>the original server </a:t>
            </a:r>
            <a:r>
              <a:rPr lang="en-US" dirty="0" smtClean="0"/>
              <a:t>to application-tier server only</a:t>
            </a:r>
          </a:p>
          <a:p>
            <a:r>
              <a:rPr lang="en-US" dirty="0" smtClean="0"/>
              <a:t>Create (install &amp; config </a:t>
            </a:r>
            <a:r>
              <a:rPr lang="en-US" dirty="0"/>
              <a:t>SQL </a:t>
            </a:r>
            <a:r>
              <a:rPr lang="en-US" dirty="0" smtClean="0"/>
              <a:t>Server related products) </a:t>
            </a:r>
            <a:r>
              <a:rPr lang="en-US" dirty="0"/>
              <a:t>on the new data-tier </a:t>
            </a:r>
            <a:r>
              <a:rPr lang="en-US" dirty="0" smtClean="0"/>
              <a:t>server</a:t>
            </a:r>
          </a:p>
          <a:p>
            <a:r>
              <a:rPr lang="en-US" dirty="0"/>
              <a:t>R</a:t>
            </a:r>
            <a:r>
              <a:rPr lang="en-US" dirty="0" smtClean="0"/>
              <a:t>edirect </a:t>
            </a:r>
            <a:r>
              <a:rPr lang="en-US" dirty="0"/>
              <a:t>SharePoint </a:t>
            </a:r>
            <a:r>
              <a:rPr lang="en-US" dirty="0" smtClean="0"/>
              <a:t>to </a:t>
            </a:r>
            <a:r>
              <a:rPr lang="en-US" dirty="0"/>
              <a:t>the new data-tier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Redirect TFS to the new data-tier server</a:t>
            </a:r>
          </a:p>
          <a:p>
            <a:r>
              <a:rPr lang="en-US" dirty="0" smtClean="0"/>
              <a:t>Redirect Reporting in TFS to use new data-tier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940" y="1528530"/>
            <a:ext cx="2088232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SERVER-ONE</a:t>
            </a:r>
          </a:p>
          <a:p>
            <a:pPr algn="ctr"/>
            <a:r>
              <a:rPr lang="en-US" sz="1400" dirty="0" smtClean="0"/>
              <a:t>-----------------------</a:t>
            </a:r>
          </a:p>
          <a:p>
            <a:pPr algn="ctr"/>
            <a:r>
              <a:rPr lang="en-US" sz="1400" dirty="0" smtClean="0"/>
              <a:t>App Tier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Data Tier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3995936" y="1315886"/>
            <a:ext cx="2088232" cy="766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SERVER-ONE</a:t>
            </a:r>
          </a:p>
          <a:p>
            <a:pPr algn="ctr"/>
            <a:r>
              <a:rPr lang="en-US" sz="1400" dirty="0" smtClean="0"/>
              <a:t>-----------------------</a:t>
            </a:r>
          </a:p>
          <a:p>
            <a:pPr algn="ctr"/>
            <a:r>
              <a:rPr lang="en-US" sz="1400" dirty="0" smtClean="0"/>
              <a:t>App Tier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6" y="2158008"/>
            <a:ext cx="2088232" cy="766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SERVER-TWO</a:t>
            </a:r>
          </a:p>
          <a:p>
            <a:pPr algn="ctr"/>
            <a:r>
              <a:rPr lang="en-US" sz="1400" dirty="0" smtClean="0"/>
              <a:t>-----------------------</a:t>
            </a:r>
          </a:p>
          <a:p>
            <a:pPr algn="ctr"/>
            <a:r>
              <a:rPr lang="en-US" sz="1400" dirty="0" smtClean="0"/>
              <a:t>Data Tier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379679" y="1863418"/>
            <a:ext cx="504056" cy="482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1 (SERVER-ONE)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StopServices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</a:t>
            </a:r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smtClean="0">
                <a:latin typeface="Consolas" pitchFamily="49" charset="0"/>
                <a:cs typeface="Consolas" pitchFamily="49" charset="0"/>
              </a:rPr>
              <a:t>cd “c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:\Program Files\Microsoft Team Foundation Server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2010\Tools”</a:t>
            </a:r>
          </a:p>
          <a:p>
            <a:pPr lvl="1"/>
            <a:r>
              <a:rPr lang="fr-FR" sz="1300" dirty="0" smtClean="0">
                <a:latin typeface="Consolas" pitchFamily="49" charset="0"/>
                <a:cs typeface="Consolas" pitchFamily="49" charset="0"/>
              </a:rPr>
              <a:t>« </a:t>
            </a:r>
            <a:r>
              <a:rPr lang="fr-FR" sz="1300" dirty="0" err="1" smtClean="0">
                <a:latin typeface="Consolas" pitchFamily="49" charset="0"/>
                <a:cs typeface="Consolas" pitchFamily="49" charset="0"/>
              </a:rPr>
              <a:t>TFSServiceControl</a:t>
            </a:r>
            <a:r>
              <a:rPr lang="fr-FR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err="1" smtClean="0">
                <a:latin typeface="Consolas" pitchFamily="49" charset="0"/>
                <a:cs typeface="Consolas" pitchFamily="49" charset="0"/>
              </a:rPr>
              <a:t>quiesce</a:t>
            </a:r>
            <a:r>
              <a:rPr lang="fr-FR" sz="1300" dirty="0" smtClean="0">
                <a:latin typeface="Consolas" pitchFamily="49" charset="0"/>
                <a:cs typeface="Consolas" pitchFamily="49" charset="0"/>
              </a:rPr>
              <a:t> » </a:t>
            </a:r>
            <a:r>
              <a:rPr lang="fr-FR" sz="1300" dirty="0" err="1" smtClean="0">
                <a:latin typeface="Consolas" pitchFamily="49" charset="0"/>
                <a:cs typeface="Consolas" pitchFamily="49" charset="0"/>
              </a:rPr>
              <a:t>will</a:t>
            </a:r>
            <a:r>
              <a:rPr lang="fr-FR" sz="1300" dirty="0" smtClean="0">
                <a:latin typeface="Consolas" pitchFamily="49" charset="0"/>
                <a:cs typeface="Consolas" pitchFamily="49" charset="0"/>
              </a:rPr>
              <a:t> stop </a:t>
            </a:r>
            <a:r>
              <a:rPr lang="fr-FR" sz="13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fr-FR" sz="1300" dirty="0" smtClean="0">
                <a:latin typeface="Consolas" pitchFamily="49" charset="0"/>
                <a:cs typeface="Consolas" pitchFamily="49" charset="0"/>
              </a:rPr>
              <a:t> service </a:t>
            </a:r>
            <a:r>
              <a:rPr lang="fr-FR" sz="1300" dirty="0" err="1" smtClean="0">
                <a:latin typeface="Consolas" pitchFamily="49" charset="0"/>
                <a:cs typeface="Consolas" pitchFamily="49" charset="0"/>
              </a:rPr>
              <a:t>also</a:t>
            </a:r>
            <a:endParaRPr lang="fr-FR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fr-FR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fr-FR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smtClean="0">
                <a:latin typeface="Consolas" pitchFamily="49" charset="0"/>
                <a:cs typeface="Consolas" pitchFamily="49" charset="0"/>
              </a:rPr>
              <a:t>Then stop anything that can use the databases (except the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sql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engine needed to do the backups)</a:t>
            </a:r>
          </a:p>
          <a:p>
            <a:pPr lvl="1"/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fr-FR" sz="13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149525"/>
            <a:ext cx="1771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653581"/>
            <a:ext cx="28575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6" y="4576737"/>
            <a:ext cx="26574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10" y="2132856"/>
            <a:ext cx="29146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4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2 (SERVER-ONE)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StopSites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StopAppPools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fr-FR" sz="13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21812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72" y="3212976"/>
            <a:ext cx="3181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3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3 (SERVER-ONE)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BackupTfsDatabases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Tfs_R_D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Tfs_DefaultCollection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Tfs_SetupSignatureHiddenProjects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Tfs_Warehouse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Tfs_Configuration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you must make sure to back up this database last and restore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BackupReportingDatabases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ReportServer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ReportServerTempDB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BackupTimeSheetDatabases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TimeTrack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BackupSharePointDatabases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WSS_AdminContent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WSS_Config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WSS_Content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300" dirty="0" smtClean="0">
                <a:latin typeface="Consolas" pitchFamily="49" charset="0"/>
                <a:cs typeface="Consolas" pitchFamily="49" charset="0"/>
              </a:rPr>
              <a:t>WSS_Search_SERVAPPS2010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4 (SERVER-ONE)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BackupReportingServicesEncryption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799"/>
            <a:ext cx="5956022" cy="44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3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 – Part 5 (SERVER-TWO)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InstallSqlAndReportingInNativeMode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ActivateIISRole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4006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17049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10257</TotalTime>
  <Words>596</Words>
  <Application>Microsoft Office PowerPoint</Application>
  <PresentationFormat>On-screen Show (4:3)</PresentationFormat>
  <Paragraphs>295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Moving TFS 2010 from a Single-Server to a Dual-Server Deployment</vt:lpstr>
      <vt:lpstr>Context</vt:lpstr>
      <vt:lpstr>Reasons To Split</vt:lpstr>
      <vt:lpstr>What will happen</vt:lpstr>
      <vt:lpstr>The How – Part 1 (SERVER-ONE)</vt:lpstr>
      <vt:lpstr>The How – Part 2 (SERVER-ONE)</vt:lpstr>
      <vt:lpstr>The How – Part 3 (SERVER-ONE)</vt:lpstr>
      <vt:lpstr>The How – Part 4 (SERVER-ONE)</vt:lpstr>
      <vt:lpstr>The How – Part 5 (SERVER-TWO)</vt:lpstr>
      <vt:lpstr>The How – Part 6 (SERVER-TWO)</vt:lpstr>
      <vt:lpstr>The How – Part 7 (SERVER-TWO)</vt:lpstr>
      <vt:lpstr>The How – Part 8 (SERVER-ONE)</vt:lpstr>
      <vt:lpstr>The How – Part 9 (SERVER-TWO)</vt:lpstr>
      <vt:lpstr>The How – Part 10 (SERVER-TWO)</vt:lpstr>
      <vt:lpstr>The How – Part 12 (SERVER-TWO)</vt:lpstr>
      <vt:lpstr>The How – Part 13 (SERVER-ONE)</vt:lpstr>
      <vt:lpstr>The How – Part 14 (SERVER-TWO)</vt:lpstr>
      <vt:lpstr>The How – Part 15 (Developer PC)</vt:lpstr>
      <vt:lpstr>Errors that may (or not) occur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TFS 2010 deployment from single server to multiple servers</dc:title>
  <dc:creator>ncarabut</dc:creator>
  <cp:lastModifiedBy>ncarabut</cp:lastModifiedBy>
  <cp:revision>37</cp:revision>
  <dcterms:created xsi:type="dcterms:W3CDTF">2012-07-14T16:59:15Z</dcterms:created>
  <dcterms:modified xsi:type="dcterms:W3CDTF">2012-07-21T19:56:32Z</dcterms:modified>
</cp:coreProperties>
</file>