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8" r:id="rId30"/>
    <p:sldId id="289" r:id="rId31"/>
    <p:sldId id="282" r:id="rId32"/>
    <p:sldId id="286" r:id="rId33"/>
    <p:sldId id="287" r:id="rId34"/>
    <p:sldId id="257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83DC-FD16-49F6-912A-FF296D26E714}" type="datetimeFigureOut">
              <a:rPr lang="fr-FR" smtClean="0"/>
              <a:t>04/08/2013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6CCF-280A-4E95-9E21-B40467625A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22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83DC-FD16-49F6-912A-FF296D26E714}" type="datetimeFigureOut">
              <a:rPr lang="fr-FR" smtClean="0"/>
              <a:t>04/08/2013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6CCF-280A-4E95-9E21-B40467625A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63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83DC-FD16-49F6-912A-FF296D26E714}" type="datetimeFigureOut">
              <a:rPr lang="fr-FR" smtClean="0"/>
              <a:t>04/08/2013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6CCF-280A-4E95-9E21-B40467625A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60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83DC-FD16-49F6-912A-FF296D26E714}" type="datetimeFigureOut">
              <a:rPr lang="fr-FR" smtClean="0"/>
              <a:t>04/08/2013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6CCF-280A-4E95-9E21-B40467625A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88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83DC-FD16-49F6-912A-FF296D26E714}" type="datetimeFigureOut">
              <a:rPr lang="fr-FR" smtClean="0"/>
              <a:t>04/08/2013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6CCF-280A-4E95-9E21-B40467625A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4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83DC-FD16-49F6-912A-FF296D26E714}" type="datetimeFigureOut">
              <a:rPr lang="fr-FR" smtClean="0"/>
              <a:t>04/08/2013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6CCF-280A-4E95-9E21-B40467625A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79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83DC-FD16-49F6-912A-FF296D26E714}" type="datetimeFigureOut">
              <a:rPr lang="fr-FR" smtClean="0"/>
              <a:t>04/08/2013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6CCF-280A-4E95-9E21-B40467625A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15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83DC-FD16-49F6-912A-FF296D26E714}" type="datetimeFigureOut">
              <a:rPr lang="fr-FR" smtClean="0"/>
              <a:t>04/08/2013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6CCF-280A-4E95-9E21-B40467625A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0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83DC-FD16-49F6-912A-FF296D26E714}" type="datetimeFigureOut">
              <a:rPr lang="fr-FR" smtClean="0"/>
              <a:t>04/08/2013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6CCF-280A-4E95-9E21-B40467625A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46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83DC-FD16-49F6-912A-FF296D26E714}" type="datetimeFigureOut">
              <a:rPr lang="fr-FR" smtClean="0"/>
              <a:t>04/08/2013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6CCF-280A-4E95-9E21-B40467625A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96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83DC-FD16-49F6-912A-FF296D26E714}" type="datetimeFigureOut">
              <a:rPr lang="fr-FR" smtClean="0"/>
              <a:t>04/08/2013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6CCF-280A-4E95-9E21-B40467625A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33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283DC-FD16-49F6-912A-FF296D26E714}" type="datetimeFigureOut">
              <a:rPr lang="fr-FR" smtClean="0"/>
              <a:t>04/08/2013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86CCF-280A-4E95-9E21-B40467625A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18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social.msdn.microsoft.com/Forums/vstudio/en-US/85d7c8a6-e947-4bb9-afb5-965f7d710ead/migrate-tfs-2010-to-tfs2012-error-when-attaching-project-collections#befeeebc-8731-471e-8791-11d42f210ed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ee349268.aspx" TargetMode="Externa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unity.bamboosolutions.com/blogs/sharepoint-2010/archive/2010/11/02/sharepoint-2010-cookbook-migrate-a-sharepoint-2007-site-to-sharepoint-2010.aspx" TargetMode="External"/><Relationship Id="rId2" Type="http://schemas.openxmlformats.org/officeDocument/2006/relationships/hyperlink" Target="http://technet.microsoft.com/en-us/library/ee947141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s.msdn.com/b/opal/archive/2009/10/25/sharepoint-2010-pre-requisites-download-links.aspx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microsoft.com/kb/939308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b/bharry/archive/2012/05/16/formal-requirements-with-tfs-and-integreat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n-us/library/cc262485.aspx" TargetMode="External"/><Relationship Id="rId2" Type="http://schemas.openxmlformats.org/officeDocument/2006/relationships/hyperlink" Target="http://msdn.microsoft.com/en-us/library/vstudio/dd578592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dd936138(v=vs.100).aspx" TargetMode="External"/><Relationship Id="rId2" Type="http://schemas.openxmlformats.org/officeDocument/2006/relationships/hyperlink" Target="http://technet.microsoft.com/en-us/library/cc303309(v=office.14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chnet.microsoft.com/en-us/library/jj219571.aspx" TargetMode="External"/><Relationship Id="rId4" Type="http://schemas.openxmlformats.org/officeDocument/2006/relationships/hyperlink" Target="http://technet.microsoft.com/en-us/library/cc303311(v=office.14)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Migrate TFS 2010 to TFS2012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TFS2010 is a Dual-Server Deployment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176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904875"/>
            <a:ext cx="5905500" cy="5048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80880" y="28448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altaven123!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748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7" y="900112"/>
            <a:ext cx="59150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1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909637"/>
            <a:ext cx="58674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03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895350"/>
            <a:ext cx="59245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0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895350"/>
            <a:ext cx="59340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3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328612"/>
            <a:ext cx="93630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92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571500"/>
            <a:ext cx="76104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82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585787"/>
            <a:ext cx="76104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70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76262"/>
            <a:ext cx="76200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36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-533400"/>
            <a:ext cx="7667625" cy="7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5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r>
              <a:rPr lang="en-US" dirty="0" err="1" smtClean="0"/>
              <a:t>Config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SERVBDD (</a:t>
            </a:r>
            <a:r>
              <a:rPr lang="en-US" sz="2400" dirty="0" err="1" smtClean="0"/>
              <a:t>TFSDatabaseServer</a:t>
            </a:r>
            <a:r>
              <a:rPr lang="en-US" sz="2400" dirty="0" smtClean="0"/>
              <a:t>) </a:t>
            </a:r>
          </a:p>
          <a:p>
            <a:pPr lvl="1"/>
            <a:r>
              <a:rPr lang="en-US" sz="2000" dirty="0" smtClean="0"/>
              <a:t>Win2008 R2 Enterprise SP1 64bit, SQL2008 R2, 12GB RAM, Xeon 2.13Ghz 4 Cores</a:t>
            </a:r>
          </a:p>
          <a:p>
            <a:r>
              <a:rPr lang="en-US" sz="2400" dirty="0" smtClean="0"/>
              <a:t>SERVAPPS2010 (TFS2010 App Tier + WSS 3.0 for </a:t>
            </a:r>
            <a:r>
              <a:rPr lang="en-US" sz="2400" dirty="0" err="1" smtClean="0"/>
              <a:t>Devs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Win2008 Standard SP2 32bit, TFS2010, 4GB RAM, AMD 2.27Ghz 4Cores</a:t>
            </a:r>
          </a:p>
          <a:p>
            <a:r>
              <a:rPr lang="en-US" sz="2400" dirty="0" smtClean="0"/>
              <a:t>SERVAPPS (TFS2010 Build Controller + TFS Build Agents + </a:t>
            </a:r>
            <a:r>
              <a:rPr lang="en-US" sz="2400" smtClean="0"/>
              <a:t>WSS 3.0+SQL/PMs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Win2003 R2 Standard SP2 32bit, TFS2010, 4GB RAM, Xeon 2Ghz 4Cores</a:t>
            </a:r>
          </a:p>
          <a:p>
            <a:r>
              <a:rPr lang="en-US" sz="2400" dirty="0" smtClean="0"/>
              <a:t>Vista-</a:t>
            </a:r>
            <a:r>
              <a:rPr lang="en-US" sz="2400" dirty="0" err="1" smtClean="0"/>
              <a:t>Dev</a:t>
            </a:r>
            <a:r>
              <a:rPr lang="en-US" sz="2400" dirty="0" smtClean="0"/>
              <a:t> (TFS2010 Build Agents)</a:t>
            </a:r>
          </a:p>
          <a:p>
            <a:pPr lvl="1"/>
            <a:r>
              <a:rPr lang="en-US" sz="2000" dirty="0" err="1" smtClean="0"/>
              <a:t>WinVista</a:t>
            </a:r>
            <a:r>
              <a:rPr lang="en-US" sz="2000" dirty="0" smtClean="0"/>
              <a:t> Pro SP2 32bit, 4GB RAM, Core 2 Duo 3GHz</a:t>
            </a:r>
          </a:p>
          <a:p>
            <a:r>
              <a:rPr lang="en-US" sz="2400" dirty="0" smtClean="0"/>
              <a:t>Dev10-7 (TFS2010 Build Agents)</a:t>
            </a:r>
          </a:p>
          <a:p>
            <a:pPr lvl="1"/>
            <a:r>
              <a:rPr lang="en-US" sz="2000" dirty="0" smtClean="0"/>
              <a:t>Win7 Ultimate SP1 32bit, 4GB RAM, Core 2 Duo 3GHz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305895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814387"/>
            <a:ext cx="9582150" cy="52292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06113" y="287774"/>
            <a:ext cx="4183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http://support.microsoft.com/kb/2633146</a:t>
            </a:r>
          </a:p>
        </p:txBody>
      </p:sp>
    </p:spTree>
    <p:extLst>
      <p:ext uri="{BB962C8B-B14F-4D97-AF65-F5344CB8AC3E}">
        <p14:creationId xmlns:p14="http://schemas.microsoft.com/office/powerpoint/2010/main" val="1033108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857250"/>
            <a:ext cx="7620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50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857250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43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704850"/>
            <a:ext cx="76295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68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1890712"/>
            <a:ext cx="53530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56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538162"/>
            <a:ext cx="76390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5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480" y="108188"/>
            <a:ext cx="262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case of errors like these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205855" y="846852"/>
            <a:ext cx="5567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http://social.msdn.microsoft.com/Forums/vstudio/en-US/85d7c8a6-e947-4bb9-afb5-965f7d710ead/migrate-tfs-2010-to-tfs2012-error-when-attaching-project-collections#befeeebc-8731-471e-8791-11d42f210ed2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538480" y="2786261"/>
            <a:ext cx="108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" y="3155177"/>
            <a:ext cx="9029700" cy="1762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80" y="477520"/>
            <a:ext cx="5657850" cy="2124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480" y="5096196"/>
            <a:ext cx="640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Info from </a:t>
            </a:r>
            <a:r>
              <a:rPr lang="fr-FR" i="1" dirty="0" smtClean="0">
                <a:hlinkClick r:id="rId5"/>
              </a:rPr>
              <a:t>http</a:t>
            </a:r>
            <a:r>
              <a:rPr lang="fr-FR" i="1" dirty="0">
                <a:hlinkClick r:id="rId5"/>
              </a:rPr>
              <a:t>://msdn.microsoft.com/en-us/library/ee349268.aspx</a:t>
            </a:r>
            <a:endParaRPr lang="fr-FR" i="1" dirty="0"/>
          </a:p>
        </p:txBody>
      </p:sp>
      <p:sp>
        <p:nvSpPr>
          <p:cNvPr id="10" name="Rectangle 9"/>
          <p:cNvSpPr/>
          <p:nvPr/>
        </p:nvSpPr>
        <p:spPr>
          <a:xfrm>
            <a:off x="538480" y="5465528"/>
            <a:ext cx="11501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 err="1" smtClean="0">
                <a:solidFill>
                  <a:srgbClr val="2A2A2A"/>
                </a:solidFill>
                <a:latin typeface="Segoe UI" panose="020B0502040204020203" pitchFamily="34" charset="0"/>
              </a:rPr>
              <a:t>TFSConfig</a:t>
            </a:r>
            <a:r>
              <a:rPr lang="en-US" sz="1200" b="1" i="1" dirty="0" smtClean="0">
                <a:solidFill>
                  <a:srgbClr val="2A2A2A"/>
                </a:solidFill>
                <a:latin typeface="Segoe UI" panose="020B0502040204020203" pitchFamily="34" charset="0"/>
              </a:rPr>
              <a:t> </a:t>
            </a:r>
            <a:r>
              <a:rPr lang="en-US" sz="1200" b="1" i="1" dirty="0">
                <a:solidFill>
                  <a:srgbClr val="2A2A2A"/>
                </a:solidFill>
                <a:latin typeface="Segoe UI" panose="020B0502040204020203" pitchFamily="34" charset="0"/>
              </a:rPr>
              <a:t>Repair</a:t>
            </a:r>
            <a:r>
              <a:rPr lang="en-US" sz="1200" i="1" dirty="0">
                <a:solidFill>
                  <a:srgbClr val="2A2A2A"/>
                </a:solidFill>
                <a:latin typeface="Segoe UI" panose="020B0502040204020203" pitchFamily="34" charset="0"/>
              </a:rPr>
              <a:t> </a:t>
            </a:r>
            <a:r>
              <a:rPr lang="en-US" sz="1200" i="1" dirty="0" smtClean="0">
                <a:solidFill>
                  <a:srgbClr val="2A2A2A"/>
                </a:solidFill>
                <a:latin typeface="Segoe UI" panose="020B0502040204020203" pitchFamily="34" charset="0"/>
              </a:rPr>
              <a:t>attempts </a:t>
            </a:r>
            <a:r>
              <a:rPr lang="en-US" sz="1200" i="1" dirty="0">
                <a:solidFill>
                  <a:srgbClr val="2A2A2A"/>
                </a:solidFill>
                <a:latin typeface="Segoe UI" panose="020B0502040204020203" pitchFamily="34" charset="0"/>
              </a:rPr>
              <a:t>to repair connections to or problems with the databases in your deployment. </a:t>
            </a:r>
            <a:r>
              <a:rPr lang="en-US" sz="1200" i="1" dirty="0" smtClean="0">
                <a:solidFill>
                  <a:srgbClr val="2A2A2A"/>
                </a:solidFill>
                <a:latin typeface="Segoe UI" panose="020B0502040204020203" pitchFamily="34" charset="0"/>
              </a:rPr>
              <a:t>During this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 smtClean="0">
                <a:solidFill>
                  <a:srgbClr val="2A2A2A"/>
                </a:solidFill>
                <a:latin typeface="Segoe UI" panose="020B0502040204020203" pitchFamily="34" charset="0"/>
              </a:rPr>
              <a:t>all </a:t>
            </a:r>
            <a:r>
              <a:rPr lang="en-US" sz="1200" i="1" dirty="0">
                <a:solidFill>
                  <a:srgbClr val="2A2A2A"/>
                </a:solidFill>
                <a:latin typeface="Segoe UI" panose="020B0502040204020203" pitchFamily="34" charset="0"/>
              </a:rPr>
              <a:t>services are stopped, </a:t>
            </a:r>
            <a:endParaRPr lang="en-US" sz="1200" i="1" dirty="0" smtClean="0">
              <a:solidFill>
                <a:srgbClr val="2A2A2A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 smtClean="0">
                <a:solidFill>
                  <a:srgbClr val="2A2A2A"/>
                </a:solidFill>
                <a:latin typeface="Segoe UI" panose="020B0502040204020203" pitchFamily="34" charset="0"/>
              </a:rPr>
              <a:t>TFS </a:t>
            </a:r>
            <a:r>
              <a:rPr lang="en-US" sz="1200" i="1" dirty="0">
                <a:solidFill>
                  <a:srgbClr val="2A2A2A"/>
                </a:solidFill>
                <a:latin typeface="Segoe UI" panose="020B0502040204020203" pitchFamily="34" charset="0"/>
              </a:rPr>
              <a:t>is taken offline, </a:t>
            </a:r>
            <a:endParaRPr lang="en-US" sz="1200" i="1" dirty="0" smtClean="0">
              <a:solidFill>
                <a:srgbClr val="2A2A2A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 smtClean="0">
                <a:solidFill>
                  <a:srgbClr val="2A2A2A"/>
                </a:solidFill>
                <a:latin typeface="Segoe UI" panose="020B0502040204020203" pitchFamily="34" charset="0"/>
              </a:rPr>
              <a:t>repair </a:t>
            </a:r>
            <a:r>
              <a:rPr lang="en-US" sz="1200" i="1" dirty="0">
                <a:solidFill>
                  <a:srgbClr val="2A2A2A"/>
                </a:solidFill>
                <a:latin typeface="Segoe UI" panose="020B0502040204020203" pitchFamily="34" charset="0"/>
              </a:rPr>
              <a:t>operation is run on the configuration </a:t>
            </a:r>
            <a:r>
              <a:rPr lang="en-US" sz="1200" i="1" dirty="0" smtClean="0">
                <a:solidFill>
                  <a:srgbClr val="2A2A2A"/>
                </a:solidFill>
                <a:latin typeface="Segoe UI" panose="020B0502040204020203" pitchFamily="34" charset="0"/>
              </a:rPr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 smtClean="0">
                <a:solidFill>
                  <a:srgbClr val="2A2A2A"/>
                </a:solidFill>
                <a:latin typeface="Segoe UI" panose="020B0502040204020203" pitchFamily="34" charset="0"/>
              </a:rPr>
              <a:t>repair </a:t>
            </a:r>
            <a:r>
              <a:rPr lang="en-US" sz="1200" i="1" dirty="0">
                <a:solidFill>
                  <a:srgbClr val="2A2A2A"/>
                </a:solidFill>
                <a:latin typeface="Segoe UI" panose="020B0502040204020203" pitchFamily="34" charset="0"/>
              </a:rPr>
              <a:t>operations are queued for the collection </a:t>
            </a:r>
            <a:r>
              <a:rPr lang="en-US" sz="1200" i="1" dirty="0" smtClean="0">
                <a:solidFill>
                  <a:srgbClr val="2A2A2A"/>
                </a:solidFill>
                <a:latin typeface="Segoe UI" panose="020B0502040204020203" pitchFamily="34" charset="0"/>
              </a:rPr>
              <a:t>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 smtClean="0">
                <a:solidFill>
                  <a:srgbClr val="2A2A2A"/>
                </a:solidFill>
                <a:latin typeface="Segoe UI" panose="020B0502040204020203" pitchFamily="34" charset="0"/>
              </a:rPr>
              <a:t>TFS </a:t>
            </a:r>
            <a:r>
              <a:rPr lang="en-US" sz="1200" i="1" dirty="0">
                <a:solidFill>
                  <a:srgbClr val="2A2A2A"/>
                </a:solidFill>
                <a:latin typeface="Segoe UI" panose="020B0502040204020203" pitchFamily="34" charset="0"/>
              </a:rPr>
              <a:t>is returned to an online </a:t>
            </a:r>
            <a:r>
              <a:rPr lang="en-US" sz="1200" i="1" dirty="0" smtClean="0">
                <a:solidFill>
                  <a:srgbClr val="2A2A2A"/>
                </a:solidFill>
                <a:latin typeface="Segoe UI" panose="020B0502040204020203" pitchFamily="34" charset="0"/>
              </a:rPr>
              <a:t>state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3740028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 existing build agents to the new TFS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1437005"/>
            <a:ext cx="92964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58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Upgrade WSS 3.0 to SharePoint 2013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technet.microsoft.com/en-us/library/ee947141.aspx</a:t>
            </a:r>
            <a:endParaRPr lang="fr-FR" dirty="0" smtClean="0"/>
          </a:p>
          <a:p>
            <a:r>
              <a:rPr lang="fr-FR" dirty="0">
                <a:hlinkClick r:id="rId3"/>
              </a:rPr>
              <a:t>http://community.bamboosolutions.com/blogs/sharepoint-2010/archive/2010/11/02/sharepoint-2010-cookbook-migrate-a-sharepoint-2007-site-to-sharepoint-2010.aspx</a:t>
            </a:r>
            <a:endParaRPr lang="fr-FR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Hint</a:t>
            </a:r>
            <a:r>
              <a:rPr lang="en-US" dirty="0" smtClean="0"/>
              <a:t>: Update WSS3 to 2010 then 2010 to 2013. This is needed because of radical changes in the DB structure, a direct DB detach/attach is not supported.</a:t>
            </a:r>
          </a:p>
          <a:p>
            <a:endParaRPr lang="en-US" dirty="0"/>
          </a:p>
          <a:p>
            <a:r>
              <a:rPr lang="en-US" dirty="0" smtClean="0"/>
              <a:t>The hotfixes for SP2010 are here</a:t>
            </a:r>
          </a:p>
          <a:p>
            <a:r>
              <a:rPr lang="fr-FR" dirty="0">
                <a:hlinkClick r:id="rId4"/>
              </a:rPr>
              <a:t>http://blogs.msdn.com/b/opal/archive/2009/10/25/sharepoint-2010-pre-requisites-download-links.aspx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2547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Upgrade WSS 3.0 to SharePoint 2013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4928"/>
            <a:ext cx="6305550" cy="4400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5725478"/>
            <a:ext cx="10515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Check logs =&gt; %COMMONPROGRAMFILES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%\Microsoft Shared\web server extensions\14\LOGS</a:t>
            </a:r>
            <a:endParaRPr lang="fr-FR" sz="1400" dirty="0"/>
          </a:p>
        </p:txBody>
      </p:sp>
      <p:sp>
        <p:nvSpPr>
          <p:cNvPr id="7" name="Rectangle 6"/>
          <p:cNvSpPr/>
          <p:nvPr/>
        </p:nvSpPr>
        <p:spPr>
          <a:xfrm>
            <a:off x="838200" y="6129774"/>
            <a:ext cx="8286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Change </a:t>
            </a:r>
            <a:r>
              <a:rPr lang="fr-FR" dirty="0" err="1" smtClean="0"/>
              <a:t>rights</a:t>
            </a:r>
            <a:r>
              <a:rPr lang="fr-FR" dirty="0" smtClean="0"/>
              <a:t> if </a:t>
            </a:r>
            <a:r>
              <a:rPr lang="fr-FR" dirty="0" err="1" smtClean="0"/>
              <a:t>needed</a:t>
            </a:r>
            <a:r>
              <a:rPr lang="fr-FR" dirty="0" smtClean="0"/>
              <a:t> =&gt; http</a:t>
            </a:r>
            <a:r>
              <a:rPr lang="fr-FR" dirty="0"/>
              <a:t>://technet.microsoft.com/en-us/library/gg251985.aspx</a:t>
            </a:r>
          </a:p>
        </p:txBody>
      </p:sp>
    </p:spTree>
    <p:extLst>
      <p:ext uri="{BB962C8B-B14F-4D97-AF65-F5344CB8AC3E}">
        <p14:creationId xmlns:p14="http://schemas.microsoft.com/office/powerpoint/2010/main" val="201428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Config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SERVBDD (</a:t>
            </a:r>
            <a:r>
              <a:rPr lang="en-US" sz="2400" dirty="0" err="1" smtClean="0"/>
              <a:t>TFSDatabaseServer</a:t>
            </a:r>
            <a:r>
              <a:rPr lang="en-US" sz="2400" dirty="0" smtClean="0"/>
              <a:t>) </a:t>
            </a:r>
          </a:p>
          <a:p>
            <a:pPr lvl="1"/>
            <a:r>
              <a:rPr lang="en-US" sz="2000" dirty="0" smtClean="0"/>
              <a:t>Win2008 R2 Enterprise SP1 64bit, SQL2008 R2, 12GB RAM, Xeon 2.13Ghz 4 Cores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SERVTFS (</a:t>
            </a:r>
            <a:r>
              <a:rPr lang="en-US" sz="2400" b="1" dirty="0" err="1" smtClean="0">
                <a:solidFill>
                  <a:srgbClr val="00B050"/>
                </a:solidFill>
              </a:rPr>
              <a:t>TFSServer</a:t>
            </a:r>
            <a:r>
              <a:rPr lang="en-US" sz="2400" b="1" dirty="0" smtClean="0">
                <a:solidFill>
                  <a:srgbClr val="00B050"/>
                </a:solidFill>
              </a:rPr>
              <a:t>)</a:t>
            </a:r>
            <a:endParaRPr lang="en-US" sz="2400" dirty="0" smtClean="0"/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Win2008 R2 Standard SP1 64bit, TFS2012, SPF2013, 4GB RAM, Xeon 2.27Ghz 8 Cores</a:t>
            </a:r>
          </a:p>
          <a:p>
            <a:r>
              <a:rPr lang="en-US" sz="2400" dirty="0" err="1" smtClean="0">
                <a:solidFill>
                  <a:srgbClr val="00B050"/>
                </a:solidFill>
              </a:rPr>
              <a:t>TFSBuildController</a:t>
            </a:r>
            <a:endParaRPr lang="en-US" sz="2400" dirty="0" smtClean="0">
              <a:solidFill>
                <a:srgbClr val="00B050"/>
              </a:solidFill>
            </a:endParaRP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Win2008 R2 Standard SP1 64bit, TFS2012 Build, TFS2010 Build, 4GB RAM, Xeon 2Ghz 4Cores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TFSBuildAgent1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Win7 Pro SP1 64bit, TFS2012 Build, TFS2010 Build, 4GB RAM, Core 2 Duo 3GHz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TFSBuildAgent2</a:t>
            </a:r>
            <a:endParaRPr lang="en-US" sz="2400" dirty="0" smtClean="0"/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Win7 Pro SP1 64bit, TFS2012 Build, TFS2010 Build, 4GB RAM, Core 2 Duo 3GHz</a:t>
            </a:r>
            <a:endParaRPr lang="fr-FR" sz="2000" dirty="0" smtClean="0">
              <a:solidFill>
                <a:srgbClr val="00B050"/>
              </a:solidFill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1156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WSS 3.0 to SharePoint 2013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6477000" cy="3724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1690688"/>
            <a:ext cx="59721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9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(The less fun part)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Access could not be granted for the server running SharePoint Products. The following error occurred: </a:t>
            </a:r>
            <a:r>
              <a:rPr lang="en-US" dirty="0" err="1"/>
              <a:t>Microsoft.TeamFoundation.TeamFoundationServerException</a:t>
            </a:r>
            <a:r>
              <a:rPr lang="en-US" dirty="0"/>
              <a:t>: TF250017: The following error occurred: An update conflict has occurred, and you must re-try this action. The object </a:t>
            </a:r>
            <a:r>
              <a:rPr lang="en-US" dirty="0" err="1"/>
              <a:t>SPAdminFeature</a:t>
            </a:r>
            <a:r>
              <a:rPr lang="en-US" dirty="0"/>
              <a:t> Name=Feature/31871cb4-cc0e-478d-872a-97bd52119991/d28825da-cb13-4810-a31e-08b6e5e9b7f8 Parent=</a:t>
            </a:r>
            <a:r>
              <a:rPr lang="en-US" dirty="0" err="1"/>
              <a:t>SPWebApplication</a:t>
            </a:r>
            <a:r>
              <a:rPr lang="en-US" dirty="0"/>
              <a:t> Name=Default Web Site is being updated by ALTAVEN\Ncarabut, in the w3wp process, on machine SERVAPPS2010</a:t>
            </a:r>
            <a:r>
              <a:rPr lang="en-US" dirty="0" smtClean="0"/>
              <a:t>.</a:t>
            </a:r>
          </a:p>
          <a:p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support.microsoft.com/kb/939308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7933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2" y="214630"/>
            <a:ext cx="60864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41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7600" y="325120"/>
            <a:ext cx="724408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SharePoint 2013 </a:t>
            </a:r>
            <a:r>
              <a:rPr lang="fr-FR" sz="1200" dirty="0" err="1"/>
              <a:t>DataBases</a:t>
            </a:r>
            <a:endParaRPr lang="fr-FR" sz="1200" dirty="0"/>
          </a:p>
          <a:p>
            <a:r>
              <a:rPr lang="fr-FR" sz="1200" dirty="0"/>
              <a:t>    </a:t>
            </a:r>
            <a:r>
              <a:rPr lang="fr-FR" sz="1200" dirty="0" err="1"/>
              <a:t>SharePoint_Config</a:t>
            </a:r>
            <a:endParaRPr lang="fr-FR" sz="1200" dirty="0"/>
          </a:p>
          <a:p>
            <a:r>
              <a:rPr lang="fr-FR" sz="1200" dirty="0"/>
              <a:t>    StateService_1860a583207c44ef8d7c51b2e181ea9c</a:t>
            </a:r>
          </a:p>
          <a:p>
            <a:r>
              <a:rPr lang="fr-FR" sz="1200" dirty="0"/>
              <a:t>    WSS_Content_a0e2e7096ad1468faa6107f9f7d9e7fb</a:t>
            </a:r>
          </a:p>
          <a:p>
            <a:r>
              <a:rPr lang="fr-FR" sz="1200" dirty="0"/>
              <a:t>    SharePoint_AdminContent_fe9098a9-34eb-4c77-8d6e-6bc88bb16cf6</a:t>
            </a:r>
          </a:p>
          <a:p>
            <a:r>
              <a:rPr lang="fr-FR" sz="1200" dirty="0"/>
              <a:t>    Secure_Store_Service_DB_b934538d6c6641efa1d50a4fc1c6c5fb</a:t>
            </a:r>
          </a:p>
          <a:p>
            <a:r>
              <a:rPr lang="fr-FR" sz="1200" dirty="0"/>
              <a:t>    AppMng_Service_DB_87d52c8c8cb343ffb745a21dc9cf0b21</a:t>
            </a:r>
          </a:p>
          <a:p>
            <a:r>
              <a:rPr lang="fr-FR" sz="1200" dirty="0"/>
              <a:t>    Bdc_Service_DB_5d7c27b1854f4039a68cf6b440b1e1c6</a:t>
            </a:r>
          </a:p>
          <a:p>
            <a:r>
              <a:rPr lang="fr-FR" sz="1200" dirty="0"/>
              <a:t>    Search_Service_Application_DB_b968e54a54f24a46ad166a13437e887d</a:t>
            </a:r>
          </a:p>
          <a:p>
            <a:r>
              <a:rPr lang="fr-FR" sz="1200" dirty="0"/>
              <a:t>    Search_Service_Application_CrawlStoreDB_32954dd681284b99bf9b2760c45c58d8</a:t>
            </a:r>
          </a:p>
          <a:p>
            <a:r>
              <a:rPr lang="fr-FR" sz="1200" dirty="0"/>
              <a:t>    Search_Service_Application_LinksStoreDB_07524489bf3e49499e40bceb84949cb1</a:t>
            </a:r>
          </a:p>
          <a:p>
            <a:r>
              <a:rPr lang="fr-FR" sz="1200" dirty="0"/>
              <a:t>    Search_Service_Application_AnalyticsReportingStoreDB_6612d6da20a0450aa74a73e1294b484d</a:t>
            </a:r>
          </a:p>
          <a:p>
            <a:endParaRPr lang="fr-FR" sz="1200" dirty="0"/>
          </a:p>
          <a:p>
            <a:r>
              <a:rPr lang="fr-FR" sz="1200" dirty="0"/>
              <a:t>WSS 3.0 </a:t>
            </a:r>
            <a:r>
              <a:rPr lang="fr-FR" sz="1200" dirty="0" err="1"/>
              <a:t>DataBases</a:t>
            </a:r>
            <a:endParaRPr lang="fr-FR" sz="1200" dirty="0"/>
          </a:p>
          <a:p>
            <a:r>
              <a:rPr lang="fr-FR" sz="1200" dirty="0"/>
              <a:t>    </a:t>
            </a:r>
            <a:r>
              <a:rPr lang="fr-FR" sz="1200" dirty="0" err="1"/>
              <a:t>WSS_AdminContent</a:t>
            </a:r>
            <a:endParaRPr lang="fr-FR" sz="1200" dirty="0"/>
          </a:p>
          <a:p>
            <a:r>
              <a:rPr lang="fr-FR" sz="1200" dirty="0"/>
              <a:t>    </a:t>
            </a:r>
            <a:r>
              <a:rPr lang="fr-FR" sz="1200" dirty="0" err="1"/>
              <a:t>WSS_Config</a:t>
            </a:r>
            <a:endParaRPr lang="fr-FR" sz="1200" dirty="0"/>
          </a:p>
          <a:p>
            <a:r>
              <a:rPr lang="fr-FR" sz="1200" dirty="0"/>
              <a:t>    </a:t>
            </a:r>
            <a:r>
              <a:rPr lang="fr-FR" sz="1200" dirty="0" err="1"/>
              <a:t>WSS_Content</a:t>
            </a:r>
            <a:endParaRPr lang="fr-FR" sz="1200" dirty="0"/>
          </a:p>
          <a:p>
            <a:r>
              <a:rPr lang="fr-FR" sz="1200" dirty="0"/>
              <a:t>    </a:t>
            </a:r>
            <a:r>
              <a:rPr lang="fr-FR" sz="1200" dirty="0" err="1"/>
              <a:t>WSS_Logging</a:t>
            </a:r>
            <a:endParaRPr lang="fr-FR" sz="1200" dirty="0"/>
          </a:p>
          <a:p>
            <a:r>
              <a:rPr lang="fr-FR" sz="1200" dirty="0"/>
              <a:t>    WSS_Search_SERVAPPS2010</a:t>
            </a:r>
          </a:p>
          <a:p>
            <a:endParaRPr lang="fr-FR" sz="1200" dirty="0"/>
          </a:p>
          <a:p>
            <a:r>
              <a:rPr lang="fr-FR" sz="1200" dirty="0"/>
              <a:t>TFS 2010 </a:t>
            </a:r>
            <a:r>
              <a:rPr lang="fr-FR" sz="1200" dirty="0" err="1"/>
              <a:t>DataBases</a:t>
            </a:r>
            <a:endParaRPr lang="fr-FR" sz="1200" dirty="0"/>
          </a:p>
          <a:p>
            <a:r>
              <a:rPr lang="fr-FR" sz="1200" dirty="0"/>
              <a:t>    </a:t>
            </a:r>
            <a:r>
              <a:rPr lang="fr-FR" sz="1200" dirty="0" err="1"/>
              <a:t>AltavenReporting</a:t>
            </a:r>
            <a:endParaRPr lang="fr-FR" sz="1200" dirty="0"/>
          </a:p>
          <a:p>
            <a:r>
              <a:rPr lang="fr-FR" sz="1200" dirty="0"/>
              <a:t>    </a:t>
            </a:r>
            <a:r>
              <a:rPr lang="fr-FR" sz="1200" dirty="0" err="1"/>
              <a:t>ReportServer</a:t>
            </a:r>
            <a:endParaRPr lang="fr-FR" sz="1200" dirty="0"/>
          </a:p>
          <a:p>
            <a:r>
              <a:rPr lang="fr-FR" sz="1200" dirty="0"/>
              <a:t>    </a:t>
            </a:r>
            <a:r>
              <a:rPr lang="fr-FR" sz="1200" dirty="0" err="1"/>
              <a:t>ReportServerTempDB</a:t>
            </a:r>
            <a:endParaRPr lang="fr-FR" sz="1200" dirty="0"/>
          </a:p>
          <a:p>
            <a:r>
              <a:rPr lang="fr-FR" sz="1200" dirty="0"/>
              <a:t>    </a:t>
            </a:r>
            <a:r>
              <a:rPr lang="fr-FR" sz="1200" dirty="0" err="1"/>
              <a:t>Tfs_Configuration</a:t>
            </a:r>
            <a:endParaRPr lang="fr-FR" sz="1200" dirty="0"/>
          </a:p>
          <a:p>
            <a:r>
              <a:rPr lang="fr-FR" sz="1200" dirty="0"/>
              <a:t>    </a:t>
            </a:r>
            <a:r>
              <a:rPr lang="fr-FR" sz="1200" dirty="0" err="1"/>
              <a:t>Tfs_DefaultCollection</a:t>
            </a:r>
            <a:endParaRPr lang="fr-FR" sz="1200" dirty="0"/>
          </a:p>
          <a:p>
            <a:r>
              <a:rPr lang="fr-FR" sz="1200" dirty="0"/>
              <a:t>    </a:t>
            </a:r>
            <a:r>
              <a:rPr lang="fr-FR" sz="1200" dirty="0" err="1"/>
              <a:t>Tfs_R_D</a:t>
            </a:r>
            <a:endParaRPr lang="fr-FR" sz="1200" dirty="0"/>
          </a:p>
          <a:p>
            <a:r>
              <a:rPr lang="fr-FR" sz="1200" dirty="0"/>
              <a:t>    </a:t>
            </a:r>
            <a:r>
              <a:rPr lang="fr-FR" sz="1200" dirty="0" err="1"/>
              <a:t>Tfs_SetupSignatureHiddenProjects</a:t>
            </a:r>
            <a:endParaRPr lang="fr-FR" sz="1200" dirty="0"/>
          </a:p>
          <a:p>
            <a:r>
              <a:rPr lang="fr-FR" sz="1200" dirty="0"/>
              <a:t>    </a:t>
            </a:r>
            <a:r>
              <a:rPr lang="fr-FR" sz="1200" dirty="0" err="1"/>
              <a:t>Tfs_Warehouse</a:t>
            </a:r>
            <a:endParaRPr lang="fr-FR" sz="1200" dirty="0"/>
          </a:p>
          <a:p>
            <a:r>
              <a:rPr lang="fr-FR" sz="1200" dirty="0"/>
              <a:t>    </a:t>
            </a:r>
            <a:r>
              <a:rPr lang="fr-FR" sz="1200" dirty="0" err="1"/>
              <a:t>TfsTimesheet</a:t>
            </a:r>
            <a:endParaRPr lang="fr-FR" sz="1200" dirty="0"/>
          </a:p>
          <a:p>
            <a:r>
              <a:rPr lang="fr-FR" sz="1200" dirty="0"/>
              <a:t>    </a:t>
            </a:r>
            <a:r>
              <a:rPr lang="fr-FR" sz="1200" dirty="0" err="1"/>
              <a:t>TimeTrack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251264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http://blogs.msdn.com/b/bharry/archive/2012/05/16/formal-requirements-with-tfs-and-integreat.aspx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3543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TFS 2012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http://msdn.microsoft.com/en-us/library/vstudio/dd578592.aspx</a:t>
            </a:r>
            <a:endParaRPr lang="fr-FR" dirty="0" smtClean="0"/>
          </a:p>
          <a:p>
            <a:r>
              <a:rPr lang="fr-FR" dirty="0" smtClean="0">
                <a:hlinkClick r:id="rId3"/>
              </a:rPr>
              <a:t>http://technet.microsoft.com/en-us/library/cc262485.aspx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847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Upgrade Scenarios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http://technet.microsoft.com/en-us/library/cc303309(v=office.14)</a:t>
            </a:r>
            <a:endParaRPr lang="fr-FR" dirty="0" smtClean="0"/>
          </a:p>
          <a:p>
            <a:r>
              <a:rPr lang="fr-FR" dirty="0" smtClean="0">
                <a:hlinkClick r:id="rId3"/>
              </a:rPr>
              <a:t>http://msdn.microsoft.com/en-us/library/dd936138(v=vs.100).aspx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http://technet.microsoft.com/en-us/library/cc303311(v=office.14)</a:t>
            </a:r>
            <a:endParaRPr lang="fr-FR" dirty="0" smtClean="0"/>
          </a:p>
          <a:p>
            <a:r>
              <a:rPr lang="fr-FR" dirty="0" smtClean="0">
                <a:hlinkClick r:id="rId5"/>
              </a:rPr>
              <a:t>http://technet.microsoft.com/en-us/library/jj219571.aspx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097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676275"/>
            <a:ext cx="65817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4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457200"/>
            <a:ext cx="75057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9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357187"/>
            <a:ext cx="87439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0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7" y="900112"/>
            <a:ext cx="59150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3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9494</TotalTime>
  <Words>497</Words>
  <Application>Microsoft Office PowerPoint</Application>
  <PresentationFormat>Widescreen</PresentationFormat>
  <Paragraphs>92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Segoe UI</vt:lpstr>
      <vt:lpstr>Office Theme</vt:lpstr>
      <vt:lpstr>Migrate TFS 2010 to TFS2012</vt:lpstr>
      <vt:lpstr>Existing Config</vt:lpstr>
      <vt:lpstr>New Config</vt:lpstr>
      <vt:lpstr>Requirements for TFS 2012</vt:lpstr>
      <vt:lpstr>Upgrade Scenarios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Redirect existing build agents to the new TFS</vt:lpstr>
      <vt:lpstr>Upgrade WSS 3.0 to SharePoint 2013</vt:lpstr>
      <vt:lpstr>Upgrade WSS 3.0 to SharePoint 2013</vt:lpstr>
      <vt:lpstr>Upgrade WSS 3.0 to SharePoint 2013</vt:lpstr>
      <vt:lpstr>Errors (The less fun part)</vt:lpstr>
      <vt:lpstr>PowerPoint Presentation</vt:lpstr>
      <vt:lpstr>PowerPoint Presentation</vt:lpstr>
      <vt:lpstr>Project Management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CARABUT</dc:creator>
  <cp:lastModifiedBy>Nicolae CARABUT</cp:lastModifiedBy>
  <cp:revision>57</cp:revision>
  <dcterms:created xsi:type="dcterms:W3CDTF">2013-07-19T13:34:43Z</dcterms:created>
  <dcterms:modified xsi:type="dcterms:W3CDTF">2013-08-08T09:42:41Z</dcterms:modified>
</cp:coreProperties>
</file>