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8" r:id="rId2"/>
    <p:sldId id="259" r:id="rId3"/>
    <p:sldId id="260" r:id="rId4"/>
    <p:sldId id="261" r:id="rId5"/>
    <p:sldId id="335" r:id="rId6"/>
    <p:sldId id="33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7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0"/>
    <p:restoredTop sz="9460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AD2AE-B333-4384-9015-4D9FB4DBEFEC}" type="datetimeFigureOut">
              <a:rPr lang="en-US" smtClean="0"/>
              <a:pPr/>
              <a:t>1/9/2008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E0F62-F2CD-4726-9AA8-0825881AA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D893-803C-43FE-9394-DE08074EF972}" type="slidenum">
              <a:rPr lang="en-US" smtClean="0">
                <a:cs typeface="Arial" charset="0"/>
              </a:rPr>
              <a:pPr/>
              <a:t>71</a:t>
            </a:fld>
            <a:endParaRPr lang="en-US" smtClean="0"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3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17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8EA450-91CC-4D14-BA03-3D473D29AE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F8B86-2321-457D-9687-81022BFA19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7225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025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557AB-58F3-48FB-8506-5FCD90048E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8256-4380-4CC1-99B6-5291B6FAD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742A2-7289-47C2-9165-42D13DBAB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52115-4630-41FD-BE30-0B9883361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FF030-E12B-4AC4-B3BF-0B8EBEB3CE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84123-80A2-4576-ADB5-420909B433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02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8B7BB-5186-4723-87DC-53F95F02B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6C2E-F7A5-4036-B301-1C0597E9A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85F24-1617-4FCC-A15F-B4CF4902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7F5A8-74F8-49A1-8369-95CA91645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E2FA5-FFF8-4E4F-B2B4-FB2787791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97C3B-E20C-4A87-B6EE-588622E98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5025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50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12736-65E9-46DD-A7E6-945799FF8B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://www.commonwealthi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hyperlink" Target="http://www.pattykekitch.thenewticor.com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20.jpeg"/><Relationship Id="rId3" Type="http://schemas.openxmlformats.org/officeDocument/2006/relationships/image" Target="../media/image78.png"/><Relationship Id="rId7" Type="http://schemas.openxmlformats.org/officeDocument/2006/relationships/image" Target="../media/image40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eg"/><Relationship Id="rId11" Type="http://schemas.openxmlformats.org/officeDocument/2006/relationships/image" Target="../media/image12.jpeg"/><Relationship Id="rId5" Type="http://schemas.openxmlformats.org/officeDocument/2006/relationships/image" Target="../media/image80.png"/><Relationship Id="rId10" Type="http://schemas.openxmlformats.org/officeDocument/2006/relationships/image" Target="../media/image81.jpeg"/><Relationship Id="rId4" Type="http://schemas.openxmlformats.org/officeDocument/2006/relationships/image" Target="../media/image79.jpeg"/><Relationship Id="rId9" Type="http://schemas.openxmlformats.org/officeDocument/2006/relationships/image" Target="../media/image71.jpeg"/><Relationship Id="rId14" Type="http://schemas.openxmlformats.org/officeDocument/2006/relationships/image" Target="../media/image50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hyperlink" Target="http://www.cdaronline.com/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>
                <a:latin typeface="Comic Sans MS" pitchFamily="66" charset="0"/>
                <a:cs typeface="Times New Roman" pitchFamily="18" charset="0"/>
              </a:rPr>
              <a:t>Good Morning! </a:t>
            </a:r>
            <a:br>
              <a:rPr smtClean="0">
                <a:latin typeface="Comic Sans MS" pitchFamily="66" charset="0"/>
                <a:cs typeface="Times New Roman" pitchFamily="18" charset="0"/>
              </a:rPr>
            </a:br>
            <a:r>
              <a:rPr smtClean="0">
                <a:latin typeface="Comic Sans MS" pitchFamily="66" charset="0"/>
                <a:cs typeface="Times New Roman" pitchFamily="18" charset="0"/>
              </a:rPr>
              <a:t>Thank you for joining us…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Thursday January 10, 2008 General Membership Meeting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438400"/>
            <a:ext cx="7239000" cy="12795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>
                <a:latin typeface="Comic Sans MS" pitchFamily="66" charset="0"/>
                <a:cs typeface="Times New Roman" pitchFamily="18" charset="0"/>
              </a:rPr>
              <a:t>Welcome to the</a:t>
            </a:r>
            <a:br>
              <a:rPr smtClean="0">
                <a:latin typeface="Comic Sans MS" pitchFamily="66" charset="0"/>
                <a:cs typeface="Times New Roman" pitchFamily="18" charset="0"/>
              </a:rPr>
            </a:br>
            <a:r>
              <a:rPr smtClean="0">
                <a:latin typeface="Comic Sans MS" pitchFamily="66" charset="0"/>
                <a:cs typeface="Times New Roman" pitchFamily="18" charset="0"/>
              </a:rPr>
              <a:t>CDAR Virtual Showcase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38600"/>
            <a:ext cx="6477000" cy="11430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Caravan for January 10, 2008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72295 Beverly Way 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Claudine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Messika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760-799-5308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Prudential California Realty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760-324-9100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5404" name="Picture 2" descr="http://medialaxg.rapmls.com/desertareamls/listingpics/bigphoto/032/21315232.jpg?tsp=200712281058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72295 Beverly Way 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Claudine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Messika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760-799-5308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Prudential California Realty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760-324-9100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6428" name="Picture 2" descr="http://medialaxg.rapmls.com/desertareamls/listingpics/bigphoto/032/21315232_01.jpg?tsp=200712281058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72295 Beverly Way 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Claudine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Messika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760-799-5308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Prudential California Realty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760-324-9100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7452" name="Picture 2" descr="http://medialaxg.rapmls.com/desertareamls/listingpics/bigphoto/032/21315232_02.jpg?tsp=200712281058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72295 Beverly Way 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Claudine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Messika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760-799-5308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Prudential California Realty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760-324-9100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8476" name="Picture 2" descr="http://medialaxg.rapmls.com/desertareamls/listingpics/bigphoto/032/21315232_03.jpg?tsp=20071228105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72295 Beverly Way 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Claudine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Messika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760-799-5308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Prudential California Realty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760-324-9100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9500" name="Picture 2" descr="http://medialaxg.rapmls.com/desertareamls/listingpics/bigphoto/032/21315232_04.jpg?tsp=20071228105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72295 Beverly Way 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$367,000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Claudine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Messika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760-799-5308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Prudential California Realty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760-324-9100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0524" name="Picture 2" descr="http://medialaxg.rapmls.com/desertareamls/listingpics/bigphoto/032/21315232_05.jpg?tsp=200712281059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Tina's 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295400"/>
            <a:ext cx="251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2895600"/>
            <a:ext cx="54864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2400" smtClean="0">
                <a:latin typeface="Comic Sans MS" pitchFamily="66" charset="0"/>
              </a:rPr>
              <a:t>tina.bates@equitytitle.com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114800"/>
            <a:ext cx="5943600" cy="19050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mic Sans MS" pitchFamily="66" charset="0"/>
              </a:rPr>
              <a:t>Tina Bates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mic Sans MS" pitchFamily="66" charset="0"/>
              </a:rPr>
              <a:t>72-608 El </a:t>
            </a:r>
            <a:r>
              <a:rPr lang="en-US" sz="2400" dirty="0" err="1" smtClean="0">
                <a:latin typeface="Comic Sans MS" pitchFamily="66" charset="0"/>
              </a:rPr>
              <a:t>Paseo</a:t>
            </a:r>
            <a:r>
              <a:rPr lang="en-US" sz="2400" dirty="0" smtClean="0">
                <a:latin typeface="Comic Sans MS" pitchFamily="66" charset="0"/>
              </a:rPr>
              <a:t>, Suite 3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mic Sans MS" pitchFamily="66" charset="0"/>
              </a:rPr>
              <a:t>Palm Desert, CA 92260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mic Sans MS" pitchFamily="66" charset="0"/>
              </a:rPr>
              <a:t>760-861-4960</a:t>
            </a:r>
          </a:p>
        </p:txBody>
      </p:sp>
      <p:pic>
        <p:nvPicPr>
          <p:cNvPr id="55301" name="Picture 5" descr="Pic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4800"/>
            <a:ext cx="2362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41 </a:t>
            </a:r>
            <a:r>
              <a:rPr sz="3200" err="1" smtClean="0"/>
              <a:t>Calle</a:t>
            </a:r>
            <a:r>
              <a:rPr sz="3200" smtClean="0"/>
              <a:t> Del Norte,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3048000" cy="3038478"/>
        </p:xfrm>
        <a:graphic>
          <a:graphicData uri="http://schemas.openxmlformats.org/drawingml/2006/table">
            <a:tbl>
              <a:tblPr/>
              <a:tblGrid>
                <a:gridCol w="1443789"/>
                <a:gridCol w="1604211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$1,095,000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Peter Schmidt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760-808-0095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Windermere Real Estate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760-770-6801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3596" name="Picture 2" descr="http://medialaxg.rapmls.com/desertareamls/listingpics/bigphoto/012/21312512.jpg?tsp=200711291710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41 </a:t>
            </a:r>
            <a:r>
              <a:rPr sz="3200" err="1" smtClean="0"/>
              <a:t>Calle</a:t>
            </a:r>
            <a:r>
              <a:rPr sz="3200" smtClean="0"/>
              <a:t> Del Norte,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3048000" cy="3038478"/>
        </p:xfrm>
        <a:graphic>
          <a:graphicData uri="http://schemas.openxmlformats.org/drawingml/2006/table">
            <a:tbl>
              <a:tblPr/>
              <a:tblGrid>
                <a:gridCol w="1443789"/>
                <a:gridCol w="1604211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$1,095,000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Peter Schmidt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760-808-0095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Windermere Real Estate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760-770-6801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4620" name="Picture 2" descr="http://medialaxg.rapmls.com/desertareamls/listingpics/bigphoto/012/21312512_01.jpg?tsp=200711291710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3058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PLEASE TURN OFF </a:t>
            </a:r>
            <a:br>
              <a:rPr sz="40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sz="40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YOUR CELL PHONE…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526474" y="1530927"/>
            <a:ext cx="8285018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i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If your cell phone rings prepare to give us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$10.00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, if you ANSWER it prepare to give us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$20.00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toward Operation Uplink…we will happily purchase phone cards for our soldiers.</a:t>
            </a:r>
          </a:p>
        </p:txBody>
      </p:sp>
      <p:pic>
        <p:nvPicPr>
          <p:cNvPr id="8196" name="Picture 4" descr="j0404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533400"/>
            <a:ext cx="10350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41 </a:t>
            </a:r>
            <a:r>
              <a:rPr sz="3200" err="1" smtClean="0"/>
              <a:t>Calle</a:t>
            </a:r>
            <a:r>
              <a:rPr sz="3200" smtClean="0"/>
              <a:t> Del Norte,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3048000" cy="3038478"/>
        </p:xfrm>
        <a:graphic>
          <a:graphicData uri="http://schemas.openxmlformats.org/drawingml/2006/table">
            <a:tbl>
              <a:tblPr/>
              <a:tblGrid>
                <a:gridCol w="1443789"/>
                <a:gridCol w="1604211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$1,095,000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Peter Schmidt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760-808-0095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Windermere Real Estate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760-770-6801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5644" name="Picture 4" descr="http://medialaxg.rapmls.com/desertareamls/listingpics/bigphoto/012/21312512_04.jpg?tsp=200711291710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6670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41 </a:t>
            </a:r>
            <a:r>
              <a:rPr sz="3200" err="1" smtClean="0"/>
              <a:t>Calle</a:t>
            </a:r>
            <a:r>
              <a:rPr sz="3200" smtClean="0"/>
              <a:t> Del Norte,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3048000" cy="3038478"/>
        </p:xfrm>
        <a:graphic>
          <a:graphicData uri="http://schemas.openxmlformats.org/drawingml/2006/table">
            <a:tbl>
              <a:tblPr/>
              <a:tblGrid>
                <a:gridCol w="1443789"/>
                <a:gridCol w="1604211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$1,095,000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Peter Schmidt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760-808-0095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Windermere Real Estate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760-770-6801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6668" name="Picture 2" descr="http://medialaxg.rapmls.com/desertareamls/listingpics/bigphoto/012/21312512_03.jpg?tsp=200711291710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41 </a:t>
            </a:r>
            <a:r>
              <a:rPr sz="3200" err="1" smtClean="0"/>
              <a:t>Calle</a:t>
            </a:r>
            <a:r>
              <a:rPr sz="3200" smtClean="0"/>
              <a:t> Del Norte,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3048000" cy="3038478"/>
        </p:xfrm>
        <a:graphic>
          <a:graphicData uri="http://schemas.openxmlformats.org/drawingml/2006/table">
            <a:tbl>
              <a:tblPr/>
              <a:tblGrid>
                <a:gridCol w="1443789"/>
                <a:gridCol w="1604211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$1,095,000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Peter Schmidt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760-808-0095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Windermere Real Estate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760-770-6801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692" name="Picture 2" descr="http://medialaxg.rapmls.com/desertareamls/listingpics/bigphoto/012/21312512_07.jpg?tsp=200711291702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41 </a:t>
            </a:r>
            <a:r>
              <a:rPr sz="3200" err="1" smtClean="0"/>
              <a:t>Calle</a:t>
            </a:r>
            <a:r>
              <a:rPr sz="3200" smtClean="0"/>
              <a:t> Del Norte,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3048000" cy="3038478"/>
        </p:xfrm>
        <a:graphic>
          <a:graphicData uri="http://schemas.openxmlformats.org/drawingml/2006/table">
            <a:tbl>
              <a:tblPr/>
              <a:tblGrid>
                <a:gridCol w="1443789"/>
                <a:gridCol w="1604211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$1,095,000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Peter Schmidt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760-808-0095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Windermere Real Estate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760-770-6801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8716" name="Picture 2" descr="http://medialaxg.rapmls.com/desertareamls/listingpics/bigphoto/012/21312512_08.jpg?tsp=200711291702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2819400" y="838200"/>
            <a:ext cx="4724400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0" y="762000"/>
            <a:ext cx="5943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</p:txBody>
      </p:sp>
      <p:pic>
        <p:nvPicPr>
          <p:cNvPr id="38916" name="Picture 4" descr="Lundquist,Cindy1124 Lar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20415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3962400" y="1600200"/>
            <a:ext cx="4876800" cy="64017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Cindy Lundquist</a:t>
            </a: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44-901 Village Court, Suite A</a:t>
            </a: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Palm Desert, CA 92260</a:t>
            </a: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760-835-2060</a:t>
            </a: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clundquist@firstam.com</a:t>
            </a: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cs typeface="+mn-cs"/>
              </a:rPr>
              <a:t>    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2362200" y="5029200"/>
            <a:ext cx="426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2438400" y="5029200"/>
            <a:ext cx="4114800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>
              <a:latin typeface="Tahoma" charset="0"/>
              <a:cs typeface="+mn-cs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cs typeface="+mn-cs"/>
            </a:endParaRPr>
          </a:p>
        </p:txBody>
      </p:sp>
      <p:pic>
        <p:nvPicPr>
          <p:cNvPr id="38920" name="Picture 8" descr="FrstAm_Title-logo_Hz-clr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52180 </a:t>
            </a:r>
            <a:r>
              <a:rPr sz="3200" err="1" smtClean="0"/>
              <a:t>Avenida</a:t>
            </a:r>
            <a:r>
              <a:rPr sz="3200" smtClean="0"/>
              <a:t> Carranza, La Quinta 92253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Beverly J. Fitzgerald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760-574-5891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1788" name="Picture 2" descr="http://medialaxg.rapmls.com/desertareamls/listingpics/bigphoto/004/21314204.jpg?tsp=200801081456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743200"/>
            <a:ext cx="3819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52180 </a:t>
            </a:r>
            <a:r>
              <a:rPr sz="3200" err="1" smtClean="0"/>
              <a:t>Avenida</a:t>
            </a:r>
            <a:r>
              <a:rPr sz="3200" smtClean="0"/>
              <a:t> Carranza, La Quinta 92253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Beverly J. Fitzgerald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760-574-5891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2812" name="Picture 2" descr="http://medialaxg.rapmls.com/desertareamls/listingpics/bigphoto/004/21314204_05.jpg?tsp=200801081456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819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52180 </a:t>
            </a:r>
            <a:r>
              <a:rPr sz="3200" err="1" smtClean="0"/>
              <a:t>Avenida</a:t>
            </a:r>
            <a:r>
              <a:rPr sz="3200" smtClean="0"/>
              <a:t> Carranza, La Quinta 92253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Beverly J. Fitzgerald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760-574-5891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3836" name="Picture 2" descr="http://medialaxg.rapmls.com/desertareamls/listingpics/bigphoto/004/21314204_18.jpg?tsp=200801081456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43200"/>
            <a:ext cx="3819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52180 </a:t>
            </a:r>
            <a:r>
              <a:rPr sz="3200" err="1" smtClean="0"/>
              <a:t>Avenida</a:t>
            </a:r>
            <a:r>
              <a:rPr sz="3200" smtClean="0"/>
              <a:t> Carranza, La Quinta 92253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Beverly J. Fitzgerald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760-574-5891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4860" name="Picture 2" descr="http://medialaxg.rapmls.com/desertareamls/listingpics/bigphoto/004/21314204_16.jpg?tsp=200801081456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667000"/>
            <a:ext cx="38004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52180 </a:t>
            </a:r>
            <a:r>
              <a:rPr sz="3200" err="1" smtClean="0"/>
              <a:t>Avenida</a:t>
            </a:r>
            <a:r>
              <a:rPr sz="3200" smtClean="0"/>
              <a:t> Carranza, La Quinta 92253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Beverly J. Fitzgerald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760-574-5891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5884" name="Picture 2" descr="http://medialaxg.rapmls.com/desertareamls/listingpics/bigphoto/004/21314204_23.jpg?tsp=200801081456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819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38" y="274638"/>
            <a:ext cx="7446962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Words of inspiration…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Kathleen Buys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52180 </a:t>
            </a:r>
            <a:r>
              <a:rPr sz="3200" err="1" smtClean="0"/>
              <a:t>Avenida</a:t>
            </a:r>
            <a:r>
              <a:rPr sz="3200" smtClean="0"/>
              <a:t> Carranza, La Quinta 92253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Beverly J. Fitzgerald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760-574-5891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6908" name="Picture 2" descr="http://medialaxg.rapmls.com/desertareamls/listingpics/bigphoto/004/21314204_22.jpg?tsp=200801081456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819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smtClean="0"/>
          </a:p>
        </p:txBody>
      </p:sp>
      <p:pic>
        <p:nvPicPr>
          <p:cNvPr id="37890" name="Picture 4" descr="ODonnell  Phot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3044825"/>
            <a:ext cx="2057400" cy="2597150"/>
          </a:xfrm>
          <a:noFill/>
        </p:spPr>
      </p:pic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0" y="2743200"/>
            <a:ext cx="4953000" cy="338296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Shelly O’Donnell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42335 Washington Street Ste.F342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Palm Desert CA, 92211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760-200-9600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rereports@aol.com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pic>
        <p:nvPicPr>
          <p:cNvPr id="37893" name="Picture 5" descr="RER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28600"/>
            <a:ext cx="8458200" cy="1828800"/>
          </a:xfr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3886200" cy="20467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Ellen </a:t>
            </a:r>
            <a:r>
              <a:rPr lang="en-US" sz="28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Kardashian</a:t>
            </a:r>
            <a:endParaRPr lang="en-US" sz="2800" b="1" dirty="0">
              <a:solidFill>
                <a:schemeClr val="accent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fr-FR" dirty="0">
                <a:latin typeface="Comic Sans MS" pitchFamily="66" charset="0"/>
                <a:cs typeface="+mn-cs"/>
              </a:rPr>
              <a:t>44751 Village Court Dr. · Suite 300</a:t>
            </a:r>
            <a:endParaRPr lang="en-US" dirty="0">
              <a:latin typeface="Comic Sans MS" pitchFamily="66" charset="0"/>
              <a:cs typeface="+mn-cs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>
                <a:latin typeface="Comic Sans MS" pitchFamily="66" charset="0"/>
                <a:cs typeface="+mn-cs"/>
              </a:rPr>
              <a:t>Indian Wells, CA 92210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>
                <a:latin typeface="Comic Sans MS" pitchFamily="66" charset="0"/>
                <a:cs typeface="+mn-cs"/>
              </a:rPr>
              <a:t>760-837-1110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09800" y="4876800"/>
            <a:ext cx="4953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EKardashian@heritageescrow.com</a:t>
            </a:r>
          </a:p>
        </p:txBody>
      </p:sp>
      <p:pic>
        <p:nvPicPr>
          <p:cNvPr id="22532" name="Picture 4" descr="Heritage Escrow Color Full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838200"/>
            <a:ext cx="23987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 descr="PIC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910 Island Dr #308,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$559,000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Debra Manning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Desert Island On-Site Resale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9980" name="Picture 2" descr="http://medialaxg.rapmls.com/desertareamls/listingpics/bigphoto/085/21314985.jpg?tsp=200712181621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667000"/>
            <a:ext cx="419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910 Island Dr #308,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$559,000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Debra Manning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Desert Island On-Site Resale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1004" name="Picture 2" descr="http://medialaxg.rapmls.com/desertareamls/listingpics/bigphoto/085/21314985_04.jpg?tsp=20080104152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910 Island Dr #308,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$559,000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Debra Manning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Desert Island On-Site Resale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2028" name="Picture 2" descr="http://medialaxg.rapmls.com/desertareamls/listingpics/bigphoto/085/21314985_02.jpg?tsp=20080104152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910 Island Dr #308,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$559,000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Debra Manning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Desert Island On-Site Resale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3052" name="Picture 2" descr="http://medialaxg.rapmls.com/desertareamls/listingpics/bigphoto/085/21314985_03.jpg?tsp=20080104152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910 Island Dr #308,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$559,000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Debra Manning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Desert Island On-Site Resale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4076" name="Picture 2" descr="http://medialaxg.rapmls.com/desertareamls/listingpics/bigphoto/085/21314985_05.jpg?tsp=20080104152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910 Island Dr #308,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$559,000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Debra Manning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Desert Island On-Site Resale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760-673-6155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5100" name="Picture 2" descr="http://medialaxg.rapmls.com/desertareamls/listingpics/bigphoto/085/21314985_10.jpg?tsp=20080104152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4"/>
          <p:cNvSpPr>
            <a:spLocks noGrp="1" noChangeArrowheads="1"/>
          </p:cNvSpPr>
          <p:nvPr>
            <p:ph type="title"/>
          </p:nvPr>
        </p:nvSpPr>
        <p:spPr>
          <a:xfrm>
            <a:off x="763588" y="503238"/>
            <a:ext cx="7540625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sz="4000" smtClean="0"/>
          </a:p>
        </p:txBody>
      </p:sp>
      <p:pic>
        <p:nvPicPr>
          <p:cNvPr id="46083" name="Picture 7" descr="stewartlogo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8600"/>
            <a:ext cx="8153400" cy="1143000"/>
          </a:xfrm>
          <a:noFill/>
        </p:spPr>
      </p:pic>
      <p:pic>
        <p:nvPicPr>
          <p:cNvPr id="46084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2402" y="2329483"/>
            <a:ext cx="2610196" cy="3067396"/>
          </a:xfrm>
          <a:noFill/>
        </p:spPr>
      </p:pic>
      <p:sp>
        <p:nvSpPr>
          <p:cNvPr id="46085" name="Rectangle 1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7013" cy="4525963"/>
          </a:xfrm>
        </p:spPr>
        <p:txBody>
          <a:bodyPr/>
          <a:lstStyle/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Kristine </a:t>
            </a:r>
            <a:r>
              <a:rPr lang="en-US" sz="2400" dirty="0" err="1" smtClean="0">
                <a:latin typeface="Comic Sans MS" pitchFamily="66" charset="0"/>
              </a:rPr>
              <a:t>Eastling</a:t>
            </a:r>
            <a:endParaRPr lang="en-US" sz="24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41865 Boardwalk #202</a:t>
            </a:r>
          </a:p>
          <a:p>
            <a:pPr algn="ctr"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Palm Desert, CA 92211</a:t>
            </a:r>
          </a:p>
          <a:p>
            <a:pPr algn="ctr"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760-773-0166</a:t>
            </a:r>
          </a:p>
          <a:p>
            <a:pPr algn="ctr">
              <a:buFontTx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keastling@stewart.com</a:t>
            </a:r>
          </a:p>
        </p:txBody>
      </p:sp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3058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8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Please join us in the flag salute…</a:t>
            </a:r>
            <a:r>
              <a:rPr sz="4000" smtClean="0"/>
              <a:t>	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763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10244" name="Picture 4" descr="j03825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876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600200"/>
            <a:ext cx="3962400" cy="4525963"/>
          </a:xfrm>
        </p:spPr>
        <p:txBody>
          <a:bodyPr/>
          <a:lstStyle/>
          <a:p>
            <a:pPr algn="ctr">
              <a:buFontTx/>
              <a:buNone/>
            </a:pPr>
            <a:endParaRPr lang="en-US" sz="2800" dirty="0" smtClean="0"/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Jeff </a:t>
            </a:r>
            <a:r>
              <a:rPr lang="en-US" sz="2800" dirty="0" err="1" smtClean="0">
                <a:latin typeface="Comic Sans MS" pitchFamily="66" charset="0"/>
              </a:rPr>
              <a:t>Vandermate</a:t>
            </a:r>
            <a:endParaRPr lang="en-US" sz="28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82-240 </a:t>
            </a:r>
            <a:r>
              <a:rPr lang="en-US" sz="2800" dirty="0" err="1" smtClean="0">
                <a:latin typeface="Comic Sans MS" pitchFamily="66" charset="0"/>
              </a:rPr>
              <a:t>Avenida</a:t>
            </a:r>
            <a:r>
              <a:rPr lang="en-US" sz="2800" dirty="0" smtClean="0">
                <a:latin typeface="Comic Sans MS" pitchFamily="66" charset="0"/>
              </a:rPr>
              <a:t> La Vista, Ste. C </a:t>
            </a: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Cathedral City, CA 92234</a:t>
            </a: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760-778-6009</a:t>
            </a:r>
          </a:p>
          <a:p>
            <a:pPr algn="ctr">
              <a:buFontTx/>
              <a:buNone/>
            </a:pPr>
            <a:endParaRPr lang="en-US" sz="2800" dirty="0" smtClean="0"/>
          </a:p>
          <a:p>
            <a:pPr algn="ctr">
              <a:buFontTx/>
              <a:buNone/>
            </a:pPr>
            <a:endParaRPr lang="en-US" sz="2800" dirty="0" smtClean="0"/>
          </a:p>
        </p:txBody>
      </p:sp>
      <p:pic>
        <p:nvPicPr>
          <p:cNvPr id="47108" name="Picture 5" descr="_MG_0520_Jeff_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2438400"/>
            <a:ext cx="2209800" cy="3276600"/>
          </a:xfrm>
          <a:noFill/>
        </p:spPr>
      </p:pic>
      <p:pic>
        <p:nvPicPr>
          <p:cNvPr id="47109" name="Picture 4" descr="Treb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52400"/>
            <a:ext cx="8610600" cy="1371600"/>
          </a:xfrm>
          <a:noFill/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44 Mount Holyoke,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Rebecca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Pikus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760-534-5888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760-341-6180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8172" name="Picture 2" descr="http://medialaxg.rapmls.com/desertareamls/listingpics/bigphoto/091/21311991_23.jpg?tsp=20071214144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667000"/>
            <a:ext cx="3819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44 Mount Holyoke,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Rebecca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Pikus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760-534-5888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760-341-6180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9196" name="Picture 2" descr="http://medialaxg.rapmls.com/desertareamls/listingpics/bigphoto/091/21311991_01.jpg?tsp=200712141441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44 Mount Holyoke,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Rebecca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Pikus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760-534-5888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760-341-6180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0220" name="Picture 2" descr="http://medialaxg.rapmls.com/desertareamls/listingpics/bigphoto/091/21311991_10.jpg?tsp=200712141441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14600"/>
            <a:ext cx="38195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44 Mount Holyoke,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Rebecca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Pikus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760-534-5888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760-341-6180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1244" name="Picture 2" descr="http://medialaxg.rapmls.com/desertareamls/listingpics/bigphoto/091/21311991_08.jpg?tsp=200712141441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90800"/>
            <a:ext cx="3810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44 Mount Holyoke,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Rebecca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Pikus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760-534-5888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760-341-6180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2268" name="Picture 2" descr="http://medialaxg.rapmls.com/desertareamls/listingpics/bigphoto/091/21311991_14.jpg?tsp=20071214144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667000"/>
            <a:ext cx="3810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44 Mount Holyoke, Rancho Mirage 92270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$875,000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Rebecca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Pikus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760-534-5888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760-341-6180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3292" name="Picture 2" descr="http://medialaxg.rapmls.com/desertareamls/listingpics/bigphoto/091/21311991_21.jpg?tsp=20071214144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667000"/>
            <a:ext cx="3810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smtClean="0"/>
          </a:p>
        </p:txBody>
      </p:sp>
      <p:pic>
        <p:nvPicPr>
          <p:cNvPr id="54275" name="Picture 5" descr="AgeeKen2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2100" y="2491581"/>
            <a:ext cx="1828800" cy="2743200"/>
          </a:xfrm>
          <a:noFill/>
        </p:spPr>
      </p:pic>
      <p:sp>
        <p:nvSpPr>
          <p:cNvPr id="5427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886200" y="1752600"/>
            <a:ext cx="4572000" cy="4373563"/>
          </a:xfrm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>
                <a:latin typeface="Comic Sans MS" pitchFamily="66" charset="0"/>
              </a:rPr>
              <a:t>Ken Agee</a:t>
            </a:r>
          </a:p>
          <a:p>
            <a:pPr algn="ctr">
              <a:buFontTx/>
              <a:buNone/>
            </a:pPr>
            <a:r>
              <a:rPr lang="en-US" dirty="0" smtClean="0">
                <a:latin typeface="Comic Sans MS" pitchFamily="66" charset="0"/>
              </a:rPr>
              <a:t>72605 Highway 111, Ste. A-1</a:t>
            </a:r>
          </a:p>
          <a:p>
            <a:pPr algn="ctr">
              <a:buFontTx/>
              <a:buNone/>
            </a:pPr>
            <a:r>
              <a:rPr lang="en-US" dirty="0" smtClean="0">
                <a:latin typeface="Comic Sans MS" pitchFamily="66" charset="0"/>
              </a:rPr>
              <a:t>Palm Desert CA, 92260</a:t>
            </a:r>
          </a:p>
          <a:p>
            <a:pPr algn="ctr">
              <a:buFontTx/>
              <a:buNone/>
            </a:pPr>
            <a:r>
              <a:rPr lang="en-US" dirty="0" smtClean="0">
                <a:latin typeface="Comic Sans MS" pitchFamily="66" charset="0"/>
              </a:rPr>
              <a:t>760-862-4830</a:t>
            </a:r>
          </a:p>
          <a:p>
            <a:pPr algn="ctr">
              <a:buFontTx/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Comic Sans MS" pitchFamily="66" charset="0"/>
              </a:rPr>
              <a:t>kenneth.agee@wamu.net</a:t>
            </a:r>
          </a:p>
        </p:txBody>
      </p:sp>
      <p:pic>
        <p:nvPicPr>
          <p:cNvPr id="54277" name="Picture 6" descr="washington_mutual_logo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attyKekich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2286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2514600" y="2209800"/>
            <a:ext cx="3733800" cy="433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Patty </a:t>
            </a:r>
            <a:r>
              <a:rPr lang="en-US" sz="2000" dirty="0" err="1">
                <a:latin typeface="Comic Sans MS" pitchFamily="66" charset="0"/>
                <a:cs typeface="+mn-cs"/>
              </a:rPr>
              <a:t>Kekich</a:t>
            </a:r>
            <a:endParaRPr lang="en-US" sz="2000" dirty="0">
              <a:latin typeface="Comic Sans MS" pitchFamily="66" charset="0"/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pattyfortitle@aol.com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 b="1" dirty="0">
              <a:latin typeface="Comic Sans MS" pitchFamily="66" charset="0"/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47110 Washington St. Ste. 220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La Quinta, CA 92253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760-564-7454 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 dirty="0">
              <a:latin typeface="Comic Sans MS" pitchFamily="66" charset="0"/>
              <a:cs typeface="+mn-cs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Kathleen Buys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Comic Sans MS" pitchFamily="66" charset="0"/>
                <a:cs typeface="+mn-cs"/>
              </a:rPr>
              <a:t>Kathleen.Buys@TicorTitle.com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latin typeface="Tahoma" charset="0"/>
                <a:cs typeface="+mn-cs"/>
              </a:rPr>
              <a:t> </a:t>
            </a:r>
          </a:p>
        </p:txBody>
      </p:sp>
      <p:sp>
        <p:nvSpPr>
          <p:cNvPr id="21508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2133600" y="685800"/>
            <a:ext cx="4876800" cy="1219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9" name="Picture 5" descr="Top_bann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3048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 descr="Southland Logo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2514600"/>
            <a:ext cx="24145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78094 </a:t>
            </a:r>
            <a:r>
              <a:rPr sz="3200" err="1" smtClean="0"/>
              <a:t>Elenbrook</a:t>
            </a:r>
            <a:r>
              <a:rPr sz="3200" smtClean="0"/>
              <a:t> Ct,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$579,000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Marilynn M.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Rebhun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760-218-1036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6364" name="Picture 2" descr="http://medialaxg.rapmls.com/desertareamls/listingpics/bigphoto/052/21314352.jpg?tsp=200801071530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651164"/>
            <a:ext cx="7772400" cy="2175163"/>
          </a:xfrm>
        </p:spPr>
        <p:txBody>
          <a:bodyPr/>
          <a:lstStyle/>
          <a:p>
            <a:r>
              <a:rPr lang="en-US" sz="8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Congratulations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REALTOR® Bill Yates</a:t>
            </a:r>
            <a:endParaRPr lang="en-US" sz="4800" dirty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78094 </a:t>
            </a:r>
            <a:r>
              <a:rPr sz="3200" err="1" smtClean="0"/>
              <a:t>Elenbrook</a:t>
            </a:r>
            <a:r>
              <a:rPr sz="3200" smtClean="0"/>
              <a:t> Ct,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$579,000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Marilynn M.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Rebhun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760-218-1036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7388" name="Picture 2" descr="http://medialaxg.rapmls.com/desertareamls/listingpics/bigphoto/052/21314352_02.jpg?tsp=200801071531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667000"/>
            <a:ext cx="3810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78094 </a:t>
            </a:r>
            <a:r>
              <a:rPr sz="3200" err="1" smtClean="0"/>
              <a:t>Elenbrook</a:t>
            </a:r>
            <a:r>
              <a:rPr sz="3200" smtClean="0"/>
              <a:t> Ct,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$579,000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Marilynn M.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Rebhun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760-218-1036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8412" name="Picture 2" descr="http://medialaxg.rapmls.com/desertareamls/listingpics/bigphoto/052/21314352_05.jpg?tsp=200801071534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81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78094 </a:t>
            </a:r>
            <a:r>
              <a:rPr sz="3200" err="1" smtClean="0"/>
              <a:t>Elenbrook</a:t>
            </a:r>
            <a:r>
              <a:rPr sz="3200" smtClean="0"/>
              <a:t> Ct,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$579,000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Marilynn M.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Rebhun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760-218-1036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59436" name="Picture 4" descr="http://medialaxg.rapmls.com/desertareamls/listingpics/bigphoto/052/21314352_06.jpg?tsp=200801071535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667000"/>
            <a:ext cx="381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78094 </a:t>
            </a:r>
            <a:r>
              <a:rPr sz="3200" err="1" smtClean="0"/>
              <a:t>Elenbrook</a:t>
            </a:r>
            <a:r>
              <a:rPr sz="3200" smtClean="0"/>
              <a:t> Ct,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$579,000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Marilynn M.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Rebhun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760-218-1036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0460" name="Picture 2" descr="http://medialaxg.rapmls.com/desertareamls/listingpics/bigphoto/052/21314352_07.jpg?tsp=200801071535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90800"/>
            <a:ext cx="381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78094 </a:t>
            </a:r>
            <a:r>
              <a:rPr sz="3200" err="1" smtClean="0"/>
              <a:t>Elenbrook</a:t>
            </a:r>
            <a:r>
              <a:rPr sz="3200" smtClean="0"/>
              <a:t> Ct,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$579,000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Marilynn M.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Rebhun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760-218-1036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Tarbell REALTORS®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760-777-7570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1484" name="Picture 2" descr="http://medialaxg.rapmls.com/desertareamls/listingpics/bigphoto/052/21314352_09.jpg?tsp=200801071537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381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5"/>
          <p:cNvSpPr txBox="1">
            <a:spLocks noChangeArrowheads="1"/>
          </p:cNvSpPr>
          <p:nvPr/>
        </p:nvSpPr>
        <p:spPr bwMode="auto">
          <a:xfrm>
            <a:off x="5410200" y="1676400"/>
            <a:ext cx="3352800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chemeClr val="hlink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endParaRPr lang="en-US" sz="1600"/>
          </a:p>
        </p:txBody>
      </p:sp>
      <p:pic>
        <p:nvPicPr>
          <p:cNvPr id="62467" name="Content Placeholder 11" descr="Ann Papanek (2)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133600"/>
            <a:ext cx="2286000" cy="2819400"/>
          </a:xfrm>
        </p:spPr>
      </p:pic>
      <p:sp>
        <p:nvSpPr>
          <p:cNvPr id="62468" name="Text Placeholder 10"/>
          <p:cNvSpPr>
            <a:spLocks noGrp="1"/>
          </p:cNvSpPr>
          <p:nvPr>
            <p:ph sz="half" idx="4294967295"/>
          </p:nvPr>
        </p:nvSpPr>
        <p:spPr>
          <a:xfrm>
            <a:off x="3962400" y="1600200"/>
            <a:ext cx="5181600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Ann </a:t>
            </a:r>
            <a:r>
              <a:rPr lang="en-US" sz="2800" dirty="0" err="1" smtClean="0">
                <a:latin typeface="Comic Sans MS" pitchFamily="66" charset="0"/>
              </a:rPr>
              <a:t>Papanek</a:t>
            </a:r>
            <a:endParaRPr lang="en-US" sz="28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78900 Avenue 47, Ste 202</a:t>
            </a: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La Quinta CA, 92253</a:t>
            </a: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760-393-3100</a:t>
            </a:r>
          </a:p>
          <a:p>
            <a:pPr algn="ctr">
              <a:buFontTx/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ann.papanek@wellsfargo.com</a:t>
            </a:r>
          </a:p>
          <a:p>
            <a:pPr>
              <a:buFontTx/>
              <a:buNone/>
            </a:pPr>
            <a:endParaRPr lang="en-US" dirty="0" smtClean="0"/>
          </a:p>
        </p:txBody>
      </p:sp>
      <p:pic>
        <p:nvPicPr>
          <p:cNvPr id="62469" name="Picture 20" descr="logo_62sq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"/>
            <a:ext cx="152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21" descr="mortgage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81000"/>
            <a:ext cx="167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1"/>
          <p:cNvPicPr>
            <a:picLocks noGrp="1" noChangeAspect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323850"/>
            <a:ext cx="6805613" cy="1093788"/>
          </a:xfrm>
          <a:noFill/>
        </p:spPr>
      </p:pic>
      <p:pic>
        <p:nvPicPr>
          <p:cNvPr id="63491" name="Picture 7" descr="JudyProfessional 02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981200"/>
            <a:ext cx="3048000" cy="2743200"/>
          </a:xfrm>
          <a:noFill/>
        </p:spPr>
      </p:pic>
      <p:sp>
        <p:nvSpPr>
          <p:cNvPr id="6349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2514600"/>
            <a:ext cx="6248400" cy="361156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Judy </a:t>
            </a:r>
            <a:r>
              <a:rPr lang="en-US" sz="2800" dirty="0" err="1" smtClean="0">
                <a:latin typeface="Comic Sans MS" pitchFamily="66" charset="0"/>
              </a:rPr>
              <a:t>Gaudiano</a:t>
            </a:r>
            <a:endParaRPr lang="en-US" sz="2800" dirty="0" smtClean="0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73280 El </a:t>
            </a:r>
            <a:r>
              <a:rPr lang="en-US" sz="2800" dirty="0" err="1" smtClean="0">
                <a:latin typeface="Comic Sans MS" pitchFamily="66" charset="0"/>
              </a:rPr>
              <a:t>Paseo</a:t>
            </a:r>
            <a:r>
              <a:rPr lang="en-US" sz="2800" dirty="0" smtClean="0">
                <a:latin typeface="Comic Sans MS" pitchFamily="66" charset="0"/>
              </a:rPr>
              <a:t>, Suite 6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Palm Desert CA, 92260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760-779-9669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mic Sans MS" pitchFamily="66" charset="0"/>
              </a:rPr>
              <a:t>actionappraisalservices@verizon.net</a:t>
            </a:r>
          </a:p>
        </p:txBody>
      </p:sp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402 Oakmont Dr,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Francesca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Vacatello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760-413-9153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760-771-5454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4556" name="Picture 2" descr="http://medialaxg.rapmls.com/desertareamls/listingpics/bigphoto/041/21313341.jpg?tsp=20071202152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402 Oakmont Dr,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Francesca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Vacatello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760-413-9153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760-771-5454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5580" name="Picture 4" descr="http://medialaxg.rapmls.com/desertareamls/listingpics/bigphoto/041/21313341_05.jpg?tsp=20071202152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402 Oakmont Dr,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Francesca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Vacatello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760-413-9153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760-771-5454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6604" name="Picture 2" descr="http://medialaxg.rapmls.com/desertareamls/listingpics/bigphoto/041/21313341_06.jpg?tsp=20071202152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29539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96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Meet</a:t>
            </a:r>
            <a:endParaRPr sz="960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96836"/>
            <a:ext cx="6400800" cy="4003964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Shelley Fowler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From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REALTOR.COM</a:t>
            </a:r>
            <a:endParaRPr lang="en-US" sz="6000" dirty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402 Oakmont Dr,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Francesca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Vacatello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760-413-9153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760-771-5454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7628" name="Picture 2" descr="http://medialaxg.rapmls.com/desertareamls/listingpics/bigphoto/041/21313341_04.jpg?tsp=20071202152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402 Oakmont Dr,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Francesca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Vacatello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760-413-9153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760-771-5454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8652" name="Picture 2" descr="http://medialaxg.rapmls.com/desertareamls/listingpics/bigphoto/041/21313341_06.jpg?tsp=20071202152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514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402 Oakmont Dr, Palm Desert 92211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$685,000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Francesca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Vacatello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760-413-9153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760-771-5454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69676" name="Picture 2" descr="http://medialaxg.rapmls.com/desertareamls/listingpics/bigphoto/041/21313341_01.jpg?tsp=20071202152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908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 descr="CarvDispLogo"/>
          <p:cNvPicPr>
            <a:picLocks noGrp="1" noChangeAspect="1" noChangeArrowheads="1"/>
          </p:cNvPicPr>
          <p:nvPr>
            <p:ph type="title"/>
          </p:nvPr>
        </p:nvPicPr>
        <p:blipFill>
          <a:blip r:embed="rId2"/>
          <a:stretch>
            <a:fillRect/>
          </a:stretch>
        </p:blipFill>
        <p:spPr bwMode="auto">
          <a:xfrm>
            <a:off x="3052849" y="274638"/>
            <a:ext cx="3038302" cy="1143000"/>
          </a:xfrm>
          <a:noFill/>
        </p:spPr>
      </p:pic>
      <p:sp>
        <p:nvSpPr>
          <p:cNvPr id="29699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25963"/>
          </a:xfrm>
        </p:spPr>
        <p:txBody>
          <a:bodyPr/>
          <a:lstStyle/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Melinda </a:t>
            </a:r>
            <a:r>
              <a:rPr lang="en-US" sz="2400" dirty="0" err="1" smtClean="0">
                <a:latin typeface="Comic Sans MS" pitchFamily="66" charset="0"/>
              </a:rPr>
              <a:t>Tremaglio</a:t>
            </a:r>
            <a:endParaRPr lang="en-US" sz="2400" dirty="0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1182 Tiffany Circle N.</a:t>
            </a:r>
          </a:p>
          <a:p>
            <a:pPr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Palm Springs, CA 92262</a:t>
            </a:r>
          </a:p>
          <a:p>
            <a:pPr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760-327-8708</a:t>
            </a:r>
          </a:p>
          <a:p>
            <a:pPr>
              <a:buFontTx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mic Sans MS" pitchFamily="66" charset="0"/>
              </a:rPr>
              <a:t>caravandispath@dc.rr.com</a:t>
            </a:r>
          </a:p>
        </p:txBody>
      </p:sp>
      <p:pic>
        <p:nvPicPr>
          <p:cNvPr id="29700" name="Picture 8" descr="000_00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3307" y="2262981"/>
            <a:ext cx="2668385" cy="3200400"/>
          </a:xfrm>
          <a:noFill/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5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5564188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sz="4000" smtClean="0"/>
          </a:p>
        </p:txBody>
      </p:sp>
      <p:pic>
        <p:nvPicPr>
          <p:cNvPr id="30723" name="Picture 14" descr="PIC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2743200"/>
            <a:ext cx="1905000" cy="2820988"/>
          </a:xfrm>
          <a:noFill/>
        </p:spPr>
      </p:pic>
      <p:sp>
        <p:nvSpPr>
          <p:cNvPr id="30724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3981450" y="1682750"/>
            <a:ext cx="4699000" cy="4443413"/>
          </a:xfrm>
        </p:spPr>
        <p:txBody>
          <a:bodyPr/>
          <a:lstStyle/>
          <a:p>
            <a:pPr algn="ctr">
              <a:buFontTx/>
              <a:buNone/>
            </a:pPr>
            <a:endParaRPr lang="en-US" sz="2000" dirty="0" smtClean="0"/>
          </a:p>
          <a:p>
            <a:pPr algn="ctr">
              <a:buFontTx/>
              <a:buNone/>
            </a:pPr>
            <a:endParaRPr lang="en-US" sz="2000" dirty="0" smtClean="0"/>
          </a:p>
          <a:p>
            <a:pPr algn="ctr">
              <a:buFontTx/>
              <a:buNone/>
            </a:pPr>
            <a:endParaRPr lang="en-US" sz="2000" dirty="0" smtClean="0"/>
          </a:p>
          <a:p>
            <a:pPr algn="ctr">
              <a:buFontTx/>
              <a:buNone/>
            </a:pPr>
            <a:r>
              <a:rPr lang="en-US" sz="2000" dirty="0" err="1" smtClean="0">
                <a:latin typeface="Comic Sans MS" pitchFamily="66" charset="0"/>
              </a:rPr>
              <a:t>Jerod</a:t>
            </a:r>
            <a:r>
              <a:rPr lang="en-US" sz="2000" dirty="0" smtClean="0">
                <a:latin typeface="Comic Sans MS" pitchFamily="66" charset="0"/>
              </a:rPr>
              <a:t> Pannell</a:t>
            </a:r>
          </a:p>
          <a:p>
            <a:pPr algn="ctr">
              <a:buFontTx/>
              <a:buNone/>
            </a:pPr>
            <a:r>
              <a:rPr lang="en-US" sz="2000" dirty="0" smtClean="0">
                <a:latin typeface="Comic Sans MS" pitchFamily="66" charset="0"/>
              </a:rPr>
              <a:t>74040 Highway 111, </a:t>
            </a:r>
            <a:r>
              <a:rPr lang="en-US" sz="2000" dirty="0" err="1" smtClean="0">
                <a:latin typeface="Comic Sans MS" pitchFamily="66" charset="0"/>
              </a:rPr>
              <a:t>Ste.D</a:t>
            </a:r>
            <a:endParaRPr lang="en-US" sz="20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000" dirty="0" smtClean="0">
                <a:latin typeface="Comic Sans MS" pitchFamily="66" charset="0"/>
              </a:rPr>
              <a:t>Palm Desert,  CA 92260</a:t>
            </a:r>
          </a:p>
          <a:p>
            <a:pPr algn="ctr">
              <a:buFontTx/>
              <a:buNone/>
            </a:pPr>
            <a:r>
              <a:rPr lang="en-US" sz="2000" dirty="0" smtClean="0">
                <a:latin typeface="Comic Sans MS" pitchFamily="66" charset="0"/>
              </a:rPr>
              <a:t>760-346-6139</a:t>
            </a:r>
          </a:p>
          <a:p>
            <a:pPr algn="ctr">
              <a:buFontTx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000" dirty="0" smtClean="0">
                <a:latin typeface="Comic Sans MS" pitchFamily="66" charset="0"/>
              </a:rPr>
              <a:t>jerod.pannell@capitolbancorp.cm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  <p:pic>
        <p:nvPicPr>
          <p:cNvPr id="30725" name="Picture 7" descr="Logo 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304800"/>
            <a:ext cx="6934200" cy="1676400"/>
          </a:xfrm>
          <a:noFill/>
        </p:spPr>
      </p:pic>
    </p:spTree>
  </p:cSld>
  <p:clrMapOvr>
    <a:masterClrMapping/>
  </p:clrMapOvr>
  <p:transition advTm="5000">
    <p:blinds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41612 Via </a:t>
            </a:r>
            <a:r>
              <a:rPr lang="en-US" sz="3200" dirty="0" err="1" smtClean="0"/>
              <a:t>Aregio</a:t>
            </a:r>
            <a:r>
              <a:rPr lang="en-US" sz="3200" dirty="0" smtClean="0"/>
              <a:t>, Palm Desert 92260</a:t>
            </a:r>
            <a:endParaRPr sz="3200" smtClean="0"/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760-218-5752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760-202-3434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4818" name="Picture 2" descr="http://medialaxg.rapmls.com/desertareamls/listingpics/bigphoto/011/21307611.jpg?tsp=200710121921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14600"/>
            <a:ext cx="3819525" cy="2733675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41612 Via </a:t>
            </a:r>
            <a:r>
              <a:rPr lang="en-US" sz="3200" dirty="0" err="1" smtClean="0"/>
              <a:t>Aregio</a:t>
            </a:r>
            <a:r>
              <a:rPr lang="en-US" sz="3200" dirty="0" smtClean="0"/>
              <a:t>, Palm Desert 92260</a:t>
            </a:r>
            <a:endParaRPr sz="3200" smtClean="0"/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760-218-5752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760-202-3434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6626" name="Picture 2" descr="http://medialaxg.rapmls.com/desertareamls/listingpics/bigphoto/011/21307611_01.jpg?tsp=200710121904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4384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41612 Via </a:t>
            </a:r>
            <a:r>
              <a:rPr lang="en-US" sz="3200" dirty="0" err="1" smtClean="0"/>
              <a:t>Aregio</a:t>
            </a:r>
            <a:r>
              <a:rPr lang="en-US" sz="3200" dirty="0" smtClean="0"/>
              <a:t>, Palm Desert 92260</a:t>
            </a:r>
            <a:endParaRPr sz="3200" smtClean="0"/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760-218-5752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760-202-3434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650" name="Picture 2" descr="http://medialaxg.rapmls.com/desertareamls/listingpics/bigphoto/011/21307611_02.jpg?tsp=200710121839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41612 Via </a:t>
            </a:r>
            <a:r>
              <a:rPr lang="en-US" sz="3200" dirty="0" err="1" smtClean="0"/>
              <a:t>Aregio</a:t>
            </a:r>
            <a:r>
              <a:rPr lang="en-US" sz="3200" dirty="0" smtClean="0"/>
              <a:t>, Palm Desert 92260</a:t>
            </a:r>
            <a:endParaRPr sz="3200" smtClean="0"/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760-218-5752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760-202-3434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8674" name="Picture 2" descr="http://medialaxg.rapmls.com/desertareamls/listingpics/bigphoto/011/21307611_04.jpg?tsp=200710121839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146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41612 Via </a:t>
            </a:r>
            <a:r>
              <a:rPr lang="en-US" sz="3200" dirty="0" err="1" smtClean="0"/>
              <a:t>Aregio</a:t>
            </a:r>
            <a:r>
              <a:rPr lang="en-US" sz="3200" dirty="0" smtClean="0"/>
              <a:t>, Palm Desert 92260</a:t>
            </a:r>
            <a:endParaRPr sz="3200" smtClean="0"/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760-218-5752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760-202-3434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9698" name="Picture 2" descr="http://medialaxg.rapmls.com/desertareamls/listingpics/bigphoto/011/21307611_13.jpg?tsp=200710121904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908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8800" i="1" dirty="0" smtClean="0">
                <a:solidFill>
                  <a:srgbClr val="C00000"/>
                </a:solidFill>
                <a:latin typeface="Comic Sans MS" pitchFamily="66" charset="0"/>
              </a:rPr>
              <a:t>Announcements</a:t>
            </a:r>
          </a:p>
          <a:p>
            <a:endParaRPr lang="en-US" sz="9600" i="1" dirty="0" smtClean="0">
              <a:solidFill>
                <a:srgbClr val="FFFF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/>
              <a:t>41612 Via </a:t>
            </a:r>
            <a:r>
              <a:rPr lang="en-US" sz="3200" dirty="0" err="1" smtClean="0"/>
              <a:t>Aregio</a:t>
            </a:r>
            <a:r>
              <a:rPr lang="en-US" sz="3200" dirty="0" smtClean="0"/>
              <a:t>, Palm Desert 92260</a:t>
            </a:r>
            <a:endParaRPr sz="3200" smtClean="0"/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$810,000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Cathi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Walter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760-218-5752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Coldwell Banker Residential Brokerage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760-202-3434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30722" name="Picture 2" descr="http://medialaxg.rapmls.com/desertareamls/listingpics/bigphoto/011/21307611_12.jpg?tsp=200710121904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5146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73152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The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California Desert Association of REALTORS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Virtual Showcase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is brought to you by the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CDAR Affiliate Committee</a:t>
            </a:r>
            <a:endParaRPr lang="en-US" sz="1600" b="1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70659" name="Picture 3" descr="LOGOTYPE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2514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81800" y="4724400"/>
            <a:ext cx="2133600" cy="990600"/>
            <a:chOff x="1392" y="3216"/>
            <a:chExt cx="1440" cy="230"/>
          </a:xfrm>
        </p:grpSpPr>
        <p:sp>
          <p:nvSpPr>
            <p:cNvPr id="70671" name="Rectangle 5"/>
            <p:cNvSpPr>
              <a:spLocks noChangeArrowheads="1"/>
            </p:cNvSpPr>
            <p:nvPr/>
          </p:nvSpPr>
          <p:spPr bwMode="auto">
            <a:xfrm>
              <a:off x="1392" y="3216"/>
              <a:ext cx="1440" cy="23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0672" name="Picture 6" descr="WashMutual Home LoanTwo ColorMed"/>
            <p:cNvPicPr preferRelativeResize="0"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10" y="3227"/>
              <a:ext cx="140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661" name="Picture 7" descr="wfhm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381000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58674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9" descr="Treb 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5715000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11" descr="stewartlogo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29400" y="29718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5" name="Picture 12" descr="Logo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5200" y="5410200"/>
            <a:ext cx="228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6" name="Picture 13" descr="CarvDisp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434340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7" name="Picture 14" descr="Pic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" y="2743200"/>
            <a:ext cx="11763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8" name="Picture 15" descr="RER 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81000" y="13716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9" name="Picture 16" descr="FrstAm_Title-logo_Hz-clr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71800" y="4267200"/>
            <a:ext cx="35052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70" name="Picture 17" descr="Top_bann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81400" y="457200"/>
            <a:ext cx="20383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14400" y="1600200"/>
            <a:ext cx="73152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The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California Desert Association of REALTORS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Virtual Showcase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is brought to you by the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CDAR Affiliate Committee</a:t>
            </a:r>
            <a:endParaRPr lang="en-US" sz="1600" b="1" dirty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2362200"/>
            <a:ext cx="73152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You can see the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California Desert Association of REALTORS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Virtual Showcase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at any time on its website: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4"/>
                </a:solidFill>
                <a:latin typeface="Comic Sans MS" pitchFamily="66" charset="0"/>
                <a:cs typeface="Times New Roman" pitchFamily="18" charset="0"/>
              </a:rPr>
              <a:t>http://www.caldesertrealtors.com</a:t>
            </a:r>
          </a:p>
        </p:txBody>
      </p:sp>
      <p:pic>
        <p:nvPicPr>
          <p:cNvPr id="72707" name="Picture 3" descr="cdar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838200"/>
            <a:ext cx="1941513" cy="1227138"/>
          </a:xfrm>
          <a:prstGeom prst="rect">
            <a:avLst/>
          </a:prstGeom>
          <a:noFill/>
          <a:ln w="38100" cmpd="dbl">
            <a:solidFill>
              <a:srgbClr val="B2B2B2"/>
            </a:solidFill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229600" cy="5257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Opportunity is now…</a:t>
            </a:r>
          </a:p>
          <a:p>
            <a:pPr algn="ctr">
              <a:buFontTx/>
              <a:buNone/>
            </a:pPr>
            <a:endParaRPr lang="en-US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8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Pitch your listing.</a:t>
            </a:r>
          </a:p>
          <a:p>
            <a:pPr algn="ctr">
              <a:buFontTx/>
              <a:buNone/>
            </a:pPr>
            <a:endParaRPr lang="en-US" sz="8000" dirty="0" smtClean="0">
              <a:solidFill>
                <a:schemeClr val="bg2"/>
              </a:solidFill>
            </a:endParaRPr>
          </a:p>
          <a:p>
            <a:pPr algn="ctr">
              <a:buFontTx/>
              <a:buNone/>
            </a:pPr>
            <a:endParaRPr lang="en-US" sz="8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25" y="762000"/>
            <a:ext cx="8229600" cy="2272144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rgbClr val="C00000"/>
                </a:solidFill>
                <a:latin typeface="Comic Sans MS" pitchFamily="66" charset="0"/>
              </a:rPr>
              <a:t>50/50</a:t>
            </a:r>
            <a:endParaRPr lang="en-US" sz="9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3311236"/>
            <a:ext cx="8229600" cy="2814927"/>
          </a:xfrm>
        </p:spPr>
        <p:txBody>
          <a:bodyPr/>
          <a:lstStyle/>
          <a:p>
            <a:pPr algn="ctr">
              <a:buNone/>
            </a:pPr>
            <a:r>
              <a:rPr lang="en-US" sz="9600" dirty="0" smtClean="0">
                <a:solidFill>
                  <a:srgbClr val="C00000"/>
                </a:solidFill>
                <a:latin typeface="Comic Sans MS" pitchFamily="66" charset="0"/>
              </a:rPr>
              <a:t>Drawing</a:t>
            </a:r>
            <a:endParaRPr lang="en-US" sz="96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2296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66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Please take a moment and thank…</a:t>
            </a:r>
            <a:r>
              <a:rPr sz="6600" smtClean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FF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Greg, Stacey, Paul, Juan, Joy, Patrick, Barbara, Sue, and Alex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3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800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The End!</a:t>
            </a:r>
          </a:p>
        </p:txBody>
      </p:sp>
      <p:sp useBgFill="1">
        <p:nvSpPr>
          <p:cNvPr id="94211" name="Subtitle 4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553200" cy="1752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Make it a GREAT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smtClean="0"/>
              <a:t>Address</a:t>
            </a:r>
          </a:p>
        </p:txBody>
      </p:sp>
      <p:graphicFrame>
        <p:nvGraphicFramePr>
          <p:cNvPr id="362540" name="Group 44"/>
          <p:cNvGraphicFramePr>
            <a:graphicFrameLocks noGrp="1"/>
          </p:cNvGraphicFramePr>
          <p:nvPr>
            <p:ph sz="quarter" idx="1"/>
          </p:nvPr>
        </p:nvGraphicFramePr>
        <p:xfrm>
          <a:off x="381000" y="2447925"/>
          <a:ext cx="2895600" cy="30384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Bedrooms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 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Built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499" name="Group 3"/>
          <p:cNvGraphicFramePr>
            <a:graphicFrameLocks noGrp="1"/>
          </p:cNvGraphicFramePr>
          <p:nvPr>
            <p:ph sz="quarter" idx="2"/>
          </p:nvPr>
        </p:nvGraphicFramePr>
        <p:xfrm>
          <a:off x="381000" y="14478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Agent: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555-555-5555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05" name="Group 9"/>
          <p:cNvGraphicFramePr>
            <a:graphicFrameLocks noGrp="1"/>
          </p:cNvGraphicFramePr>
          <p:nvPr>
            <p:ph sz="quarter" idx="3"/>
          </p:nvPr>
        </p:nvGraphicFramePr>
        <p:xfrm>
          <a:off x="381000" y="5791200"/>
          <a:ext cx="5791200" cy="762000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Office: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 Number: 555-555-5555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511" name="Group 15"/>
          <p:cNvGraphicFramePr>
            <a:graphicFrameLocks noGrp="1"/>
          </p:cNvGraphicFramePr>
          <p:nvPr>
            <p:ph sz="quarter" idx="4"/>
          </p:nvPr>
        </p:nvGraphicFramePr>
        <p:xfrm>
          <a:off x="5105400" y="2817813"/>
          <a:ext cx="2894013" cy="2289175"/>
        </p:xfrm>
        <a:graphic>
          <a:graphicData uri="http://schemas.openxmlformats.org/drawingml/2006/table">
            <a:tbl>
              <a:tblPr/>
              <a:tblGrid>
                <a:gridCol w="2894013"/>
              </a:tblGrid>
              <a:tr h="228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Placeholder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80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Meet your fellow REALTORS®</a:t>
            </a:r>
            <a:r>
              <a:rPr lang="en-US" sz="66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pPr algn="ctr" eaLnBrk="0" hangingPunct="0">
              <a:spcBef>
                <a:spcPct val="50000"/>
              </a:spcBef>
            </a:pPr>
            <a:endParaRPr lang="en-US" sz="6600" dirty="0"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80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Have you thanked your </a:t>
            </a:r>
            <a:r>
              <a:rPr lang="en-US" sz="8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Affiliate </a:t>
            </a:r>
            <a:r>
              <a:rPr lang="en-US" sz="80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today?</a:t>
            </a:r>
            <a:r>
              <a:rPr lang="en-US" sz="66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pPr algn="ctr" eaLnBrk="0" hangingPunct="0">
              <a:spcBef>
                <a:spcPct val="50000"/>
              </a:spcBef>
            </a:pPr>
            <a:endParaRPr lang="en-US" sz="6600" dirty="0"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_1219_slide">
  <a:themeElements>
    <a:clrScheme name="Office Theme 1">
      <a:dk1>
        <a:srgbClr val="000000"/>
      </a:dk1>
      <a:lt1>
        <a:srgbClr val="FAEBD7"/>
      </a:lt1>
      <a:dk2>
        <a:srgbClr val="000000"/>
      </a:dk2>
      <a:lt2>
        <a:srgbClr val="828282"/>
      </a:lt2>
      <a:accent1>
        <a:srgbClr val="EFBE7B"/>
      </a:accent1>
      <a:accent2>
        <a:srgbClr val="FFA21A"/>
      </a:accent2>
      <a:accent3>
        <a:srgbClr val="FCF3E8"/>
      </a:accent3>
      <a:accent4>
        <a:srgbClr val="000000"/>
      </a:accent4>
      <a:accent5>
        <a:srgbClr val="F6DBBF"/>
      </a:accent5>
      <a:accent6>
        <a:srgbClr val="E79216"/>
      </a:accent6>
      <a:hlink>
        <a:srgbClr val="B57110"/>
      </a:hlink>
      <a:folHlink>
        <a:srgbClr val="6B5129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EFBE7B"/>
        </a:accent1>
        <a:accent2>
          <a:srgbClr val="FFA21A"/>
        </a:accent2>
        <a:accent3>
          <a:srgbClr val="FCF3E8"/>
        </a:accent3>
        <a:accent4>
          <a:srgbClr val="000000"/>
        </a:accent4>
        <a:accent5>
          <a:srgbClr val="F6DBBF"/>
        </a:accent5>
        <a:accent6>
          <a:srgbClr val="E79216"/>
        </a:accent6>
        <a:hlink>
          <a:srgbClr val="B57110"/>
        </a:hlink>
        <a:folHlink>
          <a:srgbClr val="6B51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FFC023"/>
        </a:accent1>
        <a:accent2>
          <a:srgbClr val="FFF270"/>
        </a:accent2>
        <a:accent3>
          <a:srgbClr val="FCF3E8"/>
        </a:accent3>
        <a:accent4>
          <a:srgbClr val="000000"/>
        </a:accent4>
        <a:accent5>
          <a:srgbClr val="FFDCAC"/>
        </a:accent5>
        <a:accent6>
          <a:srgbClr val="E7DB65"/>
        </a:accent6>
        <a:hlink>
          <a:srgbClr val="FF901A"/>
        </a:hlink>
        <a:folHlink>
          <a:srgbClr val="D053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38C7FF"/>
        </a:accent1>
        <a:accent2>
          <a:srgbClr val="EFEB7C"/>
        </a:accent2>
        <a:accent3>
          <a:srgbClr val="FCF3E8"/>
        </a:accent3>
        <a:accent4>
          <a:srgbClr val="000000"/>
        </a:accent4>
        <a:accent5>
          <a:srgbClr val="AEE0FF"/>
        </a:accent5>
        <a:accent6>
          <a:srgbClr val="D9D570"/>
        </a:accent6>
        <a:hlink>
          <a:srgbClr val="E07400"/>
        </a:hlink>
        <a:folHlink>
          <a:srgbClr val="525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AEBD7"/>
        </a:lt1>
        <a:dk2>
          <a:srgbClr val="000000"/>
        </a:dk2>
        <a:lt2>
          <a:srgbClr val="828282"/>
        </a:lt2>
        <a:accent1>
          <a:srgbClr val="70B9FF"/>
        </a:accent1>
        <a:accent2>
          <a:srgbClr val="E5F279"/>
        </a:accent2>
        <a:accent3>
          <a:srgbClr val="FCF3E8"/>
        </a:accent3>
        <a:accent4>
          <a:srgbClr val="000000"/>
        </a:accent4>
        <a:accent5>
          <a:srgbClr val="BBD9FF"/>
        </a:accent5>
        <a:accent6>
          <a:srgbClr val="CFDB6D"/>
        </a:accent6>
        <a:hlink>
          <a:srgbClr val="C48945"/>
        </a:hlink>
        <a:folHlink>
          <a:srgbClr val="C644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EFBE7B"/>
        </a:accent1>
        <a:accent2>
          <a:srgbClr val="FFA21A"/>
        </a:accent2>
        <a:accent3>
          <a:srgbClr val="FFFFFF"/>
        </a:accent3>
        <a:accent4>
          <a:srgbClr val="000000"/>
        </a:accent4>
        <a:accent5>
          <a:srgbClr val="F6DBBF"/>
        </a:accent5>
        <a:accent6>
          <a:srgbClr val="E79216"/>
        </a:accent6>
        <a:hlink>
          <a:srgbClr val="B57110"/>
        </a:hlink>
        <a:folHlink>
          <a:srgbClr val="6B51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FFC023"/>
        </a:accent1>
        <a:accent2>
          <a:srgbClr val="FFF270"/>
        </a:accent2>
        <a:accent3>
          <a:srgbClr val="FFFFFF"/>
        </a:accent3>
        <a:accent4>
          <a:srgbClr val="000000"/>
        </a:accent4>
        <a:accent5>
          <a:srgbClr val="FFDCAC"/>
        </a:accent5>
        <a:accent6>
          <a:srgbClr val="E7DB65"/>
        </a:accent6>
        <a:hlink>
          <a:srgbClr val="FF901A"/>
        </a:hlink>
        <a:folHlink>
          <a:srgbClr val="D053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38C7FF"/>
        </a:accent1>
        <a:accent2>
          <a:srgbClr val="EFEB7C"/>
        </a:accent2>
        <a:accent3>
          <a:srgbClr val="FFFFFF"/>
        </a:accent3>
        <a:accent4>
          <a:srgbClr val="000000"/>
        </a:accent4>
        <a:accent5>
          <a:srgbClr val="AEE0FF"/>
        </a:accent5>
        <a:accent6>
          <a:srgbClr val="D9D570"/>
        </a:accent6>
        <a:hlink>
          <a:srgbClr val="E07400"/>
        </a:hlink>
        <a:folHlink>
          <a:srgbClr val="525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70B9FF"/>
        </a:accent1>
        <a:accent2>
          <a:srgbClr val="E5F279"/>
        </a:accent2>
        <a:accent3>
          <a:srgbClr val="FFFFFF"/>
        </a:accent3>
        <a:accent4>
          <a:srgbClr val="000000"/>
        </a:accent4>
        <a:accent5>
          <a:srgbClr val="BBD9FF"/>
        </a:accent5>
        <a:accent6>
          <a:srgbClr val="CFDB6D"/>
        </a:accent6>
        <a:hlink>
          <a:srgbClr val="C48945"/>
        </a:hlink>
        <a:folHlink>
          <a:srgbClr val="C644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ind_1219_slide</Template>
  <TotalTime>77</TotalTime>
  <Words>2582</Words>
  <Application>Microsoft Office PowerPoint</Application>
  <PresentationFormat>On-screen Show (4:3)</PresentationFormat>
  <Paragraphs>1116</Paragraphs>
  <Slides>78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ind_1219_slide</vt:lpstr>
      <vt:lpstr>Good Morning!  Thank you for joining us… </vt:lpstr>
      <vt:lpstr>PLEASE TURN OFF  YOUR CELL PHONE…</vt:lpstr>
      <vt:lpstr>Words of inspiration…</vt:lpstr>
      <vt:lpstr>Please join us in the flag salute… </vt:lpstr>
      <vt:lpstr>Congratulations</vt:lpstr>
      <vt:lpstr>Meet</vt:lpstr>
      <vt:lpstr>Slide 7</vt:lpstr>
      <vt:lpstr>Slide 8</vt:lpstr>
      <vt:lpstr>Slide 9</vt:lpstr>
      <vt:lpstr>Welcome to the CDAR Virtual Showcase</vt:lpstr>
      <vt:lpstr>72295 Beverly Way , Rancho Mirage 92270</vt:lpstr>
      <vt:lpstr>72295 Beverly Way , Rancho Mirage 92270</vt:lpstr>
      <vt:lpstr>72295 Beverly Way , Rancho Mirage 92270</vt:lpstr>
      <vt:lpstr>72295 Beverly Way , Rancho Mirage 92270</vt:lpstr>
      <vt:lpstr>72295 Beverly Way , Rancho Mirage 92270</vt:lpstr>
      <vt:lpstr>72295 Beverly Way , Rancho Mirage 92270</vt:lpstr>
      <vt:lpstr>tina.bates@equitytitle.com</vt:lpstr>
      <vt:lpstr>41 Calle Del Norte, Rancho Mirage 92270</vt:lpstr>
      <vt:lpstr>41 Calle Del Norte, Rancho Mirage 92270</vt:lpstr>
      <vt:lpstr>41 Calle Del Norte, Rancho Mirage 92270</vt:lpstr>
      <vt:lpstr>41 Calle Del Norte, Rancho Mirage 92270</vt:lpstr>
      <vt:lpstr>41 Calle Del Norte, Rancho Mirage 92270</vt:lpstr>
      <vt:lpstr>41 Calle Del Norte, Rancho Mirage 92270</vt:lpstr>
      <vt:lpstr>Slide 24</vt:lpstr>
      <vt:lpstr>52180 Avenida Carranza, La Quinta 92253</vt:lpstr>
      <vt:lpstr>52180 Avenida Carranza, La Quinta 92253</vt:lpstr>
      <vt:lpstr>52180 Avenida Carranza, La Quinta 92253</vt:lpstr>
      <vt:lpstr>52180 Avenida Carranza, La Quinta 92253</vt:lpstr>
      <vt:lpstr>52180 Avenida Carranza, La Quinta 92253</vt:lpstr>
      <vt:lpstr>52180 Avenida Carranza, La Quinta 92253</vt:lpstr>
      <vt:lpstr>Slide 31</vt:lpstr>
      <vt:lpstr>Slide 32</vt:lpstr>
      <vt:lpstr>910 Island Dr #308, Rancho Mirage 92270</vt:lpstr>
      <vt:lpstr>910 Island Dr #308, Rancho Mirage 92270</vt:lpstr>
      <vt:lpstr>910 Island Dr #308, Rancho Mirage 92270</vt:lpstr>
      <vt:lpstr>910 Island Dr #308, Rancho Mirage 92270</vt:lpstr>
      <vt:lpstr>910 Island Dr #308, Rancho Mirage 92270</vt:lpstr>
      <vt:lpstr>910 Island Dr #308, Rancho Mirage 92270</vt:lpstr>
      <vt:lpstr>Slide 39</vt:lpstr>
      <vt:lpstr>Slide 40</vt:lpstr>
      <vt:lpstr>44 Mount Holyoke, Rancho Mirage 92270</vt:lpstr>
      <vt:lpstr>44 Mount Holyoke, Rancho Mirage 92270</vt:lpstr>
      <vt:lpstr>44 Mount Holyoke, Rancho Mirage 92270</vt:lpstr>
      <vt:lpstr>44 Mount Holyoke, Rancho Mirage 92270</vt:lpstr>
      <vt:lpstr>44 Mount Holyoke, Rancho Mirage 92270</vt:lpstr>
      <vt:lpstr>44 Mount Holyoke, Rancho Mirage 92270</vt:lpstr>
      <vt:lpstr>Slide 47</vt:lpstr>
      <vt:lpstr>Slide 48</vt:lpstr>
      <vt:lpstr>78094 Elenbrook Ct, Palm Desert 92211</vt:lpstr>
      <vt:lpstr>78094 Elenbrook Ct, Palm Desert 92211</vt:lpstr>
      <vt:lpstr>78094 Elenbrook Ct, Palm Desert 92211</vt:lpstr>
      <vt:lpstr>78094 Elenbrook Ct, Palm Desert 92211</vt:lpstr>
      <vt:lpstr>78094 Elenbrook Ct, Palm Desert 92211</vt:lpstr>
      <vt:lpstr>78094 Elenbrook Ct, Palm Desert 92211</vt:lpstr>
      <vt:lpstr>Slide 55</vt:lpstr>
      <vt:lpstr>Slide 56</vt:lpstr>
      <vt:lpstr>402 Oakmont Dr, Palm Desert 92211</vt:lpstr>
      <vt:lpstr>402 Oakmont Dr, Palm Desert 92211</vt:lpstr>
      <vt:lpstr>402 Oakmont Dr, Palm Desert 92211</vt:lpstr>
      <vt:lpstr>402 Oakmont Dr, Palm Desert 92211</vt:lpstr>
      <vt:lpstr>402 Oakmont Dr, Palm Desert 92211</vt:lpstr>
      <vt:lpstr>402 Oakmont Dr, Palm Desert 92211</vt:lpstr>
      <vt:lpstr>Slide 63</vt:lpstr>
      <vt:lpstr>Slide 64</vt:lpstr>
      <vt:lpstr>41612 Via Aregio, Palm Desert 92260</vt:lpstr>
      <vt:lpstr>41612 Via Aregio, Palm Desert 92260</vt:lpstr>
      <vt:lpstr>41612 Via Aregio, Palm Desert 92260</vt:lpstr>
      <vt:lpstr>41612 Via Aregio, Palm Desert 92260</vt:lpstr>
      <vt:lpstr>41612 Via Aregio, Palm Desert 92260</vt:lpstr>
      <vt:lpstr>41612 Via Aregio, Palm Desert 92260</vt:lpstr>
      <vt:lpstr>Slide 71</vt:lpstr>
      <vt:lpstr>Slide 72</vt:lpstr>
      <vt:lpstr>Slide 73</vt:lpstr>
      <vt:lpstr>Slide 74</vt:lpstr>
      <vt:lpstr>50/50</vt:lpstr>
      <vt:lpstr>Please take a moment and thank… </vt:lpstr>
      <vt:lpstr>The End!</vt:lpstr>
      <vt:lpstr>Address</vt:lpstr>
    </vt:vector>
  </TitlesOfParts>
  <Company>CDAR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  Thank you for joining us… </dc:title>
  <dc:creator>juan</dc:creator>
  <cp:lastModifiedBy>juan</cp:lastModifiedBy>
  <cp:revision>11</cp:revision>
  <dcterms:created xsi:type="dcterms:W3CDTF">2008-01-09T20:52:59Z</dcterms:created>
  <dcterms:modified xsi:type="dcterms:W3CDTF">2008-01-09T23:38:52Z</dcterms:modified>
</cp:coreProperties>
</file>