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8"/>
  </p:notesMasterIdLst>
  <p:sldIdLst>
    <p:sldId id="256" r:id="rId5"/>
    <p:sldId id="257" r:id="rId6"/>
    <p:sldId id="258" r:id="rId7"/>
    <p:sldId id="278" r:id="rId8"/>
    <p:sldId id="263" r:id="rId9"/>
    <p:sldId id="264" r:id="rId10"/>
    <p:sldId id="279" r:id="rId11"/>
    <p:sldId id="265" r:id="rId12"/>
    <p:sldId id="273" r:id="rId13"/>
    <p:sldId id="274" r:id="rId14"/>
    <p:sldId id="280" r:id="rId15"/>
    <p:sldId id="275" r:id="rId16"/>
    <p:sldId id="267" r:id="rId17"/>
    <p:sldId id="268" r:id="rId18"/>
    <p:sldId id="269" r:id="rId19"/>
    <p:sldId id="281" r:id="rId20"/>
    <p:sldId id="270" r:id="rId21"/>
    <p:sldId id="276" r:id="rId22"/>
    <p:sldId id="282" r:id="rId23"/>
    <p:sldId id="277" r:id="rId24"/>
    <p:sldId id="283" r:id="rId25"/>
    <p:sldId id="271" r:id="rId26"/>
    <p:sldId id="261" r:id="rId27"/>
  </p:sldIdLst>
  <p:sldSz cx="9144000" cy="5143500" type="screen16x9"/>
  <p:notesSz cx="6858000" cy="9144000"/>
  <p:embeddedFontLst>
    <p:embeddedFont>
      <p:font typeface="Nanum Myeongjo" panose="020B0600000101010101" charset="-127"/>
      <p:regular r:id="rId29"/>
      <p:bold r:id="rId30"/>
    </p:embeddedFont>
    <p:embeddedFont>
      <p:font typeface="Average" panose="020B0600000101010101" charset="0"/>
      <p:regular r:id="rId31"/>
    </p:embeddedFont>
    <p:embeddedFont>
      <p:font typeface="G마켓 산스 TTF Light" panose="02000000000000000000" pitchFamily="2" charset="-127"/>
      <p:regular r:id="rId32"/>
    </p:embeddedFont>
    <p:embeddedFont>
      <p:font typeface="G마켓 산스 TTF Medium" panose="02000000000000000000" pitchFamily="2" charset="-127"/>
      <p:regular r:id="rId33"/>
    </p:embeddedFont>
    <p:embeddedFont>
      <p:font typeface="Oswald" panose="00000500000000000000" pitchFamily="2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8F628-BD49-4FCC-AEE7-5BE20F37316E}" v="901" dt="2021-12-14T04:39:38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0806" autoAdjust="0"/>
  </p:normalViewPr>
  <p:slideViewPr>
    <p:cSldViewPr snapToGrid="0">
      <p:cViewPr varScale="1">
        <p:scale>
          <a:sx n="98" d="100"/>
          <a:sy n="98" d="100"/>
        </p:scale>
        <p:origin x="941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06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02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72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51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10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1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721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048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084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12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78ca58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78ca58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569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755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19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23aa01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23aa01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5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90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72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26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39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78ca5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78ca5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70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998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Nanum Myeongjo" panose="020B0600000101010101" charset="-127"/>
                <a:ea typeface="Nanum Myeongjo" panose="020B0600000101010101" charset="-127"/>
                <a:cs typeface="Nanum Myeongjo"/>
                <a:sym typeface="Nanum Myeongjo"/>
              </a:rPr>
              <a:t>코로나 백신 </a:t>
            </a:r>
            <a:r>
              <a:rPr lang="ko" sz="3000" dirty="0">
                <a:latin typeface="Nanum Myeongjo" panose="020B0600000101010101" charset="-127"/>
                <a:ea typeface="Nanum Myeongjo" panose="020B0600000101010101" charset="-127"/>
                <a:cs typeface="Nanum Myeongjo"/>
                <a:sym typeface="Nanum Myeongjo"/>
              </a:rPr>
              <a:t>지식그래프 구축</a:t>
            </a:r>
            <a:r>
              <a:rPr lang="en-US" altLang="ko" sz="3000" dirty="0">
                <a:latin typeface="Nanum Myeongjo" panose="020B0600000101010101" charset="-127"/>
                <a:ea typeface="Nanum Myeongjo" panose="020B0600000101010101" charset="-127"/>
                <a:cs typeface="Nanum Myeongjo"/>
                <a:sym typeface="Nanum Myeongjo"/>
              </a:rPr>
              <a:t>:</a:t>
            </a:r>
            <a:br>
              <a:rPr lang="en-US" altLang="ko" sz="3000" dirty="0">
                <a:latin typeface="Nanum Myeongjo" panose="020B0600000101010101" charset="-127"/>
                <a:ea typeface="Nanum Myeongjo" panose="020B0600000101010101" charset="-127"/>
                <a:cs typeface="Nanum Myeongjo"/>
                <a:sym typeface="Nanum Myeongjo"/>
              </a:rPr>
            </a:br>
            <a:r>
              <a:rPr lang="ko-KR" altLang="en-US" sz="3000" dirty="0">
                <a:latin typeface="Nanum Myeongjo" panose="020B0600000101010101" charset="-127"/>
                <a:ea typeface="Nanum Myeongjo" panose="020B0600000101010101" charset="-127"/>
                <a:cs typeface="Nanum Myeongjo"/>
                <a:sym typeface="Nanum Myeongjo"/>
              </a:rPr>
              <a:t>백신 접종 후 질환 및 증상을 중심으로</a:t>
            </a:r>
            <a:endParaRPr sz="3000" dirty="0">
              <a:latin typeface="Nanum Myeongjo" panose="020B0600000101010101" charset="-127"/>
              <a:ea typeface="Nanum Myeongjo" panose="020B0600000101010101" charset="-127"/>
              <a:cs typeface="Nanum Myeongjo"/>
              <a:sym typeface="Nanum Myeongjo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47300" y="4456348"/>
            <a:ext cx="8249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cs typeface="Nanum Myeongjo"/>
                <a:sym typeface="Nanum Myeongjo"/>
              </a:rPr>
              <a:t>삼민이(강민지, 이수민, 김민주)</a:t>
            </a:r>
            <a:endParaRPr sz="1600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  <a:cs typeface="Nanum Myeongjo"/>
              <a:sym typeface="Nanum Myeongj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3600" y="81400"/>
            <a:ext cx="34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Nanum Myeongjo" panose="020B0600000101010101" charset="-127"/>
                <a:ea typeface="Nanum Myeongjo" panose="020B0600000101010101" charset="-127"/>
                <a:cs typeface="Nanum Myeongjo"/>
                <a:sym typeface="Nanum Myeongjo"/>
              </a:rPr>
              <a:t>&lt;자연어처리와딥러닝&gt; Final Report</a:t>
            </a:r>
            <a:endParaRPr dirty="0">
              <a:solidFill>
                <a:schemeClr val="dk1"/>
              </a:solidFill>
              <a:latin typeface="Nanum Myeongjo" panose="020B0600000101010101" charset="-127"/>
              <a:ea typeface="Nanum Myeongjo" panose="020B0600000101010101" charset="-127"/>
              <a:cs typeface="Nanum Myeongjo"/>
              <a:sym typeface="Nanum Myeongj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Named Entity Recognition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2DA90F-F57E-4B92-8DD8-C28BC77B94A5}"/>
              </a:ext>
            </a:extLst>
          </p:cNvPr>
          <p:cNvGrpSpPr/>
          <p:nvPr/>
        </p:nvGrpSpPr>
        <p:grpSpPr>
          <a:xfrm>
            <a:off x="478366" y="999472"/>
            <a:ext cx="8187267" cy="3902728"/>
            <a:chOff x="524933" y="965606"/>
            <a:chExt cx="7857068" cy="390272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E1A6656-B2C8-4876-AD8B-90AA9A309EAD}"/>
                </a:ext>
              </a:extLst>
            </p:cNvPr>
            <p:cNvGrpSpPr/>
            <p:nvPr/>
          </p:nvGrpSpPr>
          <p:grpSpPr>
            <a:xfrm>
              <a:off x="524933" y="1173356"/>
              <a:ext cx="7857068" cy="3694978"/>
              <a:chOff x="541867" y="1012489"/>
              <a:chExt cx="7857068" cy="3835400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769F628-43A8-4F1D-8753-32567710686F}"/>
                  </a:ext>
                </a:extLst>
              </p:cNvPr>
              <p:cNvSpPr/>
              <p:nvPr/>
            </p:nvSpPr>
            <p:spPr>
              <a:xfrm>
                <a:off x="541867" y="1012489"/>
                <a:ext cx="3657600" cy="3835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6BF9918-6AC5-4AF3-953E-0F0C247E2D8E}"/>
                  </a:ext>
                </a:extLst>
              </p:cNvPr>
              <p:cNvSpPr/>
              <p:nvPr/>
            </p:nvSpPr>
            <p:spPr>
              <a:xfrm>
                <a:off x="4741335" y="1012489"/>
                <a:ext cx="3657600" cy="3835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F1047-D8B3-402D-B8AF-F1DA73E10F91}"/>
                </a:ext>
              </a:extLst>
            </p:cNvPr>
            <p:cNvSpPr/>
            <p:nvPr/>
          </p:nvSpPr>
          <p:spPr>
            <a:xfrm>
              <a:off x="1209494" y="965606"/>
              <a:ext cx="2288478" cy="415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Nanum Myeongjo" panose="020B0600000101010101" charset="-127"/>
                  <a:ea typeface="Nanum Myeongjo" panose="020B0600000101010101" charset="-127"/>
                </a:rPr>
                <a:t>Train_Test_Split</a:t>
              </a:r>
              <a:endParaRPr lang="ko-KR" altLang="en-US" dirty="0">
                <a:latin typeface="Nanum Myeongjo" panose="020B0600000101010101" charset="-127"/>
                <a:ea typeface="Nanum Myeongjo" panose="020B0600000101010101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626BF8-E832-401D-9B21-7C946A5A2192}"/>
                </a:ext>
              </a:extLst>
            </p:cNvPr>
            <p:cNvSpPr/>
            <p:nvPr/>
          </p:nvSpPr>
          <p:spPr>
            <a:xfrm>
              <a:off x="5408962" y="965606"/>
              <a:ext cx="2288478" cy="415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Nanum Myeongjo" panose="020B0600000101010101" charset="-127"/>
                  <a:ea typeface="Nanum Myeongjo" panose="020B0600000101010101" charset="-127"/>
                </a:rPr>
                <a:t>학습 후 성능 평가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BF5AC4-C88E-4F8D-96B7-515DB0B774DA}"/>
              </a:ext>
            </a:extLst>
          </p:cNvPr>
          <p:cNvSpPr txBox="1"/>
          <p:nvPr/>
        </p:nvSpPr>
        <p:spPr>
          <a:xfrm>
            <a:off x="673754" y="1620216"/>
            <a:ext cx="3420535" cy="296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NER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태깅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 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코로나 백신 부작용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’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과 관련이 없는 문장은 삭제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marL="271463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(4,044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문장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 1,758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문장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&lt;NE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태그가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로만 이루어져 있는 문장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&gt;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vs. &lt;VACC,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DIS,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SYMP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가 포함되어 있는 문장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&gt;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간의 비율을 고려하기 위해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stratify parameter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사용</a:t>
            </a:r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test_size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= 0.1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train: 1,582 test: 176</a:t>
            </a:r>
            <a:endParaRPr lang="ko-KR" altLang="en-US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A69B320-9C04-42B6-A452-6945F5AAAD3F}"/>
              </a:ext>
            </a:extLst>
          </p:cNvPr>
          <p:cNvSpPr/>
          <p:nvPr/>
        </p:nvSpPr>
        <p:spPr>
          <a:xfrm>
            <a:off x="4387374" y="2683933"/>
            <a:ext cx="369251" cy="431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EFD2B7-30DA-4403-A640-106FFC5E28EB}"/>
              </a:ext>
            </a:extLst>
          </p:cNvPr>
          <p:cNvGrpSpPr/>
          <p:nvPr/>
        </p:nvGrpSpPr>
        <p:grpSpPr>
          <a:xfrm>
            <a:off x="5049708" y="1922794"/>
            <a:ext cx="3420535" cy="1297911"/>
            <a:chOff x="5049708" y="1767750"/>
            <a:chExt cx="3420535" cy="129791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6754A45-5F06-4DAD-9525-615A23C49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9708" y="1767750"/>
              <a:ext cx="3420535" cy="12979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80CCA1-E68B-4B80-B91D-653F4D66671C}"/>
                </a:ext>
              </a:extLst>
            </p:cNvPr>
            <p:cNvSpPr/>
            <p:nvPr/>
          </p:nvSpPr>
          <p:spPr>
            <a:xfrm>
              <a:off x="5049708" y="2827867"/>
              <a:ext cx="3420535" cy="23779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28C1FA-149F-42A7-8A15-767A72BF866A}"/>
              </a:ext>
            </a:extLst>
          </p:cNvPr>
          <p:cNvSpPr txBox="1"/>
          <p:nvPr/>
        </p:nvSpPr>
        <p:spPr>
          <a:xfrm>
            <a:off x="5049708" y="3621054"/>
            <a:ext cx="3420535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최종 </a:t>
            </a:r>
            <a:r>
              <a:rPr lang="en-US" altLang="ko-KR" sz="16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Weighted Average F1-score: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0.86</a:t>
            </a:r>
          </a:p>
        </p:txBody>
      </p:sp>
    </p:spTree>
    <p:extLst>
      <p:ext uri="{BB962C8B-B14F-4D97-AF65-F5344CB8AC3E}">
        <p14:creationId xmlns:p14="http://schemas.microsoft.com/office/powerpoint/2010/main" val="6235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2044036"/>
            <a:ext cx="9144000" cy="1055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2.3. Relation Extraction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39AB0-355B-4361-A33C-2D5A029750A2}"/>
              </a:ext>
            </a:extLst>
          </p:cNvPr>
          <p:cNvSpPr txBox="1"/>
          <p:nvPr/>
        </p:nvSpPr>
        <p:spPr>
          <a:xfrm>
            <a:off x="195385" y="1736259"/>
            <a:ext cx="2360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2. 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프로젝트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301590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Relation Extraction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CF1047-D8B3-402D-B8AF-F1DA73E10F91}"/>
              </a:ext>
            </a:extLst>
          </p:cNvPr>
          <p:cNvSpPr/>
          <p:nvPr/>
        </p:nvSpPr>
        <p:spPr>
          <a:xfrm>
            <a:off x="2725215" y="1253474"/>
            <a:ext cx="3693571" cy="4155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관계 타입</a:t>
            </a:r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, </a:t>
            </a:r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구성 엔티티 타입 및 정의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70ABEB1-3FA7-45A5-B550-F0AF1CA06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92017"/>
              </p:ext>
            </p:extLst>
          </p:nvPr>
        </p:nvGraphicFramePr>
        <p:xfrm>
          <a:off x="372533" y="1845995"/>
          <a:ext cx="8398933" cy="26590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3836">
                  <a:extLst>
                    <a:ext uri="{9D8B030D-6E8A-4147-A177-3AD203B41FA5}">
                      <a16:colId xmlns:a16="http://schemas.microsoft.com/office/drawing/2014/main" val="200005237"/>
                    </a:ext>
                  </a:extLst>
                </a:gridCol>
                <a:gridCol w="1202698">
                  <a:extLst>
                    <a:ext uri="{9D8B030D-6E8A-4147-A177-3AD203B41FA5}">
                      <a16:colId xmlns:a16="http://schemas.microsoft.com/office/drawing/2014/main" val="3829871466"/>
                    </a:ext>
                  </a:extLst>
                </a:gridCol>
                <a:gridCol w="1185334">
                  <a:extLst>
                    <a:ext uri="{9D8B030D-6E8A-4147-A177-3AD203B41FA5}">
                      <a16:colId xmlns:a16="http://schemas.microsoft.com/office/drawing/2014/main" val="3390507366"/>
                    </a:ext>
                  </a:extLst>
                </a:gridCol>
                <a:gridCol w="4047065">
                  <a:extLst>
                    <a:ext uri="{9D8B030D-6E8A-4147-A177-3AD203B41FA5}">
                      <a16:colId xmlns:a16="http://schemas.microsoft.com/office/drawing/2014/main" val="2304509869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관계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X</a:t>
                      </a:r>
                      <a:endParaRPr lang="ko-KR" altLang="en-US" sz="1200" dirty="0"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Y</a:t>
                      </a:r>
                      <a:endParaRPr lang="ko-KR" altLang="en-US" sz="1200" dirty="0"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정의</a:t>
                      </a:r>
                      <a:r>
                        <a:rPr lang="en-US" altLang="ko-KR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/</a:t>
                      </a:r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06192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Triggers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DIS, SYMP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백신에 의해 질환 혹은 증상이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  <a:latin typeface="Nanum Myeongjo" panose="020B0600000101010101" charset="-127"/>
                          <a:ea typeface="Nanum Myeongjo" panose="020B0600000101010101" charset="-127"/>
                        </a:rPr>
                        <a:t>발생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하다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화이자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-</a:t>
                      </a:r>
                      <a:r>
                        <a:rPr lang="ko-KR" altLang="en-US" sz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심낭염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012178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IsTriggeredBy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DIS, SYMP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VACC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질환 혹은 증상이 백신에 의해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  <a:latin typeface="Nanum Myeongjo" panose="020B0600000101010101" charset="-127"/>
                          <a:ea typeface="Nanum Myeongjo" panose="020B0600000101010101" charset="-127"/>
                        </a:rPr>
                        <a:t>발생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하다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: </a:t>
                      </a:r>
                      <a:r>
                        <a:rPr lang="ko-KR" altLang="en-US" sz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심낭염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화이자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119410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Accompanies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DIS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SYMP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질환이 특정 증상을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  <a:latin typeface="Nanum Myeongjo" panose="020B0600000101010101" charset="-127"/>
                          <a:ea typeface="Nanum Myeongjo" panose="020B0600000101010101" charset="-127"/>
                        </a:rPr>
                        <a:t>동반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하다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아나필락시스 쇼크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호흡곤란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373118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IsAccompaniedBy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SYMP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DIS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특정 증상이 질환에 의해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  <a:latin typeface="Nanum Myeongjo" panose="020B0600000101010101" charset="-127"/>
                          <a:ea typeface="Nanum Myeongjo" panose="020B0600000101010101" charset="-127"/>
                        </a:rPr>
                        <a:t>동반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되다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호흡곤란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아나필락시스 쇼크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061560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Other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same as X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두 엔티티가 관계를 가지지 않음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화이자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모더나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201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51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Relation Extraction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7C440E-2684-4CC6-8470-7E5DB0448C16}"/>
              </a:ext>
            </a:extLst>
          </p:cNvPr>
          <p:cNvGrpSpPr/>
          <p:nvPr/>
        </p:nvGrpSpPr>
        <p:grpSpPr>
          <a:xfrm>
            <a:off x="478366" y="999472"/>
            <a:ext cx="8187268" cy="3902728"/>
            <a:chOff x="524933" y="965606"/>
            <a:chExt cx="7857069" cy="390272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5818514-2D1F-44E1-A94D-088BC24332FC}"/>
                </a:ext>
              </a:extLst>
            </p:cNvPr>
            <p:cNvGrpSpPr/>
            <p:nvPr/>
          </p:nvGrpSpPr>
          <p:grpSpPr>
            <a:xfrm>
              <a:off x="524933" y="1173356"/>
              <a:ext cx="7857069" cy="3694978"/>
              <a:chOff x="541867" y="1012489"/>
              <a:chExt cx="7857069" cy="38354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517FA9E-F9FF-463A-8AA0-531FB72862D8}"/>
                  </a:ext>
                </a:extLst>
              </p:cNvPr>
              <p:cNvSpPr/>
              <p:nvPr/>
            </p:nvSpPr>
            <p:spPr>
              <a:xfrm>
                <a:off x="541867" y="1012489"/>
                <a:ext cx="3657600" cy="3835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BC17A9B-2E5F-455C-8654-1640CB1213F0}"/>
                  </a:ext>
                </a:extLst>
              </p:cNvPr>
              <p:cNvSpPr/>
              <p:nvPr/>
            </p:nvSpPr>
            <p:spPr>
              <a:xfrm>
                <a:off x="4741335" y="1012489"/>
                <a:ext cx="3657600" cy="3835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D7B2CA-D781-47C5-B67E-ABC62428B59C}"/>
                </a:ext>
              </a:extLst>
            </p:cNvPr>
            <p:cNvSpPr/>
            <p:nvPr/>
          </p:nvSpPr>
          <p:spPr>
            <a:xfrm>
              <a:off x="1209494" y="965606"/>
              <a:ext cx="2288478" cy="415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anum Myeongjo" panose="020B0600000101010101" charset="-127"/>
                  <a:ea typeface="Nanum Myeongjo" panose="020B0600000101010101" charset="-127"/>
                </a:rPr>
                <a:t>RE </a:t>
              </a:r>
              <a:r>
                <a:rPr lang="ko-KR" altLang="en-US" dirty="0">
                  <a:latin typeface="Nanum Myeongjo" panose="020B0600000101010101" charset="-127"/>
                  <a:ea typeface="Nanum Myeongjo" panose="020B0600000101010101" charset="-127"/>
                </a:rPr>
                <a:t>자동 </a:t>
              </a:r>
              <a:r>
                <a:rPr lang="ko-KR" altLang="en-US" dirty="0" err="1">
                  <a:latin typeface="Nanum Myeongjo" panose="020B0600000101010101" charset="-127"/>
                  <a:ea typeface="Nanum Myeongjo" panose="020B0600000101010101" charset="-127"/>
                </a:rPr>
                <a:t>태깅</a:t>
              </a:r>
              <a:endParaRPr lang="ko-KR" altLang="en-US" dirty="0">
                <a:latin typeface="Nanum Myeongjo" panose="020B0600000101010101" charset="-127"/>
                <a:ea typeface="Nanum Myeongjo" panose="020B0600000101010101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91A83-04D1-4DF0-A14D-43651CC7FA83}"/>
                </a:ext>
              </a:extLst>
            </p:cNvPr>
            <p:cNvSpPr/>
            <p:nvPr/>
          </p:nvSpPr>
          <p:spPr>
            <a:xfrm>
              <a:off x="5408962" y="965606"/>
              <a:ext cx="2288478" cy="415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anum Myeongjo" panose="020B0600000101010101" charset="-127"/>
                  <a:ea typeface="Nanum Myeongjo" panose="020B0600000101010101" charset="-127"/>
                </a:rPr>
                <a:t>RE</a:t>
              </a:r>
              <a:r>
                <a:rPr lang="ko-KR" altLang="en-US" dirty="0">
                  <a:latin typeface="Nanum Myeongjo" panose="020B0600000101010101" charset="-127"/>
                  <a:ea typeface="Nanum Myeongjo" panose="020B0600000101010101" charset="-127"/>
                </a:rPr>
                <a:t> </a:t>
              </a:r>
              <a:r>
                <a:rPr lang="ko-KR" altLang="en-US" dirty="0" err="1">
                  <a:latin typeface="Nanum Myeongjo" panose="020B0600000101010101" charset="-127"/>
                  <a:ea typeface="Nanum Myeongjo" panose="020B0600000101010101" charset="-127"/>
                </a:rPr>
                <a:t>태깅</a:t>
              </a:r>
              <a:r>
                <a:rPr lang="ko-KR" altLang="en-US" dirty="0">
                  <a:latin typeface="Nanum Myeongjo" panose="020B0600000101010101" charset="-127"/>
                  <a:ea typeface="Nanum Myeongjo" panose="020B0600000101010101" charset="-127"/>
                </a:rPr>
                <a:t> 결과</a:t>
              </a:r>
              <a:r>
                <a:rPr lang="en-US" altLang="ko-KR" dirty="0">
                  <a:latin typeface="Nanum Myeongjo" panose="020B0600000101010101" charset="-127"/>
                  <a:ea typeface="Nanum Myeongjo" panose="020B0600000101010101" charset="-127"/>
                </a:rPr>
                <a:t>, </a:t>
              </a:r>
              <a:r>
                <a:rPr lang="ko-KR" altLang="en-US" dirty="0">
                  <a:latin typeface="Nanum Myeongjo" panose="020B0600000101010101" charset="-127"/>
                  <a:ea typeface="Nanum Myeongjo" panose="020B0600000101010101" charset="-127"/>
                </a:rPr>
                <a:t>예시</a:t>
              </a:r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927AF6-3DC3-4A31-99E4-43187FCC528E}"/>
              </a:ext>
            </a:extLst>
          </p:cNvPr>
          <p:cNvSpPr/>
          <p:nvPr/>
        </p:nvSpPr>
        <p:spPr>
          <a:xfrm>
            <a:off x="4387374" y="2683933"/>
            <a:ext cx="369251" cy="431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53ACC8-E7C6-4E81-9E85-6273C05B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97" y="1653050"/>
            <a:ext cx="299085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DE3C84-5BA4-4478-89D8-69117DE5E613}"/>
              </a:ext>
            </a:extLst>
          </p:cNvPr>
          <p:cNvSpPr txBox="1"/>
          <p:nvPr/>
        </p:nvSpPr>
        <p:spPr>
          <a:xfrm>
            <a:off x="703389" y="3366177"/>
            <a:ext cx="3361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사전에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(‘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개체명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태그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’, ‘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개체명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태그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’)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의 조합으로 만들어질 수 있는 관계 타입을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dictionary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형태로 정의하여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문장 각각에 대해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RE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자동 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태깅</a:t>
            </a:r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최종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RE 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태깅된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문장 개수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: 2,392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984A8-4121-4FAC-A69D-EE3D861E1193}"/>
              </a:ext>
            </a:extLst>
          </p:cNvPr>
          <p:cNvSpPr txBox="1"/>
          <p:nvPr/>
        </p:nvSpPr>
        <p:spPr>
          <a:xfrm>
            <a:off x="5151309" y="3215150"/>
            <a:ext cx="321733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Accompanies (DIS-SYMP)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&lt;e1&gt;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아나필락시스 쇼크는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&lt;/e1&gt; </a:t>
            </a:r>
            <a:r>
              <a:rPr lang="ko-KR" altLang="en-US" sz="12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약제 혹은 꽃가루 등 외부 자극으로 인해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&lt;e2&gt;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가려움증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&lt;/e2&gt; </a:t>
            </a:r>
            <a:r>
              <a:rPr lang="ko-KR" altLang="en-US" sz="12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두드러기</a:t>
            </a:r>
            <a:r>
              <a:rPr lang="en-US" altLang="ko-KR" sz="12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호흡곤란 등 증상이 나타나는 중증 알레르기 반응이다 </a:t>
            </a:r>
            <a:r>
              <a:rPr lang="en-US" altLang="ko-KR" sz="12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33770F9-CA9D-4836-A035-0AB0BA3D7DA2}"/>
              </a:ext>
            </a:extLst>
          </p:cNvPr>
          <p:cNvGrpSpPr/>
          <p:nvPr/>
        </p:nvGrpSpPr>
        <p:grpSpPr>
          <a:xfrm>
            <a:off x="5567650" y="1644402"/>
            <a:ext cx="2384653" cy="1463316"/>
            <a:chOff x="5567650" y="1720603"/>
            <a:chExt cx="2384653" cy="146331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79D5BC-DD18-493D-ADB9-BCA87D361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7650" y="1720603"/>
              <a:ext cx="2384653" cy="14633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E95279C-DC9B-4045-8E88-372D1B68639E}"/>
                </a:ext>
              </a:extLst>
            </p:cNvPr>
            <p:cNvSpPr/>
            <p:nvPr/>
          </p:nvSpPr>
          <p:spPr>
            <a:xfrm>
              <a:off x="5567650" y="1720603"/>
              <a:ext cx="2384653" cy="22673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84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Relation Extraction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0AA7-B61B-43F4-A8DA-88425B97B80E}"/>
              </a:ext>
            </a:extLst>
          </p:cNvPr>
          <p:cNvSpPr txBox="1"/>
          <p:nvPr/>
        </p:nvSpPr>
        <p:spPr>
          <a:xfrm>
            <a:off x="1244598" y="1747956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R-BERT</a:t>
            </a:r>
            <a:r>
              <a:rPr lang="ko-KR" altLang="en-US" sz="18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를 사용해 학습</a:t>
            </a:r>
            <a:r>
              <a:rPr lang="en-US" altLang="ko-KR" sz="18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성능 평가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F6A317-2567-4546-95F0-FBDF42233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0" y="2235847"/>
            <a:ext cx="6962775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07BCA-A066-4FDB-A3A4-7D076C99FD28}"/>
              </a:ext>
            </a:extLst>
          </p:cNvPr>
          <p:cNvSpPr txBox="1"/>
          <p:nvPr/>
        </p:nvSpPr>
        <p:spPr>
          <a:xfrm>
            <a:off x="971857" y="4135581"/>
            <a:ext cx="7200280" cy="70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기존의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R-BERT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는 영어 데이터 학습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예측에 사용되었던 모델이었기에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한국어 데이터를 학습시키기 위해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tokenizer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의 종류를 </a:t>
            </a:r>
            <a:r>
              <a:rPr lang="en-US" altLang="ko-KR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KoBertTokenizer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로 변경 후 학습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0E47A2-A4C1-41A1-84A5-E3A67940FED2}"/>
              </a:ext>
            </a:extLst>
          </p:cNvPr>
          <p:cNvSpPr/>
          <p:nvPr/>
        </p:nvSpPr>
        <p:spPr>
          <a:xfrm>
            <a:off x="3379670" y="1126478"/>
            <a:ext cx="2384653" cy="4155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RE </a:t>
            </a:r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학습 모델</a:t>
            </a:r>
          </a:p>
        </p:txBody>
      </p:sp>
    </p:spTree>
    <p:extLst>
      <p:ext uri="{BB962C8B-B14F-4D97-AF65-F5344CB8AC3E}">
        <p14:creationId xmlns:p14="http://schemas.microsoft.com/office/powerpoint/2010/main" val="63186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Relation Extraction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FE4398-B065-4796-AFFF-933FD52F0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56"/>
          <a:stretch/>
        </p:blipFill>
        <p:spPr>
          <a:xfrm>
            <a:off x="1585907" y="2256858"/>
            <a:ext cx="5972175" cy="2137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F012C2-CC6B-41DD-B9F7-1569DECDA27A}"/>
              </a:ext>
            </a:extLst>
          </p:cNvPr>
          <p:cNvSpPr/>
          <p:nvPr/>
        </p:nvSpPr>
        <p:spPr>
          <a:xfrm>
            <a:off x="3379670" y="1126478"/>
            <a:ext cx="2384653" cy="4155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학습 후 성능 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AF502-00AC-409C-AAFE-78440079D30E}"/>
              </a:ext>
            </a:extLst>
          </p:cNvPr>
          <p:cNvSpPr txBox="1"/>
          <p:nvPr/>
        </p:nvSpPr>
        <p:spPr>
          <a:xfrm>
            <a:off x="931327" y="1668585"/>
            <a:ext cx="7281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main.py --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do_train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do_eval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train_batch_size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4 --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eval_batch_size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model_name_or_path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monologg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kobert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ko-KR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960B0-64ED-4DDE-827D-88CE60EFEC4A}"/>
              </a:ext>
            </a:extLst>
          </p:cNvPr>
          <p:cNvSpPr txBox="1"/>
          <p:nvPr/>
        </p:nvSpPr>
        <p:spPr>
          <a:xfrm>
            <a:off x="2129357" y="4436143"/>
            <a:ext cx="488527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최종 </a:t>
            </a:r>
            <a:r>
              <a:rPr lang="en-US" altLang="ko-KR" sz="16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Weighted Average F1-score: </a:t>
            </a:r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0.96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FE5051-7599-4188-9CA4-05F1483E8F70}"/>
              </a:ext>
            </a:extLst>
          </p:cNvPr>
          <p:cNvSpPr/>
          <p:nvPr/>
        </p:nvSpPr>
        <p:spPr>
          <a:xfrm>
            <a:off x="1585907" y="4114800"/>
            <a:ext cx="5972175" cy="2794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2044036"/>
            <a:ext cx="9144000" cy="1055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2.4. Knowledge Graph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38DEC-07EB-42BD-A883-E6B510701A06}"/>
              </a:ext>
            </a:extLst>
          </p:cNvPr>
          <p:cNvSpPr txBox="1"/>
          <p:nvPr/>
        </p:nvSpPr>
        <p:spPr>
          <a:xfrm>
            <a:off x="195385" y="1736259"/>
            <a:ext cx="2360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2. 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프로젝트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226029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Knowledge Graph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196383-EAEA-4C37-8FCF-F659B2E8394C}"/>
              </a:ext>
            </a:extLst>
          </p:cNvPr>
          <p:cNvSpPr/>
          <p:nvPr/>
        </p:nvSpPr>
        <p:spPr>
          <a:xfrm>
            <a:off x="255470" y="1058745"/>
            <a:ext cx="4231863" cy="4155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RE</a:t>
            </a:r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 결과 </a:t>
            </a:r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 KG input</a:t>
            </a:r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과정에서의 </a:t>
            </a:r>
            <a:r>
              <a:rPr lang="ko-KR" altLang="en-US" dirty="0" err="1"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전처리</a:t>
            </a:r>
            <a:endParaRPr lang="ko-KR" altLang="en-US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8364F-70E8-4157-BAF4-EA1227BE664E}"/>
              </a:ext>
            </a:extLst>
          </p:cNvPr>
          <p:cNvSpPr txBox="1"/>
          <p:nvPr/>
        </p:nvSpPr>
        <p:spPr>
          <a:xfrm>
            <a:off x="255470" y="1664376"/>
            <a:ext cx="8622807" cy="134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RE 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태깅된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문장 중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Other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가 아닌 문장만 추출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 859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문장</a:t>
            </a:r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NER, RE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학습시에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‘-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이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가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를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등 조사가 포함된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어절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‘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단위로 학습하였기 때문에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지식그래프를 구축하기 전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조사 등의 불용어를 정의하고 엔티티를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명사형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으로 변환</a:t>
            </a:r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5C256-9EA2-4635-874D-8DB762518D1D}"/>
              </a:ext>
            </a:extLst>
          </p:cNvPr>
          <p:cNvGrpSpPr/>
          <p:nvPr/>
        </p:nvGrpSpPr>
        <p:grpSpPr>
          <a:xfrm>
            <a:off x="1529820" y="2925766"/>
            <a:ext cx="5915025" cy="1970124"/>
            <a:chOff x="1529820" y="2910136"/>
            <a:chExt cx="5915025" cy="197012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5E163F9-6635-45B5-923C-C7B93C0FF7CF}"/>
                </a:ext>
              </a:extLst>
            </p:cNvPr>
            <p:cNvGrpSpPr/>
            <p:nvPr/>
          </p:nvGrpSpPr>
          <p:grpSpPr>
            <a:xfrm>
              <a:off x="1529820" y="2910136"/>
              <a:ext cx="5915025" cy="1600200"/>
              <a:chOff x="1529820" y="3011733"/>
              <a:chExt cx="5915025" cy="160020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2BF8F37-1B9E-4170-85DA-3C04FAC3DF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9820" y="3011733"/>
                <a:ext cx="5915025" cy="16002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35F7B34-A47F-4B10-A2F3-216393DC68BD}"/>
                  </a:ext>
                </a:extLst>
              </p:cNvPr>
              <p:cNvSpPr/>
              <p:nvPr/>
            </p:nvSpPr>
            <p:spPr>
              <a:xfrm>
                <a:off x="5064369" y="3011733"/>
                <a:ext cx="2380476" cy="16002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555C6B-EAD0-44E3-A1B5-4164BBD2CA42}"/>
                </a:ext>
              </a:extLst>
            </p:cNvPr>
            <p:cNvSpPr txBox="1"/>
            <p:nvPr/>
          </p:nvSpPr>
          <p:spPr>
            <a:xfrm>
              <a:off x="2250831" y="4603261"/>
              <a:ext cx="4962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조사 등의 불용어가 제거된 명사형 </a:t>
              </a:r>
              <a:r>
                <a:rPr lang="en-US" altLang="ko-KR" sz="1200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new_e1, new_e2</a:t>
              </a:r>
              <a:r>
                <a:rPr lang="ko-KR" altLang="en-US" sz="1200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94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Knowledge Graph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196383-EAEA-4C37-8FCF-F659B2E8394C}"/>
              </a:ext>
            </a:extLst>
          </p:cNvPr>
          <p:cNvSpPr/>
          <p:nvPr/>
        </p:nvSpPr>
        <p:spPr>
          <a:xfrm>
            <a:off x="2456068" y="1054935"/>
            <a:ext cx="4231863" cy="4155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Neo4j </a:t>
            </a:r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지식 그래프 구축 결과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C1A1139-4230-44A1-AE79-CC5F32055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48237"/>
              </p:ext>
            </p:extLst>
          </p:nvPr>
        </p:nvGraphicFramePr>
        <p:xfrm>
          <a:off x="1273907" y="2196120"/>
          <a:ext cx="2835682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841">
                  <a:extLst>
                    <a:ext uri="{9D8B030D-6E8A-4147-A177-3AD203B41FA5}">
                      <a16:colId xmlns:a16="http://schemas.microsoft.com/office/drawing/2014/main" val="439939194"/>
                    </a:ext>
                  </a:extLst>
                </a:gridCol>
                <a:gridCol w="1417841">
                  <a:extLst>
                    <a:ext uri="{9D8B030D-6E8A-4147-A177-3AD203B41FA5}">
                      <a16:colId xmlns:a16="http://schemas.microsoft.com/office/drawing/2014/main" val="364509588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엔티티 태그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08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VACC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30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652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DIS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129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1538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SYMP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141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800193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49303D-8A53-4975-8398-FB7BC539E831}"/>
              </a:ext>
            </a:extLst>
          </p:cNvPr>
          <p:cNvGraphicFramePr>
            <a:graphicFrameLocks noGrp="1"/>
          </p:cNvGraphicFramePr>
          <p:nvPr/>
        </p:nvGraphicFramePr>
        <p:xfrm>
          <a:off x="9769231" y="1742831"/>
          <a:ext cx="208280" cy="304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144485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2"/>
                      </a:solidFill>
                      <a:prstDash val="solid"/>
                    </a:lnL>
                    <a:lnR w="12700" cmpd="sng">
                      <a:solidFill>
                        <a:schemeClr val="tx2"/>
                      </a:solidFill>
                      <a:prstDash val="solid"/>
                    </a:lnR>
                    <a:lnT w="12700" cmpd="sng">
                      <a:solidFill>
                        <a:schemeClr val="tx2"/>
                      </a:solidFill>
                      <a:prstDash val="solid"/>
                    </a:lnT>
                    <a:lnB w="12700" cmpd="sng">
                      <a:solidFill>
                        <a:schemeClr val="tx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605481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F3DB032F-31A4-4843-891F-49468436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56081"/>
              </p:ext>
            </p:extLst>
          </p:nvPr>
        </p:nvGraphicFramePr>
        <p:xfrm>
          <a:off x="4487333" y="2005620"/>
          <a:ext cx="3382760" cy="190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1380">
                  <a:extLst>
                    <a:ext uri="{9D8B030D-6E8A-4147-A177-3AD203B41FA5}">
                      <a16:colId xmlns:a16="http://schemas.microsoft.com/office/drawing/2014/main" val="439939194"/>
                    </a:ext>
                  </a:extLst>
                </a:gridCol>
                <a:gridCol w="1691380">
                  <a:extLst>
                    <a:ext uri="{9D8B030D-6E8A-4147-A177-3AD203B41FA5}">
                      <a16:colId xmlns:a16="http://schemas.microsoft.com/office/drawing/2014/main" val="364509588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관계 타입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08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Triggers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291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652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IsTriggeredBy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53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1538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Accompanies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151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019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IsAccompaniedBy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124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1033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C720AF-58F9-41A0-AFBF-A777C7C8ACE8}"/>
              </a:ext>
            </a:extLst>
          </p:cNvPr>
          <p:cNvSpPr txBox="1"/>
          <p:nvPr/>
        </p:nvSpPr>
        <p:spPr>
          <a:xfrm>
            <a:off x="948917" y="4145244"/>
            <a:ext cx="348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최종적으로 추출된</a:t>
            </a:r>
            <a:r>
              <a:rPr lang="en-US" altLang="ko-KR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엔티티 태그 개수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920A3-E490-4724-9EF2-7604A1BEBB31}"/>
              </a:ext>
            </a:extLst>
          </p:cNvPr>
          <p:cNvSpPr txBox="1"/>
          <p:nvPr/>
        </p:nvSpPr>
        <p:spPr>
          <a:xfrm>
            <a:off x="4760220" y="4145243"/>
            <a:ext cx="283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최종적으로 추출된</a:t>
            </a:r>
            <a:r>
              <a:rPr lang="en-US" altLang="ko-KR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관계 타입 개수</a:t>
            </a:r>
          </a:p>
        </p:txBody>
      </p:sp>
    </p:spTree>
    <p:extLst>
      <p:ext uri="{BB962C8B-B14F-4D97-AF65-F5344CB8AC3E}">
        <p14:creationId xmlns:p14="http://schemas.microsoft.com/office/powerpoint/2010/main" val="246824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Knowledge Graph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AE7E9F-76CE-44FD-A1FC-B6104A29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03" y="972627"/>
            <a:ext cx="5880394" cy="3725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83A64C-3505-4604-BF1E-744FE0A94396}"/>
              </a:ext>
            </a:extLst>
          </p:cNvPr>
          <p:cNvSpPr txBox="1"/>
          <p:nvPr/>
        </p:nvSpPr>
        <p:spPr>
          <a:xfrm>
            <a:off x="433753" y="4778927"/>
            <a:ext cx="827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하나의 백신</a:t>
            </a:r>
            <a:r>
              <a:rPr lang="en-US" altLang="ko-KR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: ‘</a:t>
            </a:r>
            <a:r>
              <a:rPr lang="ko-KR" altLang="en-US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아스트라제네카</a:t>
            </a:r>
            <a:r>
              <a:rPr lang="en-US" altLang="ko-KR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’)</a:t>
            </a:r>
            <a:r>
              <a:rPr lang="ko-KR" altLang="en-US" sz="12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을 중심으로 엔티티들이 관계를 형성하고 있는 모습</a:t>
            </a:r>
          </a:p>
        </p:txBody>
      </p:sp>
    </p:spTree>
    <p:extLst>
      <p:ext uri="{BB962C8B-B14F-4D97-AF65-F5344CB8AC3E}">
        <p14:creationId xmlns:p14="http://schemas.microsoft.com/office/powerpoint/2010/main" val="22005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131A83D-3EAB-4B55-B9EC-176EBB53CC21}"/>
              </a:ext>
            </a:extLst>
          </p:cNvPr>
          <p:cNvSpPr/>
          <p:nvPr/>
        </p:nvSpPr>
        <p:spPr>
          <a:xfrm>
            <a:off x="0" y="267629"/>
            <a:ext cx="3100039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목 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C264E-F104-4D61-8ED0-0DC3050A0790}"/>
              </a:ext>
            </a:extLst>
          </p:cNvPr>
          <p:cNvSpPr txBox="1"/>
          <p:nvPr/>
        </p:nvSpPr>
        <p:spPr>
          <a:xfrm>
            <a:off x="2556588" y="1437268"/>
            <a:ext cx="4177990" cy="290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프로젝트 목표 및 의의</a:t>
            </a:r>
            <a:endParaRPr lang="en-US" altLang="ko-KR" sz="2000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프로젝트 진행 결과</a:t>
            </a:r>
            <a:endParaRPr lang="en-US" altLang="ko-KR" sz="2000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lvl="1" indent="6238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2.1. Data Collection</a:t>
            </a:r>
          </a:p>
          <a:p>
            <a:pPr lvl="1" indent="6238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2.2. Named Entity Recognition</a:t>
            </a:r>
          </a:p>
          <a:p>
            <a:pPr lvl="1" indent="6238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2.3. Relation Extraction</a:t>
            </a:r>
          </a:p>
          <a:p>
            <a:pPr lvl="1" indent="6238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2.4. Knowledge Graph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3. </a:t>
            </a:r>
            <a:r>
              <a:rPr lang="ko-KR" altLang="en-US" sz="20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한계 및 보완점</a:t>
            </a:r>
            <a:endParaRPr lang="en-US" altLang="ko-KR" sz="2000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196383-EAEA-4C37-8FCF-F659B2E8394C}"/>
              </a:ext>
            </a:extLst>
          </p:cNvPr>
          <p:cNvSpPr/>
          <p:nvPr/>
        </p:nvSpPr>
        <p:spPr>
          <a:xfrm>
            <a:off x="0" y="0"/>
            <a:ext cx="9144000" cy="415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‘</a:t>
            </a:r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코로나 백신 지식그래프</a:t>
            </a:r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’ </a:t>
            </a:r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검색 예시 </a:t>
            </a:r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(1)</a:t>
            </a:r>
            <a:endParaRPr lang="ko-KR" altLang="en-US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42565-FE60-40A7-98FC-3916FCDD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613134"/>
            <a:ext cx="8276492" cy="4306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1FFC0-DEC8-410B-954E-B93960CB60AC}"/>
              </a:ext>
            </a:extLst>
          </p:cNvPr>
          <p:cNvSpPr txBox="1"/>
          <p:nvPr/>
        </p:nvSpPr>
        <p:spPr>
          <a:xfrm>
            <a:off x="4572000" y="613134"/>
            <a:ext cx="413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‘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화이자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’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 백신으로 인한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‘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심근염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’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이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동반하는 증상은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43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196383-EAEA-4C37-8FCF-F659B2E8394C}"/>
              </a:ext>
            </a:extLst>
          </p:cNvPr>
          <p:cNvSpPr/>
          <p:nvPr/>
        </p:nvSpPr>
        <p:spPr>
          <a:xfrm>
            <a:off x="0" y="0"/>
            <a:ext cx="9144000" cy="415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‘</a:t>
            </a:r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코로나 백신 지식그래프</a:t>
            </a:r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’ </a:t>
            </a:r>
            <a:r>
              <a:rPr lang="ko-KR" altLang="en-US" dirty="0">
                <a:latin typeface="Nanum Myeongjo" panose="020B0600000101010101" charset="-127"/>
                <a:ea typeface="Nanum Myeongjo" panose="020B0600000101010101" charset="-127"/>
              </a:rPr>
              <a:t>검색 예시 </a:t>
            </a:r>
            <a:r>
              <a:rPr lang="en-US" altLang="ko-KR" dirty="0">
                <a:latin typeface="Nanum Myeongjo" panose="020B0600000101010101" charset="-127"/>
                <a:ea typeface="Nanum Myeongjo" panose="020B0600000101010101" charset="-127"/>
              </a:rPr>
              <a:t>(2)</a:t>
            </a:r>
            <a:endParaRPr lang="ko-KR" altLang="en-US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4B4CEC-134B-4AF7-8BA1-B588ECCB3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34"/>
          <a:stretch/>
        </p:blipFill>
        <p:spPr>
          <a:xfrm>
            <a:off x="440944" y="570524"/>
            <a:ext cx="8262112" cy="434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CD361E-BB72-48E4-B4E7-769B897974BF}"/>
              </a:ext>
            </a:extLst>
          </p:cNvPr>
          <p:cNvSpPr txBox="1"/>
          <p:nvPr/>
        </p:nvSpPr>
        <p:spPr>
          <a:xfrm>
            <a:off x="4572000" y="570524"/>
            <a:ext cx="413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‘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아나필락시스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’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를 일으키는 백신의 종류와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해당 질환이 동반하는 증상은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Nanum Myeongjo" panose="020B0600000101010101" charset="-127"/>
              <a:ea typeface="Nanum Myeongjo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37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3. 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한계 및 보완점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A1D7991-EA5D-49AA-897D-9876CA11AC6C}"/>
              </a:ext>
            </a:extLst>
          </p:cNvPr>
          <p:cNvSpPr/>
          <p:nvPr/>
        </p:nvSpPr>
        <p:spPr>
          <a:xfrm>
            <a:off x="444500" y="1007532"/>
            <a:ext cx="8255000" cy="13631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코로나 백신 부작용과 관련된 </a:t>
            </a:r>
            <a:r>
              <a:rPr lang="en-US" altLang="ko-KR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‘</a:t>
            </a:r>
            <a:r>
              <a:rPr lang="ko-KR" altLang="en-US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신뢰 가능한</a:t>
            </a:r>
            <a:r>
              <a:rPr lang="en-US" altLang="ko-KR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’ </a:t>
            </a:r>
            <a:r>
              <a:rPr lang="ko-KR" altLang="en-US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데이터의 수가 부족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더불어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각 질환 및 증상에 대한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대처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치료법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’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이 함께 기술되어 있는 데이터가 절대적으로 부족함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양질의 데이터 확보를 통해 </a:t>
            </a:r>
            <a:r>
              <a:rPr lang="ko-KR" altLang="en-US" b="1" u="sng" dirty="0" err="1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개체명</a:t>
            </a:r>
            <a:r>
              <a:rPr lang="ko-KR" altLang="en-US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태그</a:t>
            </a:r>
            <a:r>
              <a:rPr lang="en-US" altLang="ko-KR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, </a:t>
            </a:r>
            <a:r>
              <a:rPr lang="ko-KR" altLang="en-US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관계 타입의 불균형을 해결해야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 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655285-A2DC-4313-9622-948D19FE4551}"/>
              </a:ext>
            </a:extLst>
          </p:cNvPr>
          <p:cNvSpPr/>
          <p:nvPr/>
        </p:nvSpPr>
        <p:spPr>
          <a:xfrm>
            <a:off x="444500" y="3510158"/>
            <a:ext cx="8255000" cy="13631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Relation Extraction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에서 자동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태깅을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 사용하였으나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이는 문장 내에서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&lt;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엔티티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&gt;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&lt;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엔티티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&gt;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가 어떤 관계를 이루는지에 대한 서술부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(‘~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~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의 부작용이 아니다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‘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를 고려하지 않은 방식임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따라서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, </a:t>
            </a:r>
            <a:r>
              <a:rPr lang="ko-KR" altLang="en-US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부정확한 </a:t>
            </a:r>
            <a:r>
              <a:rPr lang="en-US" altLang="ko-KR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RE </a:t>
            </a:r>
            <a:r>
              <a:rPr lang="ko-KR" altLang="en-US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관계에 대한 수정</a:t>
            </a:r>
            <a:r>
              <a:rPr lang="en-US" altLang="ko-KR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/</a:t>
            </a:r>
            <a:r>
              <a:rPr lang="ko-KR" altLang="en-US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보완이 필요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DAADA1-7678-4E56-B673-4CBD35D8A21D}"/>
              </a:ext>
            </a:extLst>
          </p:cNvPr>
          <p:cNvSpPr/>
          <p:nvPr/>
        </p:nvSpPr>
        <p:spPr>
          <a:xfrm>
            <a:off x="444500" y="2501174"/>
            <a:ext cx="8255000" cy="889001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정부 자료 뿐만 아니라 뉴스 기사도 함께 데이터셋에 포함시켰기 때문에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최종적으로 구축된 지식그래프에서의 </a:t>
            </a:r>
            <a:r>
              <a:rPr lang="ko-KR" altLang="en-US" b="1" u="sng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엔티티 간 관계에 대해 의학적인 검증이 필요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Nanum Myeongjo" panose="020B0600000101010101" charset="-127"/>
              <a:ea typeface="Nanum Myeongjo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62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F34E1F-17BE-4EF3-84EE-DBA52783C48D}"/>
              </a:ext>
            </a:extLst>
          </p:cNvPr>
          <p:cNvSpPr txBox="1"/>
          <p:nvPr/>
        </p:nvSpPr>
        <p:spPr>
          <a:xfrm>
            <a:off x="2743200" y="211008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감사합니다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1.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목표 및 의의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BBD2D7-036E-4513-A87C-9D732E13D5E5}"/>
              </a:ext>
            </a:extLst>
          </p:cNvPr>
          <p:cNvGrpSpPr/>
          <p:nvPr/>
        </p:nvGrpSpPr>
        <p:grpSpPr>
          <a:xfrm>
            <a:off x="311700" y="1012550"/>
            <a:ext cx="8520600" cy="3796515"/>
            <a:chOff x="311700" y="961750"/>
            <a:chExt cx="8520600" cy="3796515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311700" y="1169500"/>
              <a:ext cx="8520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238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500"/>
                <a:buFont typeface="Nanum Myeongjo"/>
                <a:buChar char="-"/>
              </a:pPr>
              <a:endParaRPr sz="1100">
                <a:solidFill>
                  <a:srgbClr val="FFD966"/>
                </a:solidFill>
                <a:latin typeface="Nanum Myeongjo"/>
                <a:ea typeface="Nanum Myeongjo"/>
                <a:cs typeface="Nanum Myeongjo"/>
                <a:sym typeface="Nanum Myeongjo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AE1BAAC-7FD0-44EF-878D-6F7FC4C7FA9D}"/>
                </a:ext>
              </a:extLst>
            </p:cNvPr>
            <p:cNvSpPr/>
            <p:nvPr/>
          </p:nvSpPr>
          <p:spPr>
            <a:xfrm>
              <a:off x="416312" y="1169501"/>
              <a:ext cx="8259337" cy="148449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0D01C7-C95E-4E8F-B605-884E766745D3}"/>
                </a:ext>
              </a:extLst>
            </p:cNvPr>
            <p:cNvSpPr/>
            <p:nvPr/>
          </p:nvSpPr>
          <p:spPr>
            <a:xfrm>
              <a:off x="416311" y="3016265"/>
              <a:ext cx="8259337" cy="17420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CC0C75-C1CB-4325-A38E-C50C4BE1AEBA}"/>
                </a:ext>
              </a:extLst>
            </p:cNvPr>
            <p:cNvSpPr/>
            <p:nvPr/>
          </p:nvSpPr>
          <p:spPr>
            <a:xfrm>
              <a:off x="810322" y="961750"/>
              <a:ext cx="1419922" cy="415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Nanum Myeongjo" panose="020B0600000101010101" charset="-127"/>
                  <a:ea typeface="Nanum Myeongjo" panose="020B0600000101010101" charset="-127"/>
                </a:rPr>
                <a:t>목표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A7B473-BB93-4D40-847D-ED71A24B6DA9}"/>
                </a:ext>
              </a:extLst>
            </p:cNvPr>
            <p:cNvSpPr/>
            <p:nvPr/>
          </p:nvSpPr>
          <p:spPr>
            <a:xfrm>
              <a:off x="810322" y="2814572"/>
              <a:ext cx="1419922" cy="415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Nanum Myeongjo" panose="020B0600000101010101" charset="-127"/>
                  <a:ea typeface="Nanum Myeongjo" panose="020B0600000101010101" charset="-127"/>
                </a:rPr>
                <a:t>의의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195208-39D7-4BCC-A271-CBC643E59EF6}"/>
                </a:ext>
              </a:extLst>
            </p:cNvPr>
            <p:cNvSpPr txBox="1"/>
            <p:nvPr/>
          </p:nvSpPr>
          <p:spPr>
            <a:xfrm>
              <a:off x="810322" y="1400965"/>
              <a:ext cx="7721600" cy="1021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altLang="ko-KR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코로나 백신 부작용</a:t>
              </a:r>
              <a:r>
                <a:rPr lang="en-US" altLang="ko-KR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과 관련된 한국어 데이터셋을 구축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한다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ko-KR" altLang="en-US" dirty="0" err="1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개체명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 인식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(NER),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관계 추출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(RE)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 기술을 사용하여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코로나 백신과 백신으로 인해 발생할 수 있는 질환</a:t>
              </a:r>
              <a:r>
                <a:rPr lang="en-US" altLang="ko-KR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증상 간의 관계를 지식 그래프로 구축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한다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.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D35A3-BFE4-4019-9028-11E01D704864}"/>
                </a:ext>
              </a:extLst>
            </p:cNvPr>
            <p:cNvSpPr txBox="1"/>
            <p:nvPr/>
          </p:nvSpPr>
          <p:spPr>
            <a:xfrm>
              <a:off x="810322" y="3213586"/>
              <a:ext cx="7721600" cy="134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한국어 데이터를 사용하여 구축된 </a:t>
              </a:r>
              <a:r>
                <a:rPr lang="en-US" altLang="ko-KR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첫 코로나 백신 부작용 관련 지식그래프</a:t>
              </a:r>
              <a:r>
                <a:rPr lang="en-US" altLang="ko-KR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’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이다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지금까지 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COVID-KG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가 임상적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/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연구적 목적을 위해 개발되어 왔다면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,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본 프로젝트의 지식그래프는 전문적인 의학 지식이 없는 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정부관계자</a:t>
              </a:r>
              <a:r>
                <a:rPr lang="en-US" altLang="ko-KR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일반인에게 유용한 정보를 제공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할 수 있다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서로 다른 백신으로 인해 발생하는 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부작용의 정보를 체계적</a:t>
              </a:r>
              <a:r>
                <a:rPr lang="en-US" altLang="ko-KR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효율적으로 정리</a:t>
              </a:r>
              <a:r>
                <a:rPr lang="en-US" altLang="ko-KR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관리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할 수 있다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Nanum Myeongjo" panose="020B0600000101010101" charset="-127"/>
                  <a:ea typeface="Nanum Myeongjo" panose="020B0600000101010101" charset="-127"/>
                </a:rPr>
                <a:t>.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2044036"/>
            <a:ext cx="9144000" cy="1055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2.1. Data Collection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92912-9BCA-46A9-AB45-95C3AAD6A310}"/>
              </a:ext>
            </a:extLst>
          </p:cNvPr>
          <p:cNvSpPr txBox="1"/>
          <p:nvPr/>
        </p:nvSpPr>
        <p:spPr>
          <a:xfrm>
            <a:off x="195385" y="1736259"/>
            <a:ext cx="2360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2. 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프로젝트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39488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Data Collection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9B1B3-09C7-457F-8CCC-22B513D25E98}"/>
              </a:ext>
            </a:extLst>
          </p:cNvPr>
          <p:cNvSpPr txBox="1"/>
          <p:nvPr/>
        </p:nvSpPr>
        <p:spPr>
          <a:xfrm>
            <a:off x="971860" y="4163535"/>
            <a:ext cx="7200280" cy="70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Data 1: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질병관리청에서 제공하는 코로나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19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예방접종 후 이상반응 관련 정부 공식 자료</a:t>
            </a:r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Data 2: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올해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6/1~11/30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사이에 발행된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코로나 백신 부작용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”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관련 네이버 뉴스 기사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197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건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E00FE4-32AD-4B6E-9DA8-5577B0B6A5E1}"/>
              </a:ext>
            </a:extLst>
          </p:cNvPr>
          <p:cNvGrpSpPr/>
          <p:nvPr/>
        </p:nvGrpSpPr>
        <p:grpSpPr>
          <a:xfrm>
            <a:off x="749919" y="1122556"/>
            <a:ext cx="7644161" cy="2721311"/>
            <a:chOff x="790667" y="1122556"/>
            <a:chExt cx="7644161" cy="272131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ABCC0EB-51A1-4D7F-ABC4-F257505EC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1179"/>
            <a:stretch/>
          </p:blipFill>
          <p:spPr>
            <a:xfrm>
              <a:off x="790667" y="1122556"/>
              <a:ext cx="3462329" cy="27213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9C04501-1A61-41A8-B9C8-595FA0EA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575" y="1122556"/>
              <a:ext cx="3888253" cy="27213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4197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Data Collection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F1990-D22F-4099-9F28-FF7EB660430A}"/>
              </a:ext>
            </a:extLst>
          </p:cNvPr>
          <p:cNvSpPr txBox="1"/>
          <p:nvPr/>
        </p:nvSpPr>
        <p:spPr>
          <a:xfrm>
            <a:off x="485929" y="931169"/>
            <a:ext cx="7200280" cy="102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정부 공식 자료와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뉴스 기사 본문을 합쳐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코로나 백신 부작용 데이터셋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을 구축</a:t>
            </a:r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한국어 문장 분리기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kss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를 사용하여 데이터셋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문장 단위로 분리</a:t>
            </a:r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최종 문장 개수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: 4,044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E49363-7BC0-42EB-AF8F-077A33628B6C}"/>
              </a:ext>
            </a:extLst>
          </p:cNvPr>
          <p:cNvGrpSpPr/>
          <p:nvPr/>
        </p:nvGrpSpPr>
        <p:grpSpPr>
          <a:xfrm>
            <a:off x="380096" y="2163555"/>
            <a:ext cx="8383807" cy="2816394"/>
            <a:chOff x="380096" y="1029334"/>
            <a:chExt cx="8383807" cy="281639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2FC390-7028-493D-A203-41426035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096" y="1029334"/>
              <a:ext cx="8383807" cy="13626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F64A88-FC3B-466D-B542-CE7723488666}"/>
                </a:ext>
              </a:extLst>
            </p:cNvPr>
            <p:cNvSpPr txBox="1"/>
            <p:nvPr/>
          </p:nvSpPr>
          <p:spPr>
            <a:xfrm>
              <a:off x="2616199" y="2479937"/>
              <a:ext cx="391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scraping</a:t>
              </a:r>
              <a:r>
                <a:rPr lang="ko-KR" altLang="en-US" sz="1200" dirty="0">
                  <a:solidFill>
                    <a:schemeClr val="tx2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한 네이버 뉴스 기사</a:t>
              </a:r>
              <a:r>
                <a:rPr lang="en-US" altLang="ko-KR" sz="1200" dirty="0">
                  <a:solidFill>
                    <a:schemeClr val="tx2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(197</a:t>
              </a:r>
              <a:r>
                <a:rPr lang="ko-KR" altLang="en-US" sz="1200" dirty="0">
                  <a:solidFill>
                    <a:schemeClr val="tx2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건</a:t>
              </a:r>
              <a:r>
                <a:rPr lang="en-US" altLang="ko-KR" sz="1200" dirty="0">
                  <a:solidFill>
                    <a:schemeClr val="tx2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)</a:t>
              </a:r>
              <a:r>
                <a:rPr lang="ko-KR" altLang="en-US" sz="1200" dirty="0">
                  <a:solidFill>
                    <a:schemeClr val="tx2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의 모습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406968B-A3C9-41BC-B1D6-1E1EEFD02D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485929" y="2885217"/>
              <a:ext cx="8172139" cy="5773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FF48EB-4696-4893-80F5-A9619612FF8A}"/>
                </a:ext>
              </a:extLst>
            </p:cNvPr>
            <p:cNvSpPr txBox="1"/>
            <p:nvPr/>
          </p:nvSpPr>
          <p:spPr>
            <a:xfrm>
              <a:off x="2616198" y="3568729"/>
              <a:ext cx="391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2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문장 단위로 분리된 데이터셋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5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2044036"/>
            <a:ext cx="9144000" cy="1055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2.2. Named Entity Recognition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77C22-BAF4-46DB-A1FA-1683EB67EA0A}"/>
              </a:ext>
            </a:extLst>
          </p:cNvPr>
          <p:cNvSpPr txBox="1"/>
          <p:nvPr/>
        </p:nvSpPr>
        <p:spPr>
          <a:xfrm>
            <a:off x="195385" y="1736259"/>
            <a:ext cx="2360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2. 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프로젝트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425176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Named Entity Recognition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2DA90F-F57E-4B92-8DD8-C28BC77B94A5}"/>
              </a:ext>
            </a:extLst>
          </p:cNvPr>
          <p:cNvGrpSpPr/>
          <p:nvPr/>
        </p:nvGrpSpPr>
        <p:grpSpPr>
          <a:xfrm>
            <a:off x="478366" y="999472"/>
            <a:ext cx="8187267" cy="3902728"/>
            <a:chOff x="524933" y="965606"/>
            <a:chExt cx="7857068" cy="390272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E1A6656-B2C8-4876-AD8B-90AA9A309EAD}"/>
                </a:ext>
              </a:extLst>
            </p:cNvPr>
            <p:cNvGrpSpPr/>
            <p:nvPr/>
          </p:nvGrpSpPr>
          <p:grpSpPr>
            <a:xfrm>
              <a:off x="524933" y="1173356"/>
              <a:ext cx="7857068" cy="3694978"/>
              <a:chOff x="541867" y="1012489"/>
              <a:chExt cx="7857068" cy="3835400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769F628-43A8-4F1D-8753-32567710686F}"/>
                  </a:ext>
                </a:extLst>
              </p:cNvPr>
              <p:cNvSpPr/>
              <p:nvPr/>
            </p:nvSpPr>
            <p:spPr>
              <a:xfrm>
                <a:off x="541867" y="1012489"/>
                <a:ext cx="3657600" cy="3835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6BF9918-6AC5-4AF3-953E-0F0C247E2D8E}"/>
                  </a:ext>
                </a:extLst>
              </p:cNvPr>
              <p:cNvSpPr/>
              <p:nvPr/>
            </p:nvSpPr>
            <p:spPr>
              <a:xfrm>
                <a:off x="4741335" y="1012489"/>
                <a:ext cx="3657600" cy="3835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F1047-D8B3-402D-B8AF-F1DA73E10F91}"/>
                </a:ext>
              </a:extLst>
            </p:cNvPr>
            <p:cNvSpPr/>
            <p:nvPr/>
          </p:nvSpPr>
          <p:spPr>
            <a:xfrm>
              <a:off x="1209494" y="965606"/>
              <a:ext cx="2288478" cy="415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Nanum Myeongjo" panose="020B0600000101010101" charset="-127"/>
                  <a:ea typeface="Nanum Myeongjo" panose="020B0600000101010101" charset="-127"/>
                </a:rPr>
                <a:t>개체명</a:t>
              </a:r>
              <a:r>
                <a:rPr lang="ko-KR" altLang="en-US" dirty="0">
                  <a:latin typeface="Nanum Myeongjo" panose="020B0600000101010101" charset="-127"/>
                  <a:ea typeface="Nanum Myeongjo" panose="020B0600000101010101" charset="-127"/>
                </a:rPr>
                <a:t> 태그 및 정의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626BF8-E832-401D-9B21-7C946A5A2192}"/>
                </a:ext>
              </a:extLst>
            </p:cNvPr>
            <p:cNvSpPr/>
            <p:nvPr/>
          </p:nvSpPr>
          <p:spPr>
            <a:xfrm>
              <a:off x="5408962" y="965606"/>
              <a:ext cx="2288478" cy="415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Nanum Myeongjo" panose="020B0600000101010101" charset="-127"/>
                  <a:ea typeface="Nanum Myeongjo" panose="020B0600000101010101" charset="-127"/>
                </a:rPr>
                <a:t>개체명</a:t>
              </a:r>
              <a:r>
                <a:rPr lang="ko-KR" altLang="en-US" dirty="0">
                  <a:latin typeface="Nanum Myeongjo" panose="020B0600000101010101" charset="-127"/>
                  <a:ea typeface="Nanum Myeongjo" panose="020B0600000101010101" charset="-127"/>
                </a:rPr>
                <a:t> </a:t>
              </a:r>
              <a:r>
                <a:rPr lang="ko-KR" altLang="en-US" dirty="0" err="1">
                  <a:latin typeface="Nanum Myeongjo" panose="020B0600000101010101" charset="-127"/>
                  <a:ea typeface="Nanum Myeongjo" panose="020B0600000101010101" charset="-127"/>
                </a:rPr>
                <a:t>태깅</a:t>
              </a:r>
              <a:endParaRPr lang="ko-KR" altLang="en-US" dirty="0">
                <a:latin typeface="Nanum Myeongjo" panose="020B0600000101010101" charset="-127"/>
                <a:ea typeface="Nanum Myeongjo" panose="020B0600000101010101" charset="-127"/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70ABEB1-3FA7-45A5-B550-F0AF1CA06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9687"/>
              </p:ext>
            </p:extLst>
          </p:nvPr>
        </p:nvGraphicFramePr>
        <p:xfrm>
          <a:off x="673754" y="1668642"/>
          <a:ext cx="3420535" cy="21104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7554">
                  <a:extLst>
                    <a:ext uri="{9D8B030D-6E8A-4147-A177-3AD203B41FA5}">
                      <a16:colId xmlns:a16="http://schemas.microsoft.com/office/drawing/2014/main" val="200005237"/>
                    </a:ext>
                  </a:extLst>
                </a:gridCol>
                <a:gridCol w="2352981">
                  <a:extLst>
                    <a:ext uri="{9D8B030D-6E8A-4147-A177-3AD203B41FA5}">
                      <a16:colId xmlns:a16="http://schemas.microsoft.com/office/drawing/2014/main" val="2304509869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태그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정의</a:t>
                      </a:r>
                      <a:r>
                        <a:rPr lang="en-US" altLang="ko-KR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/</a:t>
                      </a:r>
                      <a:r>
                        <a:rPr lang="ko-KR" altLang="en-US" sz="1200" dirty="0"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06192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VACC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코로나 백신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화이자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모더나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, AZ)</a:t>
                      </a:r>
                      <a:endParaRPr lang="ko-KR" altLang="en-US" sz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012178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DIS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백신 접종 후 발생가능한 </a:t>
                      </a:r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질환명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: </a:t>
                      </a:r>
                      <a:r>
                        <a:rPr lang="ko-KR" altLang="en-US" sz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길랑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-</a:t>
                      </a:r>
                      <a:r>
                        <a:rPr lang="ko-KR" altLang="en-US" sz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바레증후군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119410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SYMP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백신 접종 후 발생가능한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증상명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두통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근육통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오한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Nanum Myeongjo" panose="020B0600000101010101" charset="-127"/>
                          <a:ea typeface="Nanum Myeongjo" panose="020B0600000101010101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Nanum Myeongjo" panose="020B0600000101010101" charset="-127"/>
                        <a:ea typeface="Nanum Myeongjo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373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BF5AC4-C88E-4F8D-96B7-515DB0B774DA}"/>
              </a:ext>
            </a:extLst>
          </p:cNvPr>
          <p:cNvSpPr txBox="1"/>
          <p:nvPr/>
        </p:nvSpPr>
        <p:spPr>
          <a:xfrm>
            <a:off x="673754" y="3621054"/>
            <a:ext cx="3420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BIO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 형식을 따른 최종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개체명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 태그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(7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 Myeongjo" panose="020B0600000101010101" charset="-127"/>
                <a:ea typeface="Nanum Myeongjo" panose="020B0600000101010101" charset="-127"/>
              </a:rPr>
              <a:t>):</a:t>
            </a:r>
          </a:p>
          <a:p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O, VACC-B, VACC-I,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DIS-B, DIS-I, SYMP-B, SYMP-I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A69B320-9C04-42B6-A452-6945F5AAAD3F}"/>
              </a:ext>
            </a:extLst>
          </p:cNvPr>
          <p:cNvSpPr/>
          <p:nvPr/>
        </p:nvSpPr>
        <p:spPr>
          <a:xfrm>
            <a:off x="4387374" y="2683933"/>
            <a:ext cx="369251" cy="431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52F68-6F68-4CA8-A351-D52E7C03CDEA}"/>
              </a:ext>
            </a:extLst>
          </p:cNvPr>
          <p:cNvSpPr txBox="1"/>
          <p:nvPr/>
        </p:nvSpPr>
        <p:spPr>
          <a:xfrm>
            <a:off x="4931833" y="1608161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1) </a:t>
            </a:r>
            <a:r>
              <a:rPr lang="ko-KR" altLang="en-US" b="1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자동 </a:t>
            </a:r>
            <a:r>
              <a:rPr lang="ko-KR" altLang="en-US" b="1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태깅</a:t>
            </a:r>
            <a:endParaRPr lang="en-US" altLang="ko-KR" b="1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{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개체명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태그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}(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예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: ‘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화이자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’:‘</a:t>
            </a:r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VACC-B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’)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로 이루어진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dictionary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자료형을 사전에 구축하고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어절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띄어쓰기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단위로 분리된 문장에 대해 자동 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태깅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수행</a:t>
            </a:r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2) </a:t>
            </a:r>
            <a:r>
              <a:rPr lang="ko-KR" altLang="en-US" b="1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수동 </a:t>
            </a:r>
            <a:r>
              <a:rPr lang="ko-KR" altLang="en-US" b="1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태깅</a:t>
            </a:r>
            <a:endParaRPr lang="en-US" altLang="ko-KR" b="1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endParaRPr lang="en-US" altLang="ko-KR" dirty="0">
              <a:solidFill>
                <a:schemeClr val="tx1"/>
              </a:solidFill>
              <a:latin typeface="Nanum Myeongjo" panose="020B0600000101010101" charset="-127"/>
              <a:ea typeface="Nanum Myeongjo" panose="020B0600000101010101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자동 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태깅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과정에서 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태깅이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제대로 이루어지지 않은 어절 </a:t>
            </a:r>
            <a:r>
              <a:rPr lang="en-US" altLang="ko-KR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token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에 대해 수동 </a:t>
            </a:r>
            <a:r>
              <a:rPr lang="ko-KR" altLang="en-US" dirty="0" err="1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태깅</a:t>
            </a:r>
            <a:r>
              <a:rPr lang="ko-KR" altLang="en-US" dirty="0">
                <a:solidFill>
                  <a:schemeClr val="tx1"/>
                </a:solidFill>
                <a:latin typeface="Nanum Myeongjo" panose="020B0600000101010101" charset="-127"/>
                <a:ea typeface="Nanum Myeongjo" panose="020B0600000101010101" charset="-127"/>
              </a:rPr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245280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5EF93-5B70-4419-8769-E08B5312CFA1}"/>
              </a:ext>
            </a:extLst>
          </p:cNvPr>
          <p:cNvSpPr/>
          <p:nvPr/>
        </p:nvSpPr>
        <p:spPr>
          <a:xfrm>
            <a:off x="0" y="163551"/>
            <a:ext cx="9144000" cy="639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7800"/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2.</a:t>
            </a:r>
            <a:r>
              <a:rPr lang="ko-KR" altLang="en-US" sz="1800" dirty="0">
                <a:latin typeface="Nanum Myeongjo" panose="020B0600000101010101" charset="-127"/>
                <a:ea typeface="Nanum Myeongjo" panose="020B0600000101010101" charset="-127"/>
              </a:rPr>
              <a:t> 프로젝트 진행 결과</a:t>
            </a:r>
            <a:r>
              <a:rPr lang="en-US" altLang="ko-KR" sz="1800" dirty="0">
                <a:latin typeface="Nanum Myeongjo" panose="020B0600000101010101" charset="-127"/>
                <a:ea typeface="Nanum Myeongjo" panose="020B0600000101010101" charset="-127"/>
              </a:rPr>
              <a:t>: Named Entity Recognition</a:t>
            </a:r>
            <a:endParaRPr lang="ko-KR" altLang="en-US" sz="1800" dirty="0">
              <a:latin typeface="Nanum Myeongjo" panose="020B0600000101010101" charset="-127"/>
              <a:ea typeface="Nanum Myeongjo" panose="020B0600000101010101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8CFB8C2-7959-4B53-A1D2-3B0E1813898A}"/>
              </a:ext>
            </a:extLst>
          </p:cNvPr>
          <p:cNvGrpSpPr/>
          <p:nvPr/>
        </p:nvGrpSpPr>
        <p:grpSpPr>
          <a:xfrm>
            <a:off x="418047" y="1126478"/>
            <a:ext cx="8307906" cy="3412276"/>
            <a:chOff x="418047" y="1126478"/>
            <a:chExt cx="8307906" cy="341227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8D27C74-E662-41AA-BCCD-8A09132FD99D}"/>
                </a:ext>
              </a:extLst>
            </p:cNvPr>
            <p:cNvGrpSpPr/>
            <p:nvPr/>
          </p:nvGrpSpPr>
          <p:grpSpPr>
            <a:xfrm>
              <a:off x="418047" y="1126478"/>
              <a:ext cx="8307906" cy="2221042"/>
              <a:chOff x="418047" y="999472"/>
              <a:chExt cx="8307906" cy="2221042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B111FF9A-8271-4910-BEF0-6E091B578DC2}"/>
                  </a:ext>
                </a:extLst>
              </p:cNvPr>
              <p:cNvSpPr/>
              <p:nvPr/>
            </p:nvSpPr>
            <p:spPr>
              <a:xfrm>
                <a:off x="418047" y="1210369"/>
                <a:ext cx="8307906" cy="201014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2970D2-7D1C-4847-A084-1D8493BC02A9}"/>
                  </a:ext>
                </a:extLst>
              </p:cNvPr>
              <p:cNvSpPr/>
              <p:nvPr/>
            </p:nvSpPr>
            <p:spPr>
              <a:xfrm>
                <a:off x="3379672" y="999472"/>
                <a:ext cx="2384653" cy="4155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Nanum Myeongjo" panose="020B0600000101010101" charset="-127"/>
                    <a:ea typeface="Nanum Myeongjo" panose="020B0600000101010101" charset="-127"/>
                  </a:rPr>
                  <a:t>NER</a:t>
                </a:r>
                <a:r>
                  <a:rPr lang="ko-KR" altLang="en-US" dirty="0">
                    <a:latin typeface="Nanum Myeongjo" panose="020B0600000101010101" charset="-127"/>
                    <a:ea typeface="Nanum Myeongjo" panose="020B0600000101010101" charset="-127"/>
                  </a:rPr>
                  <a:t> </a:t>
                </a:r>
                <a:r>
                  <a:rPr lang="ko-KR" altLang="en-US" dirty="0" err="1">
                    <a:latin typeface="Nanum Myeongjo" panose="020B0600000101010101" charset="-127"/>
                    <a:ea typeface="Nanum Myeongjo" panose="020B0600000101010101" charset="-127"/>
                  </a:rPr>
                  <a:t>태깅</a:t>
                </a:r>
                <a:r>
                  <a:rPr lang="ko-KR" altLang="en-US" dirty="0">
                    <a:latin typeface="Nanum Myeongjo" panose="020B0600000101010101" charset="-127"/>
                    <a:ea typeface="Nanum Myeongjo" panose="020B0600000101010101" charset="-127"/>
                  </a:rPr>
                  <a:t> 예시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BBB0A0-3EDE-451A-BB70-BD5212343169}"/>
                  </a:ext>
                </a:extLst>
              </p:cNvPr>
              <p:cNvSpPr txBox="1"/>
              <p:nvPr/>
            </p:nvSpPr>
            <p:spPr>
              <a:xfrm>
                <a:off x="684747" y="1535224"/>
                <a:ext cx="7774506" cy="145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영국이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FFFF00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아스트라제네카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FFFF00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(AZ)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FFFF00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의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신종 코로나바이러스 </a:t>
                </a:r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감염증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(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코로나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19)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백신 부작용에 </a:t>
                </a:r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길렝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-</a:t>
                </a:r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바레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증후군을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추가했다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FFFF00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VACC-B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O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DIS-B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DIS-I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O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혈전증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이 발생하면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00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호흡곤란과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highlight>
                      <a:srgbClr val="00FF00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흉통이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나타날 수 있고 심하면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사망에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이르게까지 하는 부작용이다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DIS-B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O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00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SYMP-B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highlight>
                      <a:srgbClr val="00FF00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SYMP-B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O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highlight>
                      <a:srgbClr val="00FFFF"/>
                    </a:highlight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DIS-B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O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50000"/>
                      </a:schemeClr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O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endParaRPr>
              </a:p>
            </p:txBody>
          </p:sp>
        </p:grp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2F50134E-BC7C-4A32-B9B2-51A49565EB65}"/>
                </a:ext>
              </a:extLst>
            </p:cNvPr>
            <p:cNvSpPr/>
            <p:nvPr/>
          </p:nvSpPr>
          <p:spPr>
            <a:xfrm>
              <a:off x="4195233" y="3569058"/>
              <a:ext cx="753533" cy="38946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91C6D9-42B7-4987-B21F-B4F2FACCBFF0}"/>
                </a:ext>
              </a:extLst>
            </p:cNvPr>
            <p:cNvSpPr txBox="1"/>
            <p:nvPr/>
          </p:nvSpPr>
          <p:spPr>
            <a:xfrm>
              <a:off x="1244599" y="4169422"/>
              <a:ext cx="665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KoBERT</a:t>
              </a:r>
              <a:r>
                <a:rPr lang="en-US" altLang="ko-KR" sz="1800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-NER</a:t>
              </a:r>
              <a:r>
                <a:rPr lang="ko-KR" altLang="en-US" sz="1800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을 통해 학습</a:t>
              </a:r>
              <a:r>
                <a:rPr lang="en-US" altLang="ko-KR" sz="1800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Nanum Myeongjo" panose="020B0600000101010101" charset="-127"/>
                  <a:ea typeface="Nanum Myeongjo" panose="020B0600000101010101" charset="-127"/>
                </a:rPr>
                <a:t>성능 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517518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048CAD3C9A5449BE807D49E8B11A87" ma:contentTypeVersion="2" ma:contentTypeDescription="새 문서를 만듭니다." ma:contentTypeScope="" ma:versionID="c110967df2564c96059ab0e2112b0e1a">
  <xsd:schema xmlns:xsd="http://www.w3.org/2001/XMLSchema" xmlns:xs="http://www.w3.org/2001/XMLSchema" xmlns:p="http://schemas.microsoft.com/office/2006/metadata/properties" xmlns:ns3="fb40f7bb-50f0-4a70-9e38-a5f001dd02d6" targetNamespace="http://schemas.microsoft.com/office/2006/metadata/properties" ma:root="true" ma:fieldsID="5c7555bc2b2d2fcbec2e0f3b0dc2b751" ns3:_="">
    <xsd:import namespace="fb40f7bb-50f0-4a70-9e38-a5f001dd02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0f7bb-50f0-4a70-9e38-a5f001dd02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09D265-E8CD-4BD3-808E-E669DDCC8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0f7bb-50f0-4a70-9e38-a5f001dd02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FA4DD1-4AC0-4F8F-BF81-286E786495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50DDD2-1E7A-4E9A-9460-AEA7495E0FF7}">
  <ds:schemaRefs>
    <ds:schemaRef ds:uri="http://schemas.microsoft.com/office/2006/documentManagement/types"/>
    <ds:schemaRef ds:uri="fb40f7bb-50f0-4a70-9e38-a5f001dd02d6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1200</Words>
  <Application>Microsoft Office PowerPoint</Application>
  <PresentationFormat>화면 슬라이드 쇼(16:9)</PresentationFormat>
  <Paragraphs>174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Average</vt:lpstr>
      <vt:lpstr>Wingdings</vt:lpstr>
      <vt:lpstr>G마켓 산스 TTF Medium</vt:lpstr>
      <vt:lpstr>Nanum Myeongjo</vt:lpstr>
      <vt:lpstr>G마켓 산스 TTF Light</vt:lpstr>
      <vt:lpstr>Arial</vt:lpstr>
      <vt:lpstr>Courier New</vt:lpstr>
      <vt:lpstr>Oswald</vt:lpstr>
      <vt:lpstr>Slate</vt:lpstr>
      <vt:lpstr>코로나 백신 지식그래프 구축: 백신 접종 후 질환 및 증상을 중심으로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백신 접종 후 증상 및 권고 치료법에 기반한 지식그래프 구축</dc:title>
  <cp:lastModifiedBy>강민지</cp:lastModifiedBy>
  <cp:revision>3</cp:revision>
  <dcterms:modified xsi:type="dcterms:W3CDTF">2021-12-15T05:18:41Z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0x01010012048CAD3C9A5449BE807D49E8B11A87</vt:lpwstr>
  </property>
</Properties>
</file>