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1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2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3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4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5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6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notesMasterIdLst>
    <p:notesMasterId r:id="rId61"/>
  </p:notesMasterIdLst>
  <p:sldIdLst>
    <p:sldId id="346" r:id="rId2"/>
    <p:sldId id="347" r:id="rId3"/>
    <p:sldId id="266" r:id="rId4"/>
    <p:sldId id="341" r:id="rId5"/>
    <p:sldId id="340" r:id="rId6"/>
    <p:sldId id="342" r:id="rId7"/>
    <p:sldId id="343" r:id="rId8"/>
    <p:sldId id="339" r:id="rId9"/>
    <p:sldId id="344" r:id="rId10"/>
    <p:sldId id="348" r:id="rId11"/>
    <p:sldId id="349" r:id="rId12"/>
    <p:sldId id="350" r:id="rId13"/>
    <p:sldId id="351" r:id="rId14"/>
    <p:sldId id="352" r:id="rId15"/>
    <p:sldId id="353" r:id="rId16"/>
    <p:sldId id="273" r:id="rId17"/>
    <p:sldId id="359" r:id="rId18"/>
    <p:sldId id="274" r:id="rId19"/>
    <p:sldId id="277" r:id="rId20"/>
    <p:sldId id="276" r:id="rId21"/>
    <p:sldId id="279" r:id="rId22"/>
    <p:sldId id="280" r:id="rId23"/>
    <p:sldId id="281" r:id="rId24"/>
    <p:sldId id="283" r:id="rId25"/>
    <p:sldId id="286" r:id="rId26"/>
    <p:sldId id="323" r:id="rId27"/>
    <p:sldId id="285" r:id="rId28"/>
    <p:sldId id="293" r:id="rId29"/>
    <p:sldId id="299" r:id="rId30"/>
    <p:sldId id="297" r:id="rId31"/>
    <p:sldId id="295" r:id="rId32"/>
    <p:sldId id="296" r:id="rId33"/>
    <p:sldId id="360" r:id="rId34"/>
    <p:sldId id="301" r:id="rId35"/>
    <p:sldId id="303" r:id="rId36"/>
    <p:sldId id="311" r:id="rId37"/>
    <p:sldId id="354" r:id="rId38"/>
    <p:sldId id="355" r:id="rId39"/>
    <p:sldId id="328" r:id="rId40"/>
    <p:sldId id="314" r:id="rId41"/>
    <p:sldId id="306" r:id="rId42"/>
    <p:sldId id="319" r:id="rId43"/>
    <p:sldId id="320" r:id="rId44"/>
    <p:sldId id="321" r:id="rId45"/>
    <p:sldId id="318" r:id="rId46"/>
    <p:sldId id="325" r:id="rId47"/>
    <p:sldId id="333" r:id="rId48"/>
    <p:sldId id="334" r:id="rId49"/>
    <p:sldId id="335" r:id="rId50"/>
    <p:sldId id="329" r:id="rId51"/>
    <p:sldId id="331" r:id="rId52"/>
    <p:sldId id="337" r:id="rId53"/>
    <p:sldId id="338" r:id="rId54"/>
    <p:sldId id="345" r:id="rId55"/>
    <p:sldId id="275" r:id="rId56"/>
    <p:sldId id="356" r:id="rId57"/>
    <p:sldId id="357" r:id="rId58"/>
    <p:sldId id="358" r:id="rId59"/>
    <p:sldId id="26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 Savant" initials="NS" lastIdx="1" clrIdx="0">
    <p:extLst>
      <p:ext uri="{19B8F6BF-5375-455C-9EA6-DF929625EA0E}">
        <p15:presenceInfo xmlns:p15="http://schemas.microsoft.com/office/powerpoint/2012/main" userId="S::neha.savant@tatacommunications.com::d6a0255b-cd70-4c9c-8dbd-91e7bb1fb9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6991"/>
    <a:srgbClr val="43682B"/>
    <a:srgbClr val="362AD4"/>
    <a:srgbClr val="4472C4"/>
    <a:srgbClr val="ED7D31"/>
    <a:srgbClr val="453ACE"/>
    <a:srgbClr val="160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Microsoft_Excel_Worksheet1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SEG24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E3-4B8A-B17E-E617F47A1AD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E3-4B8A-B17E-E617F47A1ADA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E3-4B8A-B17E-E617F47A1AD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3E3-4B8A-B17E-E617F47A1ADA}"/>
              </c:ext>
            </c:extLst>
          </c:dPt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0.14000000000000001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0.14000000000000001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3E3-4B8A-B17E-E617F47A1A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SEG15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3E3-4B8A-B17E-E617F47A1AD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3E3-4B8A-B17E-E617F47A1AD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E3-4B8A-B17E-E617F47A1ADA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3E3-4B8A-B17E-E617F47A1ADA}"/>
              </c:ext>
            </c:extLst>
          </c:dPt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3E3-4B8A-B17E-E617F47A1A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3E3-4B8A-B17E-E617F47A1AD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93E3-4B8A-B17E-E617F47A1ADA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3E3-4B8A-B17E-E617F47A1ADA}"/>
              </c:ext>
            </c:extLst>
          </c:dPt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0.11</c:v>
                </c:pt>
                <c:pt idx="1">
                  <c:v>0.11</c:v>
                </c:pt>
                <c:pt idx="2">
                  <c:v>0.11</c:v>
                </c:pt>
                <c:pt idx="3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3E3-4B8A-B17E-E617F47A1A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SEG21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3E3-4B8A-B17E-E617F47A1ADA}"/>
              </c:ext>
            </c:extLst>
          </c:dPt>
          <c:dPt>
            <c:idx val="1"/>
            <c:invertIfNegative val="0"/>
            <c:bubble3D val="0"/>
            <c:spPr>
              <a:solidFill>
                <a:srgbClr val="43682B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93E3-4B8A-B17E-E617F47A1AD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3E3-4B8A-B17E-E617F47A1ADA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93E3-4B8A-B17E-E617F47A1AD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SEG11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3E3-4B8A-B17E-E617F47A1ADA}"/>
              </c:ext>
            </c:extLst>
          </c:dPt>
          <c:dLbls>
            <c:dLbl>
              <c:idx val="0"/>
              <c:layout>
                <c:manualLayout>
                  <c:x val="6.8565406538871635E-3"/>
                  <c:y val="-1.184310177490232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7.0000000000000007E-2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93E3-4B8A-B17E-E617F47A1AD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SEG12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 formatCode="0%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93E3-4B8A-B17E-E617F47A1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8905775"/>
        <c:axId val="1623704879"/>
      </c:barChart>
      <c:catAx>
        <c:axId val="1538905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04879"/>
        <c:crosses val="autoZero"/>
        <c:auto val="1"/>
        <c:lblAlgn val="ctr"/>
        <c:lblOffset val="100"/>
        <c:noMultiLvlLbl val="0"/>
      </c:catAx>
      <c:valAx>
        <c:axId val="162370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90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 Value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0.08</c:v>
                </c:pt>
                <c:pt idx="1">
                  <c:v>0.09</c:v>
                </c:pt>
                <c:pt idx="2">
                  <c:v>0.10</c:v>
                </c:pt>
                <c:pt idx="3">
                  <c:v>0.11</c:v>
                </c:pt>
                <c:pt idx="4">
                  <c:v>0.12</c:v>
                </c:pt>
                <c:pt idx="5">
                  <c:v>0.13</c:v>
                </c:pt>
                <c:pt idx="6">
                  <c:v>0.14</c:v>
                </c:pt>
                <c:pt idx="7">
                  <c:v>0.15</c:v>
                </c:pt>
                <c:pt idx="8">
                  <c:v>0.16</c:v>
                </c:pt>
                <c:pt idx="9">
                  <c:v>0.17</c:v>
                </c:pt>
                <c:pt idx="10">
                  <c:v>0.18</c:v>
                </c:pt>
                <c:pt idx="11">
                  <c:v>0.23</c:v>
                </c:pt>
                <c:pt idx="12">
                  <c:v>0.24</c:v>
                </c:pt>
                <c:pt idx="13">
                  <c:v>0.25</c:v>
                </c:pt>
                <c:pt idx="14">
                  <c:v>0.26</c:v>
                </c:pt>
                <c:pt idx="15">
                  <c:v>0.29</c:v>
                </c:pt>
                <c:pt idx="16">
                  <c:v>0.30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7.1093448425963185E-2</c:v>
                </c:pt>
                <c:pt idx="1">
                  <c:v>0.12804876379455254</c:v>
                </c:pt>
                <c:pt idx="2">
                  <c:v>0.11403519578614234</c:v>
                </c:pt>
                <c:pt idx="3">
                  <c:v>0.16881028058619491</c:v>
                </c:pt>
                <c:pt idx="4">
                  <c:v>0.12759533332785794</c:v>
                </c:pt>
                <c:pt idx="5">
                  <c:v>0.11565111930593998</c:v>
                </c:pt>
                <c:pt idx="6">
                  <c:v>5.5817119344267682E-2</c:v>
                </c:pt>
                <c:pt idx="7">
                  <c:v>4.1732371307878262E-2</c:v>
                </c:pt>
                <c:pt idx="8">
                  <c:v>8.3832962375879824E-2</c:v>
                </c:pt>
                <c:pt idx="9">
                  <c:v>2.3373057264332509E-4</c:v>
                </c:pt>
                <c:pt idx="10">
                  <c:v>9.322530395240794E-3</c:v>
                </c:pt>
                <c:pt idx="11">
                  <c:v>1.1015451541458259E-2</c:v>
                </c:pt>
                <c:pt idx="12">
                  <c:v>5.9271061759625047E-3</c:v>
                </c:pt>
                <c:pt idx="13">
                  <c:v>1.188193149743615E-2</c:v>
                </c:pt>
                <c:pt idx="14">
                  <c:v>1.7410703286053368E-2</c:v>
                </c:pt>
                <c:pt idx="15">
                  <c:v>2.5099515154501727E-2</c:v>
                </c:pt>
                <c:pt idx="16">
                  <c:v>1.2492437122027206E-2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D-4E01-826E-223D96D1BD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Fraud Volume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0.08</c:v>
                </c:pt>
                <c:pt idx="1">
                  <c:v>0.09</c:v>
                </c:pt>
                <c:pt idx="2">
                  <c:v>0.10</c:v>
                </c:pt>
                <c:pt idx="3">
                  <c:v>0.11</c:v>
                </c:pt>
                <c:pt idx="4">
                  <c:v>0.12</c:v>
                </c:pt>
                <c:pt idx="5">
                  <c:v>0.13</c:v>
                </c:pt>
                <c:pt idx="6">
                  <c:v>0.14</c:v>
                </c:pt>
                <c:pt idx="7">
                  <c:v>0.15</c:v>
                </c:pt>
                <c:pt idx="8">
                  <c:v>0.16</c:v>
                </c:pt>
                <c:pt idx="9">
                  <c:v>0.17</c:v>
                </c:pt>
                <c:pt idx="10">
                  <c:v>0.18</c:v>
                </c:pt>
                <c:pt idx="11">
                  <c:v>0.23</c:v>
                </c:pt>
                <c:pt idx="12">
                  <c:v>0.24</c:v>
                </c:pt>
                <c:pt idx="13">
                  <c:v>0.25</c:v>
                </c:pt>
                <c:pt idx="14">
                  <c:v>0.26</c:v>
                </c:pt>
                <c:pt idx="15">
                  <c:v>0.29</c:v>
                </c:pt>
                <c:pt idx="16">
                  <c:v>0.30</c:v>
                </c:pt>
              </c:strCache>
            </c:strRef>
          </c:cat>
          <c:val>
            <c:numRef>
              <c:f>Sheet1!$C$2:$C$18</c:f>
              <c:numCache>
                <c:formatCode>0%</c:formatCode>
                <c:ptCount val="17"/>
                <c:pt idx="0">
                  <c:v>5.5045871559633031E-2</c:v>
                </c:pt>
                <c:pt idx="1">
                  <c:v>0.12844036697247707</c:v>
                </c:pt>
                <c:pt idx="2">
                  <c:v>0.10091743119266056</c:v>
                </c:pt>
                <c:pt idx="3">
                  <c:v>0.16513761467889909</c:v>
                </c:pt>
                <c:pt idx="4">
                  <c:v>0.12844036697247707</c:v>
                </c:pt>
                <c:pt idx="5">
                  <c:v>0.11926605504587157</c:v>
                </c:pt>
                <c:pt idx="6">
                  <c:v>8.2568807339449546E-2</c:v>
                </c:pt>
                <c:pt idx="7">
                  <c:v>4.5871559633027525E-2</c:v>
                </c:pt>
                <c:pt idx="8">
                  <c:v>8.2568807339449546E-2</c:v>
                </c:pt>
                <c:pt idx="9">
                  <c:v>9.1743119266055051E-3</c:v>
                </c:pt>
                <c:pt idx="10">
                  <c:v>9.1743119266055051E-3</c:v>
                </c:pt>
                <c:pt idx="11">
                  <c:v>9.1743119266055051E-3</c:v>
                </c:pt>
                <c:pt idx="12">
                  <c:v>9.1743119266055051E-3</c:v>
                </c:pt>
                <c:pt idx="13">
                  <c:v>9.1743119266055051E-3</c:v>
                </c:pt>
                <c:pt idx="14">
                  <c:v>1.834862385321101E-2</c:v>
                </c:pt>
                <c:pt idx="15">
                  <c:v>1.834862385321101E-2</c:v>
                </c:pt>
                <c:pt idx="16">
                  <c:v>9.1743119266055051E-3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0D-4E01-826E-223D96D1B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1083087"/>
        <c:axId val="1623707791"/>
      </c:lineChart>
      <c:catAx>
        <c:axId val="155108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07791"/>
        <c:crosses val="autoZero"/>
        <c:auto val="1"/>
        <c:lblAlgn val="ctr"/>
        <c:lblOffset val="100"/>
        <c:noMultiLvlLbl val="0"/>
      </c:catAx>
      <c:valAx>
        <c:axId val="162370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08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404741046692337"/>
          <c:y val="0.25168642924170354"/>
          <c:w val="0.36339618966099219"/>
          <c:h val="0.109020451087574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Only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B42B-4C19-A3EC-FB2091FE142C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42B-4C19-A3EC-FB2091FE142C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42B-4C19-A3EC-FB2091FE142C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42B-4C19-A3EC-FB2091FE142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73B2-4A33-AEFF-8E03D9B9350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42B-4C19-A3EC-FB2091FE142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42B-4C19-A3EC-FB2091FE142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42B-4C19-A3EC-FB2091FE142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42B-4C19-A3EC-FB2091FE14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Android User</c:v>
                </c:pt>
                <c:pt idx="1">
                  <c:v>iOS User</c:v>
                </c:pt>
                <c:pt idx="2">
                  <c:v>Web + Android</c:v>
                </c:pt>
                <c:pt idx="3">
                  <c:v>Web + iOS</c:v>
                </c:pt>
                <c:pt idx="4">
                  <c:v>Web Only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0.66</c:v>
                </c:pt>
                <c:pt idx="1">
                  <c:v>0.66</c:v>
                </c:pt>
                <c:pt idx="2">
                  <c:v>0.66</c:v>
                </c:pt>
                <c:pt idx="3">
                  <c:v>0.66</c:v>
                </c:pt>
                <c:pt idx="4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B-4C19-A3EC-FB2091FE1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+ iOS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42B-4C19-A3EC-FB2091FE142C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B42B-4C19-A3EC-FB2091FE142C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42B-4C19-A3EC-FB2091FE142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B42B-4C19-A3EC-FB2091FE142C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42B-4C19-A3EC-FB2091FE142C}"/>
              </c:ext>
            </c:extLst>
          </c:dPt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42B-4C19-A3EC-FB2091FE14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Android User</c:v>
                </c:pt>
                <c:pt idx="1">
                  <c:v>iOS User</c:v>
                </c:pt>
                <c:pt idx="2">
                  <c:v>Web + Android</c:v>
                </c:pt>
                <c:pt idx="3">
                  <c:v>Web + iOS</c:v>
                </c:pt>
                <c:pt idx="4">
                  <c:v>Web Only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0.17</c:v>
                </c:pt>
                <c:pt idx="1">
                  <c:v>0.17</c:v>
                </c:pt>
                <c:pt idx="2">
                  <c:v>0.17</c:v>
                </c:pt>
                <c:pt idx="3">
                  <c:v>0.17</c:v>
                </c:pt>
                <c:pt idx="4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B-4C19-A3EC-FB2091FE1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Web + Android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B42B-4C19-A3EC-FB2091FE142C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42B-4C19-A3EC-FB2091FE142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42B-4C19-A3EC-FB2091FE142C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B42B-4C19-A3EC-FB2091FE142C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42B-4C19-A3EC-FB2091FE142C}"/>
              </c:ext>
            </c:extLst>
          </c:dPt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B42B-4C19-A3EC-FB2091FE14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Android User</c:v>
                </c:pt>
                <c:pt idx="1">
                  <c:v>iOS User</c:v>
                </c:pt>
                <c:pt idx="2">
                  <c:v>Web + Android</c:v>
                </c:pt>
                <c:pt idx="3">
                  <c:v>Web + iOS</c:v>
                </c:pt>
                <c:pt idx="4">
                  <c:v>Web Only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  <c:pt idx="3">
                  <c:v>0.1</c:v>
                </c:pt>
                <c:pt idx="4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B-4C19-A3EC-FB2091FE14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iOS User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B42B-4C19-A3EC-FB2091FE142C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42B-4C19-A3EC-FB2091FE142C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42B-4C19-A3EC-FB2091FE142C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42B-4C19-A3EC-FB2091FE142C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42B-4C19-A3EC-FB2091FE142C}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Android User</c:v>
                </c:pt>
                <c:pt idx="1">
                  <c:v>iOS User</c:v>
                </c:pt>
                <c:pt idx="2">
                  <c:v>Web + Android</c:v>
                </c:pt>
                <c:pt idx="3">
                  <c:v>Web + iOS</c:v>
                </c:pt>
                <c:pt idx="4">
                  <c:v>Web Only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0.01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2B-4C19-A3EC-FB2091FE14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Android User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42B-4C19-A3EC-FB2091FE142C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B42B-4C19-A3EC-FB2091FE142C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B42B-4C19-A3EC-FB2091FE142C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B42B-4C19-A3EC-FB2091FE142C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42B-4C19-A3EC-FB2091FE142C}"/>
              </c:ext>
            </c:extLst>
          </c:dPt>
          <c:dLbls>
            <c:dLbl>
              <c:idx val="0"/>
              <c:layout>
                <c:manualLayout>
                  <c:x val="2.1391214463622406E-2"/>
                  <c:y val="-4.958431167995552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748499415154266E-2"/>
                      <c:h val="7.24426793644150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9-B42B-4C19-A3EC-FB2091FE14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Android User</c:v>
                </c:pt>
                <c:pt idx="1">
                  <c:v>iOS User</c:v>
                </c:pt>
                <c:pt idx="2">
                  <c:v>Web + Android</c:v>
                </c:pt>
                <c:pt idx="3">
                  <c:v>Web + iOS</c:v>
                </c:pt>
                <c:pt idx="4">
                  <c:v>Web Only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0.04</c:v>
                </c:pt>
                <c:pt idx="4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B-4C19-A3EC-FB2091FE1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5115295"/>
        <c:axId val="1442275407"/>
      </c:barChart>
      <c:catAx>
        <c:axId val="165511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275407"/>
        <c:crosses val="autoZero"/>
        <c:auto val="1"/>
        <c:lblAlgn val="ctr"/>
        <c:lblOffset val="100"/>
        <c:noMultiLvlLbl val="0"/>
      </c:catAx>
      <c:valAx>
        <c:axId val="1442275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11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SEG24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E3-4B8A-B17E-E617F47A1AD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E3-4B8A-B17E-E617F47A1ADA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E3-4B8A-B17E-E617F47A1AD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3E3-4B8A-B17E-E617F47A1ADA}"/>
              </c:ext>
            </c:extLst>
          </c:dPt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0.14000000000000001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0.14000000000000001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3E3-4B8A-B17E-E617F47A1A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SEG15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3E3-4B8A-B17E-E617F47A1AD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3E3-4B8A-B17E-E617F47A1AD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E3-4B8A-B17E-E617F47A1ADA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3E3-4B8A-B17E-E617F47A1ADA}"/>
              </c:ext>
            </c:extLst>
          </c:dPt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3E3-4B8A-B17E-E617F47A1A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3E3-4B8A-B17E-E617F47A1AD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93E3-4B8A-B17E-E617F47A1ADA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3E3-4B8A-B17E-E617F47A1ADA}"/>
              </c:ext>
            </c:extLst>
          </c:dPt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0.11</c:v>
                </c:pt>
                <c:pt idx="1">
                  <c:v>0.11</c:v>
                </c:pt>
                <c:pt idx="2">
                  <c:v>0.11</c:v>
                </c:pt>
                <c:pt idx="3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3E3-4B8A-B17E-E617F47A1A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SEG21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3E3-4B8A-B17E-E617F47A1ADA}"/>
              </c:ext>
            </c:extLst>
          </c:dPt>
          <c:dPt>
            <c:idx val="1"/>
            <c:invertIfNegative val="0"/>
            <c:bubble3D val="0"/>
            <c:spPr>
              <a:solidFill>
                <a:srgbClr val="43682B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93E3-4B8A-B17E-E617F47A1AD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3E3-4B8A-B17E-E617F47A1ADA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93E3-4B8A-B17E-E617F47A1AD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SEG11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93E3-4B8A-B17E-E617F47A1AD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3E3-4B8A-B17E-E617F47A1ADA}"/>
              </c:ext>
            </c:extLst>
          </c:dPt>
          <c:dLbls>
            <c:dLbl>
              <c:idx val="0"/>
              <c:layout>
                <c:manualLayout>
                  <c:x val="6.8565406538871635E-3"/>
                  <c:y val="-1.184310177490232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93E3-4B8A-B17E-E617F47A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7.0000000000000007E-2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93E3-4B8A-B17E-E617F47A1AD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SEG12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 formatCode="0%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93E3-4B8A-B17E-E617F47A1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8905775"/>
        <c:axId val="1623704879"/>
      </c:barChart>
      <c:catAx>
        <c:axId val="1538905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04879"/>
        <c:crosses val="autoZero"/>
        <c:auto val="1"/>
        <c:lblAlgn val="ctr"/>
        <c:lblOffset val="100"/>
        <c:noMultiLvlLbl val="0"/>
      </c:catAx>
      <c:valAx>
        <c:axId val="162370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90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SEG24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48-4ED4-8E57-7945E5302AE3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48-4ED4-8E57-7945E5302AE3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48-4ED4-8E57-7945E5302AE3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F48-4ED4-8E57-7945E5302AE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6F48-4ED4-8E57-7945E5302AE3}"/>
              </c:ext>
            </c:extLst>
          </c:dPt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48-4ED4-8E57-7945E5302A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0.14000000000000001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0.14000000000000001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F48-4ED4-8E57-7945E5302A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SEG15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F48-4ED4-8E57-7945E5302AE3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F48-4ED4-8E57-7945E5302AE3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F48-4ED4-8E57-7945E5302AE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6F48-4ED4-8E57-7945E5302AE3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F48-4ED4-8E57-7945E5302AE3}"/>
              </c:ext>
            </c:extLst>
          </c:dPt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F48-4ED4-8E57-7945E5302A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F48-4ED4-8E57-7945E5302A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SEG23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F48-4ED4-8E57-7945E5302AE3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F48-4ED4-8E57-7945E5302AE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F48-4ED4-8E57-7945E5302AE3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6F48-4ED4-8E57-7945E5302AE3}"/>
              </c:ext>
            </c:extLst>
          </c:dPt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F48-4ED4-8E57-7945E5302A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6F48-4ED4-8E57-7945E5302A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SEG21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6F48-4ED4-8E57-7945E5302AE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F48-4ED4-8E57-7945E5302AE3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6F48-4ED4-8E57-7945E5302AE3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F48-4ED4-8E57-7945E5302A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6F48-4ED4-8E57-7945E5302A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SEG11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F48-4ED4-8E57-7945E5302AE3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6F48-4ED4-8E57-7945E5302AE3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F48-4ED4-8E57-7945E5302A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0.08</c:v>
                </c:pt>
                <c:pt idx="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6F48-4ED4-8E57-7945E5302AE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SEG24</c:v>
                </c:pt>
                <c:pt idx="1">
                  <c:v>SEG15</c:v>
                </c:pt>
                <c:pt idx="2">
                  <c:v>SEG23</c:v>
                </c:pt>
                <c:pt idx="3">
                  <c:v>SEG21</c:v>
                </c:pt>
                <c:pt idx="4">
                  <c:v>SEG11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 formatCode="0%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6F48-4ED4-8E57-7945E5302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8905775"/>
        <c:axId val="1623704879"/>
      </c:barChart>
      <c:catAx>
        <c:axId val="1538905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04879"/>
        <c:crosses val="autoZero"/>
        <c:auto val="1"/>
        <c:lblAlgn val="ctr"/>
        <c:lblOffset val="100"/>
        <c:noMultiLvlLbl val="0"/>
      </c:catAx>
      <c:valAx>
        <c:axId val="162370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90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Txn Volume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Diamond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0.21</c:v>
                </c:pt>
                <c:pt idx="1">
                  <c:v>0.24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6-48E2-9E09-A8EE37B20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Txn Value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Diamond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0.25</c:v>
                </c:pt>
                <c:pt idx="1">
                  <c:v>0.26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56-48E2-9E09-A8EE37B20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593487"/>
        <c:axId val="1623691151"/>
      </c:barChart>
      <c:catAx>
        <c:axId val="173659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91151"/>
        <c:crosses val="autoZero"/>
        <c:auto val="1"/>
        <c:lblAlgn val="ctr"/>
        <c:lblOffset val="100"/>
        <c:noMultiLvlLbl val="0"/>
      </c:catAx>
      <c:valAx>
        <c:axId val="162369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9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699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Txn Volume</c:v>
                </c:pt>
              </c:strCache>
            </c:strRef>
          </c:tx>
          <c:spPr>
            <a:solidFill>
              <a:srgbClr val="70AD47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Diamond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6-48E2-9E09-A8EE37B20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Txn Value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Diamond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0.21</c:v>
                </c:pt>
                <c:pt idx="1">
                  <c:v>0.24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56-48E2-9E09-A8EE37B20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593487"/>
        <c:axId val="1623691151"/>
      </c:barChart>
      <c:catAx>
        <c:axId val="173659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91151"/>
        <c:crosses val="autoZero"/>
        <c:auto val="1"/>
        <c:lblAlgn val="ctr"/>
        <c:lblOffset val="100"/>
        <c:noMultiLvlLbl val="0"/>
      </c:catAx>
      <c:valAx>
        <c:axId val="162369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9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Txn Volume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Diamond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6-48E2-9E09-A8EE37B20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Txn Value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Diamond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0.21</c:v>
                </c:pt>
                <c:pt idx="1">
                  <c:v>0.24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56-48E2-9E09-A8EE37B20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593487"/>
        <c:axId val="1623691151"/>
      </c:barChart>
      <c:catAx>
        <c:axId val="173659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91151"/>
        <c:crosses val="autoZero"/>
        <c:auto val="1"/>
        <c:lblAlgn val="ctr"/>
        <c:lblOffset val="100"/>
        <c:noMultiLvlLbl val="0"/>
      </c:catAx>
      <c:valAx>
        <c:axId val="162369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9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Txn Volume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70AD47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1A5-43E6-9A8A-2276512D0C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Premium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0.36</c:v>
                </c:pt>
                <c:pt idx="1">
                  <c:v>0.23</c:v>
                </c:pt>
                <c:pt idx="2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6-48E2-9E09-A8EE37B20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Txn Value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Platinum</c:v>
                </c:pt>
                <c:pt idx="2">
                  <c:v>Premium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0.36</c:v>
                </c:pt>
                <c:pt idx="1">
                  <c:v>0.21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56-48E2-9E09-A8EE37B20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593487"/>
        <c:axId val="1623691151"/>
      </c:barChart>
      <c:catAx>
        <c:axId val="173659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91151"/>
        <c:crosses val="autoZero"/>
        <c:auto val="1"/>
        <c:lblAlgn val="ctr"/>
        <c:lblOffset val="100"/>
        <c:noMultiLvlLbl val="0"/>
      </c:catAx>
      <c:valAx>
        <c:axId val="1623691151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9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Fraudulent Transactions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4133585323885855E-2"/>
                  <c:y val="-6.468663316091487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BB5A7BC-DB23-4081-80DB-66108DA20129}" type="VALUE">
                      <a:rPr lang="en-US" smtClean="0"/>
                      <a:pPr>
                        <a:defRPr sz="1800" b="1"/>
                      </a:pPr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370580800612926E-2"/>
                      <c:h val="0.103390971783385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8D8-45BA-BEBF-975136320BA6}"/>
                </c:ext>
              </c:extLst>
            </c:dLbl>
            <c:dLbl>
              <c:idx val="1"/>
              <c:layout>
                <c:manualLayout>
                  <c:x val="2.4639143256247088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D8-45BA-BEBF-975136320B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Premium 
Credit Card</c:v>
                </c:pt>
                <c:pt idx="1">
                  <c:v>Diamond 
Customer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8-45BA-BEBF-975136320B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Legit Transactions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Premium 
Credit Card</c:v>
                </c:pt>
                <c:pt idx="1">
                  <c:v>Diamond 
Customer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D8-45BA-BEBF-975136320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9545791"/>
        <c:axId val="1535391743"/>
      </c:barChart>
      <c:catAx>
        <c:axId val="1649545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391743"/>
        <c:crosses val="autoZero"/>
        <c:auto val="1"/>
        <c:lblAlgn val="ctr"/>
        <c:lblOffset val="100"/>
        <c:noMultiLvlLbl val="0"/>
      </c:catAx>
      <c:valAx>
        <c:axId val="153539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54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 Value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0.08</c:v>
                </c:pt>
                <c:pt idx="1">
                  <c:v>0.09</c:v>
                </c:pt>
                <c:pt idx="2">
                  <c:v>0.10</c:v>
                </c:pt>
                <c:pt idx="3">
                  <c:v>0.11</c:v>
                </c:pt>
                <c:pt idx="4">
                  <c:v>0.12</c:v>
                </c:pt>
                <c:pt idx="5">
                  <c:v>0.13</c:v>
                </c:pt>
                <c:pt idx="6">
                  <c:v>0.14</c:v>
                </c:pt>
                <c:pt idx="7">
                  <c:v>0.15</c:v>
                </c:pt>
                <c:pt idx="8">
                  <c:v>0.16</c:v>
                </c:pt>
                <c:pt idx="9">
                  <c:v>0.17</c:v>
                </c:pt>
                <c:pt idx="10">
                  <c:v>0.18</c:v>
                </c:pt>
                <c:pt idx="11">
                  <c:v>0.23</c:v>
                </c:pt>
                <c:pt idx="12">
                  <c:v>0.24</c:v>
                </c:pt>
                <c:pt idx="13">
                  <c:v>0.25</c:v>
                </c:pt>
                <c:pt idx="14">
                  <c:v>0.26</c:v>
                </c:pt>
                <c:pt idx="15">
                  <c:v>0.29</c:v>
                </c:pt>
                <c:pt idx="16">
                  <c:v>0.30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7.1093448425963185E-2</c:v>
                </c:pt>
                <c:pt idx="1">
                  <c:v>0.12804876379455254</c:v>
                </c:pt>
                <c:pt idx="2">
                  <c:v>0.11403519578614234</c:v>
                </c:pt>
                <c:pt idx="3">
                  <c:v>0.16881028058619491</c:v>
                </c:pt>
                <c:pt idx="4">
                  <c:v>0.12759533332785794</c:v>
                </c:pt>
                <c:pt idx="5">
                  <c:v>0.11565111930593998</c:v>
                </c:pt>
                <c:pt idx="6">
                  <c:v>5.5817119344267682E-2</c:v>
                </c:pt>
                <c:pt idx="7">
                  <c:v>4.1732371307878262E-2</c:v>
                </c:pt>
                <c:pt idx="8">
                  <c:v>8.3832962375879824E-2</c:v>
                </c:pt>
                <c:pt idx="9">
                  <c:v>2.3373057264332509E-4</c:v>
                </c:pt>
                <c:pt idx="10">
                  <c:v>9.322530395240794E-3</c:v>
                </c:pt>
                <c:pt idx="11">
                  <c:v>1.1015451541458259E-2</c:v>
                </c:pt>
                <c:pt idx="12">
                  <c:v>5.9271061759625047E-3</c:v>
                </c:pt>
                <c:pt idx="13">
                  <c:v>1.188193149743615E-2</c:v>
                </c:pt>
                <c:pt idx="14">
                  <c:v>1.7410703286053368E-2</c:v>
                </c:pt>
                <c:pt idx="15">
                  <c:v>2.5099515154501727E-2</c:v>
                </c:pt>
                <c:pt idx="16">
                  <c:v>1.2492437122027206E-2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D-4E01-826E-223D96D1BD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Fraud Volume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0.08</c:v>
                </c:pt>
                <c:pt idx="1">
                  <c:v>0.09</c:v>
                </c:pt>
                <c:pt idx="2">
                  <c:v>0.10</c:v>
                </c:pt>
                <c:pt idx="3">
                  <c:v>0.11</c:v>
                </c:pt>
                <c:pt idx="4">
                  <c:v>0.12</c:v>
                </c:pt>
                <c:pt idx="5">
                  <c:v>0.13</c:v>
                </c:pt>
                <c:pt idx="6">
                  <c:v>0.14</c:v>
                </c:pt>
                <c:pt idx="7">
                  <c:v>0.15</c:v>
                </c:pt>
                <c:pt idx="8">
                  <c:v>0.16</c:v>
                </c:pt>
                <c:pt idx="9">
                  <c:v>0.17</c:v>
                </c:pt>
                <c:pt idx="10">
                  <c:v>0.18</c:v>
                </c:pt>
                <c:pt idx="11">
                  <c:v>0.23</c:v>
                </c:pt>
                <c:pt idx="12">
                  <c:v>0.24</c:v>
                </c:pt>
                <c:pt idx="13">
                  <c:v>0.25</c:v>
                </c:pt>
                <c:pt idx="14">
                  <c:v>0.26</c:v>
                </c:pt>
                <c:pt idx="15">
                  <c:v>0.29</c:v>
                </c:pt>
                <c:pt idx="16">
                  <c:v>0.30</c:v>
                </c:pt>
              </c:strCache>
            </c:strRef>
          </c:cat>
          <c:val>
            <c:numRef>
              <c:f>Sheet1!$C$2:$C$18</c:f>
              <c:numCache>
                <c:formatCode>0%</c:formatCode>
                <c:ptCount val="17"/>
                <c:pt idx="0">
                  <c:v>5.5045871559633031E-2</c:v>
                </c:pt>
                <c:pt idx="1">
                  <c:v>0.12844036697247707</c:v>
                </c:pt>
                <c:pt idx="2">
                  <c:v>0.10091743119266056</c:v>
                </c:pt>
                <c:pt idx="3">
                  <c:v>0.16513761467889909</c:v>
                </c:pt>
                <c:pt idx="4">
                  <c:v>0.12844036697247707</c:v>
                </c:pt>
                <c:pt idx="5">
                  <c:v>0.11926605504587157</c:v>
                </c:pt>
                <c:pt idx="6">
                  <c:v>8.2568807339449546E-2</c:v>
                </c:pt>
                <c:pt idx="7">
                  <c:v>4.5871559633027525E-2</c:v>
                </c:pt>
                <c:pt idx="8">
                  <c:v>8.2568807339449546E-2</c:v>
                </c:pt>
                <c:pt idx="9">
                  <c:v>9.1743119266055051E-3</c:v>
                </c:pt>
                <c:pt idx="10">
                  <c:v>9.1743119266055051E-3</c:v>
                </c:pt>
                <c:pt idx="11">
                  <c:v>9.1743119266055051E-3</c:v>
                </c:pt>
                <c:pt idx="12">
                  <c:v>9.1743119266055051E-3</c:v>
                </c:pt>
                <c:pt idx="13">
                  <c:v>9.1743119266055051E-3</c:v>
                </c:pt>
                <c:pt idx="14">
                  <c:v>1.834862385321101E-2</c:v>
                </c:pt>
                <c:pt idx="15">
                  <c:v>1.834862385321101E-2</c:v>
                </c:pt>
                <c:pt idx="16">
                  <c:v>9.1743119266055051E-3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0D-4E01-826E-223D96D1B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1083087"/>
        <c:axId val="1623707791"/>
      </c:lineChart>
      <c:catAx>
        <c:axId val="155108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07791"/>
        <c:crosses val="autoZero"/>
        <c:auto val="1"/>
        <c:lblAlgn val="ctr"/>
        <c:lblOffset val="100"/>
        <c:noMultiLvlLbl val="0"/>
      </c:catAx>
      <c:valAx>
        <c:axId val="162370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08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404741046692337"/>
          <c:y val="0.25168642924170354"/>
          <c:w val="0.36339618966099219"/>
          <c:h val="0.109020451087574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Could be new victims 
in a week</cx:pt>
          <cx:pt idx="1">Could be first 
txn victims</cx:pt>
          <cx:pt idx="2">Could fall prey 
for the second time</cx:pt>
          <cx:pt idx="3">Could fall prey 
for the third time</cx:pt>
        </cx:lvl>
      </cx:strDim>
      <cx:numDim type="val">
        <cx:f>Sheet1!$B$2:$B$5</cx:f>
        <cx:lvl ptCount="4" formatCode="General">
          <cx:pt idx="0">41</cx:pt>
          <cx:pt idx="1">17</cx:pt>
          <cx:pt idx="2">9</cx:pt>
          <cx:pt idx="3">1</cx:pt>
        </cx:lvl>
      </cx:numDim>
    </cx:data>
  </cx:chartData>
  <cx:chart>
    <cx:plotArea>
      <cx:plotAreaRegion>
        <cx:series layoutId="waterfall" uniqueId="{1BF8B184-642E-462C-94CE-47CD7D8081E6}">
          <cx:tx>
            <cx:txData>
              <cx:f>Sheet1!$B$1</cx:f>
              <cx:v>Series1</cx:v>
            </cx:txData>
          </cx:tx>
          <cx:spPr>
            <a:ln w="6350">
              <a:solidFill>
                <a:schemeClr val="bg1"/>
              </a:solidFill>
            </a:ln>
          </cx:spPr>
          <cx:dataLabels>
            <cx:numFmt formatCode="General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197" b="0" i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>
                  <a:solidFill>
                    <a:schemeClr val="bg1"/>
                  </a:solidFill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just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</cx:plotArea>
  </cx:chart>
  <cx:spPr>
    <a:ln w="3175"/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  <cx:spPr>
    <a:ln w="3175"/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Could be new victims 
in a week</cx:pt>
          <cx:pt idx="1">Could be first 
txn victims</cx:pt>
          <cx:pt idx="2">Could fall prey 
for the second time</cx:pt>
          <cx:pt idx="3">Could fall prey 
for the third time</cx:pt>
        </cx:lvl>
      </cx:strDim>
      <cx:numDim type="val">
        <cx:f>Sheet1!$B$2:$B$5</cx:f>
        <cx:lvl ptCount="4" formatCode="General">
          <cx:pt idx="0">41</cx:pt>
          <cx:pt idx="1">17</cx:pt>
          <cx:pt idx="2">9</cx:pt>
          <cx:pt idx="3">1</cx:pt>
        </cx:lvl>
      </cx:numDim>
    </cx:data>
  </cx:chartData>
  <cx:chart>
    <cx:plotArea>
      <cx:plotAreaRegion>
        <cx:series layoutId="waterfall" uniqueId="{1BF8B184-642E-462C-94CE-47CD7D8081E6}">
          <cx:tx>
            <cx:txData>
              <cx:f>Sheet1!$B$1</cx:f>
              <cx:v>Series1</cx:v>
            </cx:txData>
          </cx:tx>
          <cx:spPr>
            <a:ln w="6350">
              <a:solidFill>
                <a:schemeClr val="bg1"/>
              </a:solidFill>
            </a:ln>
          </cx:spPr>
          <cx:dataLabels>
            <cx:numFmt formatCode="General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197" b="0" i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>
                  <a:solidFill>
                    <a:schemeClr val="bg1"/>
                  </a:solidFill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just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</cx:plotArea>
  </cx:chart>
  <cx:spPr>
    <a:ln w="3175"/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Could be new victims 
in a week</cx:pt>
          <cx:pt idx="1">Could be first 
txn victims</cx:pt>
          <cx:pt idx="2">Could fall prey 
for the second time</cx:pt>
          <cx:pt idx="3">Could fall prey 
for the third time</cx:pt>
        </cx:lvl>
      </cx:strDim>
      <cx:numDim type="val">
        <cx:f>Sheet1!$B$2:$B$5</cx:f>
        <cx:lvl ptCount="4" formatCode="General">
          <cx:pt idx="0">41</cx:pt>
          <cx:pt idx="1">17</cx:pt>
          <cx:pt idx="2">9</cx:pt>
          <cx:pt idx="3">1</cx:pt>
        </cx:lvl>
      </cx:numDim>
    </cx:data>
  </cx:chartData>
  <cx:chart>
    <cx:plotArea>
      <cx:plotAreaRegion>
        <cx:series layoutId="waterfall" uniqueId="{1BF8B184-642E-462C-94CE-47CD7D8081E6}">
          <cx:tx>
            <cx:txData>
              <cx:f>Sheet1!$B$1</cx:f>
              <cx:v>Series1</cx:v>
            </cx:txData>
          </cx:tx>
          <cx:spPr>
            <a:ln w="6350">
              <a:solidFill>
                <a:schemeClr val="bg1"/>
              </a:solidFill>
            </a:ln>
          </cx:spPr>
          <cx:dataLabels>
            <cx:numFmt formatCode="General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197" b="0" i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>
                  <a:solidFill>
                    <a:schemeClr val="bg1"/>
                  </a:solidFill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just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</cx:plotArea>
  </cx:chart>
  <cx:spPr>
    <a:ln w="3175"/>
  </cx:spPr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Could be new victims 
in a week</cx:pt>
          <cx:pt idx="1">Could be first 
txn victims</cx:pt>
          <cx:pt idx="2">Could fall prey 
for the second time</cx:pt>
          <cx:pt idx="3">Could fall prey 
for the third time</cx:pt>
        </cx:lvl>
      </cx:strDim>
      <cx:numDim type="val">
        <cx:f>Sheet1!$B$2:$B$5</cx:f>
        <cx:lvl ptCount="4" formatCode="General">
          <cx:pt idx="0">41</cx:pt>
          <cx:pt idx="1">17</cx:pt>
          <cx:pt idx="2">9</cx:pt>
          <cx:pt idx="3">1</cx:pt>
        </cx:lvl>
      </cx:numDim>
    </cx:data>
  </cx:chartData>
  <cx:chart>
    <cx:plotArea>
      <cx:plotAreaRegion>
        <cx:series layoutId="waterfall" uniqueId="{1BF8B184-642E-462C-94CE-47CD7D8081E6}">
          <cx:tx>
            <cx:txData>
              <cx:f>Sheet1!$B$1</cx:f>
              <cx:v>Series1</cx:v>
            </cx:txData>
          </cx:tx>
          <cx:spPr>
            <a:ln w="6350">
              <a:solidFill>
                <a:schemeClr val="bg1"/>
              </a:solidFill>
            </a:ln>
          </cx:spPr>
          <cx:dataLabels>
            <cx:numFmt formatCode="General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197" b="0" i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>
                  <a:solidFill>
                    <a:schemeClr val="bg1"/>
                  </a:solidFill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just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</cx:plotArea>
  </cx:chart>
  <cx:spPr>
    <a:ln w="3175"/>
  </cx:spPr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Could be new victims 
in a week</cx:pt>
          <cx:pt idx="1">Could be first 
txn victims</cx:pt>
          <cx:pt idx="2">Could fall prey 
for the second time</cx:pt>
          <cx:pt idx="3">Could fall prey 
for the third time</cx:pt>
        </cx:lvl>
      </cx:strDim>
      <cx:numDim type="val">
        <cx:f>Sheet1!$B$2:$B$5</cx:f>
        <cx:lvl ptCount="4" formatCode="General">
          <cx:pt idx="0">41</cx:pt>
          <cx:pt idx="1">17</cx:pt>
          <cx:pt idx="2">9</cx:pt>
          <cx:pt idx="3">1</cx:pt>
        </cx:lvl>
      </cx:numDim>
    </cx:data>
  </cx:chartData>
  <cx:chart>
    <cx:plotArea>
      <cx:plotAreaRegion>
        <cx:series layoutId="waterfall" uniqueId="{1BF8B184-642E-462C-94CE-47CD7D8081E6}">
          <cx:tx>
            <cx:txData>
              <cx:f>Sheet1!$B$1</cx:f>
              <cx:v>Series1</cx:v>
            </cx:txData>
          </cx:tx>
          <cx:spPr>
            <a:ln w="6350">
              <a:solidFill>
                <a:schemeClr val="bg1"/>
              </a:solidFill>
            </a:ln>
          </cx:spPr>
          <cx:dataLabels>
            <cx:numFmt formatCode="General" sourceLinked="0"/>
            <cx:txPr>
              <a:bodyPr vertOverflow="overflow" horzOverflow="overflow" wrap="square" lIns="0" tIns="0" rIns="0" bIns="0"/>
              <a:lstStyle/>
              <a:p>
                <a:pPr algn="ctr" rtl="0">
                  <a:defRPr sz="1197" b="0" i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>
                  <a:solidFill>
                    <a:schemeClr val="bg1"/>
                  </a:solidFill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just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>
              <a:solidFill>
                <a:schemeClr val="bg1"/>
              </a:solidFill>
            </a:endParaRPr>
          </a:p>
        </cx:txPr>
      </cx:axis>
    </cx:plotArea>
  </cx:chart>
  <cx:spPr>
    <a:ln w="3175"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E437-FA66-412B-BD1C-840BF8061738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4FF46-793A-4C5C-B394-41948596C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4FF46-793A-4C5C-B394-41948596CB5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30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82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37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7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7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neha.savant#!/vizhome/BC_Dashboard/MarketingDashboar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14/relationships/chartEx" Target="../charts/chartEx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C77-B6B5-4CAF-8926-2D0218AA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025" y="2408171"/>
            <a:ext cx="5123398" cy="1384182"/>
          </a:xfrm>
        </p:spPr>
        <p:txBody>
          <a:bodyPr>
            <a:normAutofit fontScale="90000"/>
          </a:bodyPr>
          <a:lstStyle/>
          <a:p>
            <a:pPr algn="l"/>
            <a:br>
              <a:rPr lang="en-IN" sz="5000" dirty="0">
                <a:solidFill>
                  <a:schemeClr val="bg1"/>
                </a:solidFill>
              </a:rPr>
            </a:br>
            <a:r>
              <a:rPr lang="en-IN" sz="3900" b="1" dirty="0">
                <a:solidFill>
                  <a:schemeClr val="bg1"/>
                </a:solidFill>
              </a:rPr>
              <a:t>Customer Analytics </a:t>
            </a:r>
            <a:r>
              <a:rPr lang="en-IN" sz="3900" dirty="0">
                <a:solidFill>
                  <a:schemeClr val="bg1"/>
                </a:solidFill>
              </a:rPr>
              <a:t>- </a:t>
            </a:r>
            <a:br>
              <a:rPr lang="en-IN" sz="3900" dirty="0">
                <a:solidFill>
                  <a:schemeClr val="bg1"/>
                </a:solidFill>
              </a:rPr>
            </a:br>
            <a:r>
              <a:rPr lang="en-IN" sz="3300" dirty="0">
                <a:solidFill>
                  <a:schemeClr val="bg1"/>
                </a:solidFill>
              </a:rPr>
              <a:t>Credit Cards</a:t>
            </a:r>
            <a:br>
              <a:rPr lang="en-IN" sz="5000" dirty="0">
                <a:solidFill>
                  <a:schemeClr val="bg1"/>
                </a:solidFill>
              </a:rPr>
            </a:b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A56C5E-B290-4574-8C85-A0032AF950D3}"/>
              </a:ext>
            </a:extLst>
          </p:cNvPr>
          <p:cNvCxnSpPr/>
          <p:nvPr/>
        </p:nvCxnSpPr>
        <p:spPr>
          <a:xfrm>
            <a:off x="5817704" y="361121"/>
            <a:ext cx="0" cy="613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C127AE94-4B6B-4942-99C1-47482E10B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40" y="2053745"/>
            <a:ext cx="4858244" cy="3079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AF429-E5D8-454B-9934-8CC7F907C595}"/>
              </a:ext>
            </a:extLst>
          </p:cNvPr>
          <p:cNvSpPr txBox="1"/>
          <p:nvPr/>
        </p:nvSpPr>
        <p:spPr>
          <a:xfrm>
            <a:off x="6214025" y="3703920"/>
            <a:ext cx="2893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  <a:latin typeface="+mj-lt"/>
              </a:rPr>
              <a:t>Neha Savant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35F9B-5FD3-4AFC-8C76-1A22A2AAC81C}"/>
              </a:ext>
            </a:extLst>
          </p:cNvPr>
          <p:cNvCxnSpPr>
            <a:cxnSpLocks/>
          </p:cNvCxnSpPr>
          <p:nvPr/>
        </p:nvCxnSpPr>
        <p:spPr>
          <a:xfrm flipH="1">
            <a:off x="6241416" y="3622307"/>
            <a:ext cx="4876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3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88291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925074-7339-47EF-AC3D-8CD44BE1C6BB}"/>
              </a:ext>
            </a:extLst>
          </p:cNvPr>
          <p:cNvSpPr/>
          <p:nvPr/>
        </p:nvSpPr>
        <p:spPr>
          <a:xfrm>
            <a:off x="7664657" y="0"/>
            <a:ext cx="4527343" cy="6858000"/>
          </a:xfrm>
          <a:prstGeom prst="flowChartProcess">
            <a:avLst/>
          </a:prstGeom>
          <a:gradFill flip="none" rotWithShape="1">
            <a:gsLst>
              <a:gs pos="0">
                <a:srgbClr val="006991">
                  <a:shade val="30000"/>
                  <a:satMod val="115000"/>
                </a:srgbClr>
              </a:gs>
              <a:gs pos="50000">
                <a:srgbClr val="006991">
                  <a:shade val="67500"/>
                  <a:satMod val="115000"/>
                </a:srgbClr>
              </a:gs>
              <a:gs pos="100000">
                <a:srgbClr val="006991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90330-D4BC-401E-8535-AEE217FA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53094"/>
              </p:ext>
            </p:extLst>
          </p:nvPr>
        </p:nvGraphicFramePr>
        <p:xfrm>
          <a:off x="8445069" y="349658"/>
          <a:ext cx="3051295" cy="63326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51295">
                  <a:extLst>
                    <a:ext uri="{9D8B030D-6E8A-4147-A177-3AD203B41FA5}">
                      <a16:colId xmlns:a16="http://schemas.microsoft.com/office/drawing/2014/main" val="4183613799"/>
                    </a:ext>
                  </a:extLst>
                </a:gridCol>
              </a:tblGrid>
              <a:tr h="541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OROC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‘One Row One Customer’ View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6324320"/>
                  </a:ext>
                </a:extLst>
              </a:tr>
              <a:tr h="4799699">
                <a:tc>
                  <a:txBody>
                    <a:bodyPr/>
                    <a:lstStyle/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      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#_Credit _Cards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Gold_CC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Platinum_CC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Premium_CC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pPr algn="l"/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Last Login Device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>
                          <a:solidFill>
                            <a:srgbClr val="FFFF00"/>
                          </a:solidFill>
                          <a:latin typeface="+mj-lt"/>
                        </a:rPr>
                        <a:t>Activity Channel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Last_Transaction_Dt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Txn_Volume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Txn_Value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Average_Order_Value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#_</a:t>
                      </a: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Txn_Segments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Favorite_Txn_Segment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Fraud_Txn_Segment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Victim_Credit_Cards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Fraud_Txn_Volume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Second_Fraud_Txn_Dt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Days_Between_Frauds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Is_First_Txn_Fraud</a:t>
                      </a: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Fraud_Txn_Month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Fraud_Txn_Weekday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45066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09C6589-736F-4305-9C4E-BADD1724F30B}"/>
              </a:ext>
            </a:extLst>
          </p:cNvPr>
          <p:cNvSpPr/>
          <p:nvPr/>
        </p:nvSpPr>
        <p:spPr>
          <a:xfrm>
            <a:off x="9780954" y="1939233"/>
            <a:ext cx="893396" cy="625507"/>
          </a:xfrm>
          <a:prstGeom prst="wedgeRoundRectCallout">
            <a:avLst>
              <a:gd name="adj1" fmla="val -62255"/>
              <a:gd name="adj2" fmla="val 6751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latin typeface="+mj-lt"/>
              </a:rPr>
              <a:t>Only Web</a:t>
            </a:r>
          </a:p>
          <a:p>
            <a:r>
              <a:rPr lang="en-IN" sz="800" dirty="0">
                <a:latin typeface="+mj-lt"/>
              </a:rPr>
              <a:t>Web + iOS</a:t>
            </a:r>
          </a:p>
          <a:p>
            <a:r>
              <a:rPr lang="en-IN" sz="800" dirty="0">
                <a:latin typeface="+mj-lt"/>
              </a:rPr>
              <a:t>Web + Android</a:t>
            </a:r>
          </a:p>
          <a:p>
            <a:r>
              <a:rPr lang="en-IN" sz="800" dirty="0">
                <a:latin typeface="+mj-lt"/>
              </a:rPr>
              <a:t>iOS User</a:t>
            </a:r>
          </a:p>
          <a:p>
            <a:r>
              <a:rPr lang="en-IN" sz="800" dirty="0">
                <a:latin typeface="+mj-lt"/>
              </a:rPr>
              <a:t>Android User</a:t>
            </a:r>
          </a:p>
        </p:txBody>
      </p:sp>
    </p:spTree>
    <p:extLst>
      <p:ext uri="{BB962C8B-B14F-4D97-AF65-F5344CB8AC3E}">
        <p14:creationId xmlns:p14="http://schemas.microsoft.com/office/powerpoint/2010/main" val="355635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6856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925074-7339-47EF-AC3D-8CD44BE1C6BB}"/>
              </a:ext>
            </a:extLst>
          </p:cNvPr>
          <p:cNvSpPr/>
          <p:nvPr/>
        </p:nvSpPr>
        <p:spPr>
          <a:xfrm>
            <a:off x="7664657" y="0"/>
            <a:ext cx="4527343" cy="6858000"/>
          </a:xfrm>
          <a:prstGeom prst="flowChartProcess">
            <a:avLst/>
          </a:prstGeom>
          <a:gradFill flip="none" rotWithShape="1">
            <a:gsLst>
              <a:gs pos="0">
                <a:srgbClr val="006991">
                  <a:shade val="30000"/>
                  <a:satMod val="115000"/>
                </a:srgbClr>
              </a:gs>
              <a:gs pos="50000">
                <a:srgbClr val="006991">
                  <a:shade val="67500"/>
                  <a:satMod val="115000"/>
                </a:srgbClr>
              </a:gs>
              <a:gs pos="100000">
                <a:srgbClr val="006991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90330-D4BC-401E-8535-AEE217FA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79868"/>
              </p:ext>
            </p:extLst>
          </p:nvPr>
        </p:nvGraphicFramePr>
        <p:xfrm>
          <a:off x="8445069" y="349658"/>
          <a:ext cx="3051295" cy="63326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51295">
                  <a:extLst>
                    <a:ext uri="{9D8B030D-6E8A-4147-A177-3AD203B41FA5}">
                      <a16:colId xmlns:a16="http://schemas.microsoft.com/office/drawing/2014/main" val="4183613799"/>
                    </a:ext>
                  </a:extLst>
                </a:gridCol>
              </a:tblGrid>
              <a:tr h="541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OROC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‘One Row One Customer’ View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6324320"/>
                  </a:ext>
                </a:extLst>
              </a:tr>
              <a:tr h="4799699">
                <a:tc>
                  <a:txBody>
                    <a:bodyPr/>
                    <a:lstStyle/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      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#_Credit _Cards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Gold_CC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Platinum_CC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Premium_CC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pPr algn="l"/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Last Login Device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Activity Channel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First_Transaction_Dt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Last_Transaction_Dt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Txn_Volume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Txn_Value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Average_Order_Value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#_</a:t>
                      </a: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Txn_Segments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Favorite_Txn_Segment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Fraud_Txn_Segment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Victim_Credit_Cards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Fraud_Txn_Volume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Second_Fraud_Txn_Dt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Days_Between_Frauds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Is_First_Txn_Fraud</a:t>
                      </a: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Fraud_Txn_Month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Fraud_Txn_Weekday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45066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09C6589-736F-4305-9C4E-BADD1724F30B}"/>
              </a:ext>
            </a:extLst>
          </p:cNvPr>
          <p:cNvSpPr/>
          <p:nvPr/>
        </p:nvSpPr>
        <p:spPr>
          <a:xfrm>
            <a:off x="10085840" y="2573021"/>
            <a:ext cx="846943" cy="312753"/>
          </a:xfrm>
          <a:prstGeom prst="wedgeRoundRectCallout">
            <a:avLst>
              <a:gd name="adj1" fmla="val -62255"/>
              <a:gd name="adj2" fmla="val 6751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latin typeface="+mj-lt"/>
              </a:rPr>
              <a:t>First and Last Activity Dates </a:t>
            </a:r>
          </a:p>
        </p:txBody>
      </p:sp>
    </p:spTree>
    <p:extLst>
      <p:ext uri="{BB962C8B-B14F-4D97-AF65-F5344CB8AC3E}">
        <p14:creationId xmlns:p14="http://schemas.microsoft.com/office/powerpoint/2010/main" val="62685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61745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925074-7339-47EF-AC3D-8CD44BE1C6BB}"/>
              </a:ext>
            </a:extLst>
          </p:cNvPr>
          <p:cNvSpPr/>
          <p:nvPr/>
        </p:nvSpPr>
        <p:spPr>
          <a:xfrm>
            <a:off x="7664657" y="0"/>
            <a:ext cx="4527343" cy="6858000"/>
          </a:xfrm>
          <a:prstGeom prst="flowChartProcess">
            <a:avLst/>
          </a:prstGeom>
          <a:gradFill flip="none" rotWithShape="1">
            <a:gsLst>
              <a:gs pos="0">
                <a:srgbClr val="006991">
                  <a:shade val="30000"/>
                  <a:satMod val="115000"/>
                </a:srgbClr>
              </a:gs>
              <a:gs pos="50000">
                <a:srgbClr val="006991">
                  <a:shade val="67500"/>
                  <a:satMod val="115000"/>
                </a:srgbClr>
              </a:gs>
              <a:gs pos="100000">
                <a:srgbClr val="006991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90330-D4BC-401E-8535-AEE217FA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9633"/>
              </p:ext>
            </p:extLst>
          </p:nvPr>
        </p:nvGraphicFramePr>
        <p:xfrm>
          <a:off x="8445069" y="349658"/>
          <a:ext cx="3051295" cy="63326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51295">
                  <a:extLst>
                    <a:ext uri="{9D8B030D-6E8A-4147-A177-3AD203B41FA5}">
                      <a16:colId xmlns:a16="http://schemas.microsoft.com/office/drawing/2014/main" val="4183613799"/>
                    </a:ext>
                  </a:extLst>
                </a:gridCol>
              </a:tblGrid>
              <a:tr h="541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OROC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‘One Row One Customer’ View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6324320"/>
                  </a:ext>
                </a:extLst>
              </a:tr>
              <a:tr h="4799699">
                <a:tc>
                  <a:txBody>
                    <a:bodyPr/>
                    <a:lstStyle/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      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#_Credit _Cards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Gold_CC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Platinum_CC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Premium_CC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pPr algn="l"/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Last Login Device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Activity Channel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Last_Transaction_Dt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Txn_Volume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Txn_Value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Average_Order_Value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#_</a:t>
                      </a: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Txn_Segments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Favorite_Txn_Segment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Fraud_Txn_Segment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Victim_Credit_Cards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Fraud_Txn_Volume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Second_Fraud_Txn_Dt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Days_Between_Frauds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Is_First_Txn_Fraud</a:t>
                      </a: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Fraud_Txn_Month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Fraud_Txn_Weekday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45066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09C6589-736F-4305-9C4E-BADD1724F30B}"/>
              </a:ext>
            </a:extLst>
          </p:cNvPr>
          <p:cNvSpPr/>
          <p:nvPr/>
        </p:nvSpPr>
        <p:spPr>
          <a:xfrm>
            <a:off x="10216734" y="2564740"/>
            <a:ext cx="1045608" cy="661725"/>
          </a:xfrm>
          <a:prstGeom prst="wedgeRoundRectCallout">
            <a:avLst>
              <a:gd name="adj1" fmla="val -141967"/>
              <a:gd name="adj2" fmla="val 49570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latin typeface="+mj-lt"/>
              </a:rPr>
              <a:t>To identify active and dormant customers </a:t>
            </a:r>
          </a:p>
          <a:p>
            <a:r>
              <a:rPr lang="en-IN" sz="900" dirty="0">
                <a:latin typeface="+mj-lt"/>
              </a:rPr>
              <a:t>(45days inactive)</a:t>
            </a:r>
          </a:p>
        </p:txBody>
      </p:sp>
    </p:spTree>
    <p:extLst>
      <p:ext uri="{BB962C8B-B14F-4D97-AF65-F5344CB8AC3E}">
        <p14:creationId xmlns:p14="http://schemas.microsoft.com/office/powerpoint/2010/main" val="204928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30827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925074-7339-47EF-AC3D-8CD44BE1C6BB}"/>
              </a:ext>
            </a:extLst>
          </p:cNvPr>
          <p:cNvSpPr/>
          <p:nvPr/>
        </p:nvSpPr>
        <p:spPr>
          <a:xfrm>
            <a:off x="7664657" y="0"/>
            <a:ext cx="4527343" cy="6858000"/>
          </a:xfrm>
          <a:prstGeom prst="flowChartProcess">
            <a:avLst/>
          </a:prstGeom>
          <a:gradFill flip="none" rotWithShape="1">
            <a:gsLst>
              <a:gs pos="0">
                <a:srgbClr val="006991">
                  <a:shade val="30000"/>
                  <a:satMod val="115000"/>
                </a:srgbClr>
              </a:gs>
              <a:gs pos="50000">
                <a:srgbClr val="006991">
                  <a:shade val="67500"/>
                  <a:satMod val="115000"/>
                </a:srgbClr>
              </a:gs>
              <a:gs pos="100000">
                <a:srgbClr val="006991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90330-D4BC-401E-8535-AEE217FA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85640"/>
              </p:ext>
            </p:extLst>
          </p:nvPr>
        </p:nvGraphicFramePr>
        <p:xfrm>
          <a:off x="8445069" y="349658"/>
          <a:ext cx="3051295" cy="63326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51295">
                  <a:extLst>
                    <a:ext uri="{9D8B030D-6E8A-4147-A177-3AD203B41FA5}">
                      <a16:colId xmlns:a16="http://schemas.microsoft.com/office/drawing/2014/main" val="4183613799"/>
                    </a:ext>
                  </a:extLst>
                </a:gridCol>
              </a:tblGrid>
              <a:tr h="541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OROC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‘One Row One Customer’ View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6324320"/>
                  </a:ext>
                </a:extLst>
              </a:tr>
              <a:tr h="4799699">
                <a:tc>
                  <a:txBody>
                    <a:bodyPr/>
                    <a:lstStyle/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      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#_Credit _Cards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Gold_CC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Platinum_CC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Premium_CC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pPr algn="l"/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Last Login Device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Activity Channel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Last_Transaction_Dt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Txn_Volume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Txn_Value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Average_Order_Value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#_</a:t>
                      </a: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Txn_Segments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Favorite_Txn_Segment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Fraud_Txn_Segment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Victim_Credit_Cards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Fraud_Txn_Volume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Second_Fraud_Txn_Dt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Days_Between_Frauds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Is_First_Txn_Fraud</a:t>
                      </a: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Fraud_Txn_Month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Fraud_Txn_Weekday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45066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09C6589-736F-4305-9C4E-BADD1724F30B}"/>
              </a:ext>
            </a:extLst>
          </p:cNvPr>
          <p:cNvSpPr/>
          <p:nvPr/>
        </p:nvSpPr>
        <p:spPr>
          <a:xfrm>
            <a:off x="10216734" y="2628900"/>
            <a:ext cx="1121826" cy="746769"/>
          </a:xfrm>
          <a:prstGeom prst="wedgeRoundRectCallout">
            <a:avLst>
              <a:gd name="adj1" fmla="val -123416"/>
              <a:gd name="adj2" fmla="val 48348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latin typeface="+mj-lt"/>
              </a:rPr>
              <a:t>How often is the customer transacting. </a:t>
            </a:r>
          </a:p>
          <a:p>
            <a:r>
              <a:rPr lang="en-IN" sz="900" dirty="0" err="1">
                <a:latin typeface="+mj-lt"/>
              </a:rPr>
              <a:t>Eg.</a:t>
            </a:r>
            <a:r>
              <a:rPr lang="en-IN" sz="900" dirty="0">
                <a:latin typeface="+mj-lt"/>
              </a:rPr>
              <a:t> Once in seven days, 1/7</a:t>
            </a:r>
          </a:p>
        </p:txBody>
      </p:sp>
    </p:spTree>
    <p:extLst>
      <p:ext uri="{BB962C8B-B14F-4D97-AF65-F5344CB8AC3E}">
        <p14:creationId xmlns:p14="http://schemas.microsoft.com/office/powerpoint/2010/main" val="76612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72721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925074-7339-47EF-AC3D-8CD44BE1C6BB}"/>
              </a:ext>
            </a:extLst>
          </p:cNvPr>
          <p:cNvSpPr/>
          <p:nvPr/>
        </p:nvSpPr>
        <p:spPr>
          <a:xfrm>
            <a:off x="7664657" y="0"/>
            <a:ext cx="4527343" cy="6858000"/>
          </a:xfrm>
          <a:prstGeom prst="flowChartProcess">
            <a:avLst/>
          </a:prstGeom>
          <a:gradFill flip="none" rotWithShape="1">
            <a:gsLst>
              <a:gs pos="0">
                <a:srgbClr val="006991">
                  <a:shade val="30000"/>
                  <a:satMod val="115000"/>
                </a:srgbClr>
              </a:gs>
              <a:gs pos="50000">
                <a:srgbClr val="006991">
                  <a:shade val="67500"/>
                  <a:satMod val="115000"/>
                </a:srgbClr>
              </a:gs>
              <a:gs pos="100000">
                <a:srgbClr val="006991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90330-D4BC-401E-8535-AEE217FA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79536"/>
              </p:ext>
            </p:extLst>
          </p:nvPr>
        </p:nvGraphicFramePr>
        <p:xfrm>
          <a:off x="8445069" y="349658"/>
          <a:ext cx="3051295" cy="63326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51295">
                  <a:extLst>
                    <a:ext uri="{9D8B030D-6E8A-4147-A177-3AD203B41FA5}">
                      <a16:colId xmlns:a16="http://schemas.microsoft.com/office/drawing/2014/main" val="4183613799"/>
                    </a:ext>
                  </a:extLst>
                </a:gridCol>
              </a:tblGrid>
              <a:tr h="541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OROC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‘One Row One Customer’ View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6324320"/>
                  </a:ext>
                </a:extLst>
              </a:tr>
              <a:tr h="4799699">
                <a:tc>
                  <a:txBody>
                    <a:bodyPr/>
                    <a:lstStyle/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      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#_Credit _Cards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Gold_CC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Platinum_CC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Premium_CC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pPr algn="l"/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Last Login Device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Activity Channel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Last_Transaction_Dt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Txn_Volume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Txn_Value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Average_Order_Value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#_</a:t>
                      </a:r>
                      <a:r>
                        <a:rPr lang="en-IN" sz="1100" b="1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Txn_Segments</a:t>
                      </a:r>
                      <a:endParaRPr lang="en-IN" sz="1100" b="1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1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Favorite_Txn_Segment</a:t>
                      </a:r>
                      <a:endParaRPr lang="en-IN" sz="1100" b="1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Fraud_Txn_Segment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Victim_Credit_Cards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Fraud_Txn_Volume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Second_Fraud_Txn_Dt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Days_Between_Frauds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Is_First_Txn_Fraud</a:t>
                      </a: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Fraud_Txn_Month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Fraud_Txn_Weekday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4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00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77592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925074-7339-47EF-AC3D-8CD44BE1C6BB}"/>
              </a:ext>
            </a:extLst>
          </p:cNvPr>
          <p:cNvSpPr/>
          <p:nvPr/>
        </p:nvSpPr>
        <p:spPr>
          <a:xfrm>
            <a:off x="7664657" y="0"/>
            <a:ext cx="4527343" cy="6858000"/>
          </a:xfrm>
          <a:prstGeom prst="flowChartProcess">
            <a:avLst/>
          </a:prstGeom>
          <a:gradFill flip="none" rotWithShape="1">
            <a:gsLst>
              <a:gs pos="0">
                <a:srgbClr val="006991">
                  <a:shade val="30000"/>
                  <a:satMod val="115000"/>
                </a:srgbClr>
              </a:gs>
              <a:gs pos="50000">
                <a:srgbClr val="006991">
                  <a:shade val="67500"/>
                  <a:satMod val="115000"/>
                </a:srgbClr>
              </a:gs>
              <a:gs pos="100000">
                <a:srgbClr val="006991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90330-D4BC-401E-8535-AEE217FA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28957"/>
              </p:ext>
            </p:extLst>
          </p:nvPr>
        </p:nvGraphicFramePr>
        <p:xfrm>
          <a:off x="8445069" y="349658"/>
          <a:ext cx="3051295" cy="63326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51295">
                  <a:extLst>
                    <a:ext uri="{9D8B030D-6E8A-4147-A177-3AD203B41FA5}">
                      <a16:colId xmlns:a16="http://schemas.microsoft.com/office/drawing/2014/main" val="4183613799"/>
                    </a:ext>
                  </a:extLst>
                </a:gridCol>
              </a:tblGrid>
              <a:tr h="541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OROC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‘One Row One Customer’ View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6324320"/>
                  </a:ext>
                </a:extLst>
              </a:tr>
              <a:tr h="4799699">
                <a:tc>
                  <a:txBody>
                    <a:bodyPr/>
                    <a:lstStyle/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      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#_Credit _Cards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Gold_CC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Platinum_CC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Premium_CC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pPr algn="l"/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Last Login Device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Activity Channel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Last_Transaction_Dt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Txn_Volume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Txn_Value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Average_Order_Value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#_</a:t>
                      </a: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Txn_Segments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Favorite_Txn_Segment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Fraud_Txn_Segment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Fraud_Txns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Victim_Credit_Cards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Fraud_Txn_Volume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Fraud_Txn_Value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First_Fraud_Txn_Dt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Second_Fraud_Txn_Dt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Days_Between_Frauds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Is_First_Txn_Fraud</a:t>
                      </a:r>
                      <a:r>
                        <a:rPr lang="en-IN" sz="1100" b="1" i="1" dirty="0">
                          <a:solidFill>
                            <a:srgbClr val="FFFF00"/>
                          </a:solidFill>
                          <a:latin typeface="+mj-lt"/>
                        </a:rPr>
                        <a:t>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Fraud_Txn_Month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1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Fraud_Txn_Weekday</a:t>
                      </a:r>
                      <a:endParaRPr lang="en-IN" sz="1100" b="1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4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0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BC94C-FBA2-468A-B231-A07146ED0FA6}"/>
              </a:ext>
            </a:extLst>
          </p:cNvPr>
          <p:cNvSpPr txBox="1"/>
          <p:nvPr/>
        </p:nvSpPr>
        <p:spPr>
          <a:xfrm>
            <a:off x="1126433" y="1064209"/>
            <a:ext cx="84681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Focus</a:t>
            </a:r>
            <a:endParaRPr lang="en-IN" sz="3500" dirty="0">
              <a:solidFill>
                <a:schemeClr val="bg1"/>
              </a:solidFill>
              <a:latin typeface="+mj-lt"/>
            </a:endParaRPr>
          </a:p>
          <a:p>
            <a:endParaRPr lang="en-IN" sz="35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Introducing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bg1"/>
                </a:solidFill>
                <a:latin typeface="+mj-lt"/>
              </a:rPr>
              <a:t>Marketing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Fraud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Future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17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BC94C-FBA2-468A-B231-A07146ED0FA6}"/>
              </a:ext>
            </a:extLst>
          </p:cNvPr>
          <p:cNvSpPr txBox="1"/>
          <p:nvPr/>
        </p:nvSpPr>
        <p:spPr>
          <a:xfrm>
            <a:off x="1126433" y="1064209"/>
            <a:ext cx="1040295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Focus</a:t>
            </a:r>
            <a:endParaRPr lang="en-IN" sz="3500" dirty="0">
              <a:solidFill>
                <a:schemeClr val="bg1"/>
              </a:solidFill>
              <a:latin typeface="+mj-lt"/>
            </a:endParaRPr>
          </a:p>
          <a:p>
            <a:endParaRPr lang="en-IN" sz="35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Introducing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bg1"/>
                </a:solidFill>
                <a:latin typeface="+mj-lt"/>
              </a:rPr>
              <a:t>Marketing View</a:t>
            </a:r>
          </a:p>
          <a:p>
            <a:r>
              <a:rPr lang="en-IN" sz="3500" dirty="0">
                <a:solidFill>
                  <a:schemeClr val="bg1"/>
                </a:solidFill>
                <a:latin typeface="+mj-lt"/>
              </a:rPr>
              <a:t>					</a:t>
            </a:r>
            <a:r>
              <a:rPr lang="en-IN" sz="25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r>
              <a:rPr lang="en-IN" sz="2500" dirty="0">
                <a:solidFill>
                  <a:schemeClr val="bg1"/>
                </a:solidFill>
                <a:latin typeface="+mj-lt"/>
              </a:rPr>
              <a:t> to help the Marketing team correlate customers’ 						digital activity and spend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Fraud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Future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56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BC94C-FBA2-468A-B231-A07146ED0FA6}"/>
              </a:ext>
            </a:extLst>
          </p:cNvPr>
          <p:cNvSpPr txBox="1"/>
          <p:nvPr/>
        </p:nvSpPr>
        <p:spPr>
          <a:xfrm>
            <a:off x="1126433" y="1064209"/>
            <a:ext cx="84681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Focus</a:t>
            </a:r>
            <a:endParaRPr lang="en-IN" sz="3500" dirty="0">
              <a:solidFill>
                <a:schemeClr val="bg1"/>
              </a:solidFill>
              <a:latin typeface="+mj-lt"/>
            </a:endParaRPr>
          </a:p>
          <a:p>
            <a:endParaRPr lang="en-IN" sz="35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Introducing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Marketing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bg1"/>
                </a:solidFill>
                <a:latin typeface="+mj-lt"/>
              </a:rPr>
              <a:t>Fraud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Future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904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BC94C-FBA2-468A-B231-A07146ED0FA6}"/>
              </a:ext>
            </a:extLst>
          </p:cNvPr>
          <p:cNvSpPr txBox="1"/>
          <p:nvPr/>
        </p:nvSpPr>
        <p:spPr>
          <a:xfrm>
            <a:off x="1126433" y="1064209"/>
            <a:ext cx="1106556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Focus</a:t>
            </a:r>
            <a:endParaRPr lang="en-IN" sz="3500" dirty="0">
              <a:solidFill>
                <a:schemeClr val="bg1"/>
              </a:solidFill>
              <a:latin typeface="+mj-lt"/>
            </a:endParaRPr>
          </a:p>
          <a:p>
            <a:endParaRPr lang="en-IN" sz="35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Introducing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Marketing 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bg1"/>
                </a:solidFill>
                <a:latin typeface="+mj-lt"/>
              </a:rPr>
              <a:t>Fraud Campaign </a:t>
            </a:r>
          </a:p>
          <a:p>
            <a:pPr marL="628650" lvl="2"/>
            <a:r>
              <a:rPr lang="en-IN" sz="2500" dirty="0">
                <a:solidFill>
                  <a:schemeClr val="bg1"/>
                </a:solidFill>
                <a:latin typeface="+mj-lt"/>
              </a:rPr>
              <a:t>		The Fraud department is planning an online campaign.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Future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96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BC94C-FBA2-468A-B231-A07146ED0FA6}"/>
              </a:ext>
            </a:extLst>
          </p:cNvPr>
          <p:cNvSpPr txBox="1"/>
          <p:nvPr/>
        </p:nvSpPr>
        <p:spPr>
          <a:xfrm>
            <a:off x="1126433" y="1064209"/>
            <a:ext cx="84681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Focus</a:t>
            </a:r>
            <a:endParaRPr lang="en-IN" sz="3500" dirty="0">
              <a:solidFill>
                <a:schemeClr val="bg1"/>
              </a:solidFill>
              <a:latin typeface="+mj-lt"/>
            </a:endParaRPr>
          </a:p>
          <a:p>
            <a:endParaRPr lang="en-IN" sz="35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Introducing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Marketing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Fraud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Future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201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Compliance  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E08465-6295-4216-B86B-8A5B36749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23225"/>
              </p:ext>
            </p:extLst>
          </p:nvPr>
        </p:nvGraphicFramePr>
        <p:xfrm>
          <a:off x="2032000" y="1521090"/>
          <a:ext cx="8128000" cy="640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1988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71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+mj-lt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6 Months </a:t>
                      </a:r>
                    </a:p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(Sept 2019  -  Feb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100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E4457-6406-46C8-8E05-2C39A559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69171"/>
              </p:ext>
            </p:extLst>
          </p:nvPr>
        </p:nvGraphicFramePr>
        <p:xfrm>
          <a:off x="2032000" y="2541104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263290"/>
                    </a:ext>
                  </a:extLst>
                </a:gridCol>
                <a:gridCol w="2058504">
                  <a:extLst>
                    <a:ext uri="{9D8B030D-6E8A-4147-A177-3AD203B41FA5}">
                      <a16:colId xmlns:a16="http://schemas.microsoft.com/office/drawing/2014/main" val="3777678183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613889335"/>
                    </a:ext>
                  </a:extLst>
                </a:gridCol>
                <a:gridCol w="2168939">
                  <a:extLst>
                    <a:ext uri="{9D8B030D-6E8A-4147-A177-3AD203B41FA5}">
                      <a16:colId xmlns:a16="http://schemas.microsoft.com/office/drawing/2014/main" val="200516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Txn</a:t>
                      </a:r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Monetary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Customers Impacted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2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Legit Transaction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244.7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Fraudulent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2.9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94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247.6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63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41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Compliance  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E08465-6295-4216-B86B-8A5B36749F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21090"/>
          <a:ext cx="8128000" cy="640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1988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71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+mj-lt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6 Months </a:t>
                      </a:r>
                    </a:p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(Sept 2019  -  Feb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100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E4457-6406-46C8-8E05-2C39A559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65151"/>
              </p:ext>
            </p:extLst>
          </p:nvPr>
        </p:nvGraphicFramePr>
        <p:xfrm>
          <a:off x="2032000" y="2541104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263290"/>
                    </a:ext>
                  </a:extLst>
                </a:gridCol>
                <a:gridCol w="2058504">
                  <a:extLst>
                    <a:ext uri="{9D8B030D-6E8A-4147-A177-3AD203B41FA5}">
                      <a16:colId xmlns:a16="http://schemas.microsoft.com/office/drawing/2014/main" val="3777678183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613889335"/>
                    </a:ext>
                  </a:extLst>
                </a:gridCol>
                <a:gridCol w="2168939">
                  <a:extLst>
                    <a:ext uri="{9D8B030D-6E8A-4147-A177-3AD203B41FA5}">
                      <a16:colId xmlns:a16="http://schemas.microsoft.com/office/drawing/2014/main" val="200516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Txn</a:t>
                      </a:r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Monetary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Customers Impacted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2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Legit Transaction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244.7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Fraudulent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2.9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94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247.6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632883"/>
                  </a:ext>
                </a:extLst>
              </a:tr>
            </a:tbl>
          </a:graphicData>
        </a:graphic>
      </p:graphicFrame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456EDFCB-BDC3-49E9-8431-03CC48B7D110}"/>
              </a:ext>
            </a:extLst>
          </p:cNvPr>
          <p:cNvSpPr/>
          <p:nvPr/>
        </p:nvSpPr>
        <p:spPr>
          <a:xfrm>
            <a:off x="4598504" y="3282784"/>
            <a:ext cx="940905" cy="595464"/>
          </a:xfrm>
          <a:prstGeom prst="righ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355924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Compliance  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E08465-6295-4216-B86B-8A5B36749F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21090"/>
          <a:ext cx="8128000" cy="640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1988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71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+mj-lt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6 Months </a:t>
                      </a:r>
                    </a:p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(Sept 2019  -  Feb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100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E4457-6406-46C8-8E05-2C39A559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01226"/>
              </p:ext>
            </p:extLst>
          </p:nvPr>
        </p:nvGraphicFramePr>
        <p:xfrm>
          <a:off x="2032000" y="2541104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263290"/>
                    </a:ext>
                  </a:extLst>
                </a:gridCol>
                <a:gridCol w="2058504">
                  <a:extLst>
                    <a:ext uri="{9D8B030D-6E8A-4147-A177-3AD203B41FA5}">
                      <a16:colId xmlns:a16="http://schemas.microsoft.com/office/drawing/2014/main" val="3777678183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613889335"/>
                    </a:ext>
                  </a:extLst>
                </a:gridCol>
                <a:gridCol w="2168939">
                  <a:extLst>
                    <a:ext uri="{9D8B030D-6E8A-4147-A177-3AD203B41FA5}">
                      <a16:colId xmlns:a16="http://schemas.microsoft.com/office/drawing/2014/main" val="200516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Txn</a:t>
                      </a:r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Monetary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Customers Impacted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2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Legit Transaction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244.7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Fraudulent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2.9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94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247.6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632883"/>
                  </a:ext>
                </a:extLst>
              </a:tr>
            </a:tbl>
          </a:graphicData>
        </a:graphic>
      </p:graphicFrame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456EDFCB-BDC3-49E9-8431-03CC48B7D110}"/>
              </a:ext>
            </a:extLst>
          </p:cNvPr>
          <p:cNvSpPr/>
          <p:nvPr/>
        </p:nvSpPr>
        <p:spPr>
          <a:xfrm>
            <a:off x="4598504" y="3282784"/>
            <a:ext cx="940905" cy="595464"/>
          </a:xfrm>
          <a:prstGeom prst="righ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1%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C56DBE6B-2B15-4924-A7D6-89A63E091D8A}"/>
              </a:ext>
            </a:extLst>
          </p:cNvPr>
          <p:cNvSpPr/>
          <p:nvPr/>
        </p:nvSpPr>
        <p:spPr>
          <a:xfrm>
            <a:off x="8105913" y="3282784"/>
            <a:ext cx="940905" cy="595464"/>
          </a:xfrm>
          <a:prstGeom prst="lef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31664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Compliance  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E08465-6295-4216-B86B-8A5B36749F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21090"/>
          <a:ext cx="8128000" cy="640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1988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71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+mj-lt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6 Months </a:t>
                      </a:r>
                    </a:p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(Sept 2019  -  Feb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100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E4457-6406-46C8-8E05-2C39A559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22992"/>
              </p:ext>
            </p:extLst>
          </p:nvPr>
        </p:nvGraphicFramePr>
        <p:xfrm>
          <a:off x="2032000" y="2541104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263290"/>
                    </a:ext>
                  </a:extLst>
                </a:gridCol>
                <a:gridCol w="2058504">
                  <a:extLst>
                    <a:ext uri="{9D8B030D-6E8A-4147-A177-3AD203B41FA5}">
                      <a16:colId xmlns:a16="http://schemas.microsoft.com/office/drawing/2014/main" val="3777678183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613889335"/>
                    </a:ext>
                  </a:extLst>
                </a:gridCol>
                <a:gridCol w="2168939">
                  <a:extLst>
                    <a:ext uri="{9D8B030D-6E8A-4147-A177-3AD203B41FA5}">
                      <a16:colId xmlns:a16="http://schemas.microsoft.com/office/drawing/2014/main" val="200516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Txn</a:t>
                      </a:r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Monetary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Customers Impacted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2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Legit Transaction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244.7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Fraudulent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2.9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94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247.6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632883"/>
                  </a:ext>
                </a:extLst>
              </a:tr>
            </a:tbl>
          </a:graphicData>
        </a:graphic>
      </p:graphicFrame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456EDFCB-BDC3-49E9-8431-03CC48B7D110}"/>
              </a:ext>
            </a:extLst>
          </p:cNvPr>
          <p:cNvSpPr/>
          <p:nvPr/>
        </p:nvSpPr>
        <p:spPr>
          <a:xfrm>
            <a:off x="4598504" y="3282784"/>
            <a:ext cx="940905" cy="595464"/>
          </a:xfrm>
          <a:prstGeom prst="righ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1%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C56DBE6B-2B15-4924-A7D6-89A63E091D8A}"/>
              </a:ext>
            </a:extLst>
          </p:cNvPr>
          <p:cNvSpPr/>
          <p:nvPr/>
        </p:nvSpPr>
        <p:spPr>
          <a:xfrm>
            <a:off x="8105913" y="3282784"/>
            <a:ext cx="940905" cy="595464"/>
          </a:xfrm>
          <a:prstGeom prst="lef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1%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4B552AB2-756F-462A-BC7D-8B844ACC9A75}"/>
              </a:ext>
            </a:extLst>
          </p:cNvPr>
          <p:cNvSpPr/>
          <p:nvPr/>
        </p:nvSpPr>
        <p:spPr>
          <a:xfrm>
            <a:off x="10246138" y="3305975"/>
            <a:ext cx="940905" cy="595464"/>
          </a:xfrm>
          <a:prstGeom prst="lef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371263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Compliance  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E08465-6295-4216-B86B-8A5B36749F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21090"/>
          <a:ext cx="8128000" cy="640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1988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71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+mj-lt"/>
                        </a:rPr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6 Months </a:t>
                      </a:r>
                    </a:p>
                    <a:p>
                      <a:pPr algn="l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(Sept 2019  -  Feb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100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E4457-6406-46C8-8E05-2C39A559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97557"/>
              </p:ext>
            </p:extLst>
          </p:nvPr>
        </p:nvGraphicFramePr>
        <p:xfrm>
          <a:off x="2032000" y="2541104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263290"/>
                    </a:ext>
                  </a:extLst>
                </a:gridCol>
                <a:gridCol w="2058504">
                  <a:extLst>
                    <a:ext uri="{9D8B030D-6E8A-4147-A177-3AD203B41FA5}">
                      <a16:colId xmlns:a16="http://schemas.microsoft.com/office/drawing/2014/main" val="3777678183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613889335"/>
                    </a:ext>
                  </a:extLst>
                </a:gridCol>
                <a:gridCol w="2168939">
                  <a:extLst>
                    <a:ext uri="{9D8B030D-6E8A-4147-A177-3AD203B41FA5}">
                      <a16:colId xmlns:a16="http://schemas.microsoft.com/office/drawing/2014/main" val="200516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Txn</a:t>
                      </a:r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Monetary Impact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Customers Impacted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2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Legit Transaction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244.7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Fraudulent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2.9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94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247.6 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632883"/>
                  </a:ext>
                </a:extLst>
              </a:tr>
            </a:tbl>
          </a:graphicData>
        </a:graphic>
      </p:graphicFrame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456EDFCB-BDC3-49E9-8431-03CC48B7D110}"/>
              </a:ext>
            </a:extLst>
          </p:cNvPr>
          <p:cNvSpPr/>
          <p:nvPr/>
        </p:nvSpPr>
        <p:spPr>
          <a:xfrm>
            <a:off x="4598504" y="3282784"/>
            <a:ext cx="940905" cy="595464"/>
          </a:xfrm>
          <a:prstGeom prst="righ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1%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C56DBE6B-2B15-4924-A7D6-89A63E091D8A}"/>
              </a:ext>
            </a:extLst>
          </p:cNvPr>
          <p:cNvSpPr/>
          <p:nvPr/>
        </p:nvSpPr>
        <p:spPr>
          <a:xfrm>
            <a:off x="8105913" y="3282784"/>
            <a:ext cx="940905" cy="595464"/>
          </a:xfrm>
          <a:prstGeom prst="lef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1%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4B552AB2-756F-462A-BC7D-8B844ACC9A75}"/>
              </a:ext>
            </a:extLst>
          </p:cNvPr>
          <p:cNvSpPr/>
          <p:nvPr/>
        </p:nvSpPr>
        <p:spPr>
          <a:xfrm>
            <a:off x="10246138" y="3305975"/>
            <a:ext cx="940905" cy="595464"/>
          </a:xfrm>
          <a:prstGeom prst="lef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latin typeface="+mj-lt"/>
              </a:rPr>
              <a:t>2%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C2214AF-EEBF-46C1-B5CE-37F230ABDC08}"/>
              </a:ext>
            </a:extLst>
          </p:cNvPr>
          <p:cNvSpPr txBox="1">
            <a:spLocks/>
          </p:cNvSpPr>
          <p:nvPr/>
        </p:nvSpPr>
        <p:spPr>
          <a:xfrm>
            <a:off x="677333" y="4619928"/>
            <a:ext cx="10787835" cy="2034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200" dirty="0">
                <a:solidFill>
                  <a:schemeClr val="bg1"/>
                </a:solidFill>
              </a:rPr>
              <a:t>While 1% volume of transactions may be a trivial number, it is still warrants attention for two reasons, essentially–</a:t>
            </a:r>
          </a:p>
          <a:p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</a:rPr>
              <a:t>A lost customer is a lost cause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</a:rPr>
              <a:t>Potential threat to customers with similar behavioural pattern</a:t>
            </a:r>
          </a:p>
        </p:txBody>
      </p:sp>
    </p:spTree>
    <p:extLst>
      <p:ext uri="{BB962C8B-B14F-4D97-AF65-F5344CB8AC3E}">
        <p14:creationId xmlns:p14="http://schemas.microsoft.com/office/powerpoint/2010/main" val="231680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4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306036-F8F2-450D-AE01-3C163DD9A437}"/>
              </a:ext>
            </a:extLst>
          </p:cNvPr>
          <p:cNvGraphicFramePr/>
          <p:nvPr/>
        </p:nvGraphicFramePr>
        <p:xfrm>
          <a:off x="4239676" y="1651693"/>
          <a:ext cx="7408984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1D33A-A320-46BA-B8C0-FF5182A923E1}"/>
              </a:ext>
            </a:extLst>
          </p:cNvPr>
          <p:cNvSpPr txBox="1"/>
          <p:nvPr/>
        </p:nvSpPr>
        <p:spPr>
          <a:xfrm>
            <a:off x="4237565" y="1036319"/>
            <a:ext cx="7954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+mj-lt"/>
              </a:rPr>
              <a:t>Top 5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Transaction Segments impact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47% fraudulent volume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2DAED3-1D50-4321-9358-0F4697052D6C}"/>
              </a:ext>
            </a:extLst>
          </p:cNvPr>
          <p:cNvCxnSpPr>
            <a:cxnSpLocks/>
          </p:cNvCxnSpPr>
          <p:nvPr/>
        </p:nvCxnSpPr>
        <p:spPr>
          <a:xfrm flipV="1">
            <a:off x="7944168" y="1817449"/>
            <a:ext cx="0" cy="1417883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1C7BAA-2917-41AD-8193-D3F565D0F1D7}"/>
              </a:ext>
            </a:extLst>
          </p:cNvPr>
          <p:cNvSpPr txBox="1"/>
          <p:nvPr/>
        </p:nvSpPr>
        <p:spPr>
          <a:xfrm>
            <a:off x="7393344" y="1726215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+mj-lt"/>
              </a:rPr>
              <a:t>47%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ABDDA-286D-4943-A4B2-866DD1AB00CA}"/>
              </a:ext>
            </a:extLst>
          </p:cNvPr>
          <p:cNvSpPr txBox="1"/>
          <p:nvPr/>
        </p:nvSpPr>
        <p:spPr>
          <a:xfrm>
            <a:off x="10780310" y="3482456"/>
            <a:ext cx="10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Volume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C9D7A-3591-40FE-A327-E5DD207E16D0}"/>
              </a:ext>
            </a:extLst>
          </p:cNvPr>
          <p:cNvSpPr txBox="1"/>
          <p:nvPr/>
        </p:nvSpPr>
        <p:spPr>
          <a:xfrm>
            <a:off x="4237565" y="6320144"/>
            <a:ext cx="277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+mj-lt"/>
              </a:rPr>
              <a:t>Distinct Transaction Segments = 15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0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306036-F8F2-450D-AE01-3C163DD9A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946723"/>
              </p:ext>
            </p:extLst>
          </p:nvPr>
        </p:nvGraphicFramePr>
        <p:xfrm>
          <a:off x="4239676" y="1651693"/>
          <a:ext cx="7408984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1D33A-A320-46BA-B8C0-FF5182A923E1}"/>
              </a:ext>
            </a:extLst>
          </p:cNvPr>
          <p:cNvSpPr txBox="1"/>
          <p:nvPr/>
        </p:nvSpPr>
        <p:spPr>
          <a:xfrm>
            <a:off x="4237565" y="1036319"/>
            <a:ext cx="7954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+mj-lt"/>
              </a:rPr>
              <a:t>Top 5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Transaction Segments impact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47% fraudulent volume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&amp;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52% value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2DAED3-1D50-4321-9358-0F4697052D6C}"/>
              </a:ext>
            </a:extLst>
          </p:cNvPr>
          <p:cNvCxnSpPr>
            <a:cxnSpLocks/>
          </p:cNvCxnSpPr>
          <p:nvPr/>
        </p:nvCxnSpPr>
        <p:spPr>
          <a:xfrm flipV="1">
            <a:off x="7944168" y="1817449"/>
            <a:ext cx="0" cy="1417883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B1375F0-8560-4FE6-966E-E0EAE50E5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715475"/>
              </p:ext>
            </p:extLst>
          </p:nvPr>
        </p:nvGraphicFramePr>
        <p:xfrm>
          <a:off x="4239676" y="3998942"/>
          <a:ext cx="7408984" cy="196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0D8524-74B9-45BC-A012-EAAEA001E07F}"/>
              </a:ext>
            </a:extLst>
          </p:cNvPr>
          <p:cNvCxnSpPr>
            <a:cxnSpLocks/>
          </p:cNvCxnSpPr>
          <p:nvPr/>
        </p:nvCxnSpPr>
        <p:spPr>
          <a:xfrm flipV="1">
            <a:off x="8150087" y="4136948"/>
            <a:ext cx="0" cy="1455419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1C7BAA-2917-41AD-8193-D3F565D0F1D7}"/>
              </a:ext>
            </a:extLst>
          </p:cNvPr>
          <p:cNvSpPr txBox="1"/>
          <p:nvPr/>
        </p:nvSpPr>
        <p:spPr>
          <a:xfrm>
            <a:off x="7393344" y="1726215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+mj-lt"/>
              </a:rPr>
              <a:t>47%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1A109-0285-46BD-98CA-E949EA655EB6}"/>
              </a:ext>
            </a:extLst>
          </p:cNvPr>
          <p:cNvSpPr txBox="1"/>
          <p:nvPr/>
        </p:nvSpPr>
        <p:spPr>
          <a:xfrm>
            <a:off x="7538064" y="4048361"/>
            <a:ext cx="715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+mj-lt"/>
              </a:rPr>
              <a:t>52%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ABDDA-286D-4943-A4B2-866DD1AB00CA}"/>
              </a:ext>
            </a:extLst>
          </p:cNvPr>
          <p:cNvSpPr txBox="1"/>
          <p:nvPr/>
        </p:nvSpPr>
        <p:spPr>
          <a:xfrm>
            <a:off x="10780310" y="3482456"/>
            <a:ext cx="10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Volume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199E1-1C67-41CB-B01C-FB0E5BE2A6A3}"/>
              </a:ext>
            </a:extLst>
          </p:cNvPr>
          <p:cNvSpPr txBox="1"/>
          <p:nvPr/>
        </p:nvSpPr>
        <p:spPr>
          <a:xfrm>
            <a:off x="10886328" y="5835058"/>
            <a:ext cx="93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89CE2-0DA4-40D3-B7D5-979C2A9BF142}"/>
              </a:ext>
            </a:extLst>
          </p:cNvPr>
          <p:cNvSpPr txBox="1"/>
          <p:nvPr/>
        </p:nvSpPr>
        <p:spPr>
          <a:xfrm>
            <a:off x="4237565" y="6320144"/>
            <a:ext cx="277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+mj-lt"/>
              </a:rPr>
              <a:t>Distinct Transaction Segments = 15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82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C11F4B1-FD31-48A9-9C41-357B4B645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970579"/>
              </p:ext>
            </p:extLst>
          </p:nvPr>
        </p:nvGraphicFramePr>
        <p:xfrm>
          <a:off x="4251861" y="1644097"/>
          <a:ext cx="6886311" cy="291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C843C7-1450-44C5-AB3D-80CFB830CECF}"/>
              </a:ext>
            </a:extLst>
          </p:cNvPr>
          <p:cNvSpPr txBox="1"/>
          <p:nvPr/>
        </p:nvSpPr>
        <p:spPr>
          <a:xfrm>
            <a:off x="4251861" y="1036319"/>
            <a:ext cx="7954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Customer Segment vs Fraudulent Transactions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60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C11F4B1-FD31-48A9-9C41-357B4B645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628456"/>
              </p:ext>
            </p:extLst>
          </p:nvPr>
        </p:nvGraphicFramePr>
        <p:xfrm>
          <a:off x="4251861" y="1644097"/>
          <a:ext cx="6886311" cy="291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844367-1C8B-443A-8538-E18AA1856E43}"/>
              </a:ext>
            </a:extLst>
          </p:cNvPr>
          <p:cNvSpPr txBox="1"/>
          <p:nvPr/>
        </p:nvSpPr>
        <p:spPr>
          <a:xfrm>
            <a:off x="4251861" y="1036319"/>
            <a:ext cx="7954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Customer Segment vs Fraudulent Transactions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1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BC94C-FBA2-468A-B231-A07146ED0FA6}"/>
              </a:ext>
            </a:extLst>
          </p:cNvPr>
          <p:cNvSpPr txBox="1"/>
          <p:nvPr/>
        </p:nvSpPr>
        <p:spPr>
          <a:xfrm>
            <a:off x="1126433" y="1064209"/>
            <a:ext cx="84681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Focus</a:t>
            </a:r>
            <a:endParaRPr lang="en-IN" sz="3500" dirty="0">
              <a:solidFill>
                <a:schemeClr val="bg1"/>
              </a:solidFill>
              <a:latin typeface="+mj-lt"/>
            </a:endParaRPr>
          </a:p>
          <a:p>
            <a:endParaRPr lang="en-IN" sz="35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bg1"/>
                </a:solidFill>
                <a:latin typeface="+mj-lt"/>
              </a:rPr>
              <a:t>Introducing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Marketing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Fraud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Future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935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C11F4B1-FD31-48A9-9C41-357B4B645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095363"/>
              </p:ext>
            </p:extLst>
          </p:nvPr>
        </p:nvGraphicFramePr>
        <p:xfrm>
          <a:off x="4251861" y="1644097"/>
          <a:ext cx="6886311" cy="291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844367-1C8B-443A-8538-E18AA1856E43}"/>
              </a:ext>
            </a:extLst>
          </p:cNvPr>
          <p:cNvSpPr txBox="1"/>
          <p:nvPr/>
        </p:nvSpPr>
        <p:spPr>
          <a:xfrm>
            <a:off x="4251861" y="1036319"/>
            <a:ext cx="7954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Customer Segment vs Fraudulent Transactions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43DBE8-78BA-4F13-9075-68B8A4375FBD}"/>
              </a:ext>
            </a:extLst>
          </p:cNvPr>
          <p:cNvCxnSpPr>
            <a:cxnSpLocks/>
          </p:cNvCxnSpPr>
          <p:nvPr/>
        </p:nvCxnSpPr>
        <p:spPr>
          <a:xfrm flipV="1">
            <a:off x="6248400" y="1969479"/>
            <a:ext cx="2121877" cy="976921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8404A50-D549-460E-AFB9-544B8424AD00}"/>
              </a:ext>
            </a:extLst>
          </p:cNvPr>
          <p:cNvSpPr/>
          <p:nvPr/>
        </p:nvSpPr>
        <p:spPr>
          <a:xfrm>
            <a:off x="7465488" y="1969479"/>
            <a:ext cx="555781" cy="50253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362AD4"/>
                </a:solidFill>
                <a:latin typeface="+mj-lt"/>
              </a:rPr>
              <a:t>2x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FD696-3BE7-46B0-934E-9B0D75CEF064}"/>
              </a:ext>
            </a:extLst>
          </p:cNvPr>
          <p:cNvSpPr txBox="1"/>
          <p:nvPr/>
        </p:nvSpPr>
        <p:spPr>
          <a:xfrm>
            <a:off x="4251861" y="4736145"/>
            <a:ext cx="7538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Frauds are more than twice as prevalent in the top-of-the-line class of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Diamond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 customers than the other two customer segments.   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4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C11F4B1-FD31-48A9-9C41-357B4B645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725197"/>
              </p:ext>
            </p:extLst>
          </p:nvPr>
        </p:nvGraphicFramePr>
        <p:xfrm>
          <a:off x="4251861" y="1644097"/>
          <a:ext cx="6886311" cy="291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844367-1C8B-443A-8538-E18AA1856E43}"/>
              </a:ext>
            </a:extLst>
          </p:cNvPr>
          <p:cNvSpPr txBox="1"/>
          <p:nvPr/>
        </p:nvSpPr>
        <p:spPr>
          <a:xfrm>
            <a:off x="4251861" y="1036319"/>
            <a:ext cx="7954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Card Family vs Fraudulent Transactions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6B4FF-BEAC-4C65-B239-7DD7D8388753}"/>
              </a:ext>
            </a:extLst>
          </p:cNvPr>
          <p:cNvSpPr txBox="1"/>
          <p:nvPr/>
        </p:nvSpPr>
        <p:spPr>
          <a:xfrm>
            <a:off x="4251861" y="4736145"/>
            <a:ext cx="7538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Once again, the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Premium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 Credit Card Holder has contributed to up-to half the total fraudulent transactions. 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59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1AA3783-4230-4EE4-AD63-4053C33D1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655495"/>
              </p:ext>
            </p:extLst>
          </p:nvPr>
        </p:nvGraphicFramePr>
        <p:xfrm>
          <a:off x="4239676" y="1959061"/>
          <a:ext cx="5494915" cy="2944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1649E11-85E7-436A-82E6-BEA646E3C556}"/>
              </a:ext>
            </a:extLst>
          </p:cNvPr>
          <p:cNvSpPr txBox="1"/>
          <p:nvPr/>
        </p:nvSpPr>
        <p:spPr>
          <a:xfrm>
            <a:off x="4310689" y="1036319"/>
            <a:ext cx="705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The highest class of customer and cards contribute the most to the total fraud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5892D-085C-417F-83CE-089F7B5F44FA}"/>
              </a:ext>
            </a:extLst>
          </p:cNvPr>
          <p:cNvSpPr txBox="1"/>
          <p:nvPr/>
        </p:nvSpPr>
        <p:spPr>
          <a:xfrm>
            <a:off x="9606671" y="2647979"/>
            <a:ext cx="21945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Fraud Impact</a:t>
            </a:r>
            <a:r>
              <a:rPr lang="en-IN" dirty="0">
                <a:solidFill>
                  <a:schemeClr val="bg1"/>
                </a:solidFill>
              </a:rPr>
              <a:t>: 2.9M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1500" dirty="0">
                <a:solidFill>
                  <a:schemeClr val="bg1"/>
                </a:solidFill>
              </a:rPr>
              <a:t>over two quarters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2A195-5BAC-4A02-945F-BE378EABE70C}"/>
              </a:ext>
            </a:extLst>
          </p:cNvPr>
          <p:cNvSpPr txBox="1"/>
          <p:nvPr/>
        </p:nvSpPr>
        <p:spPr>
          <a:xfrm>
            <a:off x="5135749" y="2475915"/>
            <a:ext cx="70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1.25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B7246-040C-40A5-8541-86DC1F7ED7EC}"/>
              </a:ext>
            </a:extLst>
          </p:cNvPr>
          <p:cNvSpPr txBox="1"/>
          <p:nvPr/>
        </p:nvSpPr>
        <p:spPr>
          <a:xfrm>
            <a:off x="5135748" y="3525142"/>
            <a:ext cx="70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1.60 M</a:t>
            </a:r>
          </a:p>
        </p:txBody>
      </p:sp>
    </p:spTree>
    <p:extLst>
      <p:ext uri="{BB962C8B-B14F-4D97-AF65-F5344CB8AC3E}">
        <p14:creationId xmlns:p14="http://schemas.microsoft.com/office/powerpoint/2010/main" val="1522888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649E11-85E7-436A-82E6-BEA646E3C556}"/>
              </a:ext>
            </a:extLst>
          </p:cNvPr>
          <p:cNvSpPr txBox="1"/>
          <p:nvPr/>
        </p:nvSpPr>
        <p:spPr>
          <a:xfrm>
            <a:off x="4310689" y="1036319"/>
            <a:ext cx="705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Recency Frequency Monetary (</a:t>
            </a:r>
            <a:r>
              <a:rPr lang="en-IN" sz="2000" dirty="0" err="1">
                <a:solidFill>
                  <a:schemeClr val="bg1"/>
                </a:solidFill>
                <a:latin typeface="+mj-lt"/>
              </a:rPr>
              <a:t>RFM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) Analysis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3B7030-7FBD-4658-8A36-AAC3B204ABF4}"/>
              </a:ext>
            </a:extLst>
          </p:cNvPr>
          <p:cNvGraphicFramePr/>
          <p:nvPr/>
        </p:nvGraphicFramePr>
        <p:xfrm>
          <a:off x="4447476" y="2121856"/>
          <a:ext cx="7320451" cy="238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28EC025-BDB8-416F-90C4-960AFA9A2DDD}"/>
              </a:ext>
            </a:extLst>
          </p:cNvPr>
          <p:cNvSpPr txBox="1"/>
          <p:nvPr/>
        </p:nvSpPr>
        <p:spPr>
          <a:xfrm>
            <a:off x="10166546" y="4213351"/>
            <a:ext cx="160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300" dirty="0">
                <a:solidFill>
                  <a:schemeClr val="bg1"/>
                </a:solidFill>
              </a:rPr>
              <a:t>Highest Frequency</a:t>
            </a:r>
          </a:p>
          <a:p>
            <a:pPr algn="r"/>
            <a:r>
              <a:rPr lang="en-IN" sz="1300" dirty="0">
                <a:solidFill>
                  <a:schemeClr val="bg1"/>
                </a:solidFill>
              </a:rPr>
              <a:t>(2/7)</a:t>
            </a:r>
          </a:p>
          <a:p>
            <a:pPr algn="r"/>
            <a:r>
              <a:rPr lang="en-IN" sz="1300" dirty="0">
                <a:solidFill>
                  <a:schemeClr val="bg1"/>
                </a:solidFill>
              </a:rPr>
              <a:t>Bi-Weekly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752FC-A74D-49E3-BB92-EC9877851655}"/>
              </a:ext>
            </a:extLst>
          </p:cNvPr>
          <p:cNvSpPr txBox="1"/>
          <p:nvPr/>
        </p:nvSpPr>
        <p:spPr>
          <a:xfrm>
            <a:off x="4795073" y="4213351"/>
            <a:ext cx="160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+mj-lt"/>
              </a:rPr>
              <a:t>Lowest Frequency</a:t>
            </a:r>
          </a:p>
          <a:p>
            <a:r>
              <a:rPr lang="en-IN" sz="1300" dirty="0">
                <a:solidFill>
                  <a:schemeClr val="bg1"/>
                </a:solidFill>
                <a:latin typeface="+mj-lt"/>
              </a:rPr>
              <a:t>(1/11)</a:t>
            </a:r>
          </a:p>
          <a:p>
            <a:r>
              <a:rPr lang="en-IN" sz="1300" dirty="0">
                <a:solidFill>
                  <a:schemeClr val="bg1"/>
                </a:solidFill>
                <a:latin typeface="+mj-lt"/>
              </a:rPr>
              <a:t>~Fortnightly</a:t>
            </a:r>
          </a:p>
        </p:txBody>
      </p:sp>
    </p:spTree>
    <p:extLst>
      <p:ext uri="{BB962C8B-B14F-4D97-AF65-F5344CB8AC3E}">
        <p14:creationId xmlns:p14="http://schemas.microsoft.com/office/powerpoint/2010/main" val="1030280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649E11-85E7-436A-82E6-BEA646E3C556}"/>
              </a:ext>
            </a:extLst>
          </p:cNvPr>
          <p:cNvSpPr txBox="1"/>
          <p:nvPr/>
        </p:nvSpPr>
        <p:spPr>
          <a:xfrm>
            <a:off x="4310689" y="1036319"/>
            <a:ext cx="705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Recency Frequency Monetary (</a:t>
            </a:r>
            <a:r>
              <a:rPr lang="en-IN" sz="2000" dirty="0" err="1">
                <a:solidFill>
                  <a:schemeClr val="bg1"/>
                </a:solidFill>
                <a:latin typeface="+mj-lt"/>
              </a:rPr>
              <a:t>RFM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)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3494BF-66E5-446E-9CE4-FB9133ED19AA}"/>
                  </a:ext>
                </a:extLst>
              </p:cNvPr>
              <p:cNvSpPr txBox="1"/>
              <p:nvPr/>
            </p:nvSpPr>
            <p:spPr>
              <a:xfrm>
                <a:off x="4447476" y="4878502"/>
                <a:ext cx="718793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IN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just"/>
                <a:r>
                  <a:rPr lang="en-IN" sz="2000" dirty="0">
                    <a:solidFill>
                      <a:schemeClr val="bg1"/>
                    </a:solidFill>
                    <a:latin typeface="+mj-lt"/>
                  </a:rPr>
                  <a:t>Data suggests that frauds are most likely to happen within a week</a:t>
                </a:r>
                <a:r>
                  <a:rPr lang="en-IN" sz="2000" baseline="30000" dirty="0">
                    <a:solidFill>
                      <a:schemeClr val="bg1"/>
                    </a:solidFill>
                    <a:latin typeface="+mj-lt"/>
                  </a:rPr>
                  <a:t>#</a:t>
                </a:r>
                <a:r>
                  <a:rPr lang="en-IN" sz="2000" dirty="0">
                    <a:solidFill>
                      <a:schemeClr val="bg1"/>
                    </a:solidFill>
                    <a:latin typeface="+mj-lt"/>
                  </a:rPr>
                  <a:t> of previous transaction. </a:t>
                </a:r>
              </a:p>
              <a:p>
                <a:pPr algn="just"/>
                <a:endParaRPr lang="en-IN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r"/>
                <a:r>
                  <a:rPr lang="en-IN" sz="2000" dirty="0">
                    <a:solidFill>
                      <a:schemeClr val="bg1"/>
                    </a:solidFill>
                    <a:latin typeface="+mj-lt"/>
                  </a:rPr>
                  <a:t>		</a:t>
                </a:r>
                <a:r>
                  <a:rPr lang="en-IN" sz="1400" baseline="30000" dirty="0">
                    <a:solidFill>
                      <a:schemeClr val="bg1"/>
                    </a:solidFill>
                    <a:latin typeface="+mj-lt"/>
                  </a:rPr>
                  <a:t>#</a:t>
                </a:r>
                <a:r>
                  <a:rPr lang="en-IN" sz="1200" dirty="0">
                    <a:solidFill>
                      <a:schemeClr val="bg1"/>
                    </a:solidFill>
                    <a:latin typeface="+mj-lt"/>
                  </a:rPr>
                  <a:t>Frequencies 0.12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1200" dirty="0">
                    <a:solidFill>
                      <a:schemeClr val="bg1"/>
                    </a:solidFill>
                    <a:latin typeface="+mj-lt"/>
                  </a:rPr>
                  <a:t> and  0.16 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200" dirty="0">
                    <a:solidFill>
                      <a:schemeClr val="bg1"/>
                    </a:solidFill>
                    <a:latin typeface="+mj-lt"/>
                  </a:rPr>
                  <a:t> imply one transaction in approx. 7 days</a:t>
                </a:r>
              </a:p>
              <a:p>
                <a:pPr algn="just"/>
                <a:endParaRPr lang="en-IN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3494BF-66E5-446E-9CE4-FB9133ED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76" y="4878502"/>
                <a:ext cx="7187932" cy="1938992"/>
              </a:xfrm>
              <a:prstGeom prst="rect">
                <a:avLst/>
              </a:prstGeom>
              <a:blipFill>
                <a:blip r:embed="rId2"/>
                <a:stretch>
                  <a:fillRect l="-933" r="-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DE5D499-A360-4E9C-9FE0-6E4A18015F0E}"/>
              </a:ext>
            </a:extLst>
          </p:cNvPr>
          <p:cNvSpPr txBox="1"/>
          <p:nvPr/>
        </p:nvSpPr>
        <p:spPr>
          <a:xfrm>
            <a:off x="6339251" y="1925432"/>
            <a:ext cx="34043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solidFill>
                  <a:srgbClr val="FFFF00"/>
                </a:solidFill>
              </a:rPr>
              <a:t>85%</a:t>
            </a:r>
            <a:r>
              <a:rPr lang="en-IN" sz="1500" dirty="0">
                <a:solidFill>
                  <a:schemeClr val="bg1"/>
                </a:solidFill>
              </a:rPr>
              <a:t> fraudulent value and volume</a:t>
            </a:r>
          </a:p>
          <a:p>
            <a:pPr algn="r"/>
            <a:r>
              <a:rPr lang="en-IN" sz="1500" dirty="0">
                <a:solidFill>
                  <a:schemeClr val="bg1"/>
                </a:solidFill>
              </a:rPr>
              <a:t>encapsulated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3B7030-7FBD-4658-8A36-AAC3B204A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083699"/>
              </p:ext>
            </p:extLst>
          </p:nvPr>
        </p:nvGraphicFramePr>
        <p:xfrm>
          <a:off x="4447476" y="2121856"/>
          <a:ext cx="7320451" cy="238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E79D7CE-DA17-48FB-ABFB-391D271FDCCB}"/>
              </a:ext>
            </a:extLst>
          </p:cNvPr>
          <p:cNvSpPr/>
          <p:nvPr/>
        </p:nvSpPr>
        <p:spPr>
          <a:xfrm>
            <a:off x="5473148" y="2411895"/>
            <a:ext cx="3048000" cy="1801455"/>
          </a:xfrm>
          <a:prstGeom prst="rect">
            <a:avLst/>
          </a:prstGeom>
          <a:noFill/>
          <a:ln w="28575">
            <a:solidFill>
              <a:srgbClr val="FFFF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8EC025-BDB8-416F-90C4-960AFA9A2DDD}"/>
              </a:ext>
            </a:extLst>
          </p:cNvPr>
          <p:cNvSpPr txBox="1"/>
          <p:nvPr/>
        </p:nvSpPr>
        <p:spPr>
          <a:xfrm>
            <a:off x="10166546" y="4213351"/>
            <a:ext cx="160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300" dirty="0">
                <a:solidFill>
                  <a:schemeClr val="bg1"/>
                </a:solidFill>
              </a:rPr>
              <a:t>Highest Frequency</a:t>
            </a:r>
          </a:p>
          <a:p>
            <a:pPr algn="r"/>
            <a:r>
              <a:rPr lang="en-IN" sz="1300" dirty="0">
                <a:solidFill>
                  <a:schemeClr val="bg1"/>
                </a:solidFill>
              </a:rPr>
              <a:t>(2/7)</a:t>
            </a:r>
          </a:p>
          <a:p>
            <a:pPr algn="r"/>
            <a:r>
              <a:rPr lang="en-IN" sz="1300" dirty="0">
                <a:solidFill>
                  <a:schemeClr val="bg1"/>
                </a:solidFill>
              </a:rPr>
              <a:t>Bi-Weekly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752FC-A74D-49E3-BB92-EC9877851655}"/>
              </a:ext>
            </a:extLst>
          </p:cNvPr>
          <p:cNvSpPr txBox="1"/>
          <p:nvPr/>
        </p:nvSpPr>
        <p:spPr>
          <a:xfrm>
            <a:off x="4795073" y="4213351"/>
            <a:ext cx="16013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+mj-lt"/>
              </a:rPr>
              <a:t>Lowest Frequency</a:t>
            </a:r>
          </a:p>
          <a:p>
            <a:r>
              <a:rPr lang="en-IN" sz="1300" dirty="0">
                <a:solidFill>
                  <a:schemeClr val="bg1"/>
                </a:solidFill>
                <a:latin typeface="+mj-lt"/>
              </a:rPr>
              <a:t>(1/11)</a:t>
            </a:r>
          </a:p>
          <a:p>
            <a:r>
              <a:rPr lang="en-IN" sz="1300" dirty="0">
                <a:solidFill>
                  <a:schemeClr val="bg1"/>
                </a:solidFill>
                <a:latin typeface="+mj-lt"/>
              </a:rPr>
              <a:t>~Fortnightly</a:t>
            </a:r>
          </a:p>
        </p:txBody>
      </p:sp>
    </p:spTree>
    <p:extLst>
      <p:ext uri="{BB962C8B-B14F-4D97-AF65-F5344CB8AC3E}">
        <p14:creationId xmlns:p14="http://schemas.microsoft.com/office/powerpoint/2010/main" val="279916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1D33A-A320-46BA-B8C0-FF5182A923E1}"/>
              </a:ext>
            </a:extLst>
          </p:cNvPr>
          <p:cNvSpPr txBox="1"/>
          <p:nvPr/>
        </p:nvSpPr>
        <p:spPr>
          <a:xfrm>
            <a:off x="4237565" y="1036319"/>
            <a:ext cx="795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+mj-lt"/>
              </a:rPr>
              <a:t>~95%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Fraud Traffic is enabled when transacted through the 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web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 channel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9A2AA7-894B-4279-82F4-E2E73C573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457069"/>
              </p:ext>
            </p:extLst>
          </p:nvPr>
        </p:nvGraphicFramePr>
        <p:xfrm>
          <a:off x="4237565" y="1918768"/>
          <a:ext cx="7447263" cy="256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415A54-65A0-4927-877C-B38309649B02}"/>
              </a:ext>
            </a:extLst>
          </p:cNvPr>
          <p:cNvCxnSpPr>
            <a:cxnSpLocks/>
          </p:cNvCxnSpPr>
          <p:nvPr/>
        </p:nvCxnSpPr>
        <p:spPr>
          <a:xfrm flipV="1">
            <a:off x="11075134" y="1918769"/>
            <a:ext cx="0" cy="2561293"/>
          </a:xfrm>
          <a:prstGeom prst="line">
            <a:avLst/>
          </a:prstGeom>
          <a:ln w="190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D1B9A0-2A07-4D36-AC87-0D88FDE925B6}"/>
              </a:ext>
            </a:extLst>
          </p:cNvPr>
          <p:cNvSpPr txBox="1"/>
          <p:nvPr/>
        </p:nvSpPr>
        <p:spPr>
          <a:xfrm>
            <a:off x="10800067" y="1589911"/>
            <a:ext cx="71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95%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F4E04-26EE-4080-ACE2-8FE7EB071F3F}"/>
              </a:ext>
            </a:extLst>
          </p:cNvPr>
          <p:cNvSpPr txBox="1"/>
          <p:nvPr/>
        </p:nvSpPr>
        <p:spPr>
          <a:xfrm>
            <a:off x="4447475" y="4914900"/>
            <a:ext cx="70671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92% transaction spend (22 Mil.) is directed from web users</a:t>
            </a:r>
            <a:r>
              <a:rPr lang="en-IN" baseline="300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. 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</a:rPr>
              <a:t>Overall Transaction Value = 24 Mil. </a:t>
            </a:r>
          </a:p>
          <a:p>
            <a:endParaRPr lang="en-IN" b="1" dirty="0">
              <a:solidFill>
                <a:schemeClr val="bg1"/>
              </a:solidFill>
              <a:latin typeface="+mj-lt"/>
            </a:endParaRPr>
          </a:p>
          <a:p>
            <a:pPr algn="r"/>
            <a:endParaRPr lang="en-IN" baseline="30000" dirty="0">
              <a:solidFill>
                <a:schemeClr val="bg1"/>
              </a:solidFill>
              <a:latin typeface="+mj-lt"/>
            </a:endParaRPr>
          </a:p>
          <a:p>
            <a:pPr algn="r"/>
            <a:endParaRPr lang="en-IN" baseline="30000" dirty="0">
              <a:solidFill>
                <a:schemeClr val="bg1"/>
              </a:solidFill>
              <a:latin typeface="+mj-lt"/>
            </a:endParaRPr>
          </a:p>
          <a:p>
            <a:pPr algn="r"/>
            <a:endParaRPr lang="en-IN" baseline="30000" dirty="0">
              <a:solidFill>
                <a:schemeClr val="bg1"/>
              </a:solidFill>
              <a:latin typeface="+mj-lt"/>
            </a:endParaRPr>
          </a:p>
          <a:p>
            <a:pPr algn="r"/>
            <a:endParaRPr lang="en-IN" baseline="300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IN" baseline="500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IN" baseline="30000" dirty="0">
                <a:solidFill>
                  <a:schemeClr val="bg1"/>
                </a:solidFill>
                <a:latin typeface="+mj-lt"/>
              </a:rPr>
              <a:t>Users who have transacted through the Website  or Website +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5096D-3D0B-4EF9-9D62-B34B84A2ABF2}"/>
              </a:ext>
            </a:extLst>
          </p:cNvPr>
          <p:cNvSpPr txBox="1"/>
          <p:nvPr/>
        </p:nvSpPr>
        <p:spPr>
          <a:xfrm>
            <a:off x="10129211" y="4480062"/>
            <a:ext cx="18918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rgbClr val="FFFF00"/>
                </a:solidFill>
              </a:rPr>
              <a:t> </a:t>
            </a:r>
            <a:r>
              <a:rPr lang="en-IN" sz="1200" dirty="0">
                <a:solidFill>
                  <a:srgbClr val="FFFF00"/>
                </a:solidFill>
              </a:rPr>
              <a:t>% Volume of Transaction</a:t>
            </a:r>
          </a:p>
        </p:txBody>
      </p:sp>
    </p:spTree>
    <p:extLst>
      <p:ext uri="{BB962C8B-B14F-4D97-AF65-F5344CB8AC3E}">
        <p14:creationId xmlns:p14="http://schemas.microsoft.com/office/powerpoint/2010/main" val="2430253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917C-9FE7-4A0C-A551-813F567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1. Employ advanced security layers for Top 5 transaction segments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	S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ecured payment through the use of EMV, tokenization, encryption for web activities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05AC6-1DF6-481F-895E-1DF6BD5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087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4257004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917C-9FE7-4A0C-A551-813F567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1. Employ advanced security layers for Top 5 transaction segments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	S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ecured payment through the use of EMV, tokenization, encryption for web activities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2. Push more users to app-based transactions as they are more secured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05AC6-1DF6-481F-895E-1DF6BD5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087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1394534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917C-9FE7-4A0C-A551-813F567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1. Employ advanced security layers for Top 5 transaction segments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	S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ecured payment through the use of EMV, tokenization, encryption for web activities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2. Push more users to app-based transactions as they are more secured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3. Secured Payment = Technology + Knowledge + Awareness 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05AC6-1DF6-481F-895E-1DF6BD5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087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1651539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651164-DEBB-441A-ACD5-535FE07045E1}"/>
              </a:ext>
            </a:extLst>
          </p:cNvPr>
          <p:cNvSpPr txBox="1"/>
          <p:nvPr/>
        </p:nvSpPr>
        <p:spPr>
          <a:xfrm>
            <a:off x="4237566" y="2348285"/>
            <a:ext cx="7459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About 20% of the customers fell prey to fraud in their first transaction itself.   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algn="just"/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6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867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A1C-C37B-4B3B-906B-F872114CBCD9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3217784" cy="853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Deep-Dive on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Fraud Patterns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FC824-24AF-4EA7-92DB-BBC9ED9FC78E}"/>
              </a:ext>
            </a:extLst>
          </p:cNvPr>
          <p:cNvSpPr txBox="1"/>
          <p:nvPr/>
        </p:nvSpPr>
        <p:spPr>
          <a:xfrm>
            <a:off x="677334" y="1463040"/>
            <a:ext cx="37701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Segment of Customer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Card Family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Frequency of Transaction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Activity Channel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j-lt"/>
              </a:rPr>
              <a:t>Misc. Patterns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57DF-8BCC-4278-A932-65AC5CFDD3D7}"/>
              </a:ext>
            </a:extLst>
          </p:cNvPr>
          <p:cNvCxnSpPr/>
          <p:nvPr/>
        </p:nvCxnSpPr>
        <p:spPr>
          <a:xfrm>
            <a:off x="406739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651164-DEBB-441A-ACD5-535FE07045E1}"/>
              </a:ext>
            </a:extLst>
          </p:cNvPr>
          <p:cNvSpPr txBox="1"/>
          <p:nvPr/>
        </p:nvSpPr>
        <p:spPr>
          <a:xfrm>
            <a:off x="4237566" y="2348285"/>
            <a:ext cx="7459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About 20% of the customers fell prey to fraud in their first transaction itself.   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Mondays and Fridays are 43% miserable to a fraud occurrence.</a:t>
            </a:r>
          </a:p>
        </p:txBody>
      </p:sp>
    </p:spTree>
    <p:extLst>
      <p:ext uri="{BB962C8B-B14F-4D97-AF65-F5344CB8AC3E}">
        <p14:creationId xmlns:p14="http://schemas.microsoft.com/office/powerpoint/2010/main" val="33141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</p:spTree>
    <p:extLst>
      <p:ext uri="{BB962C8B-B14F-4D97-AF65-F5344CB8AC3E}">
        <p14:creationId xmlns:p14="http://schemas.microsoft.com/office/powerpoint/2010/main" val="16360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18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85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with a weekly transaction frequency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89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with a weekly transaction frequency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having a web presence.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68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with a weekly transaction frequency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having a web presence.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266B3D8F-71A5-4205-B77E-B826E280A5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2894652"/>
                  </p:ext>
                </p:extLst>
              </p:nvPr>
            </p:nvGraphicFramePr>
            <p:xfrm>
              <a:off x="80437" y="4696906"/>
              <a:ext cx="6096000" cy="18835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266B3D8F-71A5-4205-B77E-B826E280A5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37" y="4696906"/>
                <a:ext cx="6096000" cy="1883578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3AEC989-BC57-43E2-A84F-B4C66D22FC8C}"/>
              </a:ext>
            </a:extLst>
          </p:cNvPr>
          <p:cNvSpPr/>
          <p:nvPr/>
        </p:nvSpPr>
        <p:spPr>
          <a:xfrm>
            <a:off x="677334" y="4083050"/>
            <a:ext cx="41488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 sz="2300" b="1" dirty="0">
                <a:solidFill>
                  <a:schemeClr val="bg1"/>
                </a:solidFill>
                <a:latin typeface="+mj-lt"/>
              </a:rPr>
              <a:t>Cluster Identified: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68 Customers</a:t>
            </a:r>
          </a:p>
        </p:txBody>
      </p:sp>
    </p:spTree>
    <p:extLst>
      <p:ext uri="{BB962C8B-B14F-4D97-AF65-F5344CB8AC3E}">
        <p14:creationId xmlns:p14="http://schemas.microsoft.com/office/powerpoint/2010/main" val="3316473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with a weekly transaction frequency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having a web presence.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1BB5DF-3A0E-467F-8EAD-32F9E70CD930}"/>
              </a:ext>
            </a:extLst>
          </p:cNvPr>
          <p:cNvSpPr txBox="1">
            <a:spLocks/>
          </p:cNvSpPr>
          <p:nvPr/>
        </p:nvSpPr>
        <p:spPr>
          <a:xfrm>
            <a:off x="6825736" y="1914400"/>
            <a:ext cx="5099561" cy="1536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While there are only 1% cases of frauds, an awareness campaign can be run in such a way that makes the customers feel confident transacting with a Barclay’s Credit Card while also educating them about payment hygiene. 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BFADB997-7B44-4A95-AA5B-1B04807FB2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7989229"/>
                  </p:ext>
                </p:extLst>
              </p:nvPr>
            </p:nvGraphicFramePr>
            <p:xfrm>
              <a:off x="0" y="4083050"/>
              <a:ext cx="6096000" cy="23747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BFADB997-7B44-4A95-AA5B-1B04807FB2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083050"/>
                <a:ext cx="6096000" cy="2374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0BA1B9D0-2A7A-494B-8FD3-F01C2E32AD2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2894652"/>
                  </p:ext>
                </p:extLst>
              </p:nvPr>
            </p:nvGraphicFramePr>
            <p:xfrm>
              <a:off x="80437" y="4696906"/>
              <a:ext cx="6096000" cy="18835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0BA1B9D0-2A7A-494B-8FD3-F01C2E32AD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37" y="4696906"/>
                <a:ext cx="6096000" cy="1883578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3BA258F-63E8-44FD-8998-829CB1835257}"/>
              </a:ext>
            </a:extLst>
          </p:cNvPr>
          <p:cNvSpPr/>
          <p:nvPr/>
        </p:nvSpPr>
        <p:spPr>
          <a:xfrm>
            <a:off x="677334" y="4083050"/>
            <a:ext cx="41488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 sz="2300" b="1" dirty="0">
                <a:solidFill>
                  <a:schemeClr val="bg1"/>
                </a:solidFill>
                <a:latin typeface="+mj-lt"/>
              </a:rPr>
              <a:t>Cluster Identified: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68 Customers</a:t>
            </a:r>
          </a:p>
        </p:txBody>
      </p:sp>
    </p:spTree>
    <p:extLst>
      <p:ext uri="{BB962C8B-B14F-4D97-AF65-F5344CB8AC3E}">
        <p14:creationId xmlns:p14="http://schemas.microsoft.com/office/powerpoint/2010/main" val="397443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with a weekly transaction frequency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having a web presence.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1BB5DF-3A0E-467F-8EAD-32F9E70CD930}"/>
              </a:ext>
            </a:extLst>
          </p:cNvPr>
          <p:cNvSpPr txBox="1">
            <a:spLocks/>
          </p:cNvSpPr>
          <p:nvPr/>
        </p:nvSpPr>
        <p:spPr>
          <a:xfrm>
            <a:off x="6825736" y="1914400"/>
            <a:ext cx="5099561" cy="1536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While there are only 1% cases of frauds, an awareness campaign can be run in such a way that makes the customers feel confident transacting with a Barclay’s Credit Card while also educating them about payment hygiene.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47E58A-30A8-47C0-B636-7E11669B1914}"/>
              </a:ext>
            </a:extLst>
          </p:cNvPr>
          <p:cNvSpPr txBox="1">
            <a:spLocks/>
          </p:cNvSpPr>
          <p:nvPr/>
        </p:nvSpPr>
        <p:spPr>
          <a:xfrm>
            <a:off x="6405034" y="3476491"/>
            <a:ext cx="4377262" cy="520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Choosing the right day?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A2EC521F-F314-487E-94D8-1BA468482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2894652"/>
                  </p:ext>
                </p:extLst>
              </p:nvPr>
            </p:nvGraphicFramePr>
            <p:xfrm>
              <a:off x="80437" y="4696906"/>
              <a:ext cx="6096000" cy="18835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A2EC521F-F314-487E-94D8-1BA4684824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37" y="4696906"/>
                <a:ext cx="6096000" cy="188357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68972CD-A744-4AB1-B263-C2560DC2224E}"/>
              </a:ext>
            </a:extLst>
          </p:cNvPr>
          <p:cNvSpPr/>
          <p:nvPr/>
        </p:nvSpPr>
        <p:spPr>
          <a:xfrm>
            <a:off x="677334" y="4083050"/>
            <a:ext cx="41488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 sz="2300" b="1" dirty="0">
                <a:solidFill>
                  <a:schemeClr val="bg1"/>
                </a:solidFill>
                <a:latin typeface="+mj-lt"/>
              </a:rPr>
              <a:t>Cluster Identified: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68 Customers</a:t>
            </a:r>
          </a:p>
        </p:txBody>
      </p:sp>
    </p:spTree>
    <p:extLst>
      <p:ext uri="{BB962C8B-B14F-4D97-AF65-F5344CB8AC3E}">
        <p14:creationId xmlns:p14="http://schemas.microsoft.com/office/powerpoint/2010/main" val="21241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with a weekly transaction frequency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having a web presence.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1BB5DF-3A0E-467F-8EAD-32F9E70CD930}"/>
              </a:ext>
            </a:extLst>
          </p:cNvPr>
          <p:cNvSpPr txBox="1">
            <a:spLocks/>
          </p:cNvSpPr>
          <p:nvPr/>
        </p:nvSpPr>
        <p:spPr>
          <a:xfrm>
            <a:off x="6825736" y="1914400"/>
            <a:ext cx="5099561" cy="1536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While there are only 1% cases of frauds, an awareness campaign can be run in such a way that makes the customers feel confident transacting with a Barclay’s Credit Card while also educating them about payment hygiene.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47E58A-30A8-47C0-B636-7E11669B1914}"/>
              </a:ext>
            </a:extLst>
          </p:cNvPr>
          <p:cNvSpPr txBox="1">
            <a:spLocks/>
          </p:cNvSpPr>
          <p:nvPr/>
        </p:nvSpPr>
        <p:spPr>
          <a:xfrm>
            <a:off x="6405034" y="3476491"/>
            <a:ext cx="4377262" cy="520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Choosing the right day?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58D89D-EFDB-4555-9FB0-43EDA107BFDB}"/>
              </a:ext>
            </a:extLst>
          </p:cNvPr>
          <p:cNvSpPr txBox="1">
            <a:spLocks/>
          </p:cNvSpPr>
          <p:nvPr/>
        </p:nvSpPr>
        <p:spPr>
          <a:xfrm>
            <a:off x="6825736" y="3997182"/>
            <a:ext cx="4913296" cy="13842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Since customers fall victim on their </a:t>
            </a:r>
            <a:r>
              <a:rPr lang="en-IN" sz="1800" b="1" dirty="0">
                <a:solidFill>
                  <a:schemeClr val="bg1"/>
                </a:solidFill>
              </a:rPr>
              <a:t>less attentive days – Monday and Friday </a:t>
            </a:r>
            <a:r>
              <a:rPr lang="en-IN" sz="1800" dirty="0">
                <a:solidFill>
                  <a:schemeClr val="bg1"/>
                </a:solidFill>
              </a:rPr>
              <a:t>for the exact opposite reasons, the campaign can be chosen to run over </a:t>
            </a:r>
            <a:r>
              <a:rPr lang="en-IN" sz="1800" b="1" dirty="0">
                <a:solidFill>
                  <a:schemeClr val="bg1"/>
                </a:solidFill>
              </a:rPr>
              <a:t>Friday morning or over the weekends </a:t>
            </a:r>
            <a:r>
              <a:rPr lang="en-IN" sz="1800" dirty="0">
                <a:solidFill>
                  <a:schemeClr val="bg1"/>
                </a:solidFill>
              </a:rPr>
              <a:t>for optimal impact.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EE367-6F1A-4412-813D-983F55A1B1E9}"/>
              </a:ext>
            </a:extLst>
          </p:cNvPr>
          <p:cNvSpPr/>
          <p:nvPr/>
        </p:nvSpPr>
        <p:spPr>
          <a:xfrm>
            <a:off x="677334" y="4083050"/>
            <a:ext cx="41488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 sz="2300" b="1" dirty="0">
                <a:solidFill>
                  <a:schemeClr val="bg1"/>
                </a:solidFill>
                <a:latin typeface="+mj-lt"/>
              </a:rPr>
              <a:t>Cluster Identified: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68 Customers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1319EB62-E725-40B6-878A-7809CC8191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7475328"/>
                  </p:ext>
                </p:extLst>
              </p:nvPr>
            </p:nvGraphicFramePr>
            <p:xfrm>
              <a:off x="80437" y="4696906"/>
              <a:ext cx="6096000" cy="18835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1319EB62-E725-40B6-878A-7809CC8191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37" y="4696906"/>
                <a:ext cx="6096000" cy="18835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57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207235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3DB-7CDA-4D32-BD4D-D202B581754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6148395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bg1"/>
                </a:solidFill>
              </a:rPr>
              <a:t>Fraud Online Campaign –</a:t>
            </a:r>
            <a:r>
              <a:rPr lang="en-IN" sz="2800" dirty="0">
                <a:solidFill>
                  <a:schemeClr val="bg1"/>
                </a:solidFill>
              </a:rPr>
              <a:t> Recommended!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D12E-7E8B-4A7F-B068-06BC61E27801}"/>
              </a:ext>
            </a:extLst>
          </p:cNvPr>
          <p:cNvCxnSpPr>
            <a:cxnSpLocks/>
          </p:cNvCxnSpPr>
          <p:nvPr/>
        </p:nvCxnSpPr>
        <p:spPr>
          <a:xfrm>
            <a:off x="6096000" y="1308100"/>
            <a:ext cx="1" cy="55499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229A48-54D1-4B79-9264-92C4BC38DF8A}"/>
              </a:ext>
            </a:extLst>
          </p:cNvPr>
          <p:cNvCxnSpPr>
            <a:cxnSpLocks/>
          </p:cNvCxnSpPr>
          <p:nvPr/>
        </p:nvCxnSpPr>
        <p:spPr>
          <a:xfrm>
            <a:off x="0" y="1308100"/>
            <a:ext cx="12192000" cy="0"/>
          </a:xfrm>
          <a:prstGeom prst="line">
            <a:avLst/>
          </a:prstGeom>
          <a:ln>
            <a:solidFill>
              <a:srgbClr val="43682B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AD4331A-C6CD-4241-A64D-1C636950F45F}"/>
              </a:ext>
            </a:extLst>
          </p:cNvPr>
          <p:cNvSpPr txBox="1">
            <a:spLocks/>
          </p:cNvSpPr>
          <p:nvPr/>
        </p:nvSpPr>
        <p:spPr>
          <a:xfrm>
            <a:off x="677334" y="1476514"/>
            <a:ext cx="43264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Who’s the target audience?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D24663-C6BB-4279-99D7-F259FF39898C}"/>
              </a:ext>
            </a:extLst>
          </p:cNvPr>
          <p:cNvSpPr txBox="1">
            <a:spLocks/>
          </p:cNvSpPr>
          <p:nvPr/>
        </p:nvSpPr>
        <p:spPr>
          <a:xfrm>
            <a:off x="6405034" y="1476514"/>
            <a:ext cx="4377262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What’s the campaign about?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F61FE-2483-4D06-BD0D-8C9BADE5FE57}"/>
              </a:ext>
            </a:extLst>
          </p:cNvPr>
          <p:cNvSpPr txBox="1">
            <a:spLocks/>
          </p:cNvSpPr>
          <p:nvPr/>
        </p:nvSpPr>
        <p:spPr>
          <a:xfrm>
            <a:off x="930821" y="2006601"/>
            <a:ext cx="4227492" cy="215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Diamond Customers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using a Premium Card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with a weekly transaction frequency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chemeClr val="bg1"/>
                </a:solidFill>
              </a:rPr>
              <a:t>having a web presence.</a:t>
            </a:r>
          </a:p>
          <a:p>
            <a:pPr>
              <a:lnSpc>
                <a:spcPct val="100000"/>
              </a:lnSpc>
            </a:pP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1BB5DF-3A0E-467F-8EAD-32F9E70CD930}"/>
              </a:ext>
            </a:extLst>
          </p:cNvPr>
          <p:cNvSpPr txBox="1">
            <a:spLocks/>
          </p:cNvSpPr>
          <p:nvPr/>
        </p:nvSpPr>
        <p:spPr>
          <a:xfrm>
            <a:off x="6825736" y="1914400"/>
            <a:ext cx="5099561" cy="1536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While there are only 1% cases of frauds, an awareness campaign can be run in such a way that makes the customers feel confident transacting with a Barclay’s Credit Card while also educating them about payment hygiene.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47E58A-30A8-47C0-B636-7E11669B1914}"/>
              </a:ext>
            </a:extLst>
          </p:cNvPr>
          <p:cNvSpPr txBox="1">
            <a:spLocks/>
          </p:cNvSpPr>
          <p:nvPr/>
        </p:nvSpPr>
        <p:spPr>
          <a:xfrm>
            <a:off x="6405034" y="3476491"/>
            <a:ext cx="4377262" cy="5206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Choosing the right day?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0BF918-477E-4E03-8C94-F164CA818919}"/>
              </a:ext>
            </a:extLst>
          </p:cNvPr>
          <p:cNvSpPr txBox="1">
            <a:spLocks/>
          </p:cNvSpPr>
          <p:nvPr/>
        </p:nvSpPr>
        <p:spPr>
          <a:xfrm>
            <a:off x="6825736" y="5972539"/>
            <a:ext cx="5099561" cy="12158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Cost of Campaign &lt; Fraud Impact (2.9M)</a:t>
            </a:r>
          </a:p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Preferably &lt; ~1% of the overall campaign budget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6E15F36-8E86-4E52-8427-185F80619DE5}"/>
              </a:ext>
            </a:extLst>
          </p:cNvPr>
          <p:cNvSpPr txBox="1">
            <a:spLocks/>
          </p:cNvSpPr>
          <p:nvPr/>
        </p:nvSpPr>
        <p:spPr>
          <a:xfrm>
            <a:off x="6405034" y="5511657"/>
            <a:ext cx="5367859" cy="4378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solidFill>
                  <a:schemeClr val="bg1"/>
                </a:solidFill>
              </a:rPr>
              <a:t>Budget?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58D89D-EFDB-4555-9FB0-43EDA107BFDB}"/>
              </a:ext>
            </a:extLst>
          </p:cNvPr>
          <p:cNvSpPr txBox="1">
            <a:spLocks/>
          </p:cNvSpPr>
          <p:nvPr/>
        </p:nvSpPr>
        <p:spPr>
          <a:xfrm>
            <a:off x="6825729" y="3997182"/>
            <a:ext cx="4913296" cy="13842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</a:rPr>
              <a:t>Since customers fall victim on their </a:t>
            </a:r>
            <a:r>
              <a:rPr lang="en-IN" sz="1800" b="1" dirty="0">
                <a:solidFill>
                  <a:schemeClr val="bg1"/>
                </a:solidFill>
              </a:rPr>
              <a:t>less attentive days – Monday and Friday </a:t>
            </a:r>
            <a:r>
              <a:rPr lang="en-IN" sz="1800" dirty="0">
                <a:solidFill>
                  <a:schemeClr val="bg1"/>
                </a:solidFill>
              </a:rPr>
              <a:t>for the exact opposite reasons, the campaign can be chosen to run over </a:t>
            </a:r>
            <a:r>
              <a:rPr lang="en-IN" sz="1800" b="1" dirty="0">
                <a:solidFill>
                  <a:schemeClr val="bg1"/>
                </a:solidFill>
              </a:rPr>
              <a:t>Friday morning or over the weekends </a:t>
            </a:r>
            <a:r>
              <a:rPr lang="en-IN" sz="1800" dirty="0">
                <a:solidFill>
                  <a:schemeClr val="bg1"/>
                </a:solidFill>
              </a:rPr>
              <a:t>for optimal impact.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5E22125B-2ECD-4BAD-B9FD-4DDF0D890D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7475328"/>
                  </p:ext>
                </p:extLst>
              </p:nvPr>
            </p:nvGraphicFramePr>
            <p:xfrm>
              <a:off x="80437" y="4696906"/>
              <a:ext cx="6096000" cy="18835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5E22125B-2ECD-4BAD-B9FD-4DDF0D890D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37" y="4696906"/>
                <a:ext cx="6096000" cy="1883578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11F6628-7535-474F-A94C-502A3E985054}"/>
              </a:ext>
            </a:extLst>
          </p:cNvPr>
          <p:cNvSpPr/>
          <p:nvPr/>
        </p:nvSpPr>
        <p:spPr>
          <a:xfrm>
            <a:off x="677334" y="4083050"/>
            <a:ext cx="41488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 sz="2300" b="1" dirty="0">
                <a:solidFill>
                  <a:schemeClr val="bg1"/>
                </a:solidFill>
                <a:latin typeface="+mj-lt"/>
              </a:rPr>
              <a:t>Cluster Identified: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68 Customers</a:t>
            </a:r>
          </a:p>
        </p:txBody>
      </p:sp>
    </p:spTree>
    <p:extLst>
      <p:ext uri="{BB962C8B-B14F-4D97-AF65-F5344CB8AC3E}">
        <p14:creationId xmlns:p14="http://schemas.microsoft.com/office/powerpoint/2010/main" val="7532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C53E-8A75-4C09-8B08-23A94359B212}"/>
              </a:ext>
            </a:extLst>
          </p:cNvPr>
          <p:cNvSpPr txBox="1">
            <a:spLocks/>
          </p:cNvSpPr>
          <p:nvPr/>
        </p:nvSpPr>
        <p:spPr>
          <a:xfrm>
            <a:off x="728141" y="816113"/>
            <a:ext cx="5367859" cy="4378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dirty="0">
                <a:solidFill>
                  <a:schemeClr val="bg1"/>
                </a:solidFill>
              </a:rPr>
              <a:t>Thinking of a Tagline?</a:t>
            </a:r>
          </a:p>
        </p:txBody>
      </p:sp>
    </p:spTree>
    <p:extLst>
      <p:ext uri="{BB962C8B-B14F-4D97-AF65-F5344CB8AC3E}">
        <p14:creationId xmlns:p14="http://schemas.microsoft.com/office/powerpoint/2010/main" val="1296646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B43D8-3708-46B3-87A5-4FE1A7E878DF}"/>
              </a:ext>
            </a:extLst>
          </p:cNvPr>
          <p:cNvSpPr/>
          <p:nvPr/>
        </p:nvSpPr>
        <p:spPr>
          <a:xfrm>
            <a:off x="1727200" y="1699916"/>
            <a:ext cx="8648700" cy="2870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A2171-C463-44DB-A864-0EA40DC0D710}"/>
              </a:ext>
            </a:extLst>
          </p:cNvPr>
          <p:cNvSpPr/>
          <p:nvPr/>
        </p:nvSpPr>
        <p:spPr>
          <a:xfrm>
            <a:off x="5320420" y="1898973"/>
            <a:ext cx="14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8AD2A-FAA6-4FFA-A14C-1340377EE061}"/>
              </a:ext>
            </a:extLst>
          </p:cNvPr>
          <p:cNvSpPr/>
          <p:nvPr/>
        </p:nvSpPr>
        <p:spPr>
          <a:xfrm>
            <a:off x="4981994" y="3288343"/>
            <a:ext cx="2139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FRAUD</a:t>
            </a:r>
            <a:endParaRPr lang="en-US" sz="5400" b="0" cap="none" spc="0" dirty="0">
              <a:ln w="0"/>
              <a:gradFill flip="none" rotWithShape="1">
                <a:gsLst>
                  <a:gs pos="0">
                    <a:schemeClr val="accent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F17822-0E32-4B95-B0AE-893E68BBAD48}"/>
              </a:ext>
            </a:extLst>
          </p:cNvPr>
          <p:cNvSpPr/>
          <p:nvPr/>
        </p:nvSpPr>
        <p:spPr>
          <a:xfrm>
            <a:off x="1593850" y="2702495"/>
            <a:ext cx="90043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ladimir Script" panose="03050402040407070305" pitchFamily="66" charset="0"/>
              </a:rPr>
              <a:t>vigilance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5FB393-54F2-4AE6-AFF8-842F20108120}"/>
              </a:ext>
            </a:extLst>
          </p:cNvPr>
          <p:cNvCxnSpPr>
            <a:cxnSpLocks/>
          </p:cNvCxnSpPr>
          <p:nvPr/>
        </p:nvCxnSpPr>
        <p:spPr>
          <a:xfrm flipH="1">
            <a:off x="2146300" y="3135016"/>
            <a:ext cx="3054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4153B8-4B1F-4C7D-A5EF-81A2F1DC3157}"/>
              </a:ext>
            </a:extLst>
          </p:cNvPr>
          <p:cNvCxnSpPr>
            <a:cxnSpLocks/>
          </p:cNvCxnSpPr>
          <p:nvPr/>
        </p:nvCxnSpPr>
        <p:spPr>
          <a:xfrm flipH="1">
            <a:off x="6902030" y="3135016"/>
            <a:ext cx="3054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3F308DA0-4F9E-4716-BB99-14EEA7360A82}"/>
              </a:ext>
            </a:extLst>
          </p:cNvPr>
          <p:cNvSpPr txBox="1">
            <a:spLocks/>
          </p:cNvSpPr>
          <p:nvPr/>
        </p:nvSpPr>
        <p:spPr>
          <a:xfrm>
            <a:off x="728141" y="816113"/>
            <a:ext cx="5367859" cy="4378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dirty="0">
                <a:solidFill>
                  <a:schemeClr val="bg1"/>
                </a:solidFill>
              </a:rPr>
              <a:t>Thinking of a Tagline?</a:t>
            </a:r>
          </a:p>
        </p:txBody>
      </p:sp>
    </p:spTree>
    <p:extLst>
      <p:ext uri="{BB962C8B-B14F-4D97-AF65-F5344CB8AC3E}">
        <p14:creationId xmlns:p14="http://schemas.microsoft.com/office/powerpoint/2010/main" val="2113992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B43D8-3708-46B3-87A5-4FE1A7E878DF}"/>
              </a:ext>
            </a:extLst>
          </p:cNvPr>
          <p:cNvSpPr/>
          <p:nvPr/>
        </p:nvSpPr>
        <p:spPr>
          <a:xfrm>
            <a:off x="1727200" y="1699916"/>
            <a:ext cx="8648700" cy="2870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A2171-C463-44DB-A864-0EA40DC0D710}"/>
              </a:ext>
            </a:extLst>
          </p:cNvPr>
          <p:cNvSpPr/>
          <p:nvPr/>
        </p:nvSpPr>
        <p:spPr>
          <a:xfrm>
            <a:off x="5320420" y="1898973"/>
            <a:ext cx="14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8AD2A-FAA6-4FFA-A14C-1340377EE061}"/>
              </a:ext>
            </a:extLst>
          </p:cNvPr>
          <p:cNvSpPr/>
          <p:nvPr/>
        </p:nvSpPr>
        <p:spPr>
          <a:xfrm>
            <a:off x="4981994" y="3288343"/>
            <a:ext cx="2139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FRAUD</a:t>
            </a:r>
            <a:endParaRPr lang="en-US" sz="5400" b="0" cap="none" spc="0" dirty="0">
              <a:ln w="0"/>
              <a:gradFill flip="none" rotWithShape="1">
                <a:gsLst>
                  <a:gs pos="0">
                    <a:schemeClr val="accent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F17822-0E32-4B95-B0AE-893E68BBAD48}"/>
              </a:ext>
            </a:extLst>
          </p:cNvPr>
          <p:cNvSpPr/>
          <p:nvPr/>
        </p:nvSpPr>
        <p:spPr>
          <a:xfrm>
            <a:off x="1593850" y="2702495"/>
            <a:ext cx="90043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ladimir Script" panose="03050402040407070305" pitchFamily="66" charset="0"/>
              </a:rPr>
              <a:t>vigilance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5FB393-54F2-4AE6-AFF8-842F20108120}"/>
              </a:ext>
            </a:extLst>
          </p:cNvPr>
          <p:cNvCxnSpPr>
            <a:cxnSpLocks/>
          </p:cNvCxnSpPr>
          <p:nvPr/>
        </p:nvCxnSpPr>
        <p:spPr>
          <a:xfrm flipH="1">
            <a:off x="2146300" y="3135016"/>
            <a:ext cx="3054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4153B8-4B1F-4C7D-A5EF-81A2F1DC3157}"/>
              </a:ext>
            </a:extLst>
          </p:cNvPr>
          <p:cNvCxnSpPr>
            <a:cxnSpLocks/>
          </p:cNvCxnSpPr>
          <p:nvPr/>
        </p:nvCxnSpPr>
        <p:spPr>
          <a:xfrm flipH="1">
            <a:off x="6902030" y="3135016"/>
            <a:ext cx="3054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3F308DA0-4F9E-4716-BB99-14EEA7360A82}"/>
              </a:ext>
            </a:extLst>
          </p:cNvPr>
          <p:cNvSpPr txBox="1">
            <a:spLocks/>
          </p:cNvSpPr>
          <p:nvPr/>
        </p:nvSpPr>
        <p:spPr>
          <a:xfrm>
            <a:off x="728141" y="816113"/>
            <a:ext cx="5367859" cy="4378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dirty="0">
                <a:solidFill>
                  <a:schemeClr val="bg1"/>
                </a:solidFill>
              </a:rPr>
              <a:t>Thinking of a Tagline?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64DF0-AC86-4F53-A64E-8947FF1E571D}"/>
              </a:ext>
            </a:extLst>
          </p:cNvPr>
          <p:cNvSpPr txBox="1"/>
          <p:nvPr/>
        </p:nvSpPr>
        <p:spPr>
          <a:xfrm>
            <a:off x="1301750" y="5400826"/>
            <a:ext cx="949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Lucida Calligraphy" panose="03010101010101010101" pitchFamily="66" charset="0"/>
              </a:rPr>
              <a:t>“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The thin line between fine and fraud is </a:t>
            </a:r>
            <a:r>
              <a:rPr lang="en-IN" dirty="0">
                <a:solidFill>
                  <a:schemeClr val="bg1"/>
                </a:solidFill>
                <a:latin typeface="Lucida Calligraphy" panose="03010101010101010101" pitchFamily="66" charset="0"/>
              </a:rPr>
              <a:t>vigilance”</a:t>
            </a:r>
          </a:p>
          <a:p>
            <a:pPr algn="ctr"/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  <a:p>
            <a:pPr algn="ctr"/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#Tell2OverBrew #</a:t>
            </a:r>
            <a:r>
              <a:rPr lang="en-IN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FraudAwareness</a:t>
            </a: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94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C53E-8A75-4C09-8B08-23A94359B212}"/>
              </a:ext>
            </a:extLst>
          </p:cNvPr>
          <p:cNvSpPr txBox="1">
            <a:spLocks/>
          </p:cNvSpPr>
          <p:nvPr/>
        </p:nvSpPr>
        <p:spPr>
          <a:xfrm>
            <a:off x="728141" y="816113"/>
            <a:ext cx="9263998" cy="4378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dirty="0">
                <a:solidFill>
                  <a:schemeClr val="bg1"/>
                </a:solidFill>
              </a:rPr>
              <a:t>…….Or a push notification to credit card holders that flaunts -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EF27A-175C-4B5A-969E-E9EFBCD3850E}"/>
              </a:ext>
            </a:extLst>
          </p:cNvPr>
          <p:cNvSpPr txBox="1">
            <a:spLocks/>
          </p:cNvSpPr>
          <p:nvPr/>
        </p:nvSpPr>
        <p:spPr>
          <a:xfrm>
            <a:off x="728141" y="2545521"/>
            <a:ext cx="7435198" cy="1284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4000" b="1" dirty="0">
                <a:solidFill>
                  <a:schemeClr val="bg1"/>
                </a:solidFill>
              </a:rPr>
              <a:t>“</a:t>
            </a:r>
            <a:r>
              <a:rPr lang="en-IN" sz="2500" b="1" dirty="0">
                <a:solidFill>
                  <a:schemeClr val="bg1"/>
                </a:solidFill>
              </a:rPr>
              <a:t>99%, The number you can trust!</a:t>
            </a:r>
          </a:p>
          <a:p>
            <a:pPr algn="just"/>
            <a:r>
              <a:rPr lang="en-IN" sz="1800" b="1" dirty="0">
                <a:solidFill>
                  <a:schemeClr val="bg1"/>
                </a:solidFill>
              </a:rPr>
              <a:t>    </a:t>
            </a:r>
            <a:r>
              <a:rPr lang="en-IN" sz="1800" dirty="0">
                <a:solidFill>
                  <a:schemeClr val="bg1"/>
                </a:solidFill>
              </a:rPr>
              <a:t>99% secured banking with a Barclays Card. Now, pay </a:t>
            </a:r>
            <a:r>
              <a:rPr lang="en-IN" sz="1800" b="1" dirty="0">
                <a:solidFill>
                  <a:srgbClr val="FFFF00"/>
                </a:solidFill>
              </a:rPr>
              <a:t>confidently</a:t>
            </a:r>
            <a:r>
              <a:rPr lang="en-IN" sz="1800" dirty="0">
                <a:solidFill>
                  <a:schemeClr val="bg1"/>
                </a:solidFill>
              </a:rPr>
              <a:t>!</a:t>
            </a:r>
          </a:p>
          <a:p>
            <a:pPr algn="r"/>
            <a:r>
              <a:rPr lang="en-IN" sz="4000" b="1" dirty="0">
                <a:solidFill>
                  <a:schemeClr val="bg1"/>
                </a:solidFill>
              </a:rPr>
              <a:t>	</a:t>
            </a:r>
          </a:p>
          <a:p>
            <a:pPr algn="r"/>
            <a:r>
              <a:rPr lang="en-IN" sz="25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90BA63-4269-4200-A811-7081D316659C}"/>
              </a:ext>
            </a:extLst>
          </p:cNvPr>
          <p:cNvSpPr/>
          <p:nvPr/>
        </p:nvSpPr>
        <p:spPr>
          <a:xfrm>
            <a:off x="728141" y="2279373"/>
            <a:ext cx="6812346" cy="173603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80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BC94C-FBA2-468A-B231-A07146ED0FA6}"/>
              </a:ext>
            </a:extLst>
          </p:cNvPr>
          <p:cNvSpPr txBox="1"/>
          <p:nvPr/>
        </p:nvSpPr>
        <p:spPr>
          <a:xfrm>
            <a:off x="1126433" y="1064209"/>
            <a:ext cx="84681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Focus</a:t>
            </a:r>
            <a:endParaRPr lang="en-IN" sz="3500" dirty="0">
              <a:solidFill>
                <a:schemeClr val="bg1"/>
              </a:solidFill>
              <a:latin typeface="+mj-lt"/>
            </a:endParaRPr>
          </a:p>
          <a:p>
            <a:endParaRPr lang="en-IN" sz="35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Introducing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Marketing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Fraud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500" dirty="0">
                <a:solidFill>
                  <a:schemeClr val="bg1"/>
                </a:solidFill>
                <a:latin typeface="+mj-lt"/>
              </a:rPr>
              <a:t>Future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0212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917C-9FE7-4A0C-A551-813F567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1. Employ advanced security layers for Top 5 transaction segments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Secured payment through the use of EMV, tokenization, encryption for web activities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2. Push more users to app-based transactions as they are more secured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3. Secured Payment = Technology + Knowledge + Awareness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4. Enable the middle segment – Platinum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	Push offers and campaigns to Platinum card holders and Platinum customers 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05AC6-1DF6-481F-895E-1DF6BD5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087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3666119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917C-9FE7-4A0C-A551-813F567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1. Employ advanced security layers for Top 5 transaction segments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Secured payment through the use of EMV, tokenization, encryption for web activities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2. Push more users to app-based transactions as they are more secured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3. Secured Payment = Technology + Knowledge + Awareness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4. Enable the middle segment – Platinum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	Push offers and campaigns to Platinum card holders and Platinum customers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5. Maintain service levels for the existing high value segments by providing the best customer experience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05AC6-1DF6-481F-895E-1DF6BD5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087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844657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917C-9FE7-4A0C-A551-813F567F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1. Employ advanced security layers for Top 5 transaction segments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Secured payment through the use of EMV, tokenization, encryption for web activities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2. Push more users to app-based transactions as they are more secured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3. Secured Payment = Technology + Knowledge + Awareness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4. Enable the middle segment – Platinum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+mj-lt"/>
              </a:rPr>
              <a:t>	Push offers and campaigns to Platinum card holders and Platinum customers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5. Maintain service levels for the existing high value segments by providing the best customer experience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C05AC6-1DF6-481F-895E-1DF6BD57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087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884534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D83-7DCF-494D-BD88-F2FE1092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277" y="3163956"/>
            <a:ext cx="2509446" cy="530087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solidFill>
                  <a:schemeClr val="bg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48365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82918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/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84376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77373"/>
              </p:ext>
            </p:extLst>
          </p:nvPr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21611"/>
              </p:ext>
            </p:extLst>
          </p:nvPr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88755"/>
              </p:ext>
            </p:extLst>
          </p:nvPr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73506"/>
              </p:ext>
            </p:extLst>
          </p:nvPr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00544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8243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85A-139E-4C66-8E67-10BF687F30D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30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dirty="0">
                <a:solidFill>
                  <a:schemeClr val="bg1"/>
                </a:solidFill>
              </a:rPr>
              <a:t>Introducing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3E563E-26EC-44E8-B6D4-79020A31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64762"/>
              </p:ext>
            </p:extLst>
          </p:nvPr>
        </p:nvGraphicFramePr>
        <p:xfrm>
          <a:off x="677334" y="1478941"/>
          <a:ext cx="1829812" cy="102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9812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Customer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algn="l"/>
                      <a:r>
                        <a:rPr lang="en-IN" sz="110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Customer_Vintage_Group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8CD618-6496-42BD-ABE6-578412EF3EC2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1478941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Card Base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Card_Number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  <a:latin typeface="+mj-lt"/>
                        </a:rPr>
                        <a:t>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j-lt"/>
                        </a:rPr>
                        <a:t>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Card_Family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 err="1">
                          <a:solidFill>
                            <a:schemeClr val="bg1"/>
                          </a:solidFill>
                          <a:latin typeface="+mj-lt"/>
                        </a:rPr>
                        <a:t>Credit_Limit</a:t>
                      </a:r>
                      <a:endParaRPr lang="en-IN" sz="1100" i="1" kern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370929B-8736-4AB6-BD27-2D0B47F1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3030"/>
              </p:ext>
            </p:extLst>
          </p:nvPr>
        </p:nvGraphicFramePr>
        <p:xfrm>
          <a:off x="3077312" y="3321106"/>
          <a:ext cx="1589616" cy="1234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Transaction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Transaction_Date</a:t>
                      </a:r>
                      <a:endParaRPr lang="en-IN" sz="110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Credit_Card_ID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n-IN" sz="13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endParaRPr lang="en-IN" sz="1300" b="1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Transaction_Value</a:t>
                      </a:r>
                      <a:endParaRPr lang="en-IN" sz="1100" b="0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dirty="0" err="1">
                          <a:solidFill>
                            <a:schemeClr val="bg1"/>
                          </a:solidFill>
                        </a:rPr>
                        <a:t>Transaction_Segment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9C4DE68-78EA-456C-BB56-4F8EB3C0CCA9}"/>
              </a:ext>
            </a:extLst>
          </p:cNvPr>
          <p:cNvGraphicFramePr>
            <a:graphicFrameLocks noGrp="1"/>
          </p:cNvGraphicFramePr>
          <p:nvPr/>
        </p:nvGraphicFramePr>
        <p:xfrm>
          <a:off x="5460506" y="5244209"/>
          <a:ext cx="1589616" cy="701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Fraud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Transaction_ID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</a:rPr>
                        <a:t>🔑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Fraud_Flag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EFA31B7C-346B-4524-A81B-32140065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94100"/>
              </p:ext>
            </p:extLst>
          </p:nvPr>
        </p:nvGraphicFramePr>
        <p:xfrm>
          <a:off x="797432" y="5212080"/>
          <a:ext cx="1589616" cy="103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9616">
                  <a:extLst>
                    <a:ext uri="{9D8B030D-6E8A-4147-A177-3AD203B41FA5}">
                      <a16:colId xmlns:a16="http://schemas.microsoft.com/office/drawing/2014/main" val="3033505609"/>
                    </a:ext>
                  </a:extLst>
                </a:gridCol>
              </a:tblGrid>
              <a:tr h="223465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Online Usage Base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9985593"/>
                  </a:ext>
                </a:extLst>
              </a:tr>
              <a:tr h="223465">
                <a:tc>
                  <a:txBody>
                    <a:bodyPr/>
                    <a:lstStyle/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Cust_ID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              </a:t>
                      </a:r>
                      <a:r>
                        <a:rPr lang="en-IN" sz="1100" b="1" i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</a:t>
                      </a:r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            </a:t>
                      </a:r>
                      <a:endParaRPr lang="en-IN" sz="1100" b="1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>
                          <a:solidFill>
                            <a:schemeClr val="bg1"/>
                          </a:solidFill>
                        </a:rPr>
                        <a:t>Channel</a:t>
                      </a: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Device_OS</a:t>
                      </a:r>
                      <a:endParaRPr lang="en-IN" sz="1100" b="0" i="1" kern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100" b="0" i="1" kern="1200" dirty="0" err="1">
                          <a:solidFill>
                            <a:schemeClr val="bg1"/>
                          </a:solidFill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43879"/>
                  </a:ext>
                </a:extLst>
              </a:tr>
            </a:tbl>
          </a:graphicData>
        </a:graphic>
      </p:graphicFrame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664AF2C-F0C1-4549-9A41-95D022ACCC19}"/>
              </a:ext>
            </a:extLst>
          </p:cNvPr>
          <p:cNvSpPr/>
          <p:nvPr/>
        </p:nvSpPr>
        <p:spPr>
          <a:xfrm>
            <a:off x="5631472" y="3710187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Transacts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576EC-A969-4E31-BDBB-A0B269CBD10D}"/>
              </a:ext>
            </a:extLst>
          </p:cNvPr>
          <p:cNvCxnSpPr>
            <a:cxnSpLocks/>
          </p:cNvCxnSpPr>
          <p:nvPr/>
        </p:nvCxnSpPr>
        <p:spPr>
          <a:xfrm>
            <a:off x="2507146" y="1939234"/>
            <a:ext cx="89468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0C565-C529-49C5-8427-26C7C50D516F}"/>
              </a:ext>
            </a:extLst>
          </p:cNvPr>
          <p:cNvCxnSpPr>
            <a:cxnSpLocks/>
          </p:cNvCxnSpPr>
          <p:nvPr/>
        </p:nvCxnSpPr>
        <p:spPr>
          <a:xfrm>
            <a:off x="4336958" y="1939233"/>
            <a:ext cx="11235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0A9D-C633-4A7B-9D7A-73309741DD62}"/>
              </a:ext>
            </a:extLst>
          </p:cNvPr>
          <p:cNvSpPr txBox="1"/>
          <p:nvPr/>
        </p:nvSpPr>
        <p:spPr>
          <a:xfrm>
            <a:off x="2608470" y="1676456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9EA7A-AC63-42A8-AF44-F9B23926D3EF}"/>
              </a:ext>
            </a:extLst>
          </p:cNvPr>
          <p:cNvSpPr txBox="1"/>
          <p:nvPr/>
        </p:nvSpPr>
        <p:spPr>
          <a:xfrm>
            <a:off x="5066541" y="165041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5FDA-DE23-44B0-9CBB-86D68D6C24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255314" y="2515261"/>
            <a:ext cx="7782" cy="1194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9977C-72AA-4815-ABE0-38BFE0354AC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66928" y="4035196"/>
            <a:ext cx="96454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80001-2021-4623-9655-E18817424709}"/>
              </a:ext>
            </a:extLst>
          </p:cNvPr>
          <p:cNvSpPr txBox="1"/>
          <p:nvPr/>
        </p:nvSpPr>
        <p:spPr>
          <a:xfrm>
            <a:off x="5939510" y="255482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E0389-C39B-48C2-86A6-90E9D1E06E2A}"/>
              </a:ext>
            </a:extLst>
          </p:cNvPr>
          <p:cNvSpPr txBox="1"/>
          <p:nvPr/>
        </p:nvSpPr>
        <p:spPr>
          <a:xfrm>
            <a:off x="4736341" y="351599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3985E7-A027-457A-8F62-CA6008BE9136}"/>
              </a:ext>
            </a:extLst>
          </p:cNvPr>
          <p:cNvCxnSpPr>
            <a:cxnSpLocks/>
            <a:stCxn id="6" idx="2"/>
            <a:endCxn id="68" idx="0"/>
          </p:cNvCxnSpPr>
          <p:nvPr/>
        </p:nvCxnSpPr>
        <p:spPr>
          <a:xfrm>
            <a:off x="1592240" y="2500021"/>
            <a:ext cx="0" cy="1159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49419C-7A64-4351-B925-052A8814C61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92240" y="4279399"/>
            <a:ext cx="0" cy="932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09088C-7034-4A5E-8575-DAC284E36612}"/>
              </a:ext>
            </a:extLst>
          </p:cNvPr>
          <p:cNvSpPr txBox="1"/>
          <p:nvPr/>
        </p:nvSpPr>
        <p:spPr>
          <a:xfrm>
            <a:off x="1626931" y="4837049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56818-DD94-47EE-94BF-F6579FB11A1E}"/>
              </a:ext>
            </a:extLst>
          </p:cNvPr>
          <p:cNvSpPr txBox="1"/>
          <p:nvPr/>
        </p:nvSpPr>
        <p:spPr>
          <a:xfrm>
            <a:off x="1662286" y="2564740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5122A5B-0D17-49DF-9858-8C028790BE35}"/>
              </a:ext>
            </a:extLst>
          </p:cNvPr>
          <p:cNvSpPr/>
          <p:nvPr/>
        </p:nvSpPr>
        <p:spPr>
          <a:xfrm>
            <a:off x="3240496" y="5287398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Contains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3CC2F0-18C1-4091-8B41-1304A9B724EE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3872120" y="4555546"/>
            <a:ext cx="0" cy="731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99BE32-36B9-4C0A-B783-DDBBE9CAB4E4}"/>
              </a:ext>
            </a:extLst>
          </p:cNvPr>
          <p:cNvCxnSpPr>
            <a:cxnSpLocks/>
            <a:stCxn id="10" idx="1"/>
            <a:endCxn id="54" idx="3"/>
          </p:cNvCxnSpPr>
          <p:nvPr/>
        </p:nvCxnSpPr>
        <p:spPr>
          <a:xfrm flipH="1">
            <a:off x="4503743" y="5594729"/>
            <a:ext cx="956763" cy="176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7AD80EC-B74F-49ED-A995-35D87BF41E17}"/>
              </a:ext>
            </a:extLst>
          </p:cNvPr>
          <p:cNvSpPr txBox="1"/>
          <p:nvPr/>
        </p:nvSpPr>
        <p:spPr>
          <a:xfrm>
            <a:off x="3876659" y="4558013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E9374F-D509-4891-BA19-496AB68C169C}"/>
              </a:ext>
            </a:extLst>
          </p:cNvPr>
          <p:cNvSpPr txBox="1"/>
          <p:nvPr/>
        </p:nvSpPr>
        <p:spPr>
          <a:xfrm>
            <a:off x="5130306" y="5281295"/>
            <a:ext cx="33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AC13BAD5-CCF7-4C71-A1BB-947A219B13AE}"/>
              </a:ext>
            </a:extLst>
          </p:cNvPr>
          <p:cNvSpPr/>
          <p:nvPr/>
        </p:nvSpPr>
        <p:spPr>
          <a:xfrm>
            <a:off x="960616" y="3659122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AF0E3737-18E4-41FA-9E4D-D2AE1DC19FB0}"/>
              </a:ext>
            </a:extLst>
          </p:cNvPr>
          <p:cNvSpPr/>
          <p:nvPr/>
        </p:nvSpPr>
        <p:spPr>
          <a:xfrm>
            <a:off x="3202517" y="1614223"/>
            <a:ext cx="1263247" cy="650019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F925074-7339-47EF-AC3D-8CD44BE1C6BB}"/>
              </a:ext>
            </a:extLst>
          </p:cNvPr>
          <p:cNvSpPr/>
          <p:nvPr/>
        </p:nvSpPr>
        <p:spPr>
          <a:xfrm>
            <a:off x="7664657" y="0"/>
            <a:ext cx="4527343" cy="6858000"/>
          </a:xfrm>
          <a:prstGeom prst="flowChartProcess">
            <a:avLst/>
          </a:prstGeom>
          <a:gradFill flip="none" rotWithShape="1">
            <a:gsLst>
              <a:gs pos="0">
                <a:srgbClr val="006991">
                  <a:shade val="30000"/>
                  <a:satMod val="115000"/>
                </a:srgbClr>
              </a:gs>
              <a:gs pos="50000">
                <a:srgbClr val="006991">
                  <a:shade val="67500"/>
                  <a:satMod val="115000"/>
                </a:srgbClr>
              </a:gs>
              <a:gs pos="100000">
                <a:srgbClr val="006991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290330-D4BC-401E-8535-AEE217FA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56837"/>
              </p:ext>
            </p:extLst>
          </p:nvPr>
        </p:nvGraphicFramePr>
        <p:xfrm>
          <a:off x="8445069" y="349658"/>
          <a:ext cx="3051295" cy="63326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51295">
                  <a:extLst>
                    <a:ext uri="{9D8B030D-6E8A-4147-A177-3AD203B41FA5}">
                      <a16:colId xmlns:a16="http://schemas.microsoft.com/office/drawing/2014/main" val="4183613799"/>
                    </a:ext>
                  </a:extLst>
                </a:gridCol>
              </a:tblGrid>
              <a:tr h="54148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OROC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‘One Row One Customer’ View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6324320"/>
                  </a:ext>
                </a:extLst>
              </a:tr>
              <a:tr h="4799699">
                <a:tc>
                  <a:txBody>
                    <a:bodyPr/>
                    <a:lstStyle/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Cust_ID</a:t>
                      </a:r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                                                                      </a:t>
                      </a:r>
                      <a:r>
                        <a:rPr lang="en-IN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🔑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#_Credit _Cards</a:t>
                      </a: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Gold_CC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Platinum_CC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Premium_CC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Customer_Segment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Age</a:t>
                      </a:r>
                    </a:p>
                    <a:p>
                      <a:pPr algn="l"/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Last_Login_Date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>
                          <a:solidFill>
                            <a:schemeClr val="bg1"/>
                          </a:solidFill>
                          <a:latin typeface="+mj-lt"/>
                        </a:rPr>
                        <a:t>Last Login Device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Activity Channel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Last_Transaction_Dt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Txn_Volume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IN" sz="1100" b="0" i="1" dirty="0" err="1">
                          <a:solidFill>
                            <a:schemeClr val="bg1"/>
                          </a:solidFill>
                          <a:latin typeface="+mj-lt"/>
                        </a:rPr>
                        <a:t>Txn_Value</a:t>
                      </a:r>
                      <a:endParaRPr lang="en-IN" sz="1100" b="0" i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Average_Order_Value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#_</a:t>
                      </a: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Txn_Segments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i="1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Favorite_Txn_Segment</a:t>
                      </a:r>
                      <a:endParaRPr lang="en-IN" sz="1100" b="0" i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Fraud_Txn_Segment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#_</a:t>
                      </a: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Victim_Credit_Cards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Fraud_Txn_Volume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Fraud_Txn_Value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First_Fraud_Txn_Dt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Second_Fraud_Txn_Dt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Days_Between_Frauds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Is_First_Txn_Fraud</a:t>
                      </a: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Fraud_Txn_Month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1" dirty="0" err="1">
                          <a:solidFill>
                            <a:srgbClr val="FFFF00"/>
                          </a:solidFill>
                          <a:latin typeface="+mj-lt"/>
                        </a:rPr>
                        <a:t>Fraud_Txn_Weekday</a:t>
                      </a:r>
                      <a:endParaRPr lang="en-IN" sz="1100" b="0" i="1" dirty="0">
                        <a:solidFill>
                          <a:srgbClr val="FFFF00"/>
                        </a:solidFill>
                        <a:latin typeface="+mj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100" b="0" i="1" dirty="0">
                          <a:solidFill>
                            <a:srgbClr val="FFFF00"/>
                          </a:solidFill>
                          <a:latin typeface="+mj-lt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4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3876</Words>
  <Application>Microsoft Office PowerPoint</Application>
  <PresentationFormat>Widescreen</PresentationFormat>
  <Paragraphs>1091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Lucida Calligraphy</vt:lpstr>
      <vt:lpstr>Vladimir Script</vt:lpstr>
      <vt:lpstr>Wingdings</vt:lpstr>
      <vt:lpstr>Office Theme</vt:lpstr>
      <vt:lpstr> Customer Analytics -  Credit Cards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Strategy</vt:lpstr>
      <vt:lpstr>Future Strategy</vt:lpstr>
      <vt:lpstr>Future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Strategy</vt:lpstr>
      <vt:lpstr>Future Strategy</vt:lpstr>
      <vt:lpstr>Future Strategy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Savant</dc:creator>
  <cp:lastModifiedBy>Neha Savant</cp:lastModifiedBy>
  <cp:revision>213</cp:revision>
  <dcterms:created xsi:type="dcterms:W3CDTF">2020-03-05T11:53:45Z</dcterms:created>
  <dcterms:modified xsi:type="dcterms:W3CDTF">2020-03-12T07:00:46Z</dcterms:modified>
</cp:coreProperties>
</file>