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68" r:id="rId4"/>
    <p:sldId id="257" r:id="rId5"/>
    <p:sldId id="258" r:id="rId6"/>
    <p:sldId id="259" r:id="rId7"/>
    <p:sldId id="280" r:id="rId8"/>
    <p:sldId id="269" r:id="rId9"/>
    <p:sldId id="272" r:id="rId10"/>
    <p:sldId id="282" r:id="rId11"/>
    <p:sldId id="283" r:id="rId12"/>
    <p:sldId id="270" r:id="rId13"/>
    <p:sldId id="271" r:id="rId14"/>
    <p:sldId id="263" r:id="rId15"/>
    <p:sldId id="260" r:id="rId16"/>
    <p:sldId id="274" r:id="rId17"/>
    <p:sldId id="275" r:id="rId18"/>
    <p:sldId id="276" r:id="rId19"/>
    <p:sldId id="273" r:id="rId20"/>
    <p:sldId id="281" r:id="rId21"/>
    <p:sldId id="261" r:id="rId22"/>
    <p:sldId id="262" r:id="rId23"/>
    <p:sldId id="277" r:id="rId24"/>
    <p:sldId id="278"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47" d="100"/>
          <a:sy n="47" d="100"/>
        </p:scale>
        <p:origin x="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4E20-5908-4437-BE2A-6E0F40589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0A4296-FCD5-4B2E-85AB-55052204C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AA6A25-94BC-4383-9FAC-448C5F0C35D4}"/>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AA552A9E-CAAD-4CCB-9AEF-36B0F6927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9792B-42CC-4764-8791-DA5323544223}"/>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340913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7A78-6159-4FA5-BD3C-3230FC8A18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9C87C-B434-4247-B4D4-F72D32B599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53A53-4670-4A5D-8887-028D4BCF960F}"/>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7A30AC66-8C09-4696-97D9-E77519FC6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FB15C-1758-4209-A347-C53F8481DF96}"/>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275586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5D078-E582-4555-ABE3-9D3C5B843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24D12-6EF4-4386-9F22-CD9A43C720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8FFE6-9928-4E79-96DC-749166646ED0}"/>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8E97C4C7-ACDE-4C27-B079-78B124D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5FE65-E9C3-4116-9A72-8177C84B0FB9}"/>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85333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F159-A401-4D44-B31D-BD42BE8C0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6E5B8-ED65-47F0-8628-2459D80C33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93DA3-EA2F-400B-8FD9-4E3A8799E857}"/>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882F1D4D-A6DC-48BE-9A9B-24B533567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28F55-F73C-46C9-A7EC-F664F11877FF}"/>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138044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8069-6936-42C6-849C-0CD8F3733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CB6C68-094F-443F-BD6C-B83CECE63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315D8E-3ADB-4864-B400-4E5170404241}"/>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A2458657-5968-45FE-90E1-5AA2FCB66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9DAD2-DDE4-4463-873C-F88DAD79991F}"/>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62058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173F-B114-448D-8214-C0A933379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D96C1-9F40-4865-B25C-0CEF20A2F0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C67FC-9063-467B-B16A-5A7D1FFB28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63971D-9A38-4F25-A4F0-BECF49B201D9}"/>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6" name="Footer Placeholder 5">
            <a:extLst>
              <a:ext uri="{FF2B5EF4-FFF2-40B4-BE49-F238E27FC236}">
                <a16:creationId xmlns:a16="http://schemas.microsoft.com/office/drawing/2014/main" id="{FAB4DA63-309E-4B4A-9152-BCD96376A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176F5-6552-48DF-A290-B727647FFDCA}"/>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68141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C0E3-5965-48BD-BBC1-13225F6094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896EE-67A6-4BBD-8A06-4D203994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E4A048-81DF-4615-BF62-B46AD5E18D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07F68-7D31-4CD4-B646-5B7429030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70E140-8F64-454E-B974-49D24015B3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569DD-7506-458D-9E9A-7731CAB897E9}"/>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8" name="Footer Placeholder 7">
            <a:extLst>
              <a:ext uri="{FF2B5EF4-FFF2-40B4-BE49-F238E27FC236}">
                <a16:creationId xmlns:a16="http://schemas.microsoft.com/office/drawing/2014/main" id="{333B773A-2C4A-4E4A-B4E7-333E6235AB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3D112-AB7D-4322-B417-175A0AC77049}"/>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309166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A703-7EA9-4E3E-969C-5A7D7CE8A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826FF7-662F-4D29-9E28-1C50A279DE99}"/>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4" name="Footer Placeholder 3">
            <a:extLst>
              <a:ext uri="{FF2B5EF4-FFF2-40B4-BE49-F238E27FC236}">
                <a16:creationId xmlns:a16="http://schemas.microsoft.com/office/drawing/2014/main" id="{0997CFFE-F5F8-470D-A365-83BCE3094D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B17B4-143D-4569-9A62-B4786ED7F02E}"/>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21930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1F2DA-F1FF-4617-8D5E-0ECEABBEBB49}"/>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3" name="Footer Placeholder 2">
            <a:extLst>
              <a:ext uri="{FF2B5EF4-FFF2-40B4-BE49-F238E27FC236}">
                <a16:creationId xmlns:a16="http://schemas.microsoft.com/office/drawing/2014/main" id="{BBC95C06-BF64-41B0-A7A5-50134B18EB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03B44-2F77-434A-803E-57101C61DBCC}"/>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175895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7895-6310-4257-82EE-5E52ED60D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D7705E-3739-4782-B074-8AAE05982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D227F-17C6-46A8-BA62-2528633C4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5BE049-409D-4428-A796-25518BDAE78C}"/>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6" name="Footer Placeholder 5">
            <a:extLst>
              <a:ext uri="{FF2B5EF4-FFF2-40B4-BE49-F238E27FC236}">
                <a16:creationId xmlns:a16="http://schemas.microsoft.com/office/drawing/2014/main" id="{51797071-5748-4DA0-B6FC-3710D0238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990C1-4519-43E1-92C4-4B1C1735A3BD}"/>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227234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5C12-6D75-4641-9B0C-EF61D0ECB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3A1DF-725C-4DB5-8235-45E5A8912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B84FC-9C1E-424A-A744-270331F73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D2234A-7BAF-440F-9CEF-1433E87043A9}"/>
              </a:ext>
            </a:extLst>
          </p:cNvPr>
          <p:cNvSpPr>
            <a:spLocks noGrp="1"/>
          </p:cNvSpPr>
          <p:nvPr>
            <p:ph type="dt" sz="half" idx="10"/>
          </p:nvPr>
        </p:nvSpPr>
        <p:spPr/>
        <p:txBody>
          <a:bodyPr/>
          <a:lstStyle/>
          <a:p>
            <a:fld id="{3D1A9706-0085-4F7C-9315-91B95480467C}" type="datetimeFigureOut">
              <a:rPr lang="en-US" smtClean="0"/>
              <a:t>11/28/2018</a:t>
            </a:fld>
            <a:endParaRPr lang="en-US"/>
          </a:p>
        </p:txBody>
      </p:sp>
      <p:sp>
        <p:nvSpPr>
          <p:cNvPr id="6" name="Footer Placeholder 5">
            <a:extLst>
              <a:ext uri="{FF2B5EF4-FFF2-40B4-BE49-F238E27FC236}">
                <a16:creationId xmlns:a16="http://schemas.microsoft.com/office/drawing/2014/main" id="{B26B5417-7700-490D-9D11-FA310CFDD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77D32-2B63-4569-BF71-70E762527509}"/>
              </a:ext>
            </a:extLst>
          </p:cNvPr>
          <p:cNvSpPr>
            <a:spLocks noGrp="1"/>
          </p:cNvSpPr>
          <p:nvPr>
            <p:ph type="sldNum" sz="quarter" idx="12"/>
          </p:nvPr>
        </p:nvSpPr>
        <p:spPr/>
        <p:txBody>
          <a:bodyPr/>
          <a:lstStyle/>
          <a:p>
            <a:fld id="{5C906B2C-FE72-449B-AF7D-0249E2C85BC5}" type="slidenum">
              <a:rPr lang="en-US" smtClean="0"/>
              <a:t>‹#›</a:t>
            </a:fld>
            <a:endParaRPr lang="en-US"/>
          </a:p>
        </p:txBody>
      </p:sp>
    </p:spTree>
    <p:extLst>
      <p:ext uri="{BB962C8B-B14F-4D97-AF65-F5344CB8AC3E}">
        <p14:creationId xmlns:p14="http://schemas.microsoft.com/office/powerpoint/2010/main" val="274808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4BECB-59DC-4C1B-BFBB-F701BED7E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2FE07-0A47-4440-AE9B-765358219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EE2B2-15DD-4A7D-95FE-984B7A98F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A9706-0085-4F7C-9315-91B95480467C}" type="datetimeFigureOut">
              <a:rPr lang="en-US" smtClean="0"/>
              <a:t>11/28/2018</a:t>
            </a:fld>
            <a:endParaRPr lang="en-US"/>
          </a:p>
        </p:txBody>
      </p:sp>
      <p:sp>
        <p:nvSpPr>
          <p:cNvPr id="5" name="Footer Placeholder 4">
            <a:extLst>
              <a:ext uri="{FF2B5EF4-FFF2-40B4-BE49-F238E27FC236}">
                <a16:creationId xmlns:a16="http://schemas.microsoft.com/office/drawing/2014/main" id="{58D5B3F0-65C0-4D83-8619-A3C42A247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F04CF-D6BA-456D-A85E-44D888494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06B2C-FE72-449B-AF7D-0249E2C85BC5}" type="slidenum">
              <a:rPr lang="en-US" smtClean="0"/>
              <a:t>‹#›</a:t>
            </a:fld>
            <a:endParaRPr lang="en-US"/>
          </a:p>
        </p:txBody>
      </p:sp>
    </p:spTree>
    <p:extLst>
      <p:ext uri="{BB962C8B-B14F-4D97-AF65-F5344CB8AC3E}">
        <p14:creationId xmlns:p14="http://schemas.microsoft.com/office/powerpoint/2010/main" val="17639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E86B7-35FC-4277-96D5-EE4B1A947C7C}"/>
              </a:ext>
            </a:extLst>
          </p:cNvPr>
          <p:cNvSpPr>
            <a:spLocks noGrp="1"/>
          </p:cNvSpPr>
          <p:nvPr>
            <p:ph type="subTitle" idx="1"/>
          </p:nvPr>
        </p:nvSpPr>
        <p:spPr>
          <a:xfrm>
            <a:off x="1523999" y="3571951"/>
            <a:ext cx="9144000" cy="1655762"/>
          </a:xfrm>
        </p:spPr>
        <p:txBody>
          <a:bodyPr/>
          <a:lstStyle/>
          <a:p>
            <a:r>
              <a:rPr lang="en-US" dirty="0"/>
              <a:t>Architecture Overview</a:t>
            </a:r>
          </a:p>
        </p:txBody>
      </p:sp>
      <p:pic>
        <p:nvPicPr>
          <p:cNvPr id="5" name="Picture 4">
            <a:extLst>
              <a:ext uri="{FF2B5EF4-FFF2-40B4-BE49-F238E27FC236}">
                <a16:creationId xmlns:a16="http://schemas.microsoft.com/office/drawing/2014/main" id="{50996E2A-DF8A-4ECE-A1DE-08AB2D2D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012" y="705129"/>
            <a:ext cx="5133975" cy="2085975"/>
          </a:xfrm>
          <a:prstGeom prst="rect">
            <a:avLst/>
          </a:prstGeom>
        </p:spPr>
      </p:pic>
    </p:spTree>
    <p:extLst>
      <p:ext uri="{BB962C8B-B14F-4D97-AF65-F5344CB8AC3E}">
        <p14:creationId xmlns:p14="http://schemas.microsoft.com/office/powerpoint/2010/main" val="429053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219364" y="570155"/>
            <a:ext cx="2548262" cy="369332"/>
          </a:xfrm>
          <a:prstGeom prst="rect">
            <a:avLst/>
          </a:prstGeom>
          <a:noFill/>
        </p:spPr>
        <p:txBody>
          <a:bodyPr wrap="none" rtlCol="0">
            <a:spAutoFit/>
          </a:bodyPr>
          <a:lstStyle/>
          <a:p>
            <a:r>
              <a:rPr lang="en-US" dirty="0"/>
              <a:t>Adding a feature by hand</a:t>
            </a:r>
          </a:p>
        </p:txBody>
      </p:sp>
      <p:sp>
        <p:nvSpPr>
          <p:cNvPr id="2" name="TextBox 1">
            <a:extLst>
              <a:ext uri="{FF2B5EF4-FFF2-40B4-BE49-F238E27FC236}">
                <a16:creationId xmlns:a16="http://schemas.microsoft.com/office/drawing/2014/main" id="{04DD8FE9-B0C2-426D-99B4-1C04A1A23EFC}"/>
              </a:ext>
            </a:extLst>
          </p:cNvPr>
          <p:cNvSpPr txBox="1"/>
          <p:nvPr/>
        </p:nvSpPr>
        <p:spPr>
          <a:xfrm>
            <a:off x="1054249" y="1538344"/>
            <a:ext cx="1053173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Create your service implementation and stub all of the functions you think you will need.</a:t>
            </a:r>
          </a:p>
          <a:p>
            <a:pPr marL="285750" indent="-285750">
              <a:buFont typeface="Arial" panose="020B0604020202020204" pitchFamily="34" charset="0"/>
              <a:buChar char="•"/>
            </a:pPr>
            <a:r>
              <a:rPr lang="en-US" dirty="0"/>
              <a:t>Create a service test file and stub in tests for everything you think you will need. All tests should fail.</a:t>
            </a:r>
          </a:p>
          <a:p>
            <a:pPr marL="285750" indent="-285750">
              <a:buFont typeface="Arial" panose="020B0604020202020204" pitchFamily="34" charset="0"/>
              <a:buChar char="•"/>
            </a:pPr>
            <a:r>
              <a:rPr lang="en-US" dirty="0"/>
              <a:t>Add validator and tests. </a:t>
            </a:r>
          </a:p>
          <a:p>
            <a:pPr marL="285750" indent="-285750">
              <a:buFont typeface="Arial" panose="020B0604020202020204" pitchFamily="34" charset="0"/>
              <a:buChar char="•"/>
            </a:pPr>
            <a:r>
              <a:rPr lang="en-US" dirty="0"/>
              <a:t>Create entity(it should already exist), repository and interfaces. Create tests. Pass repository to service in the constructor.</a:t>
            </a:r>
          </a:p>
          <a:p>
            <a:pPr marL="285750" indent="-285750">
              <a:buFont typeface="Arial" panose="020B0604020202020204" pitchFamily="34" charset="0"/>
              <a:buChar char="•"/>
            </a:pPr>
            <a:r>
              <a:rPr lang="en-US" dirty="0"/>
              <a:t>Create your API models and Controller. Create tests. Wire up service in controller.</a:t>
            </a:r>
          </a:p>
          <a:p>
            <a:pPr marL="285750" indent="-285750">
              <a:buFont typeface="Arial" panose="020B0604020202020204" pitchFamily="34" charset="0"/>
              <a:buChar char="•"/>
            </a:pPr>
            <a:r>
              <a:rPr lang="en-US" dirty="0"/>
              <a:t>Add client methods.</a:t>
            </a:r>
          </a:p>
          <a:p>
            <a:pPr marL="285750" indent="-285750">
              <a:buFont typeface="Arial" panose="020B0604020202020204" pitchFamily="34" charset="0"/>
              <a:buChar char="•"/>
            </a:pPr>
            <a:r>
              <a:rPr lang="en-US" dirty="0"/>
              <a:t>Add integration test. </a:t>
            </a:r>
          </a:p>
          <a:p>
            <a:endParaRPr lang="en-US" dirty="0"/>
          </a:p>
          <a:p>
            <a:endParaRPr lang="en-US" dirty="0"/>
          </a:p>
          <a:p>
            <a:r>
              <a:rPr lang="en-US" dirty="0"/>
              <a:t>After making the concrete class for any of these you can right click on the object and click extract interface to create your interface. </a:t>
            </a:r>
          </a:p>
          <a:p>
            <a:endParaRPr lang="en-US" dirty="0"/>
          </a:p>
          <a:p>
            <a:r>
              <a:rPr lang="en-US" dirty="0"/>
              <a:t>It’s not necessary to create an abstract, derived class or any partial interfaces or classes when creating a layer by hand. </a:t>
            </a:r>
          </a:p>
          <a:p>
            <a:endParaRPr lang="en-US" dirty="0"/>
          </a:p>
          <a:p>
            <a:endParaRPr lang="en-US" dirty="0"/>
          </a:p>
        </p:txBody>
      </p:sp>
    </p:spTree>
    <p:extLst>
      <p:ext uri="{BB962C8B-B14F-4D97-AF65-F5344CB8AC3E}">
        <p14:creationId xmlns:p14="http://schemas.microsoft.com/office/powerpoint/2010/main" val="272828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219364" y="570155"/>
            <a:ext cx="2630272" cy="369332"/>
          </a:xfrm>
          <a:prstGeom prst="rect">
            <a:avLst/>
          </a:prstGeom>
          <a:noFill/>
        </p:spPr>
        <p:txBody>
          <a:bodyPr wrap="none" rtlCol="0">
            <a:spAutoFit/>
          </a:bodyPr>
          <a:lstStyle/>
          <a:p>
            <a:r>
              <a:rPr lang="en-US" dirty="0"/>
              <a:t>Extending generated code</a:t>
            </a:r>
          </a:p>
        </p:txBody>
      </p:sp>
      <p:sp>
        <p:nvSpPr>
          <p:cNvPr id="2" name="TextBox 1">
            <a:extLst>
              <a:ext uri="{FF2B5EF4-FFF2-40B4-BE49-F238E27FC236}">
                <a16:creationId xmlns:a16="http://schemas.microsoft.com/office/drawing/2014/main" id="{04DD8FE9-B0C2-426D-99B4-1C04A1A23EFC}"/>
              </a:ext>
            </a:extLst>
          </p:cNvPr>
          <p:cNvSpPr txBox="1"/>
          <p:nvPr/>
        </p:nvSpPr>
        <p:spPr>
          <a:xfrm>
            <a:off x="1054249" y="1538344"/>
            <a:ext cx="10531737" cy="3970318"/>
          </a:xfrm>
          <a:prstGeom prst="rect">
            <a:avLst/>
          </a:prstGeom>
          <a:noFill/>
        </p:spPr>
        <p:txBody>
          <a:bodyPr wrap="square" rtlCol="0">
            <a:spAutoFit/>
          </a:bodyPr>
          <a:lstStyle/>
          <a:p>
            <a:r>
              <a:rPr lang="en-US" dirty="0"/>
              <a:t>All generated classes that provide functionality have an abstract and derived class. All methods are virtual. All interfaces are partial. This means you can override and extend just about anything you want to. </a:t>
            </a:r>
          </a:p>
          <a:p>
            <a:endParaRPr lang="en-US" dirty="0"/>
          </a:p>
          <a:p>
            <a:r>
              <a:rPr lang="en-US" dirty="0"/>
              <a:t>Replace a generated function with your own.</a:t>
            </a:r>
          </a:p>
          <a:p>
            <a:pPr marL="285750" indent="-285750">
              <a:buFont typeface="Arial" panose="020B0604020202020204" pitchFamily="34" charset="0"/>
              <a:buChar char="•"/>
            </a:pPr>
            <a:r>
              <a:rPr lang="en-US" dirty="0"/>
              <a:t>Override the function in the derived class.</a:t>
            </a:r>
          </a:p>
          <a:p>
            <a:endParaRPr lang="en-US" dirty="0"/>
          </a:p>
          <a:p>
            <a:r>
              <a:rPr lang="en-US" dirty="0"/>
              <a:t>Add a new function.</a:t>
            </a:r>
          </a:p>
          <a:p>
            <a:pPr marL="285750" indent="-285750">
              <a:buFont typeface="Arial" panose="020B0604020202020204" pitchFamily="34" charset="0"/>
              <a:buChar char="•"/>
            </a:pPr>
            <a:r>
              <a:rPr lang="en-US" dirty="0"/>
              <a:t>Add the method to the derived class and to the partial interface.</a:t>
            </a:r>
          </a:p>
          <a:p>
            <a:pPr marL="285750" indent="-285750">
              <a:buFont typeface="Arial" panose="020B0604020202020204" pitchFamily="34" charset="0"/>
              <a:buChar char="•"/>
            </a:pPr>
            <a:endParaRPr lang="en-US" dirty="0"/>
          </a:p>
          <a:p>
            <a:r>
              <a:rPr lang="en-US" dirty="0"/>
              <a:t>Make a generated file never regenerate. You might want to do this if you’re completely changing how a class functions and it doesn’t make sense to try and override things.</a:t>
            </a:r>
          </a:p>
          <a:p>
            <a:pPr marL="285750" indent="-285750">
              <a:buFont typeface="Arial" panose="020B0604020202020204" pitchFamily="34" charset="0"/>
              <a:buChar char="•"/>
            </a:pPr>
            <a:r>
              <a:rPr lang="en-US" dirty="0"/>
              <a:t>I usually just blank out the file and add a comment like // Generation Disabled</a:t>
            </a:r>
          </a:p>
          <a:p>
            <a:endParaRPr lang="en-US" dirty="0"/>
          </a:p>
          <a:p>
            <a:endParaRPr lang="en-US" dirty="0"/>
          </a:p>
        </p:txBody>
      </p:sp>
    </p:spTree>
    <p:extLst>
      <p:ext uri="{BB962C8B-B14F-4D97-AF65-F5344CB8AC3E}">
        <p14:creationId xmlns:p14="http://schemas.microsoft.com/office/powerpoint/2010/main" val="415312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443793" cy="369332"/>
          </a:xfrm>
          <a:prstGeom prst="rect">
            <a:avLst/>
          </a:prstGeom>
          <a:noFill/>
        </p:spPr>
        <p:txBody>
          <a:bodyPr wrap="none" rtlCol="0">
            <a:spAutoFit/>
          </a:bodyPr>
          <a:lstStyle/>
          <a:p>
            <a:r>
              <a:rPr lang="en-US" dirty="0"/>
              <a:t>API Response</a:t>
            </a:r>
          </a:p>
        </p:txBody>
      </p:sp>
      <p:sp>
        <p:nvSpPr>
          <p:cNvPr id="2" name="TextBox 1">
            <a:extLst>
              <a:ext uri="{FF2B5EF4-FFF2-40B4-BE49-F238E27FC236}">
                <a16:creationId xmlns:a16="http://schemas.microsoft.com/office/drawing/2014/main" id="{65F27447-FFDC-4390-8883-F2063FB170DB}"/>
              </a:ext>
            </a:extLst>
          </p:cNvPr>
          <p:cNvSpPr txBox="1"/>
          <p:nvPr/>
        </p:nvSpPr>
        <p:spPr>
          <a:xfrm>
            <a:off x="2011680" y="1731981"/>
            <a:ext cx="1823897" cy="1477328"/>
          </a:xfrm>
          <a:prstGeom prst="rect">
            <a:avLst/>
          </a:prstGeom>
          <a:noFill/>
        </p:spPr>
        <p:txBody>
          <a:bodyPr wrap="none" rtlCol="0">
            <a:spAutoFit/>
          </a:bodyPr>
          <a:lstStyle/>
          <a:p>
            <a:r>
              <a:rPr lang="en-US" dirty="0" err="1"/>
              <a:t>ActionResponse</a:t>
            </a:r>
            <a:endParaRPr lang="en-US" dirty="0"/>
          </a:p>
          <a:p>
            <a:endParaRPr lang="en-US" dirty="0"/>
          </a:p>
          <a:p>
            <a:r>
              <a:rPr lang="en-US" dirty="0"/>
              <a:t>Create Response</a:t>
            </a:r>
          </a:p>
          <a:p>
            <a:endParaRPr lang="en-US" dirty="0"/>
          </a:p>
          <a:p>
            <a:r>
              <a:rPr lang="en-US" dirty="0"/>
              <a:t>Update Response</a:t>
            </a:r>
          </a:p>
        </p:txBody>
      </p:sp>
    </p:spTree>
    <p:extLst>
      <p:ext uri="{BB962C8B-B14F-4D97-AF65-F5344CB8AC3E}">
        <p14:creationId xmlns:p14="http://schemas.microsoft.com/office/powerpoint/2010/main" val="421998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691489" cy="369332"/>
          </a:xfrm>
          <a:prstGeom prst="rect">
            <a:avLst/>
          </a:prstGeom>
          <a:noFill/>
        </p:spPr>
        <p:txBody>
          <a:bodyPr wrap="none" rtlCol="0">
            <a:spAutoFit/>
          </a:bodyPr>
          <a:lstStyle/>
          <a:p>
            <a:r>
              <a:rPr lang="en-US" dirty="0"/>
              <a:t>Object Mapping</a:t>
            </a:r>
          </a:p>
        </p:txBody>
      </p:sp>
    </p:spTree>
    <p:extLst>
      <p:ext uri="{BB962C8B-B14F-4D97-AF65-F5344CB8AC3E}">
        <p14:creationId xmlns:p14="http://schemas.microsoft.com/office/powerpoint/2010/main" val="389030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546705" cy="369332"/>
          </a:xfrm>
          <a:prstGeom prst="rect">
            <a:avLst/>
          </a:prstGeom>
          <a:noFill/>
        </p:spPr>
        <p:txBody>
          <a:bodyPr wrap="none" rtlCol="0">
            <a:spAutoFit/>
          </a:bodyPr>
          <a:lstStyle/>
          <a:p>
            <a:r>
              <a:rPr lang="en-US" dirty="0"/>
              <a:t>.NET API client</a:t>
            </a:r>
          </a:p>
        </p:txBody>
      </p:sp>
    </p:spTree>
    <p:extLst>
      <p:ext uri="{BB962C8B-B14F-4D97-AF65-F5344CB8AC3E}">
        <p14:creationId xmlns:p14="http://schemas.microsoft.com/office/powerpoint/2010/main" val="176487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769010" cy="369332"/>
          </a:xfrm>
          <a:prstGeom prst="rect">
            <a:avLst/>
          </a:prstGeom>
          <a:noFill/>
        </p:spPr>
        <p:txBody>
          <a:bodyPr wrap="none" rtlCol="0">
            <a:spAutoFit/>
          </a:bodyPr>
          <a:lstStyle/>
          <a:p>
            <a:r>
              <a:rPr lang="en-US" dirty="0"/>
              <a:t>Fluent Validation</a:t>
            </a:r>
          </a:p>
        </p:txBody>
      </p:sp>
      <p:sp>
        <p:nvSpPr>
          <p:cNvPr id="6" name="TextBox 5">
            <a:extLst>
              <a:ext uri="{FF2B5EF4-FFF2-40B4-BE49-F238E27FC236}">
                <a16:creationId xmlns:a16="http://schemas.microsoft.com/office/drawing/2014/main" id="{289C7D42-A567-4099-B65D-3F191791477A}"/>
              </a:ext>
            </a:extLst>
          </p:cNvPr>
          <p:cNvSpPr txBox="1"/>
          <p:nvPr/>
        </p:nvSpPr>
        <p:spPr>
          <a:xfrm>
            <a:off x="1247888" y="1549102"/>
            <a:ext cx="666974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Fluent validation is an easy to use model validation framework.</a:t>
            </a:r>
          </a:p>
          <a:p>
            <a:pPr marL="285750" indent="-285750">
              <a:buFont typeface="Arial" panose="020B0604020202020204" pitchFamily="34" charset="0"/>
              <a:buChar char="•"/>
            </a:pPr>
            <a:r>
              <a:rPr lang="en-US" dirty="0"/>
              <a:t>Has fluent interface.</a:t>
            </a:r>
          </a:p>
          <a:p>
            <a:pPr marL="285750" indent="-285750">
              <a:buFont typeface="Arial" panose="020B0604020202020204" pitchFamily="34" charset="0"/>
              <a:buChar char="•"/>
            </a:pPr>
            <a:r>
              <a:rPr lang="en-US" dirty="0"/>
              <a:t>Rules are generated for all columns in the base class. Rules can be overridden and disabled in the derived class if necessary.</a:t>
            </a:r>
          </a:p>
          <a:p>
            <a:pPr marL="285750" indent="-285750">
              <a:buFont typeface="Arial" panose="020B0604020202020204" pitchFamily="34" charset="0"/>
              <a:buChar char="•"/>
            </a:pPr>
            <a:r>
              <a:rPr lang="en-US" dirty="0"/>
              <a:t>Field type/length and also database validation is handled here.</a:t>
            </a:r>
          </a:p>
          <a:p>
            <a:pPr marL="285750" indent="-285750">
              <a:buFont typeface="Arial" panose="020B0604020202020204" pitchFamily="34" charset="0"/>
              <a:buChar char="•"/>
            </a:pPr>
            <a:r>
              <a:rPr lang="en-US" dirty="0" err="1"/>
              <a:t>Codenesium</a:t>
            </a:r>
            <a:r>
              <a:rPr lang="en-US" dirty="0"/>
              <a:t> generates unique constraint and foreign key constraint validation if those are applicable.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6694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625492" cy="369332"/>
          </a:xfrm>
          <a:prstGeom prst="rect">
            <a:avLst/>
          </a:prstGeom>
          <a:noFill/>
        </p:spPr>
        <p:txBody>
          <a:bodyPr wrap="none" rtlCol="0">
            <a:spAutoFit/>
          </a:bodyPr>
          <a:lstStyle/>
          <a:p>
            <a:r>
              <a:rPr lang="en-US" dirty="0" err="1"/>
              <a:t>Moq</a:t>
            </a:r>
            <a:endParaRPr lang="en-US" dirty="0"/>
          </a:p>
        </p:txBody>
      </p:sp>
    </p:spTree>
    <p:extLst>
      <p:ext uri="{BB962C8B-B14F-4D97-AF65-F5344CB8AC3E}">
        <p14:creationId xmlns:p14="http://schemas.microsoft.com/office/powerpoint/2010/main" val="1377836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801583" cy="369332"/>
          </a:xfrm>
          <a:prstGeom prst="rect">
            <a:avLst/>
          </a:prstGeom>
          <a:noFill/>
        </p:spPr>
        <p:txBody>
          <a:bodyPr wrap="none" rtlCol="0">
            <a:spAutoFit/>
          </a:bodyPr>
          <a:lstStyle/>
          <a:p>
            <a:r>
              <a:rPr lang="en-US" dirty="0"/>
              <a:t>Fluent Assertions</a:t>
            </a:r>
          </a:p>
        </p:txBody>
      </p:sp>
    </p:spTree>
    <p:extLst>
      <p:ext uri="{BB962C8B-B14F-4D97-AF65-F5344CB8AC3E}">
        <p14:creationId xmlns:p14="http://schemas.microsoft.com/office/powerpoint/2010/main" val="218944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2241639" cy="369332"/>
          </a:xfrm>
          <a:prstGeom prst="rect">
            <a:avLst/>
          </a:prstGeom>
          <a:noFill/>
        </p:spPr>
        <p:txBody>
          <a:bodyPr wrap="none" rtlCol="0">
            <a:spAutoFit/>
          </a:bodyPr>
          <a:lstStyle/>
          <a:p>
            <a:r>
              <a:rPr lang="en-US" dirty="0"/>
              <a:t>How to make changes</a:t>
            </a:r>
          </a:p>
        </p:txBody>
      </p:sp>
    </p:spTree>
    <p:extLst>
      <p:ext uri="{BB962C8B-B14F-4D97-AF65-F5344CB8AC3E}">
        <p14:creationId xmlns:p14="http://schemas.microsoft.com/office/powerpoint/2010/main" val="171658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840056" cy="369332"/>
          </a:xfrm>
          <a:prstGeom prst="rect">
            <a:avLst/>
          </a:prstGeom>
          <a:noFill/>
        </p:spPr>
        <p:txBody>
          <a:bodyPr wrap="none" rtlCol="0">
            <a:spAutoFit/>
          </a:bodyPr>
          <a:lstStyle/>
          <a:p>
            <a:r>
              <a:rPr lang="en-US" dirty="0"/>
              <a:t>Entity Framework</a:t>
            </a:r>
          </a:p>
        </p:txBody>
      </p:sp>
      <p:sp>
        <p:nvSpPr>
          <p:cNvPr id="2" name="TextBox 1">
            <a:extLst>
              <a:ext uri="{FF2B5EF4-FFF2-40B4-BE49-F238E27FC236}">
                <a16:creationId xmlns:a16="http://schemas.microsoft.com/office/drawing/2014/main" id="{926086F7-7B1A-4E37-B807-5C10EC28B01D}"/>
              </a:ext>
            </a:extLst>
          </p:cNvPr>
          <p:cNvSpPr txBox="1"/>
          <p:nvPr/>
        </p:nvSpPr>
        <p:spPr>
          <a:xfrm>
            <a:off x="1237129" y="1443841"/>
            <a:ext cx="2237920" cy="3970318"/>
          </a:xfrm>
          <a:prstGeom prst="rect">
            <a:avLst/>
          </a:prstGeom>
          <a:noFill/>
        </p:spPr>
        <p:txBody>
          <a:bodyPr wrap="none" rtlCol="0">
            <a:spAutoFit/>
          </a:bodyPr>
          <a:lstStyle/>
          <a:p>
            <a:r>
              <a:rPr lang="en-US" dirty="0"/>
              <a:t>Transactions</a:t>
            </a:r>
          </a:p>
          <a:p>
            <a:endParaRPr lang="en-US" dirty="0"/>
          </a:p>
          <a:p>
            <a:r>
              <a:rPr lang="en-US" dirty="0"/>
              <a:t>Read only filter</a:t>
            </a:r>
          </a:p>
          <a:p>
            <a:endParaRPr lang="en-US" dirty="0"/>
          </a:p>
          <a:p>
            <a:r>
              <a:rPr lang="en-US" dirty="0"/>
              <a:t>Type conversion</a:t>
            </a:r>
          </a:p>
          <a:p>
            <a:endParaRPr lang="en-US" dirty="0"/>
          </a:p>
          <a:p>
            <a:r>
              <a:rPr lang="en-US" dirty="0" err="1"/>
              <a:t>ApplicationDbContext</a:t>
            </a:r>
            <a:endParaRPr lang="en-US" dirty="0"/>
          </a:p>
          <a:p>
            <a:endParaRPr lang="en-US" dirty="0"/>
          </a:p>
          <a:p>
            <a:r>
              <a:rPr lang="en-US" dirty="0"/>
              <a:t>Set up in startup</a:t>
            </a:r>
          </a:p>
          <a:p>
            <a:endParaRPr lang="en-US" dirty="0"/>
          </a:p>
          <a:p>
            <a:r>
              <a:rPr lang="en-US" dirty="0"/>
              <a:t>Global filters</a:t>
            </a:r>
          </a:p>
          <a:p>
            <a:endParaRPr lang="en-US" dirty="0"/>
          </a:p>
          <a:p>
            <a:r>
              <a:rPr lang="en-US" dirty="0"/>
              <a:t>Interception</a:t>
            </a:r>
          </a:p>
          <a:p>
            <a:endParaRPr lang="en-US" dirty="0"/>
          </a:p>
        </p:txBody>
      </p:sp>
    </p:spTree>
    <p:extLst>
      <p:ext uri="{BB962C8B-B14F-4D97-AF65-F5344CB8AC3E}">
        <p14:creationId xmlns:p14="http://schemas.microsoft.com/office/powerpoint/2010/main" val="245761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D45DCBBD-49E8-4EAB-918B-24AB1275FE5F}"/>
              </a:ext>
            </a:extLst>
          </p:cNvPr>
          <p:cNvSpPr/>
          <p:nvPr/>
        </p:nvSpPr>
        <p:spPr>
          <a:xfrm>
            <a:off x="1194098" y="3616357"/>
            <a:ext cx="1656678" cy="502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5" name="Flowchart: Process 4">
            <a:extLst>
              <a:ext uri="{FF2B5EF4-FFF2-40B4-BE49-F238E27FC236}">
                <a16:creationId xmlns:a16="http://schemas.microsoft.com/office/drawing/2014/main" id="{C59EE4E1-5533-49A6-894B-D0457802F380}"/>
              </a:ext>
            </a:extLst>
          </p:cNvPr>
          <p:cNvSpPr/>
          <p:nvPr/>
        </p:nvSpPr>
        <p:spPr>
          <a:xfrm>
            <a:off x="1194098" y="2793397"/>
            <a:ext cx="1656678" cy="502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6" name="Flowchart: Process 5">
            <a:extLst>
              <a:ext uri="{FF2B5EF4-FFF2-40B4-BE49-F238E27FC236}">
                <a16:creationId xmlns:a16="http://schemas.microsoft.com/office/drawing/2014/main" id="{41E6C943-601F-4633-A173-69D8F53B9B2B}"/>
              </a:ext>
            </a:extLst>
          </p:cNvPr>
          <p:cNvSpPr/>
          <p:nvPr/>
        </p:nvSpPr>
        <p:spPr>
          <a:xfrm>
            <a:off x="1194098" y="4439317"/>
            <a:ext cx="1656678" cy="502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Flowchart: Process 6">
            <a:extLst>
              <a:ext uri="{FF2B5EF4-FFF2-40B4-BE49-F238E27FC236}">
                <a16:creationId xmlns:a16="http://schemas.microsoft.com/office/drawing/2014/main" id="{4EFBEC49-A5A5-418F-82FB-74C07D102C8F}"/>
              </a:ext>
            </a:extLst>
          </p:cNvPr>
          <p:cNvSpPr/>
          <p:nvPr/>
        </p:nvSpPr>
        <p:spPr>
          <a:xfrm>
            <a:off x="1194099" y="1948928"/>
            <a:ext cx="1656678" cy="502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9" name="Straight Arrow Connector 8">
            <a:extLst>
              <a:ext uri="{FF2B5EF4-FFF2-40B4-BE49-F238E27FC236}">
                <a16:creationId xmlns:a16="http://schemas.microsoft.com/office/drawing/2014/main" id="{8160CA03-5A02-4A48-8F2A-3D849472F25F}"/>
              </a:ext>
            </a:extLst>
          </p:cNvPr>
          <p:cNvCxnSpPr/>
          <p:nvPr/>
        </p:nvCxnSpPr>
        <p:spPr>
          <a:xfrm>
            <a:off x="1581373" y="2472460"/>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CDE7D8-AE03-474E-A7C1-F38B1CF4EC72}"/>
              </a:ext>
            </a:extLst>
          </p:cNvPr>
          <p:cNvCxnSpPr/>
          <p:nvPr/>
        </p:nvCxnSpPr>
        <p:spPr>
          <a:xfrm>
            <a:off x="1620817" y="3297226"/>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B42B56-DF15-4CE8-8207-E679A69695AD}"/>
              </a:ext>
            </a:extLst>
          </p:cNvPr>
          <p:cNvCxnSpPr/>
          <p:nvPr/>
        </p:nvCxnSpPr>
        <p:spPr>
          <a:xfrm>
            <a:off x="1531170" y="4118380"/>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E559B4-1251-4D07-B3D1-AECA1391BD97}"/>
              </a:ext>
            </a:extLst>
          </p:cNvPr>
          <p:cNvCxnSpPr>
            <a:cxnSpLocks/>
          </p:cNvCxnSpPr>
          <p:nvPr/>
        </p:nvCxnSpPr>
        <p:spPr>
          <a:xfrm flipV="1">
            <a:off x="2465294" y="4118379"/>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773BF8-ABE7-426B-9997-67215F756F62}"/>
              </a:ext>
            </a:extLst>
          </p:cNvPr>
          <p:cNvCxnSpPr>
            <a:cxnSpLocks/>
          </p:cNvCxnSpPr>
          <p:nvPr/>
        </p:nvCxnSpPr>
        <p:spPr>
          <a:xfrm flipV="1">
            <a:off x="2545976" y="3297226"/>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23B622-F786-413E-829D-C240F7385C9D}"/>
              </a:ext>
            </a:extLst>
          </p:cNvPr>
          <p:cNvCxnSpPr>
            <a:cxnSpLocks/>
          </p:cNvCxnSpPr>
          <p:nvPr/>
        </p:nvCxnSpPr>
        <p:spPr>
          <a:xfrm flipV="1">
            <a:off x="2465294" y="2472460"/>
            <a:ext cx="0" cy="32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1BE471-FFA1-483A-B79C-91811108369D}"/>
              </a:ext>
            </a:extLst>
          </p:cNvPr>
          <p:cNvSpPr txBox="1"/>
          <p:nvPr/>
        </p:nvSpPr>
        <p:spPr>
          <a:xfrm>
            <a:off x="4745915" y="573748"/>
            <a:ext cx="2700169" cy="369332"/>
          </a:xfrm>
          <a:prstGeom prst="rect">
            <a:avLst/>
          </a:prstGeom>
          <a:noFill/>
        </p:spPr>
        <p:txBody>
          <a:bodyPr wrap="square" rtlCol="0">
            <a:spAutoFit/>
          </a:bodyPr>
          <a:lstStyle/>
          <a:p>
            <a:r>
              <a:rPr lang="en-US" dirty="0"/>
              <a:t>View from outer space</a:t>
            </a:r>
          </a:p>
        </p:txBody>
      </p:sp>
      <p:sp>
        <p:nvSpPr>
          <p:cNvPr id="18" name="TextBox 17">
            <a:extLst>
              <a:ext uri="{FF2B5EF4-FFF2-40B4-BE49-F238E27FC236}">
                <a16:creationId xmlns:a16="http://schemas.microsoft.com/office/drawing/2014/main" id="{0DADE03C-3AD4-4EC0-8994-00A8B6C018C1}"/>
              </a:ext>
            </a:extLst>
          </p:cNvPr>
          <p:cNvSpPr txBox="1"/>
          <p:nvPr/>
        </p:nvSpPr>
        <p:spPr>
          <a:xfrm>
            <a:off x="3928395" y="2450951"/>
            <a:ext cx="6553141" cy="2031325"/>
          </a:xfrm>
          <a:prstGeom prst="rect">
            <a:avLst/>
          </a:prstGeom>
          <a:noFill/>
        </p:spPr>
        <p:txBody>
          <a:bodyPr wrap="square" rtlCol="0">
            <a:spAutoFit/>
          </a:bodyPr>
          <a:lstStyle/>
          <a:p>
            <a:r>
              <a:rPr lang="en-US" dirty="0" err="1"/>
              <a:t>Codenesium</a:t>
            </a:r>
            <a:r>
              <a:rPr lang="en-US" dirty="0"/>
              <a:t> uses a boring layered architecture.</a:t>
            </a:r>
          </a:p>
          <a:p>
            <a:endParaRPr lang="en-US" dirty="0"/>
          </a:p>
          <a:p>
            <a:r>
              <a:rPr lang="en-US" dirty="0"/>
              <a:t>Boring means you’ve probably seen it before and hopefully it makes sense.</a:t>
            </a:r>
          </a:p>
          <a:p>
            <a:endParaRPr lang="en-US" dirty="0"/>
          </a:p>
          <a:p>
            <a:r>
              <a:rPr lang="en-US" dirty="0"/>
              <a:t>This approach encourages single responsibility which makes testing possible.</a:t>
            </a:r>
          </a:p>
        </p:txBody>
      </p:sp>
    </p:spTree>
    <p:extLst>
      <p:ext uri="{BB962C8B-B14F-4D97-AF65-F5344CB8AC3E}">
        <p14:creationId xmlns:p14="http://schemas.microsoft.com/office/powerpoint/2010/main" val="336777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908134" cy="369332"/>
          </a:xfrm>
          <a:prstGeom prst="rect">
            <a:avLst/>
          </a:prstGeom>
          <a:noFill/>
        </p:spPr>
        <p:txBody>
          <a:bodyPr wrap="none" rtlCol="0">
            <a:spAutoFit/>
          </a:bodyPr>
          <a:lstStyle/>
          <a:p>
            <a:r>
              <a:rPr lang="en-US" dirty="0"/>
              <a:t>Logging</a:t>
            </a:r>
          </a:p>
        </p:txBody>
      </p:sp>
    </p:spTree>
    <p:extLst>
      <p:ext uri="{BB962C8B-B14F-4D97-AF65-F5344CB8AC3E}">
        <p14:creationId xmlns:p14="http://schemas.microsoft.com/office/powerpoint/2010/main" val="342261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291700" cy="369332"/>
          </a:xfrm>
          <a:prstGeom prst="rect">
            <a:avLst/>
          </a:prstGeom>
          <a:noFill/>
        </p:spPr>
        <p:txBody>
          <a:bodyPr wrap="none" rtlCol="0">
            <a:spAutoFit/>
          </a:bodyPr>
          <a:lstStyle/>
          <a:p>
            <a:r>
              <a:rPr lang="en-US" dirty="0"/>
              <a:t>Unit Testing</a:t>
            </a:r>
          </a:p>
        </p:txBody>
      </p:sp>
      <p:sp>
        <p:nvSpPr>
          <p:cNvPr id="2" name="TextBox 1">
            <a:extLst>
              <a:ext uri="{FF2B5EF4-FFF2-40B4-BE49-F238E27FC236}">
                <a16:creationId xmlns:a16="http://schemas.microsoft.com/office/drawing/2014/main" id="{D8D79044-6D45-480B-99A4-5FE218960B0B}"/>
              </a:ext>
            </a:extLst>
          </p:cNvPr>
          <p:cNvSpPr txBox="1"/>
          <p:nvPr/>
        </p:nvSpPr>
        <p:spPr>
          <a:xfrm>
            <a:off x="1201270" y="939487"/>
            <a:ext cx="9789459" cy="3416320"/>
          </a:xfrm>
          <a:prstGeom prst="rect">
            <a:avLst/>
          </a:prstGeom>
          <a:noFill/>
        </p:spPr>
        <p:txBody>
          <a:bodyPr wrap="square" rtlCol="0">
            <a:spAutoFit/>
          </a:bodyPr>
          <a:lstStyle/>
          <a:p>
            <a:r>
              <a:rPr lang="en-US" dirty="0"/>
              <a:t>Never call something that can’t be mocked.</a:t>
            </a:r>
          </a:p>
          <a:p>
            <a:pPr marL="285750" indent="-285750">
              <a:buFont typeface="Arial" panose="020B0604020202020204" pitchFamily="34" charset="0"/>
              <a:buChar char="•"/>
            </a:pPr>
            <a:r>
              <a:rPr lang="en-US" dirty="0" err="1"/>
              <a:t>DateTime.Now</a:t>
            </a:r>
            <a:endParaRPr lang="en-US" dirty="0"/>
          </a:p>
          <a:p>
            <a:pPr marL="285750" indent="-285750">
              <a:buFont typeface="Arial" panose="020B0604020202020204" pitchFamily="34" charset="0"/>
              <a:buChar char="•"/>
            </a:pPr>
            <a:r>
              <a:rPr lang="en-US" dirty="0" err="1"/>
              <a:t>File.ReadAllText</a:t>
            </a:r>
            <a:endParaRPr lang="en-US" dirty="0"/>
          </a:p>
          <a:p>
            <a:pPr marL="285750" indent="-285750">
              <a:buFont typeface="Arial" panose="020B0604020202020204" pitchFamily="34" charset="0"/>
              <a:buChar char="•"/>
            </a:pPr>
            <a:r>
              <a:rPr lang="en-US" dirty="0" err="1"/>
              <a:t>Environment.MachineName</a:t>
            </a:r>
            <a:endParaRPr lang="en-US" dirty="0"/>
          </a:p>
          <a:p>
            <a:pPr marL="285750" indent="-285750">
              <a:buFont typeface="Arial" panose="020B0604020202020204" pitchFamily="34" charset="0"/>
              <a:buChar char="•"/>
            </a:pPr>
            <a:r>
              <a:rPr lang="en-US" dirty="0"/>
              <a:t>Anything networking related</a:t>
            </a:r>
          </a:p>
          <a:p>
            <a:pPr marL="285750" indent="-285750">
              <a:buFont typeface="Arial" panose="020B0604020202020204" pitchFamily="34" charset="0"/>
              <a:buChar char="•"/>
            </a:pPr>
            <a:r>
              <a:rPr lang="en-US" dirty="0"/>
              <a:t>External webservice calls</a:t>
            </a:r>
          </a:p>
          <a:p>
            <a:pPr marL="285750" indent="-285750">
              <a:buFont typeface="Arial" panose="020B0604020202020204" pitchFamily="34" charset="0"/>
              <a:buChar char="•"/>
            </a:pPr>
            <a:r>
              <a:rPr lang="en-US" dirty="0"/>
              <a:t>Everything we do in unit tests should be deterministic. That means your function returns the same thing every time and doesn’t depend on anything external running.</a:t>
            </a:r>
          </a:p>
          <a:p>
            <a:pPr marL="285750" indent="-285750">
              <a:buFont typeface="Arial" panose="020B0604020202020204" pitchFamily="34" charset="0"/>
              <a:buChar char="•"/>
            </a:pPr>
            <a:r>
              <a:rPr lang="en-US" dirty="0"/>
              <a:t>The mock can be as simple as making an </a:t>
            </a:r>
            <a:r>
              <a:rPr lang="en-US" dirty="0" err="1"/>
              <a:t>IDateTime</a:t>
            </a:r>
            <a:r>
              <a:rPr lang="en-US" dirty="0"/>
              <a:t> interface that exposes a method called Now and an implementer that just calls </a:t>
            </a:r>
            <a:r>
              <a:rPr lang="en-US" dirty="0" err="1"/>
              <a:t>DateTime.Now</a:t>
            </a:r>
            <a:r>
              <a:rPr lang="en-US" dirty="0"/>
              <a:t>. This interface can easily be added to the constructor of any class and it will be injected.</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D857E97-14F0-44A6-8ABC-6A08BE831B1D}"/>
              </a:ext>
            </a:extLst>
          </p:cNvPr>
          <p:cNvSpPr txBox="1"/>
          <p:nvPr/>
        </p:nvSpPr>
        <p:spPr>
          <a:xfrm>
            <a:off x="1201270" y="3971364"/>
            <a:ext cx="9789459" cy="3139321"/>
          </a:xfrm>
          <a:prstGeom prst="rect">
            <a:avLst/>
          </a:prstGeom>
          <a:noFill/>
        </p:spPr>
        <p:txBody>
          <a:bodyPr wrap="square" rtlCol="0">
            <a:spAutoFit/>
          </a:bodyPr>
          <a:lstStyle/>
          <a:p>
            <a:r>
              <a:rPr lang="en-US" dirty="0"/>
              <a:t>Unit tests should be small and it should be very clear what you’re testing.</a:t>
            </a:r>
          </a:p>
          <a:p>
            <a:pPr marL="285750" indent="-285750">
              <a:buFont typeface="Arial" panose="020B0604020202020204" pitchFamily="34" charset="0"/>
              <a:buChar char="•"/>
            </a:pPr>
            <a:r>
              <a:rPr lang="en-US" dirty="0"/>
              <a:t>Long test names are fine. The more descriptive the better.</a:t>
            </a:r>
          </a:p>
          <a:p>
            <a:pPr marL="285750" indent="-285750">
              <a:buFont typeface="Arial" panose="020B0604020202020204" pitchFamily="34" charset="0"/>
              <a:buChar char="•"/>
            </a:pPr>
            <a:r>
              <a:rPr lang="en-US" dirty="0"/>
              <a:t>Tests should follow the layout of Setup, Act, Assert and it should be clear which group each line of code belongs to.</a:t>
            </a:r>
          </a:p>
          <a:p>
            <a:pPr marL="285750" indent="-285750">
              <a:buFont typeface="Arial" panose="020B0604020202020204" pitchFamily="34" charset="0"/>
              <a:buChar char="•"/>
            </a:pPr>
            <a:r>
              <a:rPr lang="en-US" dirty="0"/>
              <a:t>Try to test a single thing. You don’t want 50 tests testing the same thing because when that other thing changes you have to fix all of the overlapping tests.</a:t>
            </a:r>
          </a:p>
          <a:p>
            <a:pPr marL="285750" indent="-285750">
              <a:buFont typeface="Arial" panose="020B0604020202020204" pitchFamily="34" charset="0"/>
              <a:buChar char="•"/>
            </a:pPr>
            <a:r>
              <a:rPr lang="en-US" dirty="0"/>
              <a:t>A good rule of thumb is if it has more than 3 asserts you’re probably testing too much. 1 per test is ideal.</a:t>
            </a:r>
          </a:p>
          <a:p>
            <a:pPr marL="285750" indent="-285750">
              <a:buFont typeface="Arial" panose="020B0604020202020204" pitchFamily="34" charset="0"/>
              <a:buChar char="•"/>
            </a:pPr>
            <a:r>
              <a:rPr lang="en-US" dirty="0"/>
              <a:t>When using Fluent Assertions make sure you test clauses use a string to describe why the test failed if it’s anything more complex than checking length or emptiness. Especially business logic validation.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0339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926233" cy="369332"/>
          </a:xfrm>
          <a:prstGeom prst="rect">
            <a:avLst/>
          </a:prstGeom>
          <a:noFill/>
        </p:spPr>
        <p:txBody>
          <a:bodyPr wrap="none" rtlCol="0">
            <a:spAutoFit/>
          </a:bodyPr>
          <a:lstStyle/>
          <a:p>
            <a:r>
              <a:rPr lang="en-US" dirty="0"/>
              <a:t>Integration Testing</a:t>
            </a:r>
          </a:p>
        </p:txBody>
      </p:sp>
      <p:sp>
        <p:nvSpPr>
          <p:cNvPr id="2" name="TextBox 1">
            <a:extLst>
              <a:ext uri="{FF2B5EF4-FFF2-40B4-BE49-F238E27FC236}">
                <a16:creationId xmlns:a16="http://schemas.microsoft.com/office/drawing/2014/main" id="{4D381437-B891-4CC7-99EE-4DF692BDFD01}"/>
              </a:ext>
            </a:extLst>
          </p:cNvPr>
          <p:cNvSpPr txBox="1"/>
          <p:nvPr/>
        </p:nvSpPr>
        <p:spPr>
          <a:xfrm>
            <a:off x="1290918" y="1463040"/>
            <a:ext cx="9552790" cy="646331"/>
          </a:xfrm>
          <a:prstGeom prst="rect">
            <a:avLst/>
          </a:prstGeom>
          <a:noFill/>
        </p:spPr>
        <p:txBody>
          <a:bodyPr wrap="square" rtlCol="0">
            <a:spAutoFit/>
          </a:bodyPr>
          <a:lstStyle/>
          <a:p>
            <a:r>
              <a:rPr lang="en-US" dirty="0"/>
              <a:t>How migrations work and why they’re necessary</a:t>
            </a:r>
          </a:p>
          <a:p>
            <a:r>
              <a:rPr lang="en-US" dirty="0"/>
              <a:t>Adding your own migration data</a:t>
            </a:r>
          </a:p>
        </p:txBody>
      </p:sp>
    </p:spTree>
    <p:extLst>
      <p:ext uri="{BB962C8B-B14F-4D97-AF65-F5344CB8AC3E}">
        <p14:creationId xmlns:p14="http://schemas.microsoft.com/office/powerpoint/2010/main" val="243122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310992" y="570155"/>
            <a:ext cx="3570016" cy="369332"/>
          </a:xfrm>
          <a:prstGeom prst="rect">
            <a:avLst/>
          </a:prstGeom>
          <a:noFill/>
        </p:spPr>
        <p:txBody>
          <a:bodyPr wrap="none" rtlCol="0">
            <a:spAutoFit/>
          </a:bodyPr>
          <a:lstStyle/>
          <a:p>
            <a:r>
              <a:rPr lang="en-US" dirty="0"/>
              <a:t>Building, running, testing, deploying</a:t>
            </a:r>
          </a:p>
        </p:txBody>
      </p:sp>
    </p:spTree>
    <p:extLst>
      <p:ext uri="{BB962C8B-B14F-4D97-AF65-F5344CB8AC3E}">
        <p14:creationId xmlns:p14="http://schemas.microsoft.com/office/powerpoint/2010/main" val="850056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438476" y="537882"/>
            <a:ext cx="2043893" cy="369332"/>
          </a:xfrm>
          <a:prstGeom prst="rect">
            <a:avLst/>
          </a:prstGeom>
          <a:noFill/>
        </p:spPr>
        <p:txBody>
          <a:bodyPr wrap="none" rtlCol="0">
            <a:spAutoFit/>
          </a:bodyPr>
          <a:lstStyle/>
          <a:p>
            <a:r>
              <a:rPr lang="en-US" dirty="0"/>
              <a:t>File by file overview</a:t>
            </a:r>
          </a:p>
        </p:txBody>
      </p:sp>
      <p:sp>
        <p:nvSpPr>
          <p:cNvPr id="2" name="TextBox 1">
            <a:extLst>
              <a:ext uri="{FF2B5EF4-FFF2-40B4-BE49-F238E27FC236}">
                <a16:creationId xmlns:a16="http://schemas.microsoft.com/office/drawing/2014/main" id="{C096D9D0-F642-41D8-B161-E236D7CA7B58}"/>
              </a:ext>
            </a:extLst>
          </p:cNvPr>
          <p:cNvSpPr txBox="1"/>
          <p:nvPr/>
        </p:nvSpPr>
        <p:spPr>
          <a:xfrm>
            <a:off x="935915" y="1409252"/>
            <a:ext cx="10327341" cy="1200329"/>
          </a:xfrm>
          <a:prstGeom prst="rect">
            <a:avLst/>
          </a:prstGeom>
          <a:noFill/>
        </p:spPr>
        <p:txBody>
          <a:bodyPr wrap="square" rtlCol="0">
            <a:spAutoFit/>
          </a:bodyPr>
          <a:lstStyle/>
          <a:p>
            <a:r>
              <a:rPr lang="en-US" dirty="0"/>
              <a:t>There are 46 pieces that make a generated layer. There are really only 12 distinct sections though. Our file count is doubled as well because we have an abstract and derived class for each entity so we can override the generated code. So that’s approximately 23 files. 1/3 for your actual code files. 1/3 for interfaces. 1/3 for tests. </a:t>
            </a:r>
          </a:p>
        </p:txBody>
      </p:sp>
      <p:sp>
        <p:nvSpPr>
          <p:cNvPr id="3" name="TextBox 2">
            <a:extLst>
              <a:ext uri="{FF2B5EF4-FFF2-40B4-BE49-F238E27FC236}">
                <a16:creationId xmlns:a16="http://schemas.microsoft.com/office/drawing/2014/main" id="{78B4F744-57C8-48E0-9002-F69BE1799E14}"/>
              </a:ext>
            </a:extLst>
          </p:cNvPr>
          <p:cNvSpPr txBox="1"/>
          <p:nvPr/>
        </p:nvSpPr>
        <p:spPr>
          <a:xfrm>
            <a:off x="935915" y="2865106"/>
            <a:ext cx="9979848" cy="27792224"/>
          </a:xfrm>
          <a:prstGeom prst="rect">
            <a:avLst/>
          </a:prstGeom>
          <a:noFill/>
        </p:spPr>
        <p:txBody>
          <a:bodyPr wrap="none" rtlCol="0">
            <a:spAutoFit/>
          </a:bodyPr>
          <a:lstStyle/>
          <a:p>
            <a:r>
              <a:rPr lang="en-US" b="1" dirty="0"/>
              <a:t>Client</a:t>
            </a:r>
          </a:p>
          <a:p>
            <a:r>
              <a:rPr lang="en-US" dirty="0"/>
              <a:t>Client API model mappers</a:t>
            </a:r>
          </a:p>
          <a:p>
            <a:r>
              <a:rPr lang="en-US" dirty="0" err="1"/>
              <a:t>Project.Api.Client</a:t>
            </a:r>
            <a:r>
              <a:rPr lang="en-US" dirty="0"/>
              <a:t>\Mapping\</a:t>
            </a:r>
            <a:r>
              <a:rPr lang="en-US" dirty="0" err="1"/>
              <a:t>AbstractApiDeviceActionClientModelMapper.g.cs</a:t>
            </a:r>
            <a:endParaRPr lang="en-US" dirty="0"/>
          </a:p>
          <a:p>
            <a:r>
              <a:rPr lang="en-US" dirty="0" err="1"/>
              <a:t>Project.Api.Client</a:t>
            </a:r>
            <a:r>
              <a:rPr lang="en-US" dirty="0"/>
              <a:t>\Mapping\</a:t>
            </a:r>
            <a:r>
              <a:rPr lang="en-US" dirty="0" err="1"/>
              <a:t>ApiDeviceActionClientModelMapper.cs</a:t>
            </a:r>
            <a:endParaRPr lang="en-US" dirty="0"/>
          </a:p>
          <a:p>
            <a:r>
              <a:rPr lang="en-US" dirty="0" err="1"/>
              <a:t>Project.Api.Client</a:t>
            </a:r>
            <a:r>
              <a:rPr lang="en-US" dirty="0"/>
              <a:t>\Mapping\</a:t>
            </a:r>
            <a:r>
              <a:rPr lang="en-US" dirty="0" err="1"/>
              <a:t>IApiDeviceActionClientModelMapper.cs</a:t>
            </a:r>
            <a:endParaRPr lang="en-US" dirty="0"/>
          </a:p>
          <a:p>
            <a:r>
              <a:rPr lang="en-US" dirty="0" err="1"/>
              <a:t>Project.Api.Client</a:t>
            </a:r>
            <a:r>
              <a:rPr lang="en-US" dirty="0"/>
              <a:t>\Mapping\</a:t>
            </a:r>
            <a:r>
              <a:rPr lang="en-US" dirty="0" err="1"/>
              <a:t>IApiDeviceActionClientModelMapper.g.cs</a:t>
            </a:r>
            <a:endParaRPr lang="en-US" dirty="0"/>
          </a:p>
          <a:p>
            <a:r>
              <a:rPr lang="en-US" dirty="0" err="1"/>
              <a:t>Project.Api.Client.Tests</a:t>
            </a:r>
            <a:r>
              <a:rPr lang="en-US" dirty="0"/>
              <a:t>\Mapping\</a:t>
            </a:r>
            <a:r>
              <a:rPr lang="en-US" dirty="0" err="1"/>
              <a:t>TestApiDeviceActionClientModelMapper.g.cs</a:t>
            </a:r>
            <a:endParaRPr lang="en-US" dirty="0"/>
          </a:p>
          <a:p>
            <a:endParaRPr lang="en-US" dirty="0"/>
          </a:p>
          <a:p>
            <a:r>
              <a:rPr lang="en-US" dirty="0"/>
              <a:t>Client request and response models</a:t>
            </a:r>
          </a:p>
          <a:p>
            <a:r>
              <a:rPr lang="en-US" dirty="0" err="1"/>
              <a:t>Project.Api.Client</a:t>
            </a:r>
            <a:r>
              <a:rPr lang="en-US" dirty="0"/>
              <a:t>\Models\</a:t>
            </a:r>
            <a:r>
              <a:rPr lang="en-US" dirty="0" err="1"/>
              <a:t>ApiDeviceActionClientRequestModel.g.cs</a:t>
            </a:r>
            <a:endParaRPr lang="en-US" dirty="0"/>
          </a:p>
          <a:p>
            <a:r>
              <a:rPr lang="en-US" dirty="0" err="1"/>
              <a:t>Project.Api.Client</a:t>
            </a:r>
            <a:r>
              <a:rPr lang="en-US" dirty="0"/>
              <a:t>\Models\</a:t>
            </a:r>
            <a:r>
              <a:rPr lang="en-US" dirty="0" err="1"/>
              <a:t>ApiDeviceActionClientResponseModel.g.cs</a:t>
            </a:r>
            <a:endParaRPr lang="en-US" dirty="0"/>
          </a:p>
          <a:p>
            <a:endParaRPr lang="en-US" dirty="0"/>
          </a:p>
          <a:p>
            <a:r>
              <a:rPr lang="en-US" dirty="0"/>
              <a:t>The .NET API client</a:t>
            </a:r>
          </a:p>
          <a:p>
            <a:r>
              <a:rPr lang="en-US" dirty="0" err="1"/>
              <a:t>Project.Api.Client</a:t>
            </a:r>
            <a:r>
              <a:rPr lang="en-US" dirty="0"/>
              <a:t>\</a:t>
            </a:r>
            <a:r>
              <a:rPr lang="en-US" dirty="0" err="1"/>
              <a:t>ApiClient</a:t>
            </a:r>
            <a:r>
              <a:rPr lang="en-US" dirty="0"/>
              <a:t>\</a:t>
            </a:r>
            <a:r>
              <a:rPr lang="en-US" dirty="0" err="1"/>
              <a:t>AbstractApiClient.g.cs</a:t>
            </a:r>
            <a:endParaRPr lang="en-US" dirty="0"/>
          </a:p>
          <a:p>
            <a:r>
              <a:rPr lang="en-US" dirty="0" err="1"/>
              <a:t>Project.Api.Client</a:t>
            </a:r>
            <a:r>
              <a:rPr lang="en-US" dirty="0"/>
              <a:t>\</a:t>
            </a:r>
            <a:r>
              <a:rPr lang="en-US" dirty="0" err="1"/>
              <a:t>ApiClient</a:t>
            </a:r>
            <a:r>
              <a:rPr lang="en-US" dirty="0"/>
              <a:t>\</a:t>
            </a:r>
            <a:r>
              <a:rPr lang="en-US" dirty="0" err="1"/>
              <a:t>ApiClient.cs</a:t>
            </a:r>
            <a:endParaRPr lang="en-US" dirty="0"/>
          </a:p>
          <a:p>
            <a:endParaRPr lang="en-US" dirty="0"/>
          </a:p>
          <a:p>
            <a:r>
              <a:rPr lang="en-US" dirty="0"/>
              <a:t>TODO lib files </a:t>
            </a:r>
          </a:p>
          <a:p>
            <a:endParaRPr lang="en-US" dirty="0"/>
          </a:p>
          <a:p>
            <a:r>
              <a:rPr lang="en-US" b="1" dirty="0"/>
              <a:t>Contracts</a:t>
            </a:r>
          </a:p>
          <a:p>
            <a:r>
              <a:rPr lang="en-US" dirty="0"/>
              <a:t>TODO API responses</a:t>
            </a:r>
          </a:p>
          <a:p>
            <a:endParaRPr lang="en-US" dirty="0"/>
          </a:p>
          <a:p>
            <a:r>
              <a:rPr lang="en-US" b="1" dirty="0" err="1"/>
              <a:t>DataAccess</a:t>
            </a:r>
            <a:endParaRPr lang="en-US" b="1" dirty="0"/>
          </a:p>
          <a:p>
            <a:endParaRPr lang="en-US" b="1" dirty="0"/>
          </a:p>
          <a:p>
            <a:r>
              <a:rPr lang="en-US" dirty="0"/>
              <a:t>Entity Framework entities and repositories</a:t>
            </a:r>
          </a:p>
          <a:p>
            <a:r>
              <a:rPr lang="en-US" dirty="0" err="1"/>
              <a:t>Project.Api.DataAccess</a:t>
            </a:r>
            <a:r>
              <a:rPr lang="en-US" dirty="0"/>
              <a:t>\Entities\</a:t>
            </a:r>
            <a:r>
              <a:rPr lang="en-US" dirty="0" err="1"/>
              <a:t>DeviceAction.g.cs</a:t>
            </a:r>
            <a:endParaRPr lang="en-US" dirty="0"/>
          </a:p>
          <a:p>
            <a:r>
              <a:rPr lang="en-US" dirty="0" err="1"/>
              <a:t>Project.Api.DataAccess</a:t>
            </a:r>
            <a:r>
              <a:rPr lang="en-US" dirty="0"/>
              <a:t>\Repositories\</a:t>
            </a:r>
            <a:r>
              <a:rPr lang="en-US" dirty="0" err="1"/>
              <a:t>AbstractDeviceActionRepository.g.cs</a:t>
            </a:r>
            <a:endParaRPr lang="en-US" dirty="0"/>
          </a:p>
          <a:p>
            <a:r>
              <a:rPr lang="en-US" dirty="0" err="1"/>
              <a:t>Project.Api.DataAccess</a:t>
            </a:r>
            <a:r>
              <a:rPr lang="en-US" dirty="0"/>
              <a:t>\Repositories\</a:t>
            </a:r>
            <a:r>
              <a:rPr lang="en-US" dirty="0" err="1"/>
              <a:t>DeviceActionRepository.cs</a:t>
            </a:r>
            <a:endParaRPr lang="en-US" dirty="0"/>
          </a:p>
          <a:p>
            <a:r>
              <a:rPr lang="en-US" dirty="0" err="1"/>
              <a:t>Project.Api.DataAccess</a:t>
            </a:r>
            <a:r>
              <a:rPr lang="en-US" dirty="0"/>
              <a:t>\Repositories\</a:t>
            </a:r>
            <a:r>
              <a:rPr lang="en-US" dirty="0" err="1"/>
              <a:t>IDeviceActionRepository.cs</a:t>
            </a:r>
            <a:endParaRPr lang="en-US" dirty="0"/>
          </a:p>
          <a:p>
            <a:r>
              <a:rPr lang="en-US" dirty="0" err="1"/>
              <a:t>Project.Api.DataAccess</a:t>
            </a:r>
            <a:r>
              <a:rPr lang="en-US" dirty="0"/>
              <a:t>\Repositories\</a:t>
            </a:r>
            <a:r>
              <a:rPr lang="en-US" dirty="0" err="1"/>
              <a:t>IDeviceActionRepository.g.cs</a:t>
            </a:r>
            <a:endParaRPr lang="en-US" dirty="0"/>
          </a:p>
          <a:p>
            <a:r>
              <a:rPr lang="en-US" dirty="0" err="1"/>
              <a:t>Project.Api.DataAccess.Tests</a:t>
            </a:r>
            <a:r>
              <a:rPr lang="en-US" dirty="0"/>
              <a:t>\Repositories\</a:t>
            </a:r>
            <a:r>
              <a:rPr lang="en-US" dirty="0" err="1"/>
              <a:t>TestDeviceActionRepository.g.cs</a:t>
            </a:r>
            <a:endParaRPr lang="en-US" dirty="0"/>
          </a:p>
          <a:p>
            <a:endParaRPr lang="en-US" dirty="0"/>
          </a:p>
          <a:p>
            <a:r>
              <a:rPr lang="en-US" dirty="0"/>
              <a:t>The </a:t>
            </a:r>
            <a:r>
              <a:rPr lang="en-US" dirty="0" err="1"/>
              <a:t>EntityFramework</a:t>
            </a:r>
            <a:r>
              <a:rPr lang="en-US" dirty="0"/>
              <a:t> context</a:t>
            </a:r>
          </a:p>
          <a:p>
            <a:r>
              <a:rPr lang="en-US" dirty="0" err="1"/>
              <a:t>Project.Api.DataAccess</a:t>
            </a:r>
            <a:r>
              <a:rPr lang="en-US" dirty="0"/>
              <a:t>\</a:t>
            </a:r>
            <a:r>
              <a:rPr lang="en-US" dirty="0" err="1"/>
              <a:t>EntityFramework</a:t>
            </a:r>
            <a:r>
              <a:rPr lang="en-US" dirty="0"/>
              <a:t>\</a:t>
            </a:r>
            <a:r>
              <a:rPr lang="en-US" dirty="0" err="1"/>
              <a:t>AbstractApplicationDbContext.cs</a:t>
            </a:r>
            <a:endParaRPr lang="en-US" dirty="0"/>
          </a:p>
          <a:p>
            <a:r>
              <a:rPr lang="en-US" dirty="0" err="1"/>
              <a:t>Project.Api.DataAccess</a:t>
            </a:r>
            <a:r>
              <a:rPr lang="en-US" dirty="0"/>
              <a:t>\</a:t>
            </a:r>
            <a:r>
              <a:rPr lang="en-US" dirty="0" err="1"/>
              <a:t>EntityFramework</a:t>
            </a:r>
            <a:r>
              <a:rPr lang="en-US" dirty="0"/>
              <a:t>\</a:t>
            </a:r>
            <a:r>
              <a:rPr lang="en-US" dirty="0" err="1"/>
              <a:t>AbstractApplicationDbContext.g.cs</a:t>
            </a:r>
            <a:endParaRPr lang="en-US" dirty="0"/>
          </a:p>
          <a:p>
            <a:endParaRPr lang="en-US" dirty="0"/>
          </a:p>
          <a:p>
            <a:r>
              <a:rPr lang="en-US" dirty="0"/>
              <a:t>TODO</a:t>
            </a:r>
          </a:p>
          <a:p>
            <a:r>
              <a:rPr lang="en-US" dirty="0"/>
              <a:t>Migration files</a:t>
            </a:r>
          </a:p>
          <a:p>
            <a:endParaRPr lang="en-US" dirty="0"/>
          </a:p>
          <a:p>
            <a:r>
              <a:rPr lang="en-US" dirty="0"/>
              <a:t>TODO lib files</a:t>
            </a:r>
          </a:p>
          <a:p>
            <a:endParaRPr lang="en-US" dirty="0"/>
          </a:p>
          <a:p>
            <a:r>
              <a:rPr lang="en-US" b="1" dirty="0"/>
              <a:t>Service</a:t>
            </a:r>
          </a:p>
          <a:p>
            <a:r>
              <a:rPr lang="en-US" dirty="0"/>
              <a:t>API Model Mappers</a:t>
            </a:r>
          </a:p>
          <a:p>
            <a:r>
              <a:rPr lang="en-US" dirty="0"/>
              <a:t>Maps API request and response models and handles creating JSON patches</a:t>
            </a:r>
          </a:p>
          <a:p>
            <a:r>
              <a:rPr lang="en-US" dirty="0" err="1"/>
              <a:t>Project.Api.Services</a:t>
            </a:r>
            <a:r>
              <a:rPr lang="en-US" dirty="0"/>
              <a:t>\Mapping\</a:t>
            </a:r>
            <a:r>
              <a:rPr lang="en-US" dirty="0" err="1"/>
              <a:t>Api</a:t>
            </a:r>
            <a:r>
              <a:rPr lang="en-US" dirty="0"/>
              <a:t>\</a:t>
            </a:r>
            <a:r>
              <a:rPr lang="en-US" dirty="0" err="1"/>
              <a:t>ApiDeviceActionServerModelMapper.cs</a:t>
            </a:r>
            <a:endParaRPr lang="en-US" dirty="0"/>
          </a:p>
          <a:p>
            <a:r>
              <a:rPr lang="en-US" dirty="0" err="1"/>
              <a:t>Project.Api.Services</a:t>
            </a:r>
            <a:r>
              <a:rPr lang="en-US" dirty="0"/>
              <a:t>\Mapping\</a:t>
            </a:r>
            <a:r>
              <a:rPr lang="en-US" dirty="0" err="1"/>
              <a:t>Api</a:t>
            </a:r>
            <a:r>
              <a:rPr lang="en-US" dirty="0"/>
              <a:t>\</a:t>
            </a:r>
            <a:r>
              <a:rPr lang="en-US" dirty="0" err="1"/>
              <a:t>IApiDeviceActionServerModelMapper.cs</a:t>
            </a:r>
            <a:endParaRPr lang="en-US" dirty="0"/>
          </a:p>
          <a:p>
            <a:r>
              <a:rPr lang="en-US" dirty="0" err="1"/>
              <a:t>Project.Api.Services</a:t>
            </a:r>
            <a:r>
              <a:rPr lang="en-US" dirty="0"/>
              <a:t>\Mapping\</a:t>
            </a:r>
            <a:r>
              <a:rPr lang="en-US" dirty="0" err="1"/>
              <a:t>Api</a:t>
            </a:r>
            <a:r>
              <a:rPr lang="en-US" dirty="0"/>
              <a:t>\</a:t>
            </a:r>
            <a:r>
              <a:rPr lang="en-US" dirty="0" err="1"/>
              <a:t>IApiDeviceActionServerModelMapper.g.cs</a:t>
            </a:r>
            <a:endParaRPr lang="en-US" dirty="0"/>
          </a:p>
          <a:p>
            <a:r>
              <a:rPr lang="en-US" dirty="0" err="1"/>
              <a:t>Project.Api.Services.Tests</a:t>
            </a:r>
            <a:r>
              <a:rPr lang="en-US" dirty="0"/>
              <a:t>\Mapping\</a:t>
            </a:r>
            <a:r>
              <a:rPr lang="en-US" dirty="0" err="1"/>
              <a:t>TestApiDeviceActionServerModelMapper.g.cs</a:t>
            </a:r>
            <a:endParaRPr lang="en-US" dirty="0"/>
          </a:p>
          <a:p>
            <a:r>
              <a:rPr lang="en-US" dirty="0" err="1"/>
              <a:t>Project.Api.Services</a:t>
            </a:r>
            <a:r>
              <a:rPr lang="en-US" dirty="0"/>
              <a:t>\Mapping\</a:t>
            </a:r>
            <a:r>
              <a:rPr lang="en-US" dirty="0" err="1"/>
              <a:t>Api</a:t>
            </a:r>
            <a:r>
              <a:rPr lang="en-US" dirty="0"/>
              <a:t>\</a:t>
            </a:r>
            <a:r>
              <a:rPr lang="en-US" dirty="0" err="1"/>
              <a:t>AbstractApiDeviceActionServerModelMapper.g.cs</a:t>
            </a:r>
            <a:endParaRPr lang="en-US" dirty="0"/>
          </a:p>
          <a:p>
            <a:endParaRPr lang="en-US" dirty="0"/>
          </a:p>
          <a:p>
            <a:r>
              <a:rPr lang="en-US" dirty="0"/>
              <a:t>DAL Object Mappers</a:t>
            </a:r>
          </a:p>
          <a:p>
            <a:r>
              <a:rPr lang="en-US" dirty="0"/>
              <a:t>Maps entities to business objects and vice versa</a:t>
            </a:r>
          </a:p>
          <a:p>
            <a:r>
              <a:rPr lang="en-US" dirty="0" err="1"/>
              <a:t>Project.Api.Services.Tests</a:t>
            </a:r>
            <a:r>
              <a:rPr lang="en-US" dirty="0"/>
              <a:t>\Mapping\DAL\</a:t>
            </a:r>
            <a:r>
              <a:rPr lang="en-US" dirty="0" err="1"/>
              <a:t>TestDALDeviceActionMapper.cs</a:t>
            </a:r>
            <a:endParaRPr lang="en-US" dirty="0"/>
          </a:p>
          <a:p>
            <a:r>
              <a:rPr lang="en-US" dirty="0" err="1"/>
              <a:t>Project.Api.Services</a:t>
            </a:r>
            <a:r>
              <a:rPr lang="en-US" dirty="0"/>
              <a:t>\Mapping\DAL\</a:t>
            </a:r>
            <a:r>
              <a:rPr lang="en-US" dirty="0" err="1"/>
              <a:t>DALAbstractDeviceActionMapper.g.cs</a:t>
            </a:r>
            <a:endParaRPr lang="en-US" dirty="0"/>
          </a:p>
          <a:p>
            <a:r>
              <a:rPr lang="en-US" dirty="0" err="1"/>
              <a:t>Project.Api.Services</a:t>
            </a:r>
            <a:r>
              <a:rPr lang="en-US" dirty="0"/>
              <a:t>\Mapping\DAL\</a:t>
            </a:r>
            <a:r>
              <a:rPr lang="en-US" dirty="0" err="1"/>
              <a:t>DALDeviceActionMapper.cs</a:t>
            </a:r>
            <a:endParaRPr lang="en-US" dirty="0"/>
          </a:p>
          <a:p>
            <a:r>
              <a:rPr lang="en-US" dirty="0" err="1"/>
              <a:t>Project.Api.Services</a:t>
            </a:r>
            <a:r>
              <a:rPr lang="en-US" dirty="0"/>
              <a:t>\Mapping\DAL\</a:t>
            </a:r>
            <a:r>
              <a:rPr lang="en-US" dirty="0" err="1"/>
              <a:t>IDALDeviceActionMapper.cs</a:t>
            </a:r>
            <a:endParaRPr lang="en-US" dirty="0"/>
          </a:p>
          <a:p>
            <a:r>
              <a:rPr lang="en-US" dirty="0" err="1"/>
              <a:t>Project.Api.Services</a:t>
            </a:r>
            <a:r>
              <a:rPr lang="en-US" dirty="0"/>
              <a:t>\Mapping\DAL\</a:t>
            </a:r>
            <a:r>
              <a:rPr lang="en-US" dirty="0" err="1"/>
              <a:t>IDALDeviceActionMapper.g.cs</a:t>
            </a:r>
            <a:endParaRPr lang="en-US" dirty="0"/>
          </a:p>
          <a:p>
            <a:endParaRPr lang="en-US" dirty="0"/>
          </a:p>
          <a:p>
            <a:r>
              <a:rPr lang="en-US" dirty="0"/>
              <a:t>Business Object Mappers</a:t>
            </a:r>
          </a:p>
          <a:p>
            <a:r>
              <a:rPr lang="en-US" dirty="0"/>
              <a:t>Maps API models to business objects and vice versa</a:t>
            </a:r>
          </a:p>
          <a:p>
            <a:r>
              <a:rPr lang="en-US" dirty="0" err="1"/>
              <a:t>Project.Api.Services</a:t>
            </a:r>
            <a:r>
              <a:rPr lang="en-US" dirty="0"/>
              <a:t>\Mapping\BOL\</a:t>
            </a:r>
            <a:r>
              <a:rPr lang="en-US" dirty="0" err="1"/>
              <a:t>BOLAbstractDeviceActionMapper.g.cs</a:t>
            </a:r>
            <a:endParaRPr lang="en-US" dirty="0"/>
          </a:p>
          <a:p>
            <a:r>
              <a:rPr lang="en-US" dirty="0" err="1"/>
              <a:t>Project.Api.Services</a:t>
            </a:r>
            <a:r>
              <a:rPr lang="en-US" dirty="0"/>
              <a:t>\Mapping\BOL\</a:t>
            </a:r>
            <a:r>
              <a:rPr lang="en-US" dirty="0" err="1"/>
              <a:t>BOLDeviceActionMapper.cs</a:t>
            </a:r>
            <a:endParaRPr lang="en-US" dirty="0"/>
          </a:p>
          <a:p>
            <a:r>
              <a:rPr lang="en-US" dirty="0" err="1"/>
              <a:t>Project.Api.Services</a:t>
            </a:r>
            <a:r>
              <a:rPr lang="en-US" dirty="0"/>
              <a:t>\Mapping\BOL\</a:t>
            </a:r>
            <a:r>
              <a:rPr lang="en-US" dirty="0" err="1"/>
              <a:t>IBOLDeviceActionMapper.cs</a:t>
            </a:r>
            <a:endParaRPr lang="en-US" dirty="0"/>
          </a:p>
          <a:p>
            <a:r>
              <a:rPr lang="en-US" dirty="0" err="1"/>
              <a:t>Project.Api.Services</a:t>
            </a:r>
            <a:r>
              <a:rPr lang="en-US" dirty="0"/>
              <a:t>\Mapping\BOL\</a:t>
            </a:r>
            <a:r>
              <a:rPr lang="en-US" dirty="0" err="1"/>
              <a:t>IBOLDeviceActionMapper.g.cs</a:t>
            </a:r>
            <a:endParaRPr lang="en-US" dirty="0"/>
          </a:p>
          <a:p>
            <a:r>
              <a:rPr lang="en-US" dirty="0" err="1"/>
              <a:t>Project.Api.Services.Tests</a:t>
            </a:r>
            <a:r>
              <a:rPr lang="en-US" dirty="0"/>
              <a:t>\Mapping\BOL\</a:t>
            </a:r>
            <a:r>
              <a:rPr lang="en-US" dirty="0" err="1"/>
              <a:t>TestBOLDeviceActionMapper.cs</a:t>
            </a:r>
            <a:endParaRPr lang="en-US" dirty="0"/>
          </a:p>
          <a:p>
            <a:endParaRPr lang="en-US" dirty="0"/>
          </a:p>
          <a:p>
            <a:r>
              <a:rPr lang="en-US" dirty="0"/>
              <a:t>Server API models</a:t>
            </a:r>
          </a:p>
          <a:p>
            <a:r>
              <a:rPr lang="en-US" dirty="0"/>
              <a:t>The API models the server uses in requests and responses. These are different from what the client uses.</a:t>
            </a:r>
          </a:p>
          <a:p>
            <a:r>
              <a:rPr lang="en-US" dirty="0" err="1"/>
              <a:t>Project.Api.Services</a:t>
            </a:r>
            <a:r>
              <a:rPr lang="en-US" dirty="0"/>
              <a:t>\Models\</a:t>
            </a:r>
            <a:r>
              <a:rPr lang="en-US" dirty="0" err="1"/>
              <a:t>ApiDeviceActionServerRequestModel.g.cs</a:t>
            </a:r>
            <a:endParaRPr lang="en-US" dirty="0"/>
          </a:p>
          <a:p>
            <a:r>
              <a:rPr lang="en-US" dirty="0" err="1"/>
              <a:t>Project.Api.Services</a:t>
            </a:r>
            <a:r>
              <a:rPr lang="en-US" dirty="0"/>
              <a:t>\Models\</a:t>
            </a:r>
            <a:r>
              <a:rPr lang="en-US" dirty="0" err="1"/>
              <a:t>ApiDeviceActionServerResponseModel.g.cs</a:t>
            </a:r>
            <a:endParaRPr lang="en-US" dirty="0"/>
          </a:p>
          <a:p>
            <a:r>
              <a:rPr lang="en-US" dirty="0" err="1"/>
              <a:t>Project.Api.Services.Tests</a:t>
            </a:r>
            <a:r>
              <a:rPr lang="en-US" dirty="0"/>
              <a:t>\Mapping\</a:t>
            </a:r>
            <a:r>
              <a:rPr lang="en-US" dirty="0" err="1"/>
              <a:t>TestApiDeviceActionServerModelMapper.g.cs</a:t>
            </a:r>
            <a:endParaRPr lang="en-US" dirty="0"/>
          </a:p>
          <a:p>
            <a:endParaRPr lang="en-US" dirty="0"/>
          </a:p>
          <a:p>
            <a:r>
              <a:rPr lang="en-US" dirty="0"/>
              <a:t>Service model validation</a:t>
            </a:r>
          </a:p>
          <a:p>
            <a:r>
              <a:rPr lang="en-US" dirty="0" err="1"/>
              <a:t>Project.Api.Services</a:t>
            </a:r>
            <a:r>
              <a:rPr lang="en-US" dirty="0"/>
              <a:t>\</a:t>
            </a:r>
            <a:r>
              <a:rPr lang="en-US" dirty="0" err="1"/>
              <a:t>ModelValidators</a:t>
            </a:r>
            <a:r>
              <a:rPr lang="en-US" dirty="0"/>
              <a:t>\</a:t>
            </a:r>
            <a:r>
              <a:rPr lang="en-US" dirty="0" err="1"/>
              <a:t>AbstractApiDeviceActionServerRequestModelValidator.g.cs</a:t>
            </a:r>
            <a:endParaRPr lang="en-US" dirty="0"/>
          </a:p>
          <a:p>
            <a:r>
              <a:rPr lang="en-US" dirty="0" err="1"/>
              <a:t>Project.Api.Services</a:t>
            </a:r>
            <a:r>
              <a:rPr lang="en-US" dirty="0"/>
              <a:t>\</a:t>
            </a:r>
            <a:r>
              <a:rPr lang="en-US" dirty="0" err="1"/>
              <a:t>ModelValidators</a:t>
            </a:r>
            <a:r>
              <a:rPr lang="en-US" dirty="0"/>
              <a:t>\</a:t>
            </a:r>
            <a:r>
              <a:rPr lang="en-US" dirty="0" err="1"/>
              <a:t>ApiDeviceActionServerRequestModelValidator.cs</a:t>
            </a:r>
            <a:endParaRPr lang="en-US" dirty="0"/>
          </a:p>
          <a:p>
            <a:r>
              <a:rPr lang="en-US" dirty="0" err="1"/>
              <a:t>Project.Api.Services</a:t>
            </a:r>
            <a:r>
              <a:rPr lang="en-US" dirty="0"/>
              <a:t>\</a:t>
            </a:r>
            <a:r>
              <a:rPr lang="en-US" dirty="0" err="1"/>
              <a:t>ModelValidators</a:t>
            </a:r>
            <a:r>
              <a:rPr lang="en-US" dirty="0"/>
              <a:t>\</a:t>
            </a:r>
            <a:r>
              <a:rPr lang="en-US" dirty="0" err="1"/>
              <a:t>IApiDeviceActionServerRequestModelValidator.cs</a:t>
            </a:r>
            <a:endParaRPr lang="en-US" dirty="0"/>
          </a:p>
          <a:p>
            <a:r>
              <a:rPr lang="en-US" dirty="0" err="1"/>
              <a:t>Project.Api.Services</a:t>
            </a:r>
            <a:r>
              <a:rPr lang="en-US" dirty="0"/>
              <a:t>\</a:t>
            </a:r>
            <a:r>
              <a:rPr lang="en-US" dirty="0" err="1"/>
              <a:t>ModelValidators</a:t>
            </a:r>
            <a:r>
              <a:rPr lang="en-US" dirty="0"/>
              <a:t>\</a:t>
            </a:r>
            <a:r>
              <a:rPr lang="en-US" dirty="0" err="1"/>
              <a:t>IApiDeviceActionServerRequestModelValidator.g.cs</a:t>
            </a:r>
            <a:endParaRPr lang="en-US" dirty="0"/>
          </a:p>
          <a:p>
            <a:r>
              <a:rPr lang="en-US" dirty="0" err="1"/>
              <a:t>Project.Api.Services.Tests</a:t>
            </a:r>
            <a:r>
              <a:rPr lang="en-US" dirty="0"/>
              <a:t>\</a:t>
            </a:r>
            <a:r>
              <a:rPr lang="en-US" dirty="0" err="1"/>
              <a:t>ModelValidators</a:t>
            </a:r>
            <a:r>
              <a:rPr lang="en-US" dirty="0"/>
              <a:t>\</a:t>
            </a:r>
            <a:r>
              <a:rPr lang="en-US" dirty="0" err="1"/>
              <a:t>TestApiDeviceActionServerRequestModelValidator.g.cs</a:t>
            </a:r>
            <a:endParaRPr lang="en-US" dirty="0"/>
          </a:p>
          <a:p>
            <a:endParaRPr lang="en-US" dirty="0"/>
          </a:p>
          <a:p>
            <a:r>
              <a:rPr lang="en-US" dirty="0"/>
              <a:t>Service</a:t>
            </a:r>
          </a:p>
          <a:p>
            <a:r>
              <a:rPr lang="en-US" dirty="0" err="1"/>
              <a:t>Project.Api.Services</a:t>
            </a:r>
            <a:r>
              <a:rPr lang="en-US" dirty="0"/>
              <a:t>\Services\</a:t>
            </a:r>
            <a:r>
              <a:rPr lang="en-US" dirty="0" err="1"/>
              <a:t>AbstractDeviceActionService.g.cs</a:t>
            </a:r>
            <a:endParaRPr lang="en-US" dirty="0"/>
          </a:p>
          <a:p>
            <a:r>
              <a:rPr lang="en-US" dirty="0" err="1"/>
              <a:t>Project.Api.Services</a:t>
            </a:r>
            <a:r>
              <a:rPr lang="en-US" dirty="0"/>
              <a:t>\Services\</a:t>
            </a:r>
            <a:r>
              <a:rPr lang="en-US" dirty="0" err="1"/>
              <a:t>DeviceActionService.cs</a:t>
            </a:r>
            <a:endParaRPr lang="en-US" dirty="0"/>
          </a:p>
          <a:p>
            <a:r>
              <a:rPr lang="en-US" dirty="0" err="1"/>
              <a:t>Project.Api.Services</a:t>
            </a:r>
            <a:r>
              <a:rPr lang="en-US" dirty="0"/>
              <a:t>\Services\</a:t>
            </a:r>
            <a:r>
              <a:rPr lang="en-US" dirty="0" err="1"/>
              <a:t>IDeviceActionService.cs</a:t>
            </a:r>
            <a:endParaRPr lang="en-US" dirty="0"/>
          </a:p>
          <a:p>
            <a:r>
              <a:rPr lang="en-US" dirty="0" err="1"/>
              <a:t>Project.Api.Services</a:t>
            </a:r>
            <a:r>
              <a:rPr lang="en-US" dirty="0"/>
              <a:t>\Services\</a:t>
            </a:r>
            <a:r>
              <a:rPr lang="en-US" dirty="0" err="1"/>
              <a:t>IDeviceActionService.g.cs</a:t>
            </a:r>
            <a:endParaRPr lang="en-US" dirty="0"/>
          </a:p>
          <a:p>
            <a:r>
              <a:rPr lang="en-US" dirty="0" err="1"/>
              <a:t>Project.Api.Services.Tests</a:t>
            </a:r>
            <a:r>
              <a:rPr lang="en-US" dirty="0"/>
              <a:t>\Services\</a:t>
            </a:r>
            <a:r>
              <a:rPr lang="en-US" dirty="0" err="1"/>
              <a:t>TestDeviceActionService.g.cs</a:t>
            </a:r>
            <a:endParaRPr lang="en-US" dirty="0"/>
          </a:p>
          <a:p>
            <a:endParaRPr lang="en-US" dirty="0"/>
          </a:p>
          <a:p>
            <a:r>
              <a:rPr lang="en-US" dirty="0"/>
              <a:t>Business objects.</a:t>
            </a:r>
          </a:p>
          <a:p>
            <a:r>
              <a:rPr lang="en-US" dirty="0" err="1"/>
              <a:t>Project.Api.Services</a:t>
            </a:r>
            <a:r>
              <a:rPr lang="en-US" dirty="0"/>
              <a:t>\BusinessObjects\</a:t>
            </a:r>
            <a:r>
              <a:rPr lang="en-US" dirty="0" err="1"/>
              <a:t>AbstractBODeviceAction.g.cs</a:t>
            </a:r>
            <a:endParaRPr lang="en-US" dirty="0"/>
          </a:p>
          <a:p>
            <a:r>
              <a:rPr lang="en-US" dirty="0" err="1"/>
              <a:t>Project.Api.Services</a:t>
            </a:r>
            <a:r>
              <a:rPr lang="en-US" dirty="0"/>
              <a:t>\BusinessObjects\</a:t>
            </a:r>
            <a:r>
              <a:rPr lang="en-US" dirty="0" err="1"/>
              <a:t>BODeviceAction.g.cs</a:t>
            </a:r>
            <a:endParaRPr lang="en-US" dirty="0"/>
          </a:p>
          <a:p>
            <a:endParaRPr lang="en-US" dirty="0"/>
          </a:p>
          <a:p>
            <a:r>
              <a:rPr lang="en-US" dirty="0"/>
              <a:t>TODO lib files</a:t>
            </a:r>
          </a:p>
          <a:p>
            <a:endParaRPr lang="en-US" dirty="0"/>
          </a:p>
          <a:p>
            <a:r>
              <a:rPr lang="en-US" b="1" dirty="0"/>
              <a:t>Web</a:t>
            </a:r>
          </a:p>
          <a:p>
            <a:r>
              <a:rPr lang="en-US" dirty="0"/>
              <a:t>Controllers</a:t>
            </a:r>
          </a:p>
          <a:p>
            <a:r>
              <a:rPr lang="en-US" dirty="0" err="1"/>
              <a:t>Project.Api.Web</a:t>
            </a:r>
            <a:r>
              <a:rPr lang="en-US" dirty="0"/>
              <a:t>\Controllers\</a:t>
            </a:r>
            <a:r>
              <a:rPr lang="en-US" dirty="0" err="1"/>
              <a:t>AbstractDeviceActionController.g.cs</a:t>
            </a:r>
            <a:endParaRPr lang="en-US" dirty="0"/>
          </a:p>
          <a:p>
            <a:r>
              <a:rPr lang="en-US" dirty="0" err="1"/>
              <a:t>Project.Api.Web</a:t>
            </a:r>
            <a:r>
              <a:rPr lang="en-US" dirty="0"/>
              <a:t>\Controllers\</a:t>
            </a:r>
            <a:r>
              <a:rPr lang="en-US" dirty="0" err="1"/>
              <a:t>DeviceActionController.cs</a:t>
            </a:r>
            <a:endParaRPr lang="en-US" dirty="0"/>
          </a:p>
          <a:p>
            <a:r>
              <a:rPr lang="en-US" dirty="0" err="1"/>
              <a:t>Project.Api.Web.Tests</a:t>
            </a:r>
            <a:r>
              <a:rPr lang="en-US" dirty="0"/>
              <a:t>\Controllers\</a:t>
            </a:r>
            <a:r>
              <a:rPr lang="en-US" dirty="0" err="1"/>
              <a:t>TestDeviceActionController.g.cs</a:t>
            </a:r>
            <a:endParaRPr lang="en-US" dirty="0"/>
          </a:p>
          <a:p>
            <a:r>
              <a:rPr lang="en-US" dirty="0"/>
              <a:t>Integration Tests</a:t>
            </a:r>
          </a:p>
          <a:p>
            <a:r>
              <a:rPr lang="en-US" dirty="0" err="1"/>
              <a:t>Project.Api.Web.IntegrationTests</a:t>
            </a:r>
            <a:r>
              <a:rPr lang="en-US" dirty="0"/>
              <a:t>\Tests\</a:t>
            </a:r>
            <a:r>
              <a:rPr lang="en-US" dirty="0" err="1"/>
              <a:t>DeviceActionIntegrationTests.g.cs</a:t>
            </a:r>
            <a:endParaRPr lang="en-US" dirty="0"/>
          </a:p>
          <a:p>
            <a:endParaRPr lang="en-US" dirty="0"/>
          </a:p>
          <a:p>
            <a:r>
              <a:rPr lang="en-US" dirty="0"/>
              <a:t>TODO startup, </a:t>
            </a:r>
            <a:r>
              <a:rPr lang="en-US" dirty="0" err="1"/>
              <a:t>TestStartup</a:t>
            </a:r>
            <a:r>
              <a:rPr lang="en-US" dirty="0"/>
              <a:t>, </a:t>
            </a:r>
            <a:r>
              <a:rPr lang="en-US" dirty="0" err="1"/>
              <a:t>Program.cs</a:t>
            </a:r>
            <a:r>
              <a:rPr lang="en-US" dirty="0"/>
              <a:t>, </a:t>
            </a:r>
            <a:r>
              <a:rPr lang="en-US" dirty="0" err="1"/>
              <a:t>CustomWebHostService</a:t>
            </a:r>
            <a:r>
              <a:rPr lang="en-US" dirty="0"/>
              <a:t>, includes</a:t>
            </a:r>
          </a:p>
        </p:txBody>
      </p:sp>
    </p:spTree>
    <p:extLst>
      <p:ext uri="{BB962C8B-B14F-4D97-AF65-F5344CB8AC3E}">
        <p14:creationId xmlns:p14="http://schemas.microsoft.com/office/powerpoint/2010/main" val="84620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128899" cy="369332"/>
          </a:xfrm>
          <a:prstGeom prst="rect">
            <a:avLst/>
          </a:prstGeom>
          <a:noFill/>
        </p:spPr>
        <p:txBody>
          <a:bodyPr wrap="none" rtlCol="0">
            <a:spAutoFit/>
          </a:bodyPr>
          <a:lstStyle/>
          <a:p>
            <a:r>
              <a:rPr lang="en-US" dirty="0"/>
              <a:t>Cliff notes</a:t>
            </a:r>
          </a:p>
        </p:txBody>
      </p:sp>
      <p:sp>
        <p:nvSpPr>
          <p:cNvPr id="2" name="TextBox 1">
            <a:extLst>
              <a:ext uri="{FF2B5EF4-FFF2-40B4-BE49-F238E27FC236}">
                <a16:creationId xmlns:a16="http://schemas.microsoft.com/office/drawing/2014/main" id="{4B6201EB-7E44-431F-9D47-BAC7AAB0A25D}"/>
              </a:ext>
            </a:extLst>
          </p:cNvPr>
          <p:cNvSpPr txBox="1"/>
          <p:nvPr/>
        </p:nvSpPr>
        <p:spPr>
          <a:xfrm>
            <a:off x="1355463" y="1904104"/>
            <a:ext cx="7627172" cy="3693319"/>
          </a:xfrm>
          <a:prstGeom prst="rect">
            <a:avLst/>
          </a:prstGeom>
          <a:noFill/>
        </p:spPr>
        <p:txBody>
          <a:bodyPr wrap="square" rtlCol="0">
            <a:spAutoFit/>
          </a:bodyPr>
          <a:lstStyle/>
          <a:p>
            <a:r>
              <a:rPr lang="en-US" dirty="0"/>
              <a:t>What are all the parts of the produced code and how do they connect to each other to create the finished product</a:t>
            </a:r>
          </a:p>
          <a:p>
            <a:r>
              <a:rPr lang="en-US" dirty="0" err="1"/>
              <a:t>ie</a:t>
            </a:r>
            <a:r>
              <a:rPr lang="en-US" dirty="0"/>
              <a:t> if I'm chasing down a problem do </a:t>
            </a:r>
            <a:r>
              <a:rPr lang="en-US" dirty="0" err="1"/>
              <a:t>i</a:t>
            </a:r>
            <a:r>
              <a:rPr lang="en-US" dirty="0"/>
              <a:t> have some sort of a map to the </a:t>
            </a:r>
            <a:r>
              <a:rPr lang="en-US" dirty="0" err="1"/>
              <a:t>api</a:t>
            </a:r>
            <a:r>
              <a:rPr lang="en-US" dirty="0"/>
              <a:t> , by Colvin, Cliff.</a:t>
            </a:r>
          </a:p>
          <a:p>
            <a:r>
              <a:rPr lang="en-US" dirty="0" err="1"/>
              <a:t>ie</a:t>
            </a:r>
            <a:r>
              <a:rPr lang="en-US" dirty="0"/>
              <a:t> if I'm chasing down a problem do </a:t>
            </a:r>
            <a:r>
              <a:rPr lang="en-US" dirty="0" err="1"/>
              <a:t>i</a:t>
            </a:r>
            <a:r>
              <a:rPr lang="en-US" dirty="0"/>
              <a:t> have some sort of a map to the </a:t>
            </a:r>
            <a:r>
              <a:rPr lang="en-US" dirty="0" err="1"/>
              <a:t>api</a:t>
            </a:r>
            <a:r>
              <a:rPr lang="en-US" dirty="0"/>
              <a:t> </a:t>
            </a:r>
          </a:p>
          <a:p>
            <a:r>
              <a:rPr lang="en-US" dirty="0"/>
              <a:t>when we did this with IMS stuff, and with Alloy stuff people didn't understand the guts so when a </a:t>
            </a:r>
            <a:r>
              <a:rPr lang="en-US" dirty="0" err="1"/>
              <a:t>pr</a:t>
            </a:r>
            <a:r>
              <a:rPr lang="en-US" dirty="0"/>
              <a:t> …, by Colvin, Cliff.</a:t>
            </a:r>
          </a:p>
          <a:p>
            <a:endParaRPr lang="en-US" dirty="0"/>
          </a:p>
          <a:p>
            <a:r>
              <a:rPr lang="en-US" dirty="0"/>
              <a:t> then maybe, how do </a:t>
            </a:r>
            <a:r>
              <a:rPr lang="en-US" dirty="0" err="1"/>
              <a:t>i</a:t>
            </a:r>
            <a:r>
              <a:rPr lang="en-US" dirty="0"/>
              <a:t> create something new, how do </a:t>
            </a:r>
            <a:r>
              <a:rPr lang="en-US" dirty="0" err="1"/>
              <a:t>i</a:t>
            </a:r>
            <a:r>
              <a:rPr lang="en-US" dirty="0"/>
              <a:t> test properly, and write unit tests</a:t>
            </a:r>
          </a:p>
          <a:p>
            <a:r>
              <a:rPr lang="en-US" dirty="0"/>
              <a:t> </a:t>
            </a:r>
          </a:p>
          <a:p>
            <a:r>
              <a:rPr lang="en-US" dirty="0"/>
              <a:t>when we did this with IMS stuff, and with Alloy stuff people didn't understand the guts so when a problem happened they didn't know what to do</a:t>
            </a:r>
          </a:p>
        </p:txBody>
      </p:sp>
    </p:spTree>
    <p:extLst>
      <p:ext uri="{BB962C8B-B14F-4D97-AF65-F5344CB8AC3E}">
        <p14:creationId xmlns:p14="http://schemas.microsoft.com/office/powerpoint/2010/main" val="94041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D45DCBBD-49E8-4EAB-918B-24AB1275FE5F}"/>
              </a:ext>
            </a:extLst>
          </p:cNvPr>
          <p:cNvSpPr/>
          <p:nvPr/>
        </p:nvSpPr>
        <p:spPr>
          <a:xfrm>
            <a:off x="666974" y="3186662"/>
            <a:ext cx="1656678" cy="5046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5" name="Flowchart: Process 4">
            <a:extLst>
              <a:ext uri="{FF2B5EF4-FFF2-40B4-BE49-F238E27FC236}">
                <a16:creationId xmlns:a16="http://schemas.microsoft.com/office/drawing/2014/main" id="{C59EE4E1-5533-49A6-894B-D0457802F380}"/>
              </a:ext>
            </a:extLst>
          </p:cNvPr>
          <p:cNvSpPr/>
          <p:nvPr/>
        </p:nvSpPr>
        <p:spPr>
          <a:xfrm>
            <a:off x="666974" y="921945"/>
            <a:ext cx="1656678" cy="1098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Startup</a:t>
            </a:r>
          </a:p>
          <a:p>
            <a:pPr algn="ctr"/>
            <a:r>
              <a:rPr lang="en-US" dirty="0"/>
              <a:t>Filters</a:t>
            </a:r>
          </a:p>
          <a:p>
            <a:pPr algn="ctr"/>
            <a:r>
              <a:rPr lang="en-US" dirty="0"/>
              <a:t>Security</a:t>
            </a:r>
          </a:p>
        </p:txBody>
      </p:sp>
      <p:sp>
        <p:nvSpPr>
          <p:cNvPr id="6" name="Flowchart: Process 5">
            <a:extLst>
              <a:ext uri="{FF2B5EF4-FFF2-40B4-BE49-F238E27FC236}">
                <a16:creationId xmlns:a16="http://schemas.microsoft.com/office/drawing/2014/main" id="{41E6C943-601F-4633-A173-69D8F53B9B2B}"/>
              </a:ext>
            </a:extLst>
          </p:cNvPr>
          <p:cNvSpPr/>
          <p:nvPr/>
        </p:nvSpPr>
        <p:spPr>
          <a:xfrm>
            <a:off x="666974" y="4760716"/>
            <a:ext cx="1656678" cy="5046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Flowchart: Process 6">
            <a:extLst>
              <a:ext uri="{FF2B5EF4-FFF2-40B4-BE49-F238E27FC236}">
                <a16:creationId xmlns:a16="http://schemas.microsoft.com/office/drawing/2014/main" id="{4EFBEC49-A5A5-418F-82FB-74C07D102C8F}"/>
              </a:ext>
            </a:extLst>
          </p:cNvPr>
          <p:cNvSpPr/>
          <p:nvPr/>
        </p:nvSpPr>
        <p:spPr>
          <a:xfrm>
            <a:off x="666974" y="52904"/>
            <a:ext cx="1656678" cy="5809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9" name="Straight Arrow Connector 8">
            <a:extLst>
              <a:ext uri="{FF2B5EF4-FFF2-40B4-BE49-F238E27FC236}">
                <a16:creationId xmlns:a16="http://schemas.microsoft.com/office/drawing/2014/main" id="{8160CA03-5A02-4A48-8F2A-3D849472F25F}"/>
              </a:ext>
            </a:extLst>
          </p:cNvPr>
          <p:cNvCxnSpPr>
            <a:cxnSpLocks/>
          </p:cNvCxnSpPr>
          <p:nvPr/>
        </p:nvCxnSpPr>
        <p:spPr>
          <a:xfrm>
            <a:off x="1054249" y="633817"/>
            <a:ext cx="1919" cy="30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CDE7D8-AE03-474E-A7C1-F38B1CF4EC72}"/>
              </a:ext>
            </a:extLst>
          </p:cNvPr>
          <p:cNvCxnSpPr>
            <a:cxnSpLocks/>
          </p:cNvCxnSpPr>
          <p:nvPr/>
        </p:nvCxnSpPr>
        <p:spPr>
          <a:xfrm>
            <a:off x="1003405" y="2907123"/>
            <a:ext cx="0" cy="28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B42B56-DF15-4CE8-8207-E679A69695AD}"/>
              </a:ext>
            </a:extLst>
          </p:cNvPr>
          <p:cNvCxnSpPr>
            <a:cxnSpLocks/>
          </p:cNvCxnSpPr>
          <p:nvPr/>
        </p:nvCxnSpPr>
        <p:spPr>
          <a:xfrm flipH="1">
            <a:off x="1003405" y="4357085"/>
            <a:ext cx="1" cy="40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E559B4-1251-4D07-B3D1-AECA1391BD97}"/>
              </a:ext>
            </a:extLst>
          </p:cNvPr>
          <p:cNvCxnSpPr>
            <a:cxnSpLocks/>
          </p:cNvCxnSpPr>
          <p:nvPr/>
        </p:nvCxnSpPr>
        <p:spPr>
          <a:xfrm flipV="1">
            <a:off x="1938170" y="4500958"/>
            <a:ext cx="0" cy="33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773BF8-ABE7-426B-9997-67215F756F62}"/>
              </a:ext>
            </a:extLst>
          </p:cNvPr>
          <p:cNvCxnSpPr>
            <a:cxnSpLocks/>
          </p:cNvCxnSpPr>
          <p:nvPr/>
        </p:nvCxnSpPr>
        <p:spPr>
          <a:xfrm flipV="1">
            <a:off x="1938170" y="2877493"/>
            <a:ext cx="0" cy="30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23B622-F786-413E-829D-C240F7385C9D}"/>
              </a:ext>
            </a:extLst>
          </p:cNvPr>
          <p:cNvCxnSpPr>
            <a:cxnSpLocks/>
          </p:cNvCxnSpPr>
          <p:nvPr/>
        </p:nvCxnSpPr>
        <p:spPr>
          <a:xfrm flipV="1">
            <a:off x="1938170" y="633818"/>
            <a:ext cx="1" cy="305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06420E1-BD73-4363-81F3-CD6C1338E34C}"/>
              </a:ext>
            </a:extLst>
          </p:cNvPr>
          <p:cNvSpPr txBox="1"/>
          <p:nvPr/>
        </p:nvSpPr>
        <p:spPr>
          <a:xfrm>
            <a:off x="4551502" y="1124056"/>
            <a:ext cx="6869457" cy="2585323"/>
          </a:xfrm>
          <a:prstGeom prst="rect">
            <a:avLst/>
          </a:prstGeom>
          <a:noFill/>
        </p:spPr>
        <p:txBody>
          <a:bodyPr wrap="square" rtlCol="0">
            <a:spAutoFit/>
          </a:bodyPr>
          <a:lstStyle/>
          <a:p>
            <a:r>
              <a:rPr lang="en-US" dirty="0"/>
              <a:t>The API is invoked. Any filters that were applied in startup are ran in the pipeline before the controller is hit. This includes security and filters that make Entity Framework not track changes among others.</a:t>
            </a:r>
          </a:p>
          <a:p>
            <a:r>
              <a:rPr lang="en-US" dirty="0"/>
              <a:t>If it’s a </a:t>
            </a:r>
            <a:r>
              <a:rPr lang="en-US" dirty="0" err="1"/>
              <a:t>UnitOfWork</a:t>
            </a:r>
            <a:r>
              <a:rPr lang="en-US" dirty="0"/>
              <a:t> request the transaction is started.</a:t>
            </a:r>
          </a:p>
          <a:p>
            <a:r>
              <a:rPr lang="en-US" dirty="0"/>
              <a:t>The controller validates you’re not trying to retrieve or bulk insert too many records. If it’s a read only request the service is called and the response returned. If it’s a data modification request validation is called and an error response is returned if there is a failure.</a:t>
            </a:r>
          </a:p>
          <a:p>
            <a:r>
              <a:rPr lang="en-US" dirty="0"/>
              <a:t>A success response is returned if the service call was successful</a:t>
            </a:r>
          </a:p>
        </p:txBody>
      </p:sp>
      <p:sp>
        <p:nvSpPr>
          <p:cNvPr id="14" name="TextBox 13">
            <a:extLst>
              <a:ext uri="{FF2B5EF4-FFF2-40B4-BE49-F238E27FC236}">
                <a16:creationId xmlns:a16="http://schemas.microsoft.com/office/drawing/2014/main" id="{A1464FC5-72B8-473B-91B6-EA9C62DE73F7}"/>
              </a:ext>
            </a:extLst>
          </p:cNvPr>
          <p:cNvSpPr txBox="1"/>
          <p:nvPr/>
        </p:nvSpPr>
        <p:spPr>
          <a:xfrm>
            <a:off x="4616816" y="314429"/>
            <a:ext cx="6553141" cy="646331"/>
          </a:xfrm>
          <a:prstGeom prst="rect">
            <a:avLst/>
          </a:prstGeom>
          <a:noFill/>
        </p:spPr>
        <p:txBody>
          <a:bodyPr wrap="square" rtlCol="0">
            <a:spAutoFit/>
          </a:bodyPr>
          <a:lstStyle/>
          <a:p>
            <a:r>
              <a:rPr lang="en-US" dirty="0"/>
              <a:t>The .NET API Client, Swagger or another client makes a JSON request to our API and waits for a response.</a:t>
            </a:r>
          </a:p>
        </p:txBody>
      </p:sp>
      <p:sp>
        <p:nvSpPr>
          <p:cNvPr id="19" name="TextBox 18">
            <a:extLst>
              <a:ext uri="{FF2B5EF4-FFF2-40B4-BE49-F238E27FC236}">
                <a16:creationId xmlns:a16="http://schemas.microsoft.com/office/drawing/2014/main" id="{66D83381-4313-4C3C-A207-3E4C6DCAAC62}"/>
              </a:ext>
            </a:extLst>
          </p:cNvPr>
          <p:cNvSpPr txBox="1"/>
          <p:nvPr/>
        </p:nvSpPr>
        <p:spPr>
          <a:xfrm>
            <a:off x="4551502" y="3840522"/>
            <a:ext cx="6553137" cy="1477328"/>
          </a:xfrm>
          <a:prstGeom prst="rect">
            <a:avLst/>
          </a:prstGeom>
          <a:noFill/>
        </p:spPr>
        <p:txBody>
          <a:bodyPr wrap="square" rtlCol="0">
            <a:spAutoFit/>
          </a:bodyPr>
          <a:lstStyle/>
          <a:p>
            <a:r>
              <a:rPr lang="en-US" dirty="0"/>
              <a:t>The service takes the passed API model and applies the defined rules in the model validator and runs the validation. If an error occurs it’s returned to the client. If it’s successful the repository is called with a DAL object that has been mapped using a model mapper.</a:t>
            </a:r>
          </a:p>
        </p:txBody>
      </p:sp>
      <p:sp>
        <p:nvSpPr>
          <p:cNvPr id="20" name="TextBox 19">
            <a:extLst>
              <a:ext uri="{FF2B5EF4-FFF2-40B4-BE49-F238E27FC236}">
                <a16:creationId xmlns:a16="http://schemas.microsoft.com/office/drawing/2014/main" id="{6A26122F-2BD9-4374-8131-47BDE46C0713}"/>
              </a:ext>
            </a:extLst>
          </p:cNvPr>
          <p:cNvSpPr txBox="1"/>
          <p:nvPr/>
        </p:nvSpPr>
        <p:spPr>
          <a:xfrm>
            <a:off x="4577947" y="5573102"/>
            <a:ext cx="6869451" cy="1200329"/>
          </a:xfrm>
          <a:prstGeom prst="rect">
            <a:avLst/>
          </a:prstGeom>
          <a:noFill/>
        </p:spPr>
        <p:txBody>
          <a:bodyPr wrap="square" rtlCol="0">
            <a:spAutoFit/>
          </a:bodyPr>
          <a:lstStyle/>
          <a:p>
            <a:r>
              <a:rPr lang="en-US" dirty="0"/>
              <a:t>The repository takes the request and processes it and returns the response. The response is passed up through the layers and the transaction is completed if there was one.</a:t>
            </a:r>
          </a:p>
          <a:p>
            <a:endParaRPr lang="en-US" dirty="0"/>
          </a:p>
        </p:txBody>
      </p:sp>
      <p:sp>
        <p:nvSpPr>
          <p:cNvPr id="28" name="Flowchart: Process 27">
            <a:extLst>
              <a:ext uri="{FF2B5EF4-FFF2-40B4-BE49-F238E27FC236}">
                <a16:creationId xmlns:a16="http://schemas.microsoft.com/office/drawing/2014/main" id="{71292D40-6647-4EA0-93DE-4BAEBD447BC1}"/>
              </a:ext>
            </a:extLst>
          </p:cNvPr>
          <p:cNvSpPr/>
          <p:nvPr/>
        </p:nvSpPr>
        <p:spPr>
          <a:xfrm>
            <a:off x="666974" y="2326210"/>
            <a:ext cx="1656678" cy="5809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29" name="Straight Arrow Connector 28">
            <a:extLst>
              <a:ext uri="{FF2B5EF4-FFF2-40B4-BE49-F238E27FC236}">
                <a16:creationId xmlns:a16="http://schemas.microsoft.com/office/drawing/2014/main" id="{87015CBF-DFF3-4D8E-BC12-9E07A5C3B848}"/>
              </a:ext>
            </a:extLst>
          </p:cNvPr>
          <p:cNvCxnSpPr>
            <a:cxnSpLocks/>
          </p:cNvCxnSpPr>
          <p:nvPr/>
        </p:nvCxnSpPr>
        <p:spPr>
          <a:xfrm>
            <a:off x="1054249" y="2018466"/>
            <a:ext cx="0" cy="307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Process 32">
            <a:extLst>
              <a:ext uri="{FF2B5EF4-FFF2-40B4-BE49-F238E27FC236}">
                <a16:creationId xmlns:a16="http://schemas.microsoft.com/office/drawing/2014/main" id="{A227E286-4E28-47B4-9A7B-0DA897918512}"/>
              </a:ext>
            </a:extLst>
          </p:cNvPr>
          <p:cNvSpPr/>
          <p:nvPr/>
        </p:nvSpPr>
        <p:spPr>
          <a:xfrm>
            <a:off x="666974" y="3996334"/>
            <a:ext cx="1656678" cy="5046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a:t>
            </a:r>
          </a:p>
        </p:txBody>
      </p:sp>
      <p:cxnSp>
        <p:nvCxnSpPr>
          <p:cNvPr id="37" name="Straight Arrow Connector 36">
            <a:extLst>
              <a:ext uri="{FF2B5EF4-FFF2-40B4-BE49-F238E27FC236}">
                <a16:creationId xmlns:a16="http://schemas.microsoft.com/office/drawing/2014/main" id="{1BFF3629-1C91-48FF-8706-20AB87938D1D}"/>
              </a:ext>
            </a:extLst>
          </p:cNvPr>
          <p:cNvCxnSpPr>
            <a:cxnSpLocks/>
          </p:cNvCxnSpPr>
          <p:nvPr/>
        </p:nvCxnSpPr>
        <p:spPr>
          <a:xfrm>
            <a:off x="993801" y="3529393"/>
            <a:ext cx="9604" cy="46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C5D0738-107B-4EFB-83F5-CA780E47C825}"/>
              </a:ext>
            </a:extLst>
          </p:cNvPr>
          <p:cNvCxnSpPr>
            <a:cxnSpLocks/>
          </p:cNvCxnSpPr>
          <p:nvPr/>
        </p:nvCxnSpPr>
        <p:spPr>
          <a:xfrm flipV="1">
            <a:off x="1938170" y="2018466"/>
            <a:ext cx="0" cy="307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505CE2F-EA79-4C54-9417-C32D9DC36EDE}"/>
              </a:ext>
            </a:extLst>
          </p:cNvPr>
          <p:cNvCxnSpPr>
            <a:cxnSpLocks/>
          </p:cNvCxnSpPr>
          <p:nvPr/>
        </p:nvCxnSpPr>
        <p:spPr>
          <a:xfrm flipV="1">
            <a:off x="1927797" y="3691286"/>
            <a:ext cx="0" cy="305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a:extLst>
              <a:ext uri="{FF2B5EF4-FFF2-40B4-BE49-F238E27FC236}">
                <a16:creationId xmlns:a16="http://schemas.microsoft.com/office/drawing/2014/main" id="{1CFF0B51-6A1A-4B4B-9C45-30E6030BFB4D}"/>
              </a:ext>
            </a:extLst>
          </p:cNvPr>
          <p:cNvSpPr/>
          <p:nvPr/>
        </p:nvSpPr>
        <p:spPr>
          <a:xfrm>
            <a:off x="666974" y="5537301"/>
            <a:ext cx="1656678" cy="5046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Framework</a:t>
            </a:r>
          </a:p>
        </p:txBody>
      </p:sp>
      <p:sp>
        <p:nvSpPr>
          <p:cNvPr id="48" name="Flowchart: Process 47">
            <a:extLst>
              <a:ext uri="{FF2B5EF4-FFF2-40B4-BE49-F238E27FC236}">
                <a16:creationId xmlns:a16="http://schemas.microsoft.com/office/drawing/2014/main" id="{D666B8F2-8242-4AD9-976A-494BAC3F02CD}"/>
              </a:ext>
            </a:extLst>
          </p:cNvPr>
          <p:cNvSpPr/>
          <p:nvPr/>
        </p:nvSpPr>
        <p:spPr>
          <a:xfrm>
            <a:off x="666974" y="6276343"/>
            <a:ext cx="1656678" cy="5046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52" name="Straight Arrow Connector 51">
            <a:extLst>
              <a:ext uri="{FF2B5EF4-FFF2-40B4-BE49-F238E27FC236}">
                <a16:creationId xmlns:a16="http://schemas.microsoft.com/office/drawing/2014/main" id="{B480C216-EDF0-4320-8C74-D89359529504}"/>
              </a:ext>
            </a:extLst>
          </p:cNvPr>
          <p:cNvCxnSpPr>
            <a:cxnSpLocks/>
          </p:cNvCxnSpPr>
          <p:nvPr/>
        </p:nvCxnSpPr>
        <p:spPr>
          <a:xfrm flipH="1">
            <a:off x="993801" y="5258295"/>
            <a:ext cx="1" cy="27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F8F4F0B-DDDC-4B09-AE4A-9BE088CCC708}"/>
              </a:ext>
            </a:extLst>
          </p:cNvPr>
          <p:cNvCxnSpPr>
            <a:cxnSpLocks/>
          </p:cNvCxnSpPr>
          <p:nvPr/>
        </p:nvCxnSpPr>
        <p:spPr>
          <a:xfrm flipV="1">
            <a:off x="1906538" y="5258295"/>
            <a:ext cx="0" cy="389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21D87D4-7F7D-4648-B4B3-1E97FBD460CE}"/>
              </a:ext>
            </a:extLst>
          </p:cNvPr>
          <p:cNvCxnSpPr>
            <a:cxnSpLocks/>
          </p:cNvCxnSpPr>
          <p:nvPr/>
        </p:nvCxnSpPr>
        <p:spPr>
          <a:xfrm>
            <a:off x="984198" y="6024031"/>
            <a:ext cx="0" cy="252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5447EC5-ED32-42FC-B824-4C6FF24A67C9}"/>
              </a:ext>
            </a:extLst>
          </p:cNvPr>
          <p:cNvCxnSpPr>
            <a:cxnSpLocks/>
          </p:cNvCxnSpPr>
          <p:nvPr/>
        </p:nvCxnSpPr>
        <p:spPr>
          <a:xfrm flipV="1">
            <a:off x="1906538" y="6038004"/>
            <a:ext cx="0" cy="389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39940FF-3F26-4416-BEDB-82D2A4834E0B}"/>
              </a:ext>
            </a:extLst>
          </p:cNvPr>
          <p:cNvCxnSpPr/>
          <p:nvPr/>
        </p:nvCxnSpPr>
        <p:spPr>
          <a:xfrm>
            <a:off x="2474259" y="1471357"/>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1F548C5-753A-492F-B755-EA9495F1A9F6}"/>
              </a:ext>
            </a:extLst>
          </p:cNvPr>
          <p:cNvCxnSpPr/>
          <p:nvPr/>
        </p:nvCxnSpPr>
        <p:spPr>
          <a:xfrm>
            <a:off x="2474259" y="2616666"/>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69C3963-DC81-4560-A408-A250938E3878}"/>
              </a:ext>
            </a:extLst>
          </p:cNvPr>
          <p:cNvCxnSpPr/>
          <p:nvPr/>
        </p:nvCxnSpPr>
        <p:spPr>
          <a:xfrm flipV="1">
            <a:off x="3033656" y="2172338"/>
            <a:ext cx="0" cy="444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8B53EF1-3F50-47D3-8D36-2A23276E82FD}"/>
              </a:ext>
            </a:extLst>
          </p:cNvPr>
          <p:cNvCxnSpPr/>
          <p:nvPr/>
        </p:nvCxnSpPr>
        <p:spPr>
          <a:xfrm>
            <a:off x="3033656" y="1471357"/>
            <a:ext cx="0" cy="37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F31B55F-4593-478C-AE90-CFD6C8C5F6A2}"/>
              </a:ext>
            </a:extLst>
          </p:cNvPr>
          <p:cNvCxnSpPr/>
          <p:nvPr/>
        </p:nvCxnSpPr>
        <p:spPr>
          <a:xfrm>
            <a:off x="2474259" y="3429000"/>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5311A78-4044-41F4-B674-A929D0153C81}"/>
              </a:ext>
            </a:extLst>
          </p:cNvPr>
          <p:cNvCxnSpPr/>
          <p:nvPr/>
        </p:nvCxnSpPr>
        <p:spPr>
          <a:xfrm>
            <a:off x="2474259" y="4248646"/>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2CE31B-49BC-4564-96B7-75734B39EECB}"/>
              </a:ext>
            </a:extLst>
          </p:cNvPr>
          <p:cNvCxnSpPr/>
          <p:nvPr/>
        </p:nvCxnSpPr>
        <p:spPr>
          <a:xfrm flipV="1">
            <a:off x="3033656" y="3996334"/>
            <a:ext cx="0" cy="25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1A4ACD-490E-4EE0-992B-2BC5C23C3861}"/>
              </a:ext>
            </a:extLst>
          </p:cNvPr>
          <p:cNvCxnSpPr/>
          <p:nvPr/>
        </p:nvCxnSpPr>
        <p:spPr>
          <a:xfrm>
            <a:off x="3033656" y="3429000"/>
            <a:ext cx="0" cy="262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92B89E2-5964-4CE5-AAF5-A1F189F36CFF}"/>
              </a:ext>
            </a:extLst>
          </p:cNvPr>
          <p:cNvCxnSpPr/>
          <p:nvPr/>
        </p:nvCxnSpPr>
        <p:spPr>
          <a:xfrm>
            <a:off x="2474259" y="5013028"/>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DB865E6-6392-45F6-BFCF-117936773411}"/>
              </a:ext>
            </a:extLst>
          </p:cNvPr>
          <p:cNvCxnSpPr/>
          <p:nvPr/>
        </p:nvCxnSpPr>
        <p:spPr>
          <a:xfrm>
            <a:off x="2474259" y="5789613"/>
            <a:ext cx="559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A627BE-614E-43C7-83A0-F8A58844C59E}"/>
              </a:ext>
            </a:extLst>
          </p:cNvPr>
          <p:cNvCxnSpPr>
            <a:cxnSpLocks/>
          </p:cNvCxnSpPr>
          <p:nvPr/>
        </p:nvCxnSpPr>
        <p:spPr>
          <a:xfrm flipV="1">
            <a:off x="3033656" y="5537301"/>
            <a:ext cx="0" cy="25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8E0294C-78AF-48C0-89E9-7DEF063F5135}"/>
              </a:ext>
            </a:extLst>
          </p:cNvPr>
          <p:cNvCxnSpPr/>
          <p:nvPr/>
        </p:nvCxnSpPr>
        <p:spPr>
          <a:xfrm>
            <a:off x="3033656" y="5013028"/>
            <a:ext cx="0" cy="245267"/>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BA6B1E5-AAC6-4F17-A743-50B1890851AD}"/>
              </a:ext>
            </a:extLst>
          </p:cNvPr>
          <p:cNvSpPr txBox="1"/>
          <p:nvPr/>
        </p:nvSpPr>
        <p:spPr>
          <a:xfrm>
            <a:off x="2596264" y="158694"/>
            <a:ext cx="725968" cy="369332"/>
          </a:xfrm>
          <a:prstGeom prst="rect">
            <a:avLst/>
          </a:prstGeom>
          <a:noFill/>
        </p:spPr>
        <p:txBody>
          <a:bodyPr wrap="none" rtlCol="0">
            <a:spAutoFit/>
          </a:bodyPr>
          <a:lstStyle/>
          <a:p>
            <a:r>
              <a:rPr lang="en-US" dirty="0"/>
              <a:t>Client</a:t>
            </a:r>
          </a:p>
        </p:txBody>
      </p:sp>
      <p:sp>
        <p:nvSpPr>
          <p:cNvPr id="89" name="TextBox 88">
            <a:extLst>
              <a:ext uri="{FF2B5EF4-FFF2-40B4-BE49-F238E27FC236}">
                <a16:creationId xmlns:a16="http://schemas.microsoft.com/office/drawing/2014/main" id="{1C008EB7-7399-46DB-8C85-C01B5F8B2DC7}"/>
              </a:ext>
            </a:extLst>
          </p:cNvPr>
          <p:cNvSpPr txBox="1"/>
          <p:nvPr/>
        </p:nvSpPr>
        <p:spPr>
          <a:xfrm>
            <a:off x="2466156" y="1840635"/>
            <a:ext cx="618631" cy="369332"/>
          </a:xfrm>
          <a:prstGeom prst="rect">
            <a:avLst/>
          </a:prstGeom>
          <a:noFill/>
        </p:spPr>
        <p:txBody>
          <a:bodyPr wrap="none" rtlCol="0">
            <a:spAutoFit/>
          </a:bodyPr>
          <a:lstStyle/>
          <a:p>
            <a:r>
              <a:rPr lang="en-US" dirty="0"/>
              <a:t>Web</a:t>
            </a:r>
          </a:p>
        </p:txBody>
      </p:sp>
      <p:sp>
        <p:nvSpPr>
          <p:cNvPr id="90" name="TextBox 89">
            <a:extLst>
              <a:ext uri="{FF2B5EF4-FFF2-40B4-BE49-F238E27FC236}">
                <a16:creationId xmlns:a16="http://schemas.microsoft.com/office/drawing/2014/main" id="{92AD7CB7-C372-4469-A485-C4B4856C6CCC}"/>
              </a:ext>
            </a:extLst>
          </p:cNvPr>
          <p:cNvSpPr txBox="1"/>
          <p:nvPr/>
        </p:nvSpPr>
        <p:spPr>
          <a:xfrm>
            <a:off x="2389604" y="3666714"/>
            <a:ext cx="858440" cy="369332"/>
          </a:xfrm>
          <a:prstGeom prst="rect">
            <a:avLst/>
          </a:prstGeom>
          <a:noFill/>
        </p:spPr>
        <p:txBody>
          <a:bodyPr wrap="none" rtlCol="0">
            <a:spAutoFit/>
          </a:bodyPr>
          <a:lstStyle/>
          <a:p>
            <a:r>
              <a:rPr lang="en-US" dirty="0"/>
              <a:t>Service</a:t>
            </a:r>
          </a:p>
        </p:txBody>
      </p:sp>
      <p:sp>
        <p:nvSpPr>
          <p:cNvPr id="91" name="TextBox 90">
            <a:extLst>
              <a:ext uri="{FF2B5EF4-FFF2-40B4-BE49-F238E27FC236}">
                <a16:creationId xmlns:a16="http://schemas.microsoft.com/office/drawing/2014/main" id="{03994538-14D5-439F-B2DE-F3E1F2BA20D1}"/>
              </a:ext>
            </a:extLst>
          </p:cNvPr>
          <p:cNvSpPr txBox="1"/>
          <p:nvPr/>
        </p:nvSpPr>
        <p:spPr>
          <a:xfrm>
            <a:off x="2411594" y="5201977"/>
            <a:ext cx="1244123" cy="369332"/>
          </a:xfrm>
          <a:prstGeom prst="rect">
            <a:avLst/>
          </a:prstGeom>
          <a:noFill/>
        </p:spPr>
        <p:txBody>
          <a:bodyPr wrap="none" rtlCol="0">
            <a:spAutoFit/>
          </a:bodyPr>
          <a:lstStyle/>
          <a:p>
            <a:r>
              <a:rPr lang="en-US" dirty="0" err="1"/>
              <a:t>DataAccess</a:t>
            </a:r>
            <a:endParaRPr lang="en-US" dirty="0"/>
          </a:p>
        </p:txBody>
      </p:sp>
      <p:cxnSp>
        <p:nvCxnSpPr>
          <p:cNvPr id="93" name="Straight Connector 92">
            <a:extLst>
              <a:ext uri="{FF2B5EF4-FFF2-40B4-BE49-F238E27FC236}">
                <a16:creationId xmlns:a16="http://schemas.microsoft.com/office/drawing/2014/main" id="{310A029E-AD17-4692-99B7-99E820648443}"/>
              </a:ext>
            </a:extLst>
          </p:cNvPr>
          <p:cNvCxnSpPr>
            <a:cxnSpLocks/>
            <a:endCxn id="88" idx="1"/>
          </p:cNvCxnSpPr>
          <p:nvPr/>
        </p:nvCxnSpPr>
        <p:spPr>
          <a:xfrm>
            <a:off x="2389604" y="343360"/>
            <a:ext cx="2066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62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211998" cy="369332"/>
          </a:xfrm>
          <a:prstGeom prst="rect">
            <a:avLst/>
          </a:prstGeom>
          <a:noFill/>
        </p:spPr>
        <p:txBody>
          <a:bodyPr wrap="none" rtlCol="0">
            <a:spAutoFit/>
          </a:bodyPr>
          <a:lstStyle/>
          <a:p>
            <a:r>
              <a:rPr lang="en-US" dirty="0"/>
              <a:t>Controllers</a:t>
            </a:r>
          </a:p>
        </p:txBody>
      </p:sp>
      <p:sp>
        <p:nvSpPr>
          <p:cNvPr id="6" name="TextBox 5">
            <a:extLst>
              <a:ext uri="{FF2B5EF4-FFF2-40B4-BE49-F238E27FC236}">
                <a16:creationId xmlns:a16="http://schemas.microsoft.com/office/drawing/2014/main" id="{289C7D42-A567-4099-B65D-3F191791477A}"/>
              </a:ext>
            </a:extLst>
          </p:cNvPr>
          <p:cNvSpPr txBox="1"/>
          <p:nvPr/>
        </p:nvSpPr>
        <p:spPr>
          <a:xfrm>
            <a:off x="1355465" y="1581374"/>
            <a:ext cx="66697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Handle record paging and request limit violations.</a:t>
            </a:r>
          </a:p>
          <a:p>
            <a:pPr marL="285750" indent="-285750">
              <a:buFont typeface="Arial" panose="020B0604020202020204" pitchFamily="34" charset="0"/>
              <a:buChar char="•"/>
            </a:pPr>
            <a:r>
              <a:rPr lang="en-US" dirty="0"/>
              <a:t>Calls service validation and handles response. Returns errors if there are any.</a:t>
            </a:r>
          </a:p>
          <a:p>
            <a:pPr marL="285750" indent="-285750">
              <a:buFont typeface="Arial" panose="020B0604020202020204" pitchFamily="34" charset="0"/>
              <a:buChar char="•"/>
            </a:pPr>
            <a:r>
              <a:rPr lang="en-US" dirty="0"/>
              <a:t>Calls service to perform action and returns a response.</a:t>
            </a:r>
          </a:p>
          <a:p>
            <a:pPr marL="285750" indent="-285750">
              <a:buFont typeface="Arial" panose="020B0604020202020204" pitchFamily="34" charset="0"/>
              <a:buChar char="•"/>
            </a:pPr>
            <a:r>
              <a:rPr lang="en-US" dirty="0"/>
              <a:t>In general controllers take what the client gave us and passes it to the service for processing.</a:t>
            </a:r>
          </a:p>
          <a:p>
            <a:pPr marL="285750" indent="-285750">
              <a:buFont typeface="Arial" panose="020B0604020202020204" pitchFamily="34" charset="0"/>
              <a:buChar char="•"/>
            </a:pPr>
            <a:r>
              <a:rPr lang="en-US" dirty="0"/>
              <a:t>Never contains even a shred of business logic. All business logic belongs in the service layer.</a:t>
            </a:r>
          </a:p>
          <a:p>
            <a:pPr marL="285750" indent="-285750">
              <a:buFont typeface="Arial" panose="020B0604020202020204" pitchFamily="34" charset="0"/>
              <a:buChar char="•"/>
            </a:pPr>
            <a:r>
              <a:rPr lang="en-US" dirty="0"/>
              <a:t>Changes should be made in the derived class which has a .</a:t>
            </a:r>
            <a:r>
              <a:rPr lang="en-US" dirty="0" err="1"/>
              <a:t>cs</a:t>
            </a:r>
            <a:r>
              <a:rPr lang="en-US" dirty="0"/>
              <a:t> and not a .</a:t>
            </a:r>
            <a:r>
              <a:rPr lang="en-US" dirty="0" err="1"/>
              <a:t>g.cs</a:t>
            </a:r>
            <a:r>
              <a:rPr lang="en-US" dirty="0"/>
              <a:t> </a:t>
            </a:r>
            <a:r>
              <a:rPr lang="en-US" dirty="0" err="1"/>
              <a:t>extention</a:t>
            </a:r>
            <a:r>
              <a:rPr lang="en-US" dirty="0"/>
              <a:t>. </a:t>
            </a:r>
          </a:p>
          <a:p>
            <a:pPr marL="285750" indent="-285750">
              <a:buFont typeface="Arial" panose="020B0604020202020204" pitchFamily="34" charset="0"/>
              <a:buChar char="•"/>
            </a:pPr>
            <a:r>
              <a:rPr lang="en-US" dirty="0"/>
              <a:t>Filters can be applied like </a:t>
            </a:r>
            <a:r>
              <a:rPr lang="en-US" dirty="0" err="1"/>
              <a:t>ReadOnly</a:t>
            </a:r>
            <a:r>
              <a:rPr lang="en-US" dirty="0"/>
              <a:t> and </a:t>
            </a:r>
            <a:r>
              <a:rPr lang="en-US" dirty="0" err="1"/>
              <a:t>UnitOfWork</a:t>
            </a:r>
            <a:r>
              <a:rPr lang="en-US" dirty="0"/>
              <a:t> depending on the request types. </a:t>
            </a:r>
            <a:r>
              <a:rPr lang="en-US" dirty="0" err="1"/>
              <a:t>ReadOnly</a:t>
            </a:r>
            <a:r>
              <a:rPr lang="en-US" dirty="0"/>
              <a:t> disables Entity Framework change tracking boosting performance. </a:t>
            </a:r>
            <a:r>
              <a:rPr lang="en-US" dirty="0" err="1"/>
              <a:t>UnitOfWork</a:t>
            </a:r>
            <a:r>
              <a:rPr lang="en-US" dirty="0"/>
              <a:t> creates a transaction for your request that is committed only if there are no errors. </a:t>
            </a:r>
          </a:p>
        </p:txBody>
      </p:sp>
    </p:spTree>
    <p:extLst>
      <p:ext uri="{BB962C8B-B14F-4D97-AF65-F5344CB8AC3E}">
        <p14:creationId xmlns:p14="http://schemas.microsoft.com/office/powerpoint/2010/main" val="136817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948208" cy="369332"/>
          </a:xfrm>
          <a:prstGeom prst="rect">
            <a:avLst/>
          </a:prstGeom>
          <a:noFill/>
        </p:spPr>
        <p:txBody>
          <a:bodyPr wrap="none" rtlCol="0">
            <a:spAutoFit/>
          </a:bodyPr>
          <a:lstStyle/>
          <a:p>
            <a:r>
              <a:rPr lang="en-US" dirty="0"/>
              <a:t>Services</a:t>
            </a:r>
          </a:p>
        </p:txBody>
      </p:sp>
      <p:sp>
        <p:nvSpPr>
          <p:cNvPr id="6" name="TextBox 5">
            <a:extLst>
              <a:ext uri="{FF2B5EF4-FFF2-40B4-BE49-F238E27FC236}">
                <a16:creationId xmlns:a16="http://schemas.microsoft.com/office/drawing/2014/main" id="{289C7D42-A567-4099-B65D-3F191791477A}"/>
              </a:ext>
            </a:extLst>
          </p:cNvPr>
          <p:cNvSpPr txBox="1"/>
          <p:nvPr/>
        </p:nvSpPr>
        <p:spPr>
          <a:xfrm>
            <a:off x="1355464" y="1443841"/>
            <a:ext cx="66697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If the solution were an onion the services are the core.</a:t>
            </a:r>
          </a:p>
          <a:p>
            <a:pPr marL="285750" indent="-285750">
              <a:buFont typeface="Arial" panose="020B0604020202020204" pitchFamily="34" charset="0"/>
              <a:buChar char="•"/>
            </a:pPr>
            <a:r>
              <a:rPr lang="en-US" dirty="0"/>
              <a:t>Handles all business rule validation.</a:t>
            </a:r>
          </a:p>
          <a:p>
            <a:pPr marL="285750" indent="-285750">
              <a:buFont typeface="Arial" panose="020B0604020202020204" pitchFamily="34" charset="0"/>
              <a:buChar char="•"/>
            </a:pPr>
            <a:r>
              <a:rPr lang="en-US" dirty="0"/>
              <a:t>Maps API models to business object models and then to data access models</a:t>
            </a:r>
          </a:p>
          <a:p>
            <a:pPr marL="285750" indent="-285750">
              <a:buFont typeface="Arial" panose="020B0604020202020204" pitchFamily="34" charset="0"/>
              <a:buChar char="•"/>
            </a:pPr>
            <a:r>
              <a:rPr lang="en-US" dirty="0"/>
              <a:t>Business logic can be applied to business objects or directly to the API models. We are currently just applying it to the API models making the business object layer unnecessary. I’m making that tradeoff because I want all of the validation in one place.</a:t>
            </a:r>
          </a:p>
          <a:p>
            <a:pPr marL="285750" indent="-285750">
              <a:buFont typeface="Arial" panose="020B0604020202020204" pitchFamily="34" charset="0"/>
              <a:buChar char="•"/>
            </a:pPr>
            <a:r>
              <a:rPr lang="en-US" dirty="0"/>
              <a:t>Validation use Fluent Validation and can be found in the model validator for any API model.</a:t>
            </a:r>
          </a:p>
          <a:p>
            <a:pPr marL="285750" indent="-285750">
              <a:buFont typeface="Arial" panose="020B0604020202020204" pitchFamily="34" charset="0"/>
              <a:buChar char="•"/>
            </a:pPr>
            <a:r>
              <a:rPr lang="en-US" dirty="0"/>
              <a:t>There is one repository per service. Do not inject another repository. Duplicate the code if more than one service need some logic with the exception of global settings. </a:t>
            </a:r>
          </a:p>
          <a:p>
            <a:pPr marL="285750" indent="-285750">
              <a:buFont typeface="Arial" panose="020B0604020202020204" pitchFamily="34" charset="0"/>
              <a:buChar char="•"/>
            </a:pPr>
            <a:r>
              <a:rPr lang="en-US" dirty="0"/>
              <a:t>Calls to any external services or systems is done from the service.</a:t>
            </a:r>
          </a:p>
        </p:txBody>
      </p:sp>
    </p:spTree>
    <p:extLst>
      <p:ext uri="{BB962C8B-B14F-4D97-AF65-F5344CB8AC3E}">
        <p14:creationId xmlns:p14="http://schemas.microsoft.com/office/powerpoint/2010/main" val="20134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342162" cy="369332"/>
          </a:xfrm>
          <a:prstGeom prst="rect">
            <a:avLst/>
          </a:prstGeom>
          <a:noFill/>
        </p:spPr>
        <p:txBody>
          <a:bodyPr wrap="none" rtlCol="0">
            <a:spAutoFit/>
          </a:bodyPr>
          <a:lstStyle/>
          <a:p>
            <a:r>
              <a:rPr lang="en-US" dirty="0"/>
              <a:t>Repositories</a:t>
            </a:r>
          </a:p>
        </p:txBody>
      </p:sp>
      <p:sp>
        <p:nvSpPr>
          <p:cNvPr id="6" name="TextBox 5">
            <a:extLst>
              <a:ext uri="{FF2B5EF4-FFF2-40B4-BE49-F238E27FC236}">
                <a16:creationId xmlns:a16="http://schemas.microsoft.com/office/drawing/2014/main" id="{289C7D42-A567-4099-B65D-3F191791477A}"/>
              </a:ext>
            </a:extLst>
          </p:cNvPr>
          <p:cNvSpPr txBox="1"/>
          <p:nvPr/>
        </p:nvSpPr>
        <p:spPr>
          <a:xfrm>
            <a:off x="1247888" y="1549102"/>
            <a:ext cx="666974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Do not contain any business logic.</a:t>
            </a:r>
          </a:p>
          <a:p>
            <a:pPr marL="285750" indent="-285750">
              <a:buFont typeface="Arial" panose="020B0604020202020204" pitchFamily="34" charset="0"/>
              <a:buChar char="•"/>
            </a:pPr>
            <a:r>
              <a:rPr lang="en-US" dirty="0"/>
              <a:t>Wraps Entity Framework but should not expose Entity Framework to the consumer.</a:t>
            </a:r>
          </a:p>
          <a:p>
            <a:pPr marL="285750" indent="-285750">
              <a:buFont typeface="Arial" panose="020B0604020202020204" pitchFamily="34" charset="0"/>
              <a:buChar char="•"/>
            </a:pPr>
            <a:r>
              <a:rPr lang="en-US" dirty="0"/>
              <a:t>Includes helper methods like Where and </a:t>
            </a:r>
            <a:r>
              <a:rPr lang="en-US" dirty="0" err="1"/>
              <a:t>GetById</a:t>
            </a:r>
            <a:r>
              <a:rPr lang="en-US" dirty="0"/>
              <a:t> but Entity Framework can be used directly if needed.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2587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245854" cy="369332"/>
          </a:xfrm>
          <a:prstGeom prst="rect">
            <a:avLst/>
          </a:prstGeom>
          <a:noFill/>
        </p:spPr>
        <p:txBody>
          <a:bodyPr wrap="none" rtlCol="0">
            <a:spAutoFit/>
          </a:bodyPr>
          <a:lstStyle/>
          <a:p>
            <a:r>
              <a:rPr lang="en-US" dirty="0"/>
              <a:t>API Models</a:t>
            </a:r>
          </a:p>
        </p:txBody>
      </p:sp>
      <p:sp>
        <p:nvSpPr>
          <p:cNvPr id="2" name="TextBox 1">
            <a:extLst>
              <a:ext uri="{FF2B5EF4-FFF2-40B4-BE49-F238E27FC236}">
                <a16:creationId xmlns:a16="http://schemas.microsoft.com/office/drawing/2014/main" id="{B834C90B-B5F1-499D-8677-C57681015EBD}"/>
              </a:ext>
            </a:extLst>
          </p:cNvPr>
          <p:cNvSpPr txBox="1"/>
          <p:nvPr/>
        </p:nvSpPr>
        <p:spPr>
          <a:xfrm>
            <a:off x="959223" y="1118796"/>
            <a:ext cx="10273553" cy="5632311"/>
          </a:xfrm>
          <a:prstGeom prst="rect">
            <a:avLst/>
          </a:prstGeom>
          <a:noFill/>
        </p:spPr>
        <p:txBody>
          <a:bodyPr wrap="square" rtlCol="0">
            <a:spAutoFit/>
          </a:bodyPr>
          <a:lstStyle/>
          <a:p>
            <a:r>
              <a:rPr lang="en-US" dirty="0"/>
              <a:t>Request and response models are split two ways.</a:t>
            </a:r>
          </a:p>
          <a:p>
            <a:endParaRPr lang="en-US" dirty="0"/>
          </a:p>
          <a:p>
            <a:r>
              <a:rPr lang="en-US" dirty="0"/>
              <a:t>Controllers use a server request and a server response model.</a:t>
            </a:r>
          </a:p>
          <a:p>
            <a:endParaRPr lang="en-US" dirty="0"/>
          </a:p>
          <a:p>
            <a:r>
              <a:rPr lang="en-US" dirty="0"/>
              <a:t>.NET clients use a client request and a client response model.</a:t>
            </a:r>
          </a:p>
          <a:p>
            <a:endParaRPr lang="en-US" dirty="0"/>
          </a:p>
          <a:p>
            <a:r>
              <a:rPr lang="en-US" dirty="0"/>
              <a:t>These are separated like this so that fields can be removed from the request that don’t belong in the response and vice versa.</a:t>
            </a:r>
          </a:p>
          <a:p>
            <a:endParaRPr lang="en-US" dirty="0"/>
          </a:p>
          <a:p>
            <a:r>
              <a:rPr lang="en-US" dirty="0"/>
              <a:t>There are separate client models because using a server model on the client violates single responsibility. Client models almost immediately diverge from what the server requires and server logic doesn’t belong in client models. This creates more code that to support mapping and must be tested in integration tests but I believe it is the correct approach.</a:t>
            </a:r>
          </a:p>
          <a:p>
            <a:endParaRPr lang="en-US" dirty="0"/>
          </a:p>
          <a:p>
            <a:r>
              <a:rPr lang="en-US" dirty="0"/>
              <a:t>PUT and PATCH requests both use JSON patch. The model comes in. We load the existing record from the database and patch the model over it. This allows us to keep all of the columns in sync without worrying about wiping out fields in the database because our model has empty properties. </a:t>
            </a:r>
          </a:p>
          <a:p>
            <a:endParaRPr lang="en-US" dirty="0"/>
          </a:p>
          <a:p>
            <a:r>
              <a:rPr lang="en-US" dirty="0"/>
              <a:t>Hidden response columns can be enabled by removing the </a:t>
            </a:r>
            <a:r>
              <a:rPr lang="en-US" dirty="0" err="1"/>
              <a:t>JsonIgnore</a:t>
            </a:r>
            <a:r>
              <a:rPr lang="en-US" dirty="0"/>
              <a:t> attribute in the model and updating the patch mapper to handle the field. This is handled automatically by </a:t>
            </a:r>
            <a:r>
              <a:rPr lang="en-US" dirty="0" err="1"/>
              <a:t>Codenesium</a:t>
            </a:r>
            <a:r>
              <a:rPr lang="en-US" dirty="0"/>
              <a:t>. </a:t>
            </a:r>
          </a:p>
        </p:txBody>
      </p:sp>
    </p:spTree>
    <p:extLst>
      <p:ext uri="{BB962C8B-B14F-4D97-AF65-F5344CB8AC3E}">
        <p14:creationId xmlns:p14="http://schemas.microsoft.com/office/powerpoint/2010/main" val="110826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1769010" cy="369332"/>
          </a:xfrm>
          <a:prstGeom prst="rect">
            <a:avLst/>
          </a:prstGeom>
          <a:noFill/>
        </p:spPr>
        <p:txBody>
          <a:bodyPr wrap="none" rtlCol="0">
            <a:spAutoFit/>
          </a:bodyPr>
          <a:lstStyle/>
          <a:p>
            <a:r>
              <a:rPr lang="en-US" dirty="0"/>
              <a:t>Fluent Validation</a:t>
            </a:r>
          </a:p>
        </p:txBody>
      </p:sp>
    </p:spTree>
    <p:extLst>
      <p:ext uri="{BB962C8B-B14F-4D97-AF65-F5344CB8AC3E}">
        <p14:creationId xmlns:p14="http://schemas.microsoft.com/office/powerpoint/2010/main" val="87865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8E3C-E708-4EF6-85CD-7F401077DA5B}"/>
              </a:ext>
            </a:extLst>
          </p:cNvPr>
          <p:cNvSpPr txBox="1"/>
          <p:nvPr/>
        </p:nvSpPr>
        <p:spPr>
          <a:xfrm>
            <a:off x="4969794" y="570155"/>
            <a:ext cx="2236510" cy="369332"/>
          </a:xfrm>
          <a:prstGeom prst="rect">
            <a:avLst/>
          </a:prstGeom>
          <a:noFill/>
        </p:spPr>
        <p:txBody>
          <a:bodyPr wrap="none" rtlCol="0">
            <a:spAutoFit/>
          </a:bodyPr>
          <a:lstStyle/>
          <a:p>
            <a:r>
              <a:rPr lang="en-US" dirty="0"/>
              <a:t>Dependency Injection</a:t>
            </a:r>
          </a:p>
        </p:txBody>
      </p:sp>
    </p:spTree>
    <p:extLst>
      <p:ext uri="{BB962C8B-B14F-4D97-AF65-F5344CB8AC3E}">
        <p14:creationId xmlns:p14="http://schemas.microsoft.com/office/powerpoint/2010/main" val="30905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17351</TotalTime>
  <Words>2429</Words>
  <Application>Microsoft Office PowerPoint</Application>
  <PresentationFormat>Widescreen</PresentationFormat>
  <Paragraphs>254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Travis</dc:creator>
  <cp:lastModifiedBy>Taylor, Travis</cp:lastModifiedBy>
  <cp:revision>25</cp:revision>
  <dcterms:created xsi:type="dcterms:W3CDTF">2018-11-28T18:59:41Z</dcterms:created>
  <dcterms:modified xsi:type="dcterms:W3CDTF">2018-12-10T20:10:55Z</dcterms:modified>
</cp:coreProperties>
</file>