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6" r:id="rId6"/>
    <p:sldId id="258" r:id="rId7"/>
    <p:sldId id="262" r:id="rId8"/>
    <p:sldId id="263" r:id="rId9"/>
    <p:sldId id="325" r:id="rId10"/>
    <p:sldId id="264" r:id="rId11"/>
    <p:sldId id="265" r:id="rId12"/>
    <p:sldId id="266" r:id="rId13"/>
    <p:sldId id="260" r:id="rId14"/>
    <p:sldId id="277" r:id="rId15"/>
    <p:sldId id="270" r:id="rId16"/>
    <p:sldId id="276" r:id="rId17"/>
    <p:sldId id="261" r:id="rId18"/>
    <p:sldId id="285" r:id="rId19"/>
    <p:sldId id="286" r:id="rId20"/>
    <p:sldId id="323" r:id="rId21"/>
    <p:sldId id="308" r:id="rId22"/>
    <p:sldId id="291" r:id="rId23"/>
    <p:sldId id="288" r:id="rId24"/>
    <p:sldId id="292" r:id="rId25"/>
    <p:sldId id="294" r:id="rId26"/>
    <p:sldId id="296" r:id="rId27"/>
    <p:sldId id="297" r:id="rId28"/>
    <p:sldId id="295" r:id="rId29"/>
    <p:sldId id="301" r:id="rId30"/>
    <p:sldId id="289" r:id="rId31"/>
    <p:sldId id="290" r:id="rId32"/>
    <p:sldId id="298" r:id="rId33"/>
    <p:sldId id="299" r:id="rId34"/>
    <p:sldId id="300" r:id="rId35"/>
    <p:sldId id="259" r:id="rId36"/>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264.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5413 4300,'62'-12,"13"12,0 0,63 0,-76 0,13 0,25 0,-37 0,49 0,-37 0,0 0,0 0,0 0,13 0,-26 0,13 0,-12 0,-1-13,1 13,-1 0,-62-100,-12-12,-13-1,25 51,-13-26,1 26,12-1,0 1,-63 49,1 1,-1 12,-12-25,-12 0,-1 12,26 1,-13 12,12-13,-37 1,0 12,25 0,13 0,-26 12,1 1,-1 24,26-24,-76 24,51-12,24 0,63 75,-25 0,25-25,0 13,0-1,25 13,13-25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5500 7350,'25'113,"-25"-51,0 13,0-12,0 24,0-24,0 12,0-13,0 13,0 0,-25 13,88-76,-1 1,1 12,24-13,13 1,-12-13,-1 0,1 0,-26 0,1 0,74-25,-24 25,12 0,-50 0,-13 0,13 0,-12 0,24 0,13 0,0 12,-37-12,-13-100,-50 13,0 24,0-37,0 25,0 0,25-50,-13 63,-12-1,-50 13,-25 50,-12 0,-13 0,12 0,13 0,0 0,13 0,-76 0,76 0,-26 0,13-12,-25 12,-25 0,63 0,-26 0,-12 0,38 0,-13 0,0 0,12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5400 8838,'13'62,"-13"38,0 0,0-12,0-26,0 38,0-37,0 24,12-24,63-26,13-24,24-1,26-12,-38 0,-13 0,38 0,-25 0,25 0,25 0,75 0,-125 0,-37 0,-1-25,1 13,-1-1,-37-49,-25-1,0-49,0 24,0 26,0-1,-12-49,-1 24,1 26,-26 12,-49 37,-26-37,-37 25,13 13,-1-1,63 13,-100 0,-100-25,150 13,38-1,-1 13,-12 0,38 0,24 50,38 13,0-1,13 1,-1 24,13-12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41.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40.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0.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13.xml"/><Relationship Id="rId19" Type="http://schemas.openxmlformats.org/officeDocument/2006/relationships/tags" Target="../tags/tag13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4.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1.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slideLayout" Target="../slideLayouts/slideLayout18.xml"/><Relationship Id="rId10" Type="http://schemas.openxmlformats.org/officeDocument/2006/relationships/tags" Target="../tags/tag245.xml"/><Relationship Id="rId1" Type="http://schemas.openxmlformats.org/officeDocument/2006/relationships/tags" Target="../tags/tag23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7.xml"/><Relationship Id="rId1" Type="http://schemas.openxmlformats.org/officeDocument/2006/relationships/tags" Target="../tags/tag24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4.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hyperlink" Target="https://github.com/codenewbird/prepared_food.git"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tags" Target="../tags/tag25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slide" Target="slide10.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slide" Target="slide3.xml"/><Relationship Id="rId4" Type="http://schemas.openxmlformats.org/officeDocument/2006/relationships/tags" Target="../tags/tag150.xml"/><Relationship Id="rId3" Type="http://schemas.openxmlformats.org/officeDocument/2006/relationships/tags" Target="../tags/tag149.xml"/><Relationship Id="rId22" Type="http://schemas.openxmlformats.org/officeDocument/2006/relationships/notesSlide" Target="../notesSlides/notesSlide2.xml"/><Relationship Id="rId21" Type="http://schemas.openxmlformats.org/officeDocument/2006/relationships/slideLayout" Target="../slideLayouts/slideLayout17.xml"/><Relationship Id="rId20" Type="http://schemas.openxmlformats.org/officeDocument/2006/relationships/tags" Target="../tags/tag163.xml"/><Relationship Id="rId2" Type="http://schemas.openxmlformats.org/officeDocument/2006/relationships/tags" Target="../tags/tag148.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slide" Target="slide14.xml"/><Relationship Id="rId10" Type="http://schemas.openxmlformats.org/officeDocument/2006/relationships/tags" Target="../tags/tag154.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github.com/tjfoc/wutongchain.git" TargetMode="Externa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tags" Target="../tags/tag259.xml"/><Relationship Id="rId7" Type="http://schemas.openxmlformats.org/officeDocument/2006/relationships/customXml" Target="../ink/ink2.xml"/><Relationship Id="rId6" Type="http://schemas.openxmlformats.org/officeDocument/2006/relationships/image" Target="../media/image31.png"/><Relationship Id="rId5" Type="http://schemas.openxmlformats.org/officeDocument/2006/relationships/tags" Target="../tags/tag258.xml"/><Relationship Id="rId4" Type="http://schemas.openxmlformats.org/officeDocument/2006/relationships/customXml" Target="../ink/ink1.xml"/><Relationship Id="rId3" Type="http://schemas.openxmlformats.org/officeDocument/2006/relationships/image" Target="../media/image30.png"/><Relationship Id="rId2" Type="http://schemas.openxmlformats.org/officeDocument/2006/relationships/image" Target="../media/image29.png"/><Relationship Id="rId13" Type="http://schemas.openxmlformats.org/officeDocument/2006/relationships/slideLayout" Target="../slideLayouts/slideLayout13.xml"/><Relationship Id="rId12" Type="http://schemas.openxmlformats.org/officeDocument/2006/relationships/image" Target="../media/image33.png"/><Relationship Id="rId11" Type="http://schemas.openxmlformats.org/officeDocument/2006/relationships/tags" Target="../tags/tag260.xml"/><Relationship Id="rId10" Type="http://schemas.openxmlformats.org/officeDocument/2006/relationships/customXml" Target="../ink/ink3.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2.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4.xml.rels><?xml version="1.0" encoding="UTF-8" standalone="yes"?>
<Relationships xmlns="http://schemas.openxmlformats.org/package/2006/relationships"><Relationship Id="rId9" Type="http://schemas.openxmlformats.org/officeDocument/2006/relationships/slide" Target="slide7.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slide" Target="slide8.xml"/><Relationship Id="rId5" Type="http://schemas.openxmlformats.org/officeDocument/2006/relationships/tags" Target="../tags/tag173.xml"/><Relationship Id="rId4" Type="http://schemas.openxmlformats.org/officeDocument/2006/relationships/slide" Target="slide5.xml"/><Relationship Id="rId3" Type="http://schemas.openxmlformats.org/officeDocument/2006/relationships/tags" Target="../tags/tag172.xml"/><Relationship Id="rId2" Type="http://schemas.openxmlformats.org/officeDocument/2006/relationships/tags" Target="../tags/tag171.xml"/><Relationship Id="rId15" Type="http://schemas.openxmlformats.org/officeDocument/2006/relationships/slideLayout" Target="../slideLayouts/slideLayout19.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70.xml"/></Relationships>
</file>

<file path=ppt/slides/_rels/slide5.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image" Target="../media/image9.png"/><Relationship Id="rId3" Type="http://schemas.openxmlformats.org/officeDocument/2006/relationships/tags" Target="../tags/tag183.xml"/><Relationship Id="rId2" Type="http://schemas.openxmlformats.org/officeDocument/2006/relationships/tags" Target="../tags/tag182.xml"/><Relationship Id="rId15" Type="http://schemas.openxmlformats.org/officeDocument/2006/relationships/slideLayout" Target="../slideLayouts/slideLayout18.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9.png"/><Relationship Id="rId3" Type="http://schemas.openxmlformats.org/officeDocument/2006/relationships/tags" Target="../tags/tag196.xml"/><Relationship Id="rId2" Type="http://schemas.openxmlformats.org/officeDocument/2006/relationships/tags" Target="../tags/tag195.xml"/><Relationship Id="rId12" Type="http://schemas.openxmlformats.org/officeDocument/2006/relationships/slideLayout" Target="../slideLayouts/slideLayout18.xml"/><Relationship Id="rId11" Type="http://schemas.openxmlformats.org/officeDocument/2006/relationships/tags" Target="../tags/tag202.xml"/><Relationship Id="rId10" Type="http://schemas.openxmlformats.org/officeDocument/2006/relationships/image" Target="../media/image10.png"/><Relationship Id="rId1" Type="http://schemas.openxmlformats.org/officeDocument/2006/relationships/tags" Target="../tags/tag194.xml"/></Relationships>
</file>

<file path=ppt/slides/_rels/slide7.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1" Type="http://schemas.openxmlformats.org/officeDocument/2006/relationships/slideLayout" Target="../slideLayouts/slideLayout18.xml"/><Relationship Id="rId10" Type="http://schemas.openxmlformats.org/officeDocument/2006/relationships/tags" Target="../tags/tag211.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18.xml"/><Relationship Id="rId7" Type="http://schemas.openxmlformats.org/officeDocument/2006/relationships/image" Target="../media/image12.jpeg"/><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9.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2" Type="http://schemas.openxmlformats.org/officeDocument/2006/relationships/slideLayout" Target="../slideLayouts/slideLayout19.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tags" Target="../tags/tag2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114416" y="1893411"/>
            <a:ext cx="0" cy="145224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ctrTitle" idx="14"/>
            <p:custDataLst>
              <p:tags r:id="rId2"/>
            </p:custDataLst>
          </p:nvPr>
        </p:nvSpPr>
        <p:spPr>
          <a:xfrm>
            <a:off x="6356986" y="1553595"/>
            <a:ext cx="5602785" cy="1333864"/>
          </a:xfrm>
        </p:spPr>
        <p:txBody>
          <a:bodyPr>
            <a:normAutofit fontScale="90000"/>
          </a:bodyPr>
          <a:lstStyle/>
          <a:p>
            <a:r>
              <a:rPr lang="zh-CN" altLang="en-US">
                <a:solidFill>
                  <a:srgbClr val="ED7D31"/>
                </a:solidFill>
              </a:rPr>
              <a:t>味迹源</a:t>
            </a:r>
            <a:r>
              <a:rPr lang="zh-CN" altLang="en-US"/>
              <a:t>发布会</a:t>
            </a:r>
            <a:endParaRPr lang="zh-CN" altLang="en-US"/>
          </a:p>
        </p:txBody>
      </p:sp>
      <p:sp>
        <p:nvSpPr>
          <p:cNvPr id="2" name="副标题 1"/>
          <p:cNvSpPr>
            <a:spLocks noGrp="1"/>
          </p:cNvSpPr>
          <p:nvPr>
            <p:ph type="subTitle" idx="13"/>
            <p:custDataLst>
              <p:tags r:id="rId3"/>
            </p:custDataLst>
          </p:nvPr>
        </p:nvSpPr>
        <p:spPr>
          <a:xfrm>
            <a:off x="6356667" y="3033871"/>
            <a:ext cx="5198110" cy="311785"/>
          </a:xfrm>
        </p:spPr>
        <p:txBody>
          <a:bodyPr>
            <a:normAutofit/>
          </a:bodyPr>
          <a:lstStyle/>
          <a:p>
            <a:r>
              <a:rPr lang="zh-CN" altLang="en-US" sz="1800"/>
              <a:t>——基于区块链的预制菜生产</a:t>
            </a:r>
            <a:r>
              <a:rPr lang="zh-CN" altLang="en-US" sz="1800"/>
              <a:t>监测和溯源系统</a:t>
            </a:r>
            <a:endParaRPr lang="zh-CN" altLang="en-US" sz="1800"/>
          </a:p>
        </p:txBody>
      </p:sp>
      <p:sp>
        <p:nvSpPr>
          <p:cNvPr id="4" name="副标题 1"/>
          <p:cNvSpPr>
            <a:spLocks noGrp="1"/>
          </p:cNvSpPr>
          <p:nvPr>
            <p:custDataLst>
              <p:tags r:id="rId4"/>
            </p:custDataLst>
          </p:nvPr>
        </p:nvSpPr>
        <p:spPr>
          <a:xfrm>
            <a:off x="6356985" y="4506278"/>
            <a:ext cx="5198110" cy="882015"/>
          </a:xfrm>
          <a:prstGeom prst="rect">
            <a:avLst/>
          </a:prstGeom>
        </p:spPr>
        <p:txBody>
          <a:bodyPr vert="horz" wrap="square" lIns="0" tIns="0" rIns="0" bIns="0" rtlCol="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r>
              <a:rPr lang="zh-CN" altLang="en-US"/>
              <a:t>组长：周锦兴</a:t>
            </a:r>
            <a:endParaRPr lang="zh-CN" altLang="en-US"/>
          </a:p>
          <a:p>
            <a:r>
              <a:rPr lang="zh-CN" altLang="en-US"/>
              <a:t>组员：唐植鸣、周泽宇、杨泽旭、孟子强</a:t>
            </a:r>
            <a:endParaRPr lang="zh-CN" altLang="en-US"/>
          </a:p>
          <a:p>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产品设计应用原则</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rPr>
              <a:t>我们的产品有不可打破的原则</a:t>
            </a:r>
            <a:endParaRPr lang="zh-CN" altLang="en-US">
              <a:latin typeface="楷体" panose="02010609060101010101" charset="-122"/>
              <a:ea typeface="楷体" panose="02010609060101010101" charset="-122"/>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custDataLst>
              <p:tags r:id="rId1"/>
            </p:custDataLst>
          </p:nvPr>
        </p:nvSpPr>
        <p:spPr>
          <a:xfrm>
            <a:off x="693687"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1" name="文本框 60"/>
          <p:cNvSpPr txBox="1"/>
          <p:nvPr>
            <p:custDataLst>
              <p:tags r:id="rId2"/>
            </p:custDataLst>
          </p:nvPr>
        </p:nvSpPr>
        <p:spPr>
          <a:xfrm>
            <a:off x="606494" y="4309995"/>
            <a:ext cx="1872238" cy="707886"/>
          </a:xfrm>
          <a:prstGeom prst="rect">
            <a:avLst/>
          </a:prstGeom>
          <a:noFill/>
        </p:spPr>
        <p:txBody>
          <a:bodyPr wrap="square" rtlCol="0" anchor="t">
            <a:normAutofit lnSpcReduction="10000"/>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需求原则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2" name="文本框 61"/>
          <p:cNvSpPr txBox="1"/>
          <p:nvPr>
            <p:custDataLst>
              <p:tags r:id="rId3"/>
            </p:custDataLst>
          </p:nvPr>
        </p:nvSpPr>
        <p:spPr>
          <a:xfrm>
            <a:off x="3730782"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3" name="文本框 62"/>
          <p:cNvSpPr txBox="1"/>
          <p:nvPr>
            <p:custDataLst>
              <p:tags r:id="rId4"/>
            </p:custDataLst>
          </p:nvPr>
        </p:nvSpPr>
        <p:spPr>
          <a:xfrm>
            <a:off x="3617323" y="4309995"/>
            <a:ext cx="1872238" cy="707886"/>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创新原则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4" name="文本框 63"/>
          <p:cNvSpPr txBox="1"/>
          <p:nvPr>
            <p:custDataLst>
              <p:tags r:id="rId5"/>
            </p:custDataLst>
          </p:nvPr>
        </p:nvSpPr>
        <p:spPr>
          <a:xfrm>
            <a:off x="6732737"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5" name="文本框 64"/>
          <p:cNvSpPr txBox="1"/>
          <p:nvPr>
            <p:custDataLst>
              <p:tags r:id="rId6"/>
            </p:custDataLst>
          </p:nvPr>
        </p:nvSpPr>
        <p:spPr>
          <a:xfrm>
            <a:off x="6628152" y="4309995"/>
            <a:ext cx="1872238" cy="707886"/>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简化原则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6" name="文本框 65"/>
          <p:cNvSpPr txBox="1"/>
          <p:nvPr>
            <p:custDataLst>
              <p:tags r:id="rId7"/>
            </p:custDataLst>
          </p:nvPr>
        </p:nvSpPr>
        <p:spPr>
          <a:xfrm>
            <a:off x="9765756"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7" name="文本框 66"/>
          <p:cNvSpPr txBox="1"/>
          <p:nvPr>
            <p:custDataLst>
              <p:tags r:id="rId8"/>
            </p:custDataLst>
          </p:nvPr>
        </p:nvSpPr>
        <p:spPr>
          <a:xfrm>
            <a:off x="9638982" y="4309995"/>
            <a:ext cx="1872238" cy="707886"/>
          </a:xfrm>
          <a:prstGeom prst="rect">
            <a:avLst/>
          </a:prstGeom>
          <a:noFill/>
        </p:spPr>
        <p:txBody>
          <a:bodyPr wrap="square" rtlCol="0" anchor="t">
            <a:normAutofit lnSpcReduction="10000"/>
          </a:bodyPr>
          <a:p>
            <a:pPr algn="ctr"/>
            <a:r>
              <a:rPr lang="zh-CN" altLang="en-US" sz="2000">
                <a:solidFill>
                  <a:schemeClr val="bg1">
                    <a:lumMod val="50000"/>
                  </a:schemeClr>
                </a:solidFill>
                <a:latin typeface="Arial" panose="020B0604020202020204" pitchFamily="34" charset="0"/>
                <a:ea typeface="微软雅黑" panose="020B0503020204020204" charset="-122"/>
                <a:cs typeface="+mj-cs"/>
                <a:sym typeface="Arial" panose="020B0604020202020204" pitchFamily="34" charset="0"/>
              </a:rPr>
              <a:t>审核原则</a:t>
            </a:r>
            <a:endParaRPr lang="zh-CN" altLang="en-US" sz="2000">
              <a:solidFill>
                <a:schemeClr val="bg1">
                  <a:lumMod val="50000"/>
                </a:schemeClr>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68" name="直接连接符 67"/>
          <p:cNvCxnSpPr/>
          <p:nvPr>
            <p:custDataLst>
              <p:tags r:id="rId9"/>
            </p:custDataLst>
          </p:nvPr>
        </p:nvCxnSpPr>
        <p:spPr>
          <a:xfrm>
            <a:off x="601980" y="2187015"/>
            <a:ext cx="10988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solidFill>
                  <a:schemeClr val="accent1"/>
                </a:solidFill>
                <a:effectLst>
                  <a:outerShdw blurRad="38100" dist="25400" dir="5400000" algn="ctr" rotWithShape="0">
                    <a:srgbClr val="6E747A">
                      <a:alpha val="43000"/>
                    </a:srgbClr>
                  </a:outerShdw>
                </a:effectLst>
              </a:rPr>
              <a:t>需求原则</a:t>
            </a:r>
            <a:endParaRPr lang="zh-CN" altLang="en-US" sz="3555">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69925" y="1070610"/>
            <a:ext cx="9300845" cy="2358390"/>
          </a:xfrm>
          <a:prstGeom prst="rect">
            <a:avLst/>
          </a:prstGeom>
          <a:noFill/>
        </p:spPr>
        <p:txBody>
          <a:bodyPr wrap="square" rtlCol="0">
            <a:noAutofit/>
          </a:bodyPr>
          <a:p>
            <a:pPr indent="457200"/>
            <a:r>
              <a:rPr lang="zh-CN" altLang="en-US"/>
              <a:t>最近引起热议的</a:t>
            </a:r>
            <a:r>
              <a:rPr lang="en-US" altLang="zh-CN"/>
              <a:t>“</a:t>
            </a:r>
            <a:r>
              <a:rPr lang="zh-CN" altLang="en-US"/>
              <a:t>预制菜进校园</a:t>
            </a:r>
            <a:r>
              <a:rPr lang="en-US" altLang="zh-CN"/>
              <a:t>”</a:t>
            </a:r>
            <a:r>
              <a:rPr lang="zh-CN" altLang="en-US"/>
              <a:t>事件，使广大民众再次注意到了对日益增多的预制菜使用，又一次引起人群对预制菜安全健康方面的忧虑，本产品旨在为客户提供完善透明的预制菜原料来源以及制作流程。</a:t>
            </a:r>
            <a:endParaRPr lang="zh-CN" altLang="en-US"/>
          </a:p>
          <a:p>
            <a:pPr indent="457200"/>
            <a:r>
              <a:rPr lang="zh-CN" altLang="en-US"/>
              <a:t>同时，预制菜制造商和商家也迫切需要稳定可靠的出售渠道，以提高客户对预制菜商品的信任度、提高品牌的知名度和价值并且优化生产过程同时减少生产成本。</a:t>
            </a:r>
            <a:endParaRPr lang="zh-CN" altLang="en-US"/>
          </a:p>
          <a:p>
            <a:pPr indent="457200"/>
            <a:r>
              <a:rPr lang="zh-CN" altLang="en-US"/>
              <a:t>本产品也将与政府相关监管部门进行合作，与生产环节的数据进行比对，确保预制菜的生产过程符合国家的食品安全管理和监管要求，可以获得政府的支持和认可。商家可以借助政府力量推广产品，增强企业的社会责任感和公信力。</a:t>
            </a:r>
            <a:endParaRPr lang="zh-CN" altLang="en-US"/>
          </a:p>
        </p:txBody>
      </p:sp>
      <p:sp>
        <p:nvSpPr>
          <p:cNvPr id="6" name="标题 1"/>
          <p:cNvSpPr>
            <a:spLocks noGrp="1"/>
          </p:cNvSpPr>
          <p:nvPr>
            <p:custDataLst>
              <p:tags r:id="rId1"/>
            </p:custDataLst>
          </p:nvPr>
        </p:nvSpPr>
        <p:spPr>
          <a:xfrm>
            <a:off x="669882" y="3614420"/>
            <a:ext cx="10852237" cy="441964"/>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algn="l">
              <a:buClrTx/>
              <a:buSzTx/>
              <a:buFontTx/>
            </a:pPr>
            <a:r>
              <a:rPr lang="zh-CN" altLang="en-US" sz="3200">
                <a:solidFill>
                  <a:schemeClr val="accent1"/>
                </a:solidFill>
                <a:effectLst>
                  <a:outerShdw blurRad="38100" dist="25400" dir="5400000" algn="ctr" rotWithShape="0">
                    <a:srgbClr val="6E747A">
                      <a:alpha val="43000"/>
                    </a:srgbClr>
                  </a:outerShdw>
                </a:effectLst>
              </a:rPr>
              <a:t>创新原则</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7" name="文本框 6"/>
          <p:cNvSpPr txBox="1"/>
          <p:nvPr>
            <p:custDataLst>
              <p:tags r:id="rId2"/>
            </p:custDataLst>
          </p:nvPr>
        </p:nvSpPr>
        <p:spPr>
          <a:xfrm>
            <a:off x="669925" y="4166870"/>
            <a:ext cx="9300845" cy="2035175"/>
          </a:xfrm>
          <a:prstGeom prst="rect">
            <a:avLst/>
          </a:prstGeom>
          <a:noFill/>
        </p:spPr>
        <p:txBody>
          <a:bodyPr wrap="square" rtlCol="0">
            <a:noAutofit/>
          </a:bodyPr>
          <a:p>
            <a:pPr indent="457200" algn="l">
              <a:buClrTx/>
              <a:buSzTx/>
              <a:buFontTx/>
              <a:buNone/>
            </a:pPr>
            <a:r>
              <a:rPr lang="zh-CN" altLang="en-US" sz="1800"/>
              <a:t>本产品采用了溯源技术，通过区块链、物联网等技术手段追踪和记录整个生产过程中的关键信息，帮助消费者追溯产品的来源和生产过程。</a:t>
            </a:r>
            <a:endParaRPr lang="zh-CN" altLang="en-US" sz="1800"/>
          </a:p>
          <a:p>
            <a:pPr indent="457200" algn="l">
              <a:buClrTx/>
              <a:buSzTx/>
              <a:buFontTx/>
              <a:buNone/>
            </a:pPr>
            <a:r>
              <a:rPr lang="zh-CN" altLang="en-US" sz="1800"/>
              <a:t>同时，通过数据化管理和智能化监控，实现对生产过程的实时监测和控制。</a:t>
            </a:r>
            <a:endParaRPr lang="zh-CN" altLang="en-US" sz="1800"/>
          </a:p>
          <a:p>
            <a:pPr indent="457200" algn="l">
              <a:buClrTx/>
              <a:buSzTx/>
              <a:buFontTx/>
              <a:buNone/>
            </a:pPr>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04825"/>
          </a:xfrm>
        </p:spPr>
        <p:txBody>
          <a:bodyPr>
            <a:normAutofit fontScale="90000"/>
          </a:bodyPr>
          <a:p>
            <a:r>
              <a:rPr lang="zh-CN" altLang="en-US" sz="3555">
                <a:solidFill>
                  <a:schemeClr val="accent1"/>
                </a:solidFill>
                <a:effectLst>
                  <a:outerShdw blurRad="38100" dist="25400" dir="5400000" algn="ctr" rotWithShape="0">
                    <a:srgbClr val="6E747A">
                      <a:alpha val="43000"/>
                    </a:srgbClr>
                  </a:outerShdw>
                </a:effectLst>
              </a:rPr>
              <a:t>简化原则</a:t>
            </a:r>
            <a:endParaRPr lang="zh-CN" altLang="en-US" sz="3555">
              <a:solidFill>
                <a:schemeClr val="accent1"/>
              </a:solidFill>
              <a:effectLst>
                <a:outerShdw blurRad="38100" dist="25400" dir="5400000" algn="ctr" rotWithShape="0">
                  <a:srgbClr val="6E747A">
                    <a:alpha val="43000"/>
                  </a:srgbClr>
                </a:outerShdw>
              </a:effectLst>
            </a:endParaRPr>
          </a:p>
        </p:txBody>
      </p:sp>
      <p:sp>
        <p:nvSpPr>
          <p:cNvPr id="4" name="标题 1"/>
          <p:cNvSpPr>
            <a:spLocks noGrp="1"/>
          </p:cNvSpPr>
          <p:nvPr>
            <p:custDataLst>
              <p:tags r:id="rId1"/>
            </p:custDataLst>
          </p:nvPr>
        </p:nvSpPr>
        <p:spPr>
          <a:xfrm>
            <a:off x="669925" y="3208020"/>
            <a:ext cx="10852150" cy="488950"/>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zh-CN" altLang="en-US" sz="3200">
                <a:solidFill>
                  <a:schemeClr val="accent1"/>
                </a:solidFill>
                <a:effectLst>
                  <a:outerShdw blurRad="38100" dist="25400" dir="5400000" algn="ctr" rotWithShape="0">
                    <a:srgbClr val="6E747A">
                      <a:alpha val="43000"/>
                    </a:srgbClr>
                  </a:outerShdw>
                </a:effectLst>
              </a:rPr>
              <a:t>审核原则</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custDataLst>
              <p:tags r:id="rId2"/>
            </p:custDataLst>
          </p:nvPr>
        </p:nvSpPr>
        <p:spPr>
          <a:xfrm>
            <a:off x="669925" y="948690"/>
            <a:ext cx="9300845" cy="2100580"/>
          </a:xfrm>
          <a:prstGeom prst="rect">
            <a:avLst/>
          </a:prstGeom>
          <a:noFill/>
        </p:spPr>
        <p:txBody>
          <a:bodyPr wrap="square" rtlCol="0">
            <a:noAutofit/>
          </a:bodyPr>
          <a:p>
            <a:pPr indent="457200" algn="l">
              <a:buClrTx/>
              <a:buSzTx/>
              <a:buFontTx/>
            </a:pPr>
            <a:r>
              <a:rPr lang="zh-CN" altLang="en-US"/>
              <a:t>本产品在开发过程中不断删减不必需的功能以及设计，以求页面的精简性，尽可能减少用户的学习周期，更快地掌握系统的操作方法以及功能使用，这样可以提高产品的市场接受度。</a:t>
            </a:r>
            <a:endParaRPr lang="zh-CN" altLang="en-US"/>
          </a:p>
          <a:p>
            <a:pPr indent="457200" algn="l">
              <a:buClrTx/>
              <a:buSzTx/>
              <a:buFontTx/>
            </a:pPr>
            <a:r>
              <a:rPr lang="zh-CN" altLang="en-US"/>
              <a:t>同时，在质量检测中不断发现可解决的问题，不断优化代码结构，简化代码量的同时提高系统的运行效率，给用户带来更流畅更稳定的使用体验。例如只为用户保留需要的区块链接口，代码内部的每一部分只执行本身的任务以避免不必要的资源浪费。</a:t>
            </a:r>
            <a:endParaRPr lang="zh-CN" altLang="en-US"/>
          </a:p>
        </p:txBody>
      </p:sp>
      <p:sp>
        <p:nvSpPr>
          <p:cNvPr id="5" name="文本框 4"/>
          <p:cNvSpPr txBox="1"/>
          <p:nvPr>
            <p:custDataLst>
              <p:tags r:id="rId3"/>
            </p:custDataLst>
          </p:nvPr>
        </p:nvSpPr>
        <p:spPr>
          <a:xfrm>
            <a:off x="669925" y="3959225"/>
            <a:ext cx="9300845" cy="2100580"/>
          </a:xfrm>
          <a:prstGeom prst="rect">
            <a:avLst/>
          </a:prstGeom>
          <a:noFill/>
        </p:spPr>
        <p:txBody>
          <a:bodyPr wrap="square" rtlCol="0">
            <a:noAutofit/>
          </a:bodyPr>
          <a:p>
            <a:pPr indent="457200" algn="l">
              <a:buClrTx/>
              <a:buSzTx/>
              <a:buFontTx/>
            </a:pPr>
            <a:r>
              <a:rPr lang="zh-CN" altLang="en-US"/>
              <a:t>团队在开发末期使用</a:t>
            </a:r>
            <a:r>
              <a:rPr lang="en-US" altLang="zh-CN"/>
              <a:t>Sonarqube</a:t>
            </a:r>
            <a:r>
              <a:rPr lang="zh-CN" altLang="en-US"/>
              <a:t>，</a:t>
            </a:r>
            <a:r>
              <a:rPr lang="en-US" altLang="zh-CN"/>
              <a:t>Alibaba</a:t>
            </a:r>
            <a:r>
              <a:rPr lang="zh-CN" altLang="en-US"/>
              <a:t>代码规范检查，进行静态的代码分析，解决部分逻辑错误、不规范问题等。</a:t>
            </a:r>
            <a:endParaRPr lang="zh-CN" altLang="en-US"/>
          </a:p>
          <a:p>
            <a:pPr indent="457200" algn="l">
              <a:buClrTx/>
              <a:buSzTx/>
              <a:buFontTx/>
            </a:pPr>
            <a:r>
              <a:rPr lang="zh-CN" altLang="en-US"/>
              <a:t>也对</a:t>
            </a:r>
            <a:r>
              <a:rPr lang="en-US" altLang="zh-CN"/>
              <a:t>UML</a:t>
            </a:r>
            <a:r>
              <a:rPr lang="zh-CN" altLang="en-US"/>
              <a:t>图、</a:t>
            </a:r>
            <a:r>
              <a:rPr lang="en-US" altLang="zh-CN"/>
              <a:t>E-R</a:t>
            </a:r>
            <a:r>
              <a:rPr lang="zh-CN" altLang="en-US"/>
              <a:t>图进行了审查，发现了设计缺陷以及结构问题。</a:t>
            </a:r>
            <a:endParaRPr lang="zh-CN" altLang="en-US"/>
          </a:p>
          <a:p>
            <a:pPr indent="457200" algn="l">
              <a:buClrTx/>
              <a:buSzTx/>
              <a:buFontTx/>
            </a:pPr>
            <a:r>
              <a:rPr lang="zh-CN" altLang="en-US"/>
              <a:t>在测试阶段中，进行参与者模拟，发现需求不清晰、功能要求尚未达到等问题</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产品实现</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cs typeface="楷体" panose="02010609060101010101" charset="-122"/>
              </a:rPr>
              <a:t>从</a:t>
            </a:r>
            <a:r>
              <a:rPr lang="en-US" altLang="zh-CN">
                <a:latin typeface="楷体" panose="02010609060101010101" charset="-122"/>
                <a:ea typeface="楷体" panose="02010609060101010101" charset="-122"/>
                <a:cs typeface="楷体" panose="02010609060101010101" charset="-122"/>
              </a:rPr>
              <a:t>0</a:t>
            </a:r>
            <a:r>
              <a:rPr lang="zh-CN" altLang="en-US">
                <a:latin typeface="楷体" panose="02010609060101010101" charset="-122"/>
                <a:ea typeface="楷体" panose="02010609060101010101" charset="-122"/>
                <a:cs typeface="楷体" panose="02010609060101010101" charset="-122"/>
              </a:rPr>
              <a:t>到</a:t>
            </a:r>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，再到</a:t>
            </a:r>
            <a:r>
              <a:rPr lang="en-US" altLang="zh-CN">
                <a:latin typeface="楷体" panose="02010609060101010101" charset="-122"/>
                <a:ea typeface="楷体" panose="02010609060101010101" charset="-122"/>
                <a:cs typeface="楷体" panose="02010609060101010101" charset="-122"/>
              </a:rPr>
              <a:t>100</a:t>
            </a:r>
            <a:endParaRPr lang="en-US" altLang="zh-CN">
              <a:latin typeface="楷体" panose="02010609060101010101" charset="-122"/>
              <a:ea typeface="楷体" panose="02010609060101010101" charset="-122"/>
              <a:cs typeface="楷体" panose="02010609060101010101"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用户体验设计考虑的因素</a:t>
            </a:r>
            <a:endParaRPr lang="zh-CN" altLang="en-US" sz="3600"/>
          </a:p>
        </p:txBody>
      </p:sp>
      <p:sp>
        <p:nvSpPr>
          <p:cNvPr id="3" name="内容占位符 2"/>
          <p:cNvSpPr>
            <a:spLocks noGrp="1"/>
          </p:cNvSpPr>
          <p:nvPr>
            <p:ph idx="1"/>
          </p:nvPr>
        </p:nvSpPr>
        <p:spPr/>
        <p:txBody>
          <a:bodyPr/>
          <a:p>
            <a:r>
              <a:rPr lang="zh-CN" altLang="en-US" sz="2000"/>
              <a:t>产品界面应简洁清晰，操作流程应直观易懂。通过合理的布局和导航设计，减少用户的认知负担，使其能够轻松地完成任务</a:t>
            </a:r>
            <a:endParaRPr lang="zh-CN" altLang="en-US" sz="2000"/>
          </a:p>
          <a:p>
            <a:r>
              <a:rPr lang="zh-CN" altLang="en-US" sz="2000"/>
              <a:t>界面元素、交互模式和设计风格的一致性，使用户能够快速熟悉和掌握产品。这包括颜色、图标、按钮等元素的统一和稳定性</a:t>
            </a:r>
            <a:endParaRPr lang="zh-CN" altLang="en-US" sz="2000"/>
          </a:p>
          <a:p>
            <a:r>
              <a:rPr lang="zh-CN" altLang="en-US" sz="2000"/>
              <a:t>及时给予用户反馈，例如显示加载状态、操作结果等。同时，对用户的输入和操作作出及时响应，增强用户的互动感和参与感</a:t>
            </a:r>
            <a:endParaRPr lang="zh-CN" altLang="en-US" sz="2000"/>
          </a:p>
          <a:p>
            <a:r>
              <a:rPr sz="2000"/>
              <a:t>通过质量分析及优化提高</a:t>
            </a:r>
            <a:r>
              <a:rPr lang="zh-CN" altLang="en-US" sz="2000"/>
              <a:t>产品的稳定性和可靠性，减少崩溃、卡顿等问题，以提供流畅的使用体验</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产品开发的编程环境</a:t>
            </a:r>
            <a:endParaRPr lang="zh-CN" altLang="en-US" sz="3600"/>
          </a:p>
        </p:txBody>
      </p:sp>
      <p:sp>
        <p:nvSpPr>
          <p:cNvPr id="3" name="内容占位符 2"/>
          <p:cNvSpPr>
            <a:spLocks noGrp="1"/>
          </p:cNvSpPr>
          <p:nvPr>
            <p:ph idx="1"/>
          </p:nvPr>
        </p:nvSpPr>
        <p:spPr>
          <a:xfrm>
            <a:off x="669882" y="952508"/>
            <a:ext cx="10852237" cy="1475126"/>
          </a:xfrm>
        </p:spPr>
        <p:txBody>
          <a:bodyPr>
            <a:normAutofit fontScale="70000"/>
          </a:bodyPr>
          <a:p>
            <a:r>
              <a:rPr sz="2000"/>
              <a:t>编程语言：</a:t>
            </a:r>
            <a:r>
              <a:rPr lang="en-US" altLang="zh-CN" sz="2000"/>
              <a:t>java</a:t>
            </a:r>
            <a:r>
              <a:rPr sz="2000"/>
              <a:t>，</a:t>
            </a:r>
            <a:r>
              <a:rPr lang="en-US" altLang="zh-CN" sz="2000"/>
              <a:t>javascript</a:t>
            </a:r>
            <a:endParaRPr sz="2000"/>
          </a:p>
          <a:p>
            <a:r>
              <a:rPr lang="en-US" altLang="zh-CN" sz="2000"/>
              <a:t>IDE</a:t>
            </a:r>
            <a:r>
              <a:rPr sz="2000"/>
              <a:t>：</a:t>
            </a:r>
            <a:r>
              <a:rPr lang="en-US" altLang="zh-CN" sz="2000"/>
              <a:t>VS Code</a:t>
            </a:r>
            <a:r>
              <a:rPr sz="2000"/>
              <a:t>，</a:t>
            </a:r>
            <a:r>
              <a:rPr lang="en-US" altLang="zh-CN" sz="2000"/>
              <a:t>IDEA</a:t>
            </a:r>
            <a:endParaRPr sz="2000"/>
          </a:p>
          <a:p>
            <a:r>
              <a:rPr sz="2000"/>
              <a:t>系统框架：</a:t>
            </a:r>
            <a:r>
              <a:rPr lang="en-US" altLang="zh-CN" sz="2000"/>
              <a:t>VUE 3</a:t>
            </a:r>
            <a:r>
              <a:rPr sz="2000"/>
              <a:t>，</a:t>
            </a:r>
            <a:r>
              <a:rPr lang="en-US" altLang="zh-CN" sz="2000"/>
              <a:t>SpringBoot 3.1.3</a:t>
            </a:r>
            <a:r>
              <a:rPr sz="2000"/>
              <a:t>，</a:t>
            </a:r>
            <a:r>
              <a:rPr lang="en-US" altLang="zh-CN" sz="2000"/>
              <a:t>MyBatis 3.0.2, Element</a:t>
            </a:r>
            <a:r>
              <a:rPr sz="2000"/>
              <a:t>-</a:t>
            </a:r>
            <a:r>
              <a:rPr lang="en-US" altLang="zh-CN" sz="2000"/>
              <a:t>plus 2.2.0</a:t>
            </a:r>
            <a:endParaRPr lang="en-US" altLang="zh-CN" sz="2000"/>
          </a:p>
          <a:p>
            <a:pPr marL="0" indent="0">
              <a:buNone/>
            </a:pPr>
            <a:endParaRPr sz="2000"/>
          </a:p>
          <a:p>
            <a:endParaRPr lang="zh-CN" altLang="en-US" sz="2000"/>
          </a:p>
        </p:txBody>
      </p:sp>
      <p:sp>
        <p:nvSpPr>
          <p:cNvPr id="7" name="标题 1"/>
          <p:cNvSpPr>
            <a:spLocks noGrp="1"/>
          </p:cNvSpPr>
          <p:nvPr/>
        </p:nvSpPr>
        <p:spPr>
          <a:xfrm>
            <a:off x="669846" y="2201415"/>
            <a:ext cx="6006393" cy="703258"/>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sz="3200">
                <a:solidFill>
                  <a:schemeClr val="tx1"/>
                </a:solidFill>
                <a:uFillTx/>
                <a:ea typeface="微软雅黑" panose="020B0503020204020204" charset="-122"/>
                <a:cs typeface="+mn-cs"/>
              </a:rPr>
              <a:t>代码仓库结构</a:t>
            </a:r>
            <a:endParaRPr sz="3200">
              <a:solidFill>
                <a:schemeClr val="tx1"/>
              </a:solidFill>
              <a:uFillTx/>
              <a:ea typeface="微软雅黑" panose="020B0503020204020204" charset="-122"/>
              <a:cs typeface="+mn-cs"/>
            </a:endParaRPr>
          </a:p>
        </p:txBody>
      </p:sp>
      <p:sp>
        <p:nvSpPr>
          <p:cNvPr id="8" name="内容占位符 2"/>
          <p:cNvSpPr>
            <a:spLocks noGrp="1"/>
          </p:cNvSpPr>
          <p:nvPr/>
        </p:nvSpPr>
        <p:spPr>
          <a:xfrm>
            <a:off x="669846" y="2904649"/>
            <a:ext cx="10852237" cy="566876"/>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sz="2000"/>
              <a:t> 代码仓库链接：</a:t>
            </a:r>
            <a:r>
              <a:rPr lang="en-US" altLang="zh-CN" sz="2000">
                <a:hlinkClick r:id="rId1"/>
              </a:rPr>
              <a:t>https://github.com/codenewbird/prepared_food.git</a:t>
            </a:r>
            <a:endParaRPr lang="zh-CN" altLang="en-US" sz="2000"/>
          </a:p>
        </p:txBody>
      </p:sp>
      <p:pic>
        <p:nvPicPr>
          <p:cNvPr id="4" name="图片 3" descr="upload_post_object_v2_1034258106"/>
          <p:cNvPicPr>
            <a:picLocks noChangeAspect="1"/>
          </p:cNvPicPr>
          <p:nvPr/>
        </p:nvPicPr>
        <p:blipFill>
          <a:blip r:embed="rId2"/>
          <a:stretch>
            <a:fillRect/>
          </a:stretch>
        </p:blipFill>
        <p:spPr>
          <a:xfrm>
            <a:off x="669849" y="3388850"/>
            <a:ext cx="10596558" cy="29140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normAutofit fontScale="90000"/>
          </a:bodyPr>
          <a:p>
            <a:r>
              <a:rPr lang="zh-CN" altLang="en-US"/>
              <a:t>代码仓库提交历史</a:t>
            </a:r>
            <a:endParaRPr lang="zh-CN" altLang="en-US"/>
          </a:p>
        </p:txBody>
      </p:sp>
      <p:pic>
        <p:nvPicPr>
          <p:cNvPr id="7" name="内容占位符 6"/>
          <p:cNvPicPr>
            <a:picLocks noChangeAspect="1"/>
          </p:cNvPicPr>
          <p:nvPr>
            <p:ph idx="1"/>
            <p:custDataLst>
              <p:tags r:id="rId1"/>
            </p:custDataLst>
          </p:nvPr>
        </p:nvPicPr>
        <p:blipFill>
          <a:blip r:embed="rId2"/>
          <a:stretch>
            <a:fillRect/>
          </a:stretch>
        </p:blipFill>
        <p:spPr>
          <a:xfrm>
            <a:off x="1529080" y="1349375"/>
            <a:ext cx="6766560" cy="36880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normAutofit fontScale="90000"/>
          </a:bodyPr>
          <a:p>
            <a:r>
              <a:rPr lang="zh-CN" altLang="en-US"/>
              <a:t>代码仓库提交历史</a:t>
            </a:r>
            <a:endParaRPr lang="zh-CN" altLang="en-US"/>
          </a:p>
        </p:txBody>
      </p:sp>
      <p:sp>
        <p:nvSpPr>
          <p:cNvPr id="5" name="内容占位符 4"/>
          <p:cNvSpPr/>
          <p:nvPr>
            <p:ph idx="1"/>
          </p:nvPr>
        </p:nvSpPr>
        <p:spPr/>
        <p:txBody>
          <a:bodyPr/>
          <a:p>
            <a:endParaRPr lang="zh-CN" altLang="en-US"/>
          </a:p>
        </p:txBody>
      </p:sp>
      <p:pic>
        <p:nvPicPr>
          <p:cNvPr id="11" name="图片 10" descr="upload_post_object_v2_1249197082"/>
          <p:cNvPicPr>
            <a:picLocks noChangeAspect="1"/>
          </p:cNvPicPr>
          <p:nvPr/>
        </p:nvPicPr>
        <p:blipFill>
          <a:blip r:embed="rId1"/>
          <a:stretch>
            <a:fillRect/>
          </a:stretch>
        </p:blipFill>
        <p:spPr>
          <a:xfrm>
            <a:off x="6677413" y="1443482"/>
            <a:ext cx="4844662" cy="4851400"/>
          </a:xfrm>
          <a:prstGeom prst="rect">
            <a:avLst/>
          </a:prstGeom>
        </p:spPr>
      </p:pic>
      <p:pic>
        <p:nvPicPr>
          <p:cNvPr id="12" name="图片 11" descr="upload_post_object_v2_3140824865"/>
          <p:cNvPicPr>
            <a:picLocks noChangeAspect="1"/>
          </p:cNvPicPr>
          <p:nvPr/>
        </p:nvPicPr>
        <p:blipFill>
          <a:blip r:embed="rId2"/>
          <a:stretch>
            <a:fillRect/>
          </a:stretch>
        </p:blipFill>
        <p:spPr>
          <a:xfrm>
            <a:off x="1833781" y="1443482"/>
            <a:ext cx="4945733" cy="4851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主要问题以及解决方案</a:t>
            </a:r>
            <a:endParaRPr lang="zh-CN" altLang="en-US" sz="3600"/>
          </a:p>
        </p:txBody>
      </p:sp>
      <p:graphicFrame>
        <p:nvGraphicFramePr>
          <p:cNvPr id="4" name="表格 3"/>
          <p:cNvGraphicFramePr/>
          <p:nvPr/>
        </p:nvGraphicFramePr>
        <p:xfrm>
          <a:off x="1828800" y="1381125"/>
          <a:ext cx="8534400" cy="1905000"/>
        </p:xfrm>
        <a:graphic>
          <a:graphicData uri="http://schemas.openxmlformats.org/drawingml/2006/table">
            <a:tbl>
              <a:tblPr firstRow="1" bandRow="1">
                <a:tableStyleId>{5940675A-B579-460E-94D1-54222C63F5DA}</a:tableStyleId>
              </a:tblPr>
              <a:tblGrid>
                <a:gridCol w="2133600"/>
                <a:gridCol w="2133600"/>
                <a:gridCol w="2133600"/>
                <a:gridCol w="2133600"/>
              </a:tblGrid>
              <a:tr h="381000">
                <a:tc>
                  <a:txBody>
                    <a:bodyPr/>
                    <a:p>
                      <a:pPr algn="ctr">
                        <a:buNone/>
                      </a:pPr>
                      <a:r>
                        <a:rPr lang="zh-CN" altLang="en-US"/>
                        <a:t>问题类别</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问题名称</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发生原因</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解决方法</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数据问题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数据流复杂，涉及数据众多</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本系统相关业务需要大量的数据堆积</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简化数据设计，舍去重要性较低的数据，保留核心数据</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开发问题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上链数据结构设计模糊，设计不确定</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区块链相关知识的匮乏</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数据分实体存储，本地</a:t>
                      </a:r>
                      <a:r>
                        <a:rPr lang="en-US" altLang="zh-CN"/>
                        <a:t>MySQL</a:t>
                      </a:r>
                      <a:r>
                        <a:rPr lang="zh-CN" altLang="en-US"/>
                        <a:t>中存储一张包含可以唯一定位产品的生产批次号和对应个实体的区块哈希值</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设计问题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梧桐链无法存证</a:t>
                      </a:r>
                      <a:r>
                        <a:rPr lang="en-US" altLang="zh-CN"/>
                        <a:t>json</a:t>
                      </a:r>
                      <a:r>
                        <a:rPr lang="zh-CN" altLang="en-US"/>
                        <a:t>格式数据</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编码方式不匹配</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将数据进行</a:t>
                      </a:r>
                      <a:r>
                        <a:rPr lang="en-US" altLang="zh-CN"/>
                        <a:t>Base64</a:t>
                      </a:r>
                      <a:r>
                        <a:rPr lang="zh-CN" altLang="en-US"/>
                        <a:t>编码后存证</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效益问题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项目开发周期短</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时间条件有限</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简化</a:t>
                      </a:r>
                      <a:r>
                        <a:rPr lang="en-US" altLang="zh-CN"/>
                        <a:t>UI</a:t>
                      </a:r>
                      <a:r>
                        <a:rPr lang="zh-CN" altLang="en-US"/>
                        <a:t>制作</a:t>
                      </a:r>
                      <a:r>
                        <a:rPr lang="en-US" altLang="zh-CN"/>
                        <a:t>,</a:t>
                      </a:r>
                      <a:r>
                        <a:rPr lang="zh-CN" altLang="en-US"/>
                        <a:t>先制作数据展示，能看到实际效果优先</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userDrawn="1"/>
        </p:nvGrpSpPr>
        <p:grpSpPr>
          <a:xfrm>
            <a:off x="6089014" y="0"/>
            <a:ext cx="4186556" cy="6641465"/>
            <a:chOff x="9589" y="0"/>
            <a:chExt cx="6593" cy="10459"/>
          </a:xfrm>
        </p:grpSpPr>
        <p:cxnSp>
          <p:nvCxnSpPr>
            <p:cNvPr id="22" name="直接连接符 21"/>
            <p:cNvCxnSpPr/>
            <p:nvPr>
              <p:custDataLst>
                <p:tags r:id="rId1"/>
              </p:custDataLst>
            </p:nvPr>
          </p:nvCxnSpPr>
          <p:spPr>
            <a:xfrm>
              <a:off x="9800" y="1208"/>
              <a:ext cx="6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9589" y="0"/>
              <a:ext cx="2699" cy="1398"/>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grpSp>
          <p:nvGrpSpPr>
            <p:cNvPr id="19" name="组合 18"/>
            <p:cNvGrpSpPr/>
            <p:nvPr/>
          </p:nvGrpSpPr>
          <p:grpSpPr>
            <a:xfrm>
              <a:off x="9800" y="1533"/>
              <a:ext cx="6382" cy="8926"/>
              <a:chOff x="9800" y="1533"/>
              <a:chExt cx="6382" cy="8926"/>
            </a:xfrm>
          </p:grpSpPr>
          <p:grpSp>
            <p:nvGrpSpPr>
              <p:cNvPr id="15" name="组合 14"/>
              <p:cNvGrpSpPr/>
              <p:nvPr/>
            </p:nvGrpSpPr>
            <p:grpSpPr>
              <a:xfrm>
                <a:off x="9800" y="1533"/>
                <a:ext cx="6382" cy="7535"/>
                <a:chOff x="9800" y="1533"/>
                <a:chExt cx="6382" cy="7535"/>
              </a:xfrm>
            </p:grpSpPr>
            <p:sp>
              <p:nvSpPr>
                <p:cNvPr id="10" name="文本框 9"/>
                <p:cNvSpPr txBox="1"/>
                <p:nvPr>
                  <p:custDataLst>
                    <p:tags r:id="rId3"/>
                  </p:custDataLst>
                </p:nvPr>
              </p:nvSpPr>
              <p:spPr>
                <a:xfrm>
                  <a:off x="9800" y="1533"/>
                  <a:ext cx="1052" cy="864"/>
                </a:xfrm>
                <a:prstGeom prst="rect">
                  <a:avLst/>
                </a:prstGeom>
                <a:noFill/>
              </p:spPr>
              <p:txBody>
                <a:bodyPr wrap="square" rtlCol="0" anchor="t" anchorCtr="0">
                  <a:normAutofit/>
                </a:bodyPr>
                <a:lstStyle/>
                <a:p>
                  <a:pPr lvl="0" algn="l">
                    <a:buClrTx/>
                    <a:buSzTx/>
                    <a:buFontTx/>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1" name="文本框 10"/>
                <p:cNvSpPr txBox="1"/>
                <p:nvPr>
                  <p:custDataLst>
                    <p:tags r:id="rId4"/>
                  </p:custDataLst>
                </p:nvPr>
              </p:nvSpPr>
              <p:spPr>
                <a:xfrm>
                  <a:off x="10889" y="1533"/>
                  <a:ext cx="4697" cy="806"/>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5"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产品设计</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5"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endParaRPr>
                </a:p>
                <a:p>
                  <a:pPr>
                    <a:lnSpc>
                      <a:spcPct val="120000"/>
                    </a:lnSpc>
                  </a:pP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5" name="文本框 24"/>
                <p:cNvSpPr txBox="1"/>
                <p:nvPr>
                  <p:custDataLst>
                    <p:tags r:id="rId6"/>
                  </p:custDataLst>
                </p:nvPr>
              </p:nvSpPr>
              <p:spPr>
                <a:xfrm>
                  <a:off x="9800" y="3759"/>
                  <a:ext cx="1052" cy="864"/>
                </a:xfrm>
                <a:prstGeom prst="rect">
                  <a:avLst/>
                </a:prstGeom>
                <a:noFill/>
              </p:spPr>
              <p:txBody>
                <a:bodyPr wrap="square" rtlCol="0">
                  <a:normAutofit/>
                </a:bodyPr>
                <a:lstStyle/>
                <a:p>
                  <a:pPr>
                    <a:lnSpc>
                      <a:spcPct val="100000"/>
                    </a:lnSpc>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6" name="文本框 25"/>
                <p:cNvSpPr txBox="1"/>
                <p:nvPr>
                  <p:custDataLst>
                    <p:tags r:id="rId7"/>
                  </p:custDataLst>
                </p:nvPr>
              </p:nvSpPr>
              <p:spPr>
                <a:xfrm>
                  <a:off x="10889" y="3759"/>
                  <a:ext cx="4697" cy="777"/>
                </a:xfrm>
                <a:prstGeom prst="rect">
                  <a:avLst/>
                </a:prstGeom>
                <a:noFill/>
              </p:spPr>
              <p:txBody>
                <a:bodyPr wrap="square" rtlCol="0" anchor="t" anchorCtr="0">
                  <a:normAutofit lnSpcReduction="10000"/>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8"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产品设计应用的原则</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文本框 26"/>
                <p:cNvSpPr txBox="1"/>
                <p:nvPr>
                  <p:custDataLst>
                    <p:tags r:id="rId9"/>
                  </p:custDataLst>
                </p:nvPr>
              </p:nvSpPr>
              <p:spPr>
                <a:xfrm>
                  <a:off x="9800" y="4702"/>
                  <a:ext cx="1052" cy="864"/>
                </a:xfrm>
                <a:prstGeom prst="rect">
                  <a:avLst/>
                </a:prstGeom>
                <a:noFill/>
              </p:spPr>
              <p:txBody>
                <a:bodyPr wrap="square" rtlCol="0">
                  <a:normAutofit/>
                </a:bodyPr>
                <a:lstStyle/>
                <a:p>
                  <a:pPr>
                    <a:lnSpc>
                      <a:spcPct val="100000"/>
                    </a:lnSpc>
                  </a:pPr>
                  <a:r>
                    <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2" name="文本框 11"/>
                <p:cNvSpPr txBox="1"/>
                <p:nvPr>
                  <p:custDataLst>
                    <p:tags r:id="rId10"/>
                  </p:custDataLst>
                </p:nvPr>
              </p:nvSpPr>
              <p:spPr>
                <a:xfrm>
                  <a:off x="10852" y="4702"/>
                  <a:ext cx="4697" cy="702"/>
                </a:xfrm>
                <a:prstGeom prst="rect">
                  <a:avLst/>
                </a:prstGeom>
                <a:noFill/>
              </p:spPr>
              <p:txBody>
                <a:bodyPr wrap="square" rtlCol="0" anchor="t" anchorCtr="0">
                  <a:normAutofit lnSpcReduction="10000"/>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11"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产品实现</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4" name="文本框 3"/>
                <p:cNvSpPr txBox="1"/>
                <p:nvPr/>
              </p:nvSpPr>
              <p:spPr>
                <a:xfrm>
                  <a:off x="10889" y="2339"/>
                  <a:ext cx="4434"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产品使命、口号和策略</a:t>
                  </a:r>
                  <a:endParaRPr lang="zh-CN" altLang="en-US"/>
                </a:p>
              </p:txBody>
            </p:sp>
            <p:sp>
              <p:nvSpPr>
                <p:cNvPr id="5" name="文本框 4"/>
                <p:cNvSpPr txBox="1"/>
                <p:nvPr>
                  <p:custDataLst>
                    <p:tags r:id="rId12"/>
                  </p:custDataLst>
                </p:nvPr>
              </p:nvSpPr>
              <p:spPr>
                <a:xfrm>
                  <a:off x="10889" y="3013"/>
                  <a:ext cx="4434"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产品定义</a:t>
                  </a:r>
                  <a:endParaRPr lang="zh-CN" altLang="en-US"/>
                </a:p>
              </p:txBody>
            </p:sp>
            <p:sp>
              <p:nvSpPr>
                <p:cNvPr id="7" name="文本框 6"/>
                <p:cNvSpPr txBox="1"/>
                <p:nvPr>
                  <p:custDataLst>
                    <p:tags r:id="rId13"/>
                  </p:custDataLst>
                </p:nvPr>
              </p:nvSpPr>
              <p:spPr>
                <a:xfrm>
                  <a:off x="10889" y="5570"/>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用户体验设计考虑的问题</a:t>
                  </a:r>
                  <a:endParaRPr lang="zh-CN" altLang="en-US"/>
                </a:p>
              </p:txBody>
            </p:sp>
            <p:sp>
              <p:nvSpPr>
                <p:cNvPr id="8" name="文本框 7"/>
                <p:cNvSpPr txBox="1"/>
                <p:nvPr>
                  <p:custDataLst>
                    <p:tags r:id="rId14"/>
                  </p:custDataLst>
                </p:nvPr>
              </p:nvSpPr>
              <p:spPr>
                <a:xfrm>
                  <a:off x="10889" y="6316"/>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编程环境</a:t>
                  </a:r>
                  <a:endParaRPr lang="zh-CN" altLang="en-US">
                    <a:latin typeface="微软雅黑" panose="020B0503020204020204" charset="-122"/>
                    <a:ea typeface="微软雅黑" panose="020B0503020204020204" charset="-122"/>
                  </a:endParaRPr>
                </a:p>
              </p:txBody>
            </p:sp>
            <p:sp>
              <p:nvSpPr>
                <p:cNvPr id="9" name="文本框 8"/>
                <p:cNvSpPr txBox="1"/>
                <p:nvPr>
                  <p:custDataLst>
                    <p:tags r:id="rId15"/>
                  </p:custDataLst>
                </p:nvPr>
              </p:nvSpPr>
              <p:spPr>
                <a:xfrm>
                  <a:off x="10889" y="7062"/>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代码仓库</a:t>
                  </a:r>
                  <a:endParaRPr lang="zh-CN" altLang="en-US">
                    <a:latin typeface="微软雅黑" panose="020B0503020204020204" charset="-122"/>
                    <a:ea typeface="微软雅黑" panose="020B0503020204020204" charset="-122"/>
                  </a:endParaRPr>
                </a:p>
              </p:txBody>
            </p:sp>
            <p:sp>
              <p:nvSpPr>
                <p:cNvPr id="14" name="文本框 13"/>
                <p:cNvSpPr txBox="1"/>
                <p:nvPr>
                  <p:custDataLst>
                    <p:tags r:id="rId16"/>
                  </p:custDataLst>
                </p:nvPr>
              </p:nvSpPr>
              <p:spPr>
                <a:xfrm>
                  <a:off x="10889" y="8488"/>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系统概要设计</a:t>
                  </a:r>
                  <a:endParaRPr lang="zh-CN" altLang="en-US">
                    <a:latin typeface="微软雅黑" panose="020B0503020204020204" charset="-122"/>
                    <a:ea typeface="微软雅黑" panose="020B0503020204020204" charset="-122"/>
                  </a:endParaRPr>
                </a:p>
              </p:txBody>
            </p:sp>
          </p:grpSp>
          <p:sp>
            <p:nvSpPr>
              <p:cNvPr id="17" name="文本框 16"/>
              <p:cNvSpPr txBox="1"/>
              <p:nvPr>
                <p:custDataLst>
                  <p:tags r:id="rId17"/>
                </p:custDataLst>
              </p:nvPr>
            </p:nvSpPr>
            <p:spPr>
              <a:xfrm>
                <a:off x="10889" y="9212"/>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代码质量测试</a:t>
                </a:r>
                <a:endParaRPr lang="zh-CN" altLang="en-US">
                  <a:latin typeface="微软雅黑" panose="020B0503020204020204" charset="-122"/>
                  <a:ea typeface="微软雅黑" panose="020B0503020204020204" charset="-122"/>
                </a:endParaRPr>
              </a:p>
            </p:txBody>
          </p:sp>
          <p:sp>
            <p:nvSpPr>
              <p:cNvPr id="18" name="文本框 17"/>
              <p:cNvSpPr txBox="1"/>
              <p:nvPr>
                <p:custDataLst>
                  <p:tags r:id="rId18"/>
                </p:custDataLst>
              </p:nvPr>
            </p:nvSpPr>
            <p:spPr>
              <a:xfrm>
                <a:off x="10889" y="9879"/>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代码统计</a:t>
                </a:r>
                <a:endParaRPr lang="zh-CN" altLang="en-US">
                  <a:latin typeface="微软雅黑" panose="020B0503020204020204" charset="-122"/>
                  <a:ea typeface="微软雅黑" panose="020B0503020204020204" charset="-122"/>
                </a:endParaRPr>
              </a:p>
            </p:txBody>
          </p:sp>
        </p:grpSp>
        <p:sp>
          <p:nvSpPr>
            <p:cNvPr id="2" name="文本框 1"/>
            <p:cNvSpPr txBox="1"/>
            <p:nvPr>
              <p:custDataLst>
                <p:tags r:id="rId19"/>
              </p:custDataLst>
            </p:nvPr>
          </p:nvSpPr>
          <p:spPr>
            <a:xfrm>
              <a:off x="10889" y="7775"/>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面对的问题及解决方法</a:t>
              </a:r>
              <a:endParaRPr lang="zh-CN" altLang="en-US"/>
            </a:p>
          </p:txBody>
        </p:sp>
      </p:gr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244018" cy="531157"/>
          </a:xfrm>
        </p:spPr>
        <p:txBody>
          <a:bodyPr/>
          <a:p>
            <a:r>
              <a:rPr sz="2000"/>
              <a:t>系统架构图</a:t>
            </a:r>
            <a:endParaRPr lang="zh-CN" altLang="en-US" sz="2000"/>
          </a:p>
        </p:txBody>
      </p:sp>
      <p:pic>
        <p:nvPicPr>
          <p:cNvPr id="7" name="图片 6" descr="upload_post_object_v2_89689380"/>
          <p:cNvPicPr>
            <a:picLocks noChangeAspect="1"/>
          </p:cNvPicPr>
          <p:nvPr/>
        </p:nvPicPr>
        <p:blipFill>
          <a:blip r:embed="rId1"/>
          <a:stretch>
            <a:fillRect/>
          </a:stretch>
        </p:blipFill>
        <p:spPr>
          <a:xfrm>
            <a:off x="987425" y="1549400"/>
            <a:ext cx="5262498" cy="2800805"/>
          </a:xfrm>
          <a:prstGeom prst="rect">
            <a:avLst/>
          </a:prstGeom>
        </p:spPr>
      </p:pic>
      <p:sp>
        <p:nvSpPr>
          <p:cNvPr id="8" name="文本框 7"/>
          <p:cNvSpPr txBox="1"/>
          <p:nvPr userDrawn="1"/>
        </p:nvSpPr>
        <p:spPr>
          <a:xfrm>
            <a:off x="669925" y="4350258"/>
            <a:ext cx="2303780" cy="368300"/>
          </a:xfrm>
          <a:prstGeom prst="rect">
            <a:avLst/>
          </a:prstGeom>
        </p:spPr>
        <p:txBody>
          <a:bodyPr wrap="none" rtlCol="0">
            <a:spAutoFit/>
          </a:bodyPr>
          <a:p>
            <a:r>
              <a:rPr lang="zh-CN" altLang="en-US"/>
              <a:t>区块链技术运用说明</a:t>
            </a:r>
            <a:r>
              <a:rPr lang="en-US" altLang="zh-CN"/>
              <a:t>:</a:t>
            </a:r>
            <a:endParaRPr lang="zh-CN" altLang="en-US"/>
          </a:p>
        </p:txBody>
      </p:sp>
      <p:sp>
        <p:nvSpPr>
          <p:cNvPr id="10" name="文本框 9"/>
          <p:cNvSpPr txBox="1"/>
          <p:nvPr userDrawn="1"/>
        </p:nvSpPr>
        <p:spPr>
          <a:xfrm>
            <a:off x="898049" y="4794758"/>
            <a:ext cx="9415812" cy="645160"/>
          </a:xfrm>
          <a:prstGeom prst="rect">
            <a:avLst/>
          </a:prstGeom>
        </p:spPr>
        <p:txBody>
          <a:bodyPr wrap="square" rtlCol="0">
            <a:noAutofit/>
          </a:bodyPr>
          <a:p>
            <a:r>
              <a:rPr lang="zh-CN" altLang="en-US"/>
              <a:t>本系统采用的区块链是梧桐链存证平台，本地物理机运行了</a:t>
            </a:r>
            <a:r>
              <a:rPr lang="en-US" altLang="zh-CN"/>
              <a:t>Web</a:t>
            </a:r>
            <a:r>
              <a:rPr lang="zh-CN" altLang="en-US"/>
              <a:t>服务器和</a:t>
            </a:r>
            <a:r>
              <a:rPr lang="en-US" altLang="zh-CN"/>
              <a:t>MySQL</a:t>
            </a:r>
            <a:r>
              <a:rPr lang="zh-CN" altLang="en-US"/>
              <a:t>服务，在虚拟机上部署了梧桐链提供的</a:t>
            </a:r>
            <a:r>
              <a:rPr lang="en-US" altLang="zh-CN"/>
              <a:t>SDK</a:t>
            </a:r>
            <a:r>
              <a:rPr lang="zh-CN" altLang="en-US"/>
              <a:t>来进行存证和查询，</a:t>
            </a:r>
            <a:r>
              <a:rPr lang="en-US" altLang="zh-CN"/>
              <a:t>MySQL</a:t>
            </a:r>
            <a:r>
              <a:rPr lang="zh-CN" altLang="en-US"/>
              <a:t>中存储了产品的键值和对应的区块哈希</a:t>
            </a:r>
            <a:endParaRPr lang="zh-CN" altLang="en-US"/>
          </a:p>
        </p:txBody>
      </p:sp>
      <p:sp>
        <p:nvSpPr>
          <p:cNvPr id="11" name="文本框 10"/>
          <p:cNvSpPr txBox="1"/>
          <p:nvPr userDrawn="1"/>
        </p:nvSpPr>
        <p:spPr>
          <a:xfrm>
            <a:off x="812800" y="5991860"/>
            <a:ext cx="6570980" cy="368300"/>
          </a:xfrm>
          <a:prstGeom prst="rect">
            <a:avLst/>
          </a:prstGeom>
        </p:spPr>
        <p:txBody>
          <a:bodyPr wrap="none" rtlCol="0">
            <a:spAutoFit/>
          </a:bodyPr>
          <a:p>
            <a:r>
              <a:rPr lang="zh-CN" altLang="en-US"/>
              <a:t>梧桐链</a:t>
            </a:r>
            <a:r>
              <a:rPr lang="en-US" altLang="zh-CN"/>
              <a:t>github</a:t>
            </a:r>
            <a:r>
              <a:rPr lang="zh-CN" altLang="en-US"/>
              <a:t>仓库地址：</a:t>
            </a:r>
            <a:r>
              <a:rPr lang="en-US" altLang="zh-CN">
                <a:hlinkClick r:id="rId2"/>
              </a:rPr>
              <a:t>https://github.com/tjfoc/wutongchain.git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220206" cy="554970"/>
          </a:xfrm>
        </p:spPr>
        <p:txBody>
          <a:bodyPr/>
          <a:p>
            <a:r>
              <a:rPr sz="2000"/>
              <a:t>数据库</a:t>
            </a:r>
            <a:r>
              <a:rPr lang="en-US" altLang="zh-CN" sz="2000"/>
              <a:t>E</a:t>
            </a:r>
            <a:r>
              <a:rPr sz="2000"/>
              <a:t>-</a:t>
            </a:r>
            <a:r>
              <a:rPr lang="en-US" altLang="zh-CN" sz="2000"/>
              <a:t>R</a:t>
            </a:r>
            <a:r>
              <a:rPr sz="2000"/>
              <a:t>图</a:t>
            </a:r>
            <a:endParaRPr lang="zh-CN" altLang="en-US" sz="2000"/>
          </a:p>
        </p:txBody>
      </p:sp>
      <p:pic>
        <p:nvPicPr>
          <p:cNvPr id="4" name="图片 3" descr="upload_post_object_v2_836482421"/>
          <p:cNvPicPr>
            <a:picLocks noChangeAspect="1"/>
          </p:cNvPicPr>
          <p:nvPr/>
        </p:nvPicPr>
        <p:blipFill>
          <a:blip r:embed="rId1"/>
          <a:stretch>
            <a:fillRect/>
          </a:stretch>
        </p:blipFill>
        <p:spPr>
          <a:xfrm>
            <a:off x="83344" y="1578888"/>
            <a:ext cx="6391734" cy="4517348"/>
          </a:xfrm>
          <a:prstGeom prst="rect">
            <a:avLst/>
          </a:prstGeom>
        </p:spPr>
      </p:pic>
      <p:sp>
        <p:nvSpPr>
          <p:cNvPr id="5" name="内容占位符 2"/>
          <p:cNvSpPr>
            <a:spLocks noGrp="1"/>
          </p:cNvSpPr>
          <p:nvPr/>
        </p:nvSpPr>
        <p:spPr>
          <a:xfrm>
            <a:off x="9301948" y="952500"/>
            <a:ext cx="2220206" cy="55497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E</a:t>
            </a:r>
            <a:r>
              <a:rPr sz="2000"/>
              <a:t>-</a:t>
            </a:r>
            <a:r>
              <a:rPr lang="en-US" altLang="zh-CN" sz="2000"/>
              <a:t>R</a:t>
            </a:r>
            <a:r>
              <a:rPr sz="2000"/>
              <a:t>缩略图</a:t>
            </a:r>
            <a:endParaRPr lang="zh-CN" altLang="en-US" sz="2000"/>
          </a:p>
        </p:txBody>
      </p:sp>
      <p:pic>
        <p:nvPicPr>
          <p:cNvPr id="6" name="图片 5" descr="upload_post_object_v2_1205205854"/>
          <p:cNvPicPr>
            <a:picLocks noChangeAspect="1"/>
          </p:cNvPicPr>
          <p:nvPr/>
        </p:nvPicPr>
        <p:blipFill>
          <a:blip r:embed="rId2"/>
          <a:stretch>
            <a:fillRect/>
          </a:stretch>
        </p:blipFill>
        <p:spPr>
          <a:xfrm>
            <a:off x="6391751" y="1578907"/>
            <a:ext cx="5800249" cy="396244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4" name="图片 3" descr="upload_post_object_v2_903627202"/>
          <p:cNvPicPr>
            <a:picLocks noChangeAspect="1"/>
          </p:cNvPicPr>
          <p:nvPr/>
        </p:nvPicPr>
        <p:blipFill>
          <a:blip r:embed="rId1"/>
          <a:stretch>
            <a:fillRect/>
          </a:stretch>
        </p:blipFill>
        <p:spPr>
          <a:xfrm>
            <a:off x="811212" y="1435100"/>
            <a:ext cx="6699797" cy="49273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6" name="图片 5" descr="upload_post_object_v2_472407122"/>
          <p:cNvPicPr>
            <a:picLocks noChangeAspect="1"/>
          </p:cNvPicPr>
          <p:nvPr/>
        </p:nvPicPr>
        <p:blipFill>
          <a:blip r:embed="rId1"/>
          <a:stretch>
            <a:fillRect/>
          </a:stretch>
        </p:blipFill>
        <p:spPr>
          <a:xfrm>
            <a:off x="746125" y="1435100"/>
            <a:ext cx="8494818" cy="5105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4" name="图片 3" descr="upload_post_object_v2_1940899308"/>
          <p:cNvPicPr>
            <a:picLocks noChangeAspect="1"/>
          </p:cNvPicPr>
          <p:nvPr/>
        </p:nvPicPr>
        <p:blipFill>
          <a:blip r:embed="rId1"/>
          <a:stretch>
            <a:fillRect/>
          </a:stretch>
        </p:blipFill>
        <p:spPr>
          <a:xfrm>
            <a:off x="766762" y="1371600"/>
            <a:ext cx="8191271" cy="52331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101143" cy="554970"/>
          </a:xfrm>
        </p:spPr>
        <p:txBody>
          <a:bodyPr/>
          <a:p>
            <a:r>
              <a:rPr sz="2000"/>
              <a:t>前端</a:t>
            </a:r>
            <a:r>
              <a:rPr lang="en-US" altLang="zh-CN" sz="2000"/>
              <a:t>UI</a:t>
            </a:r>
            <a:r>
              <a:rPr sz="2000"/>
              <a:t>设计</a:t>
            </a:r>
            <a:endParaRPr lang="zh-CN" altLang="en-US" sz="2000"/>
          </a:p>
        </p:txBody>
      </p:sp>
      <p:sp>
        <p:nvSpPr>
          <p:cNvPr id="4" name="文本框 3"/>
          <p:cNvSpPr txBox="1"/>
          <p:nvPr userDrawn="1"/>
        </p:nvSpPr>
        <p:spPr>
          <a:xfrm>
            <a:off x="1085825" y="1731818"/>
            <a:ext cx="1266190" cy="368300"/>
          </a:xfrm>
          <a:prstGeom prst="rect">
            <a:avLst/>
          </a:prstGeom>
        </p:spPr>
        <p:txBody>
          <a:bodyPr wrap="none" rtlCol="0">
            <a:spAutoFit/>
          </a:bodyPr>
          <a:p>
            <a:r>
              <a:rPr lang="zh-CN" altLang="en-US"/>
              <a:t>使用</a:t>
            </a:r>
            <a:r>
              <a:rPr lang="en-US" altLang="zh-CN"/>
              <a:t>Vue.js</a:t>
            </a:r>
            <a:endParaRPr lang="zh-CN" altLang="en-US"/>
          </a:p>
        </p:txBody>
      </p:sp>
      <p:pic>
        <p:nvPicPr>
          <p:cNvPr id="7" name="图片 6" descr="upload_post_object_v2_3687050784"/>
          <p:cNvPicPr>
            <a:picLocks noChangeAspect="1"/>
          </p:cNvPicPr>
          <p:nvPr/>
        </p:nvPicPr>
        <p:blipFill>
          <a:blip r:embed="rId1"/>
          <a:stretch>
            <a:fillRect/>
          </a:stretch>
        </p:blipFill>
        <p:spPr>
          <a:xfrm>
            <a:off x="2562975" y="1601756"/>
            <a:ext cx="8108616" cy="44914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代码结构图</a:t>
            </a:r>
            <a:endParaRPr lang="zh-CN" altLang="en-US" sz="3600"/>
          </a:p>
        </p:txBody>
      </p:sp>
      <p:sp>
        <p:nvSpPr>
          <p:cNvPr id="3" name="内容占位符 2"/>
          <p:cNvSpPr>
            <a:spLocks noGrp="1"/>
          </p:cNvSpPr>
          <p:nvPr>
            <p:ph idx="1"/>
          </p:nvPr>
        </p:nvSpPr>
        <p:spPr>
          <a:xfrm>
            <a:off x="669882" y="952508"/>
            <a:ext cx="2101143" cy="554970"/>
          </a:xfrm>
        </p:spPr>
        <p:txBody>
          <a:bodyPr/>
          <a:p>
            <a:pPr marL="0" indent="0">
              <a:buNone/>
            </a:pPr>
            <a:r>
              <a:rPr lang="en-US" altLang="zh-CN" sz="2000"/>
              <a:t>UI</a:t>
            </a:r>
            <a:r>
              <a:rPr sz="2000"/>
              <a:t>项目结构</a:t>
            </a:r>
            <a:endParaRPr lang="zh-CN" altLang="en-US" sz="2000"/>
          </a:p>
        </p:txBody>
      </p:sp>
      <p:pic>
        <p:nvPicPr>
          <p:cNvPr id="5" name="图片 4" descr="upload_post_object_v2_1512517079"/>
          <p:cNvPicPr>
            <a:picLocks noChangeAspect="1"/>
          </p:cNvPicPr>
          <p:nvPr/>
        </p:nvPicPr>
        <p:blipFill>
          <a:blip r:embed="rId1"/>
          <a:stretch>
            <a:fillRect/>
          </a:stretch>
        </p:blipFill>
        <p:spPr>
          <a:xfrm>
            <a:off x="719100" y="1507522"/>
            <a:ext cx="2002848" cy="5014074"/>
          </a:xfrm>
          <a:prstGeom prst="rect">
            <a:avLst/>
          </a:prstGeom>
        </p:spPr>
      </p:pic>
      <p:sp>
        <p:nvSpPr>
          <p:cNvPr id="6" name="内容占位符 2"/>
          <p:cNvSpPr>
            <a:spLocks noGrp="1"/>
          </p:cNvSpPr>
          <p:nvPr/>
        </p:nvSpPr>
        <p:spPr>
          <a:xfrm>
            <a:off x="6125553" y="952500"/>
            <a:ext cx="2101143" cy="55497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000"/>
              <a:t>后台</a:t>
            </a:r>
            <a:r>
              <a:rPr sz="2000"/>
              <a:t>项目结构</a:t>
            </a:r>
            <a:endParaRPr lang="zh-CN" altLang="en-US" sz="2000"/>
          </a:p>
        </p:txBody>
      </p:sp>
      <p:pic>
        <p:nvPicPr>
          <p:cNvPr id="8" name="图片 7" descr="upload_post_object_v2_732087390"/>
          <p:cNvPicPr>
            <a:picLocks noChangeAspect="1"/>
          </p:cNvPicPr>
          <p:nvPr/>
        </p:nvPicPr>
        <p:blipFill>
          <a:blip r:embed="rId2"/>
          <a:stretch>
            <a:fillRect/>
          </a:stretch>
        </p:blipFill>
        <p:spPr>
          <a:xfrm>
            <a:off x="5787619" y="1507522"/>
            <a:ext cx="2777133" cy="455071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代码质量测试</a:t>
            </a:r>
            <a:endParaRPr lang="zh-CN" altLang="en-US" sz="3600"/>
          </a:p>
        </p:txBody>
      </p:sp>
      <p:sp>
        <p:nvSpPr>
          <p:cNvPr id="3" name="内容占位符 2"/>
          <p:cNvSpPr>
            <a:spLocks noGrp="1"/>
          </p:cNvSpPr>
          <p:nvPr>
            <p:ph idx="1"/>
          </p:nvPr>
        </p:nvSpPr>
        <p:spPr/>
        <p:txBody>
          <a:bodyPr/>
          <a:p>
            <a:r>
              <a:rPr sz="2000"/>
              <a:t>代码规范检查</a:t>
            </a:r>
            <a:endParaRPr sz="2000"/>
          </a:p>
          <a:p>
            <a:pPr marL="0" indent="0">
              <a:buNone/>
            </a:pPr>
            <a:endParaRPr lang="zh-CN" altLang="en-US" sz="2000"/>
          </a:p>
        </p:txBody>
      </p:sp>
      <p:pic>
        <p:nvPicPr>
          <p:cNvPr id="6" name="图片 5" descr="upload_post_object_v2_3349740419"/>
          <p:cNvPicPr>
            <a:picLocks noChangeAspect="1"/>
          </p:cNvPicPr>
          <p:nvPr/>
        </p:nvPicPr>
        <p:blipFill>
          <a:blip r:embed="rId1"/>
          <a:stretch>
            <a:fillRect/>
          </a:stretch>
        </p:blipFill>
        <p:spPr>
          <a:xfrm>
            <a:off x="784922" y="1665230"/>
            <a:ext cx="4493199" cy="1341047"/>
          </a:xfrm>
          <a:prstGeom prst="rect">
            <a:avLst/>
          </a:prstGeom>
        </p:spPr>
      </p:pic>
      <p:sp>
        <p:nvSpPr>
          <p:cNvPr id="7" name="文本框 6"/>
          <p:cNvSpPr txBox="1"/>
          <p:nvPr userDrawn="1"/>
        </p:nvSpPr>
        <p:spPr>
          <a:xfrm>
            <a:off x="784965" y="3918311"/>
            <a:ext cx="3840480" cy="368300"/>
          </a:xfrm>
          <a:prstGeom prst="rect">
            <a:avLst/>
          </a:prstGeom>
        </p:spPr>
        <p:txBody>
          <a:bodyPr wrap="none" rtlCol="0">
            <a:spAutoFit/>
          </a:bodyPr>
          <a:p>
            <a:r>
              <a:rPr lang="zh-CN" altLang="en-US"/>
              <a:t>整个项目检测，没有太大的规范问题</a:t>
            </a:r>
            <a:endParaRPr lang="zh-CN" altLang="en-US"/>
          </a:p>
        </p:txBody>
      </p:sp>
      <p:sp>
        <p:nvSpPr>
          <p:cNvPr id="10" name="文本框 9"/>
          <p:cNvSpPr txBox="1"/>
          <p:nvPr userDrawn="1"/>
        </p:nvSpPr>
        <p:spPr>
          <a:xfrm>
            <a:off x="5661631" y="4758156"/>
            <a:ext cx="2697480" cy="368300"/>
          </a:xfrm>
          <a:prstGeom prst="rect">
            <a:avLst/>
          </a:prstGeom>
        </p:spPr>
        <p:txBody>
          <a:bodyPr wrap="none" rtlCol="0">
            <a:spAutoFit/>
          </a:bodyPr>
          <a:p>
            <a:r>
              <a:rPr lang="zh-CN" altLang="en-US"/>
              <a:t>代码量最大文件规范检测</a:t>
            </a:r>
            <a:endParaRPr lang="zh-CN" altLang="en-US"/>
          </a:p>
        </p:txBody>
      </p:sp>
      <p:pic>
        <p:nvPicPr>
          <p:cNvPr id="11" name="图片 10" descr="upload_post_object_v2_66210278"/>
          <p:cNvPicPr>
            <a:picLocks noChangeAspect="1"/>
          </p:cNvPicPr>
          <p:nvPr/>
        </p:nvPicPr>
        <p:blipFill>
          <a:blip r:embed="rId2"/>
          <a:stretch>
            <a:fillRect/>
          </a:stretch>
        </p:blipFill>
        <p:spPr>
          <a:xfrm>
            <a:off x="5262317" y="1216640"/>
            <a:ext cx="6259777" cy="30712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代码统计</a:t>
            </a:r>
            <a:endParaRPr lang="zh-CN" altLang="en-US" sz="3600"/>
          </a:p>
        </p:txBody>
      </p:sp>
      <p:sp>
        <p:nvSpPr>
          <p:cNvPr id="3" name="内容占位符 2"/>
          <p:cNvSpPr>
            <a:spLocks noGrp="1"/>
          </p:cNvSpPr>
          <p:nvPr>
            <p:ph idx="1"/>
          </p:nvPr>
        </p:nvSpPr>
        <p:spPr/>
        <p:txBody>
          <a:bodyPr/>
          <a:p>
            <a:r>
              <a:rPr sz="2000"/>
              <a:t>后端</a:t>
            </a:r>
            <a:r>
              <a:rPr lang="en-US" altLang="zh-CN" sz="2000"/>
              <a:t>java</a:t>
            </a:r>
            <a:r>
              <a:rPr sz="2000"/>
              <a:t>代码量</a:t>
            </a:r>
            <a:endParaRPr sz="2000"/>
          </a:p>
          <a:p>
            <a:endParaRPr lang="zh-CN" altLang="en-US" sz="2000"/>
          </a:p>
          <a:p>
            <a:endParaRPr lang="zh-CN" altLang="en-US" sz="2000"/>
          </a:p>
          <a:p>
            <a:endParaRPr lang="zh-CN" altLang="en-US" sz="2000"/>
          </a:p>
          <a:p>
            <a:endParaRPr lang="zh-CN" altLang="en-US" sz="2000"/>
          </a:p>
          <a:p>
            <a:r>
              <a:rPr sz="2000"/>
              <a:t>前端代码量</a:t>
            </a:r>
            <a:endParaRPr lang="zh-CN" altLang="en-US" sz="2000"/>
          </a:p>
        </p:txBody>
      </p:sp>
      <p:pic>
        <p:nvPicPr>
          <p:cNvPr id="4" name="图片 3" descr="upload_post_object_v2_676963514"/>
          <p:cNvPicPr>
            <a:picLocks noChangeAspect="1"/>
          </p:cNvPicPr>
          <p:nvPr/>
        </p:nvPicPr>
        <p:blipFill>
          <a:blip r:embed="rId1"/>
          <a:stretch>
            <a:fillRect/>
          </a:stretch>
        </p:blipFill>
        <p:spPr>
          <a:xfrm>
            <a:off x="680564" y="1885794"/>
            <a:ext cx="10852245" cy="813918"/>
          </a:xfrm>
          <a:prstGeom prst="rect">
            <a:avLst/>
          </a:prstGeom>
        </p:spPr>
      </p:pic>
      <p:pic>
        <p:nvPicPr>
          <p:cNvPr id="5" name="图片 4" descr="upload_post_object_v2_2762774715"/>
          <p:cNvPicPr>
            <a:picLocks noChangeAspect="1"/>
          </p:cNvPicPr>
          <p:nvPr/>
        </p:nvPicPr>
        <p:blipFill>
          <a:blip r:embed="rId2"/>
          <a:stretch>
            <a:fillRect/>
          </a:stretch>
        </p:blipFill>
        <p:spPr>
          <a:xfrm>
            <a:off x="680564" y="4462478"/>
            <a:ext cx="10830814" cy="710772"/>
          </a:xfrm>
          <a:prstGeom prst="rect">
            <a:avLst/>
          </a:prstGeom>
        </p:spPr>
      </p:pic>
      <p:pic>
        <p:nvPicPr>
          <p:cNvPr id="6" name="图片 5" descr="upload_post_object_v2_3468842140"/>
          <p:cNvPicPr>
            <a:picLocks noChangeAspect="1"/>
          </p:cNvPicPr>
          <p:nvPr/>
        </p:nvPicPr>
        <p:blipFill>
          <a:blip r:embed="rId3"/>
          <a:stretch>
            <a:fillRect/>
          </a:stretch>
        </p:blipFill>
        <p:spPr>
          <a:xfrm>
            <a:off x="669849" y="5260131"/>
            <a:ext cx="10841529" cy="813115"/>
          </a:xfrm>
          <a:prstGeom prst="rect">
            <a:avLst/>
          </a:prstGeom>
        </p:spPr>
      </p:pic>
      <mc:AlternateContent xmlns:mc="http://schemas.openxmlformats.org/markup-compatibility/2006" xmlns:p14="http://schemas.microsoft.com/office/powerpoint/2010/main">
        <mc:Choice Requires="p14">
          <p:contentPart r:id="rId4" p14:bwMode="auto">
            <p14:nvContentPartPr>
              <p14:cNvPr id="7" name="墨迹 6"/>
              <p14:cNvContentPartPr/>
              <p14:nvPr>
                <p:custDataLst>
                  <p:tags r:id="rId5"/>
                </p:custDataLst>
              </p14:nvPr>
            </p14:nvContentPartPr>
            <p14:xfrm>
              <a:off x="3349625" y="2214563"/>
              <a:ext cx="1063625" cy="515938"/>
            </p14:xfrm>
          </p:contentPart>
        </mc:Choice>
        <mc:Fallback xmlns="">
          <p:pic>
            <p:nvPicPr>
              <p:cNvPr id="7" name="墨迹 6"/>
            </p:nvPicPr>
            <p:blipFill>
              <a:blip r:embed="rId6"/>
            </p:blipFill>
            <p:spPr>
              <a:xfrm>
                <a:off x="3349625" y="2214563"/>
                <a:ext cx="1063625" cy="51593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custDataLst>
                  <p:tags r:id="rId8"/>
                </p:custDataLst>
              </p14:nvPr>
            </p14:nvContentPartPr>
            <p14:xfrm>
              <a:off x="3492500" y="4667250"/>
              <a:ext cx="1174750" cy="579438"/>
            </p14:xfrm>
          </p:contentPart>
        </mc:Choice>
        <mc:Fallback xmlns="">
          <p:pic>
            <p:nvPicPr>
              <p:cNvPr id="8" name="墨迹 7"/>
            </p:nvPicPr>
            <p:blipFill>
              <a:blip r:embed="rId9"/>
            </p:blipFill>
            <p:spPr>
              <a:xfrm>
                <a:off x="3492500" y="4667250"/>
                <a:ext cx="1174750" cy="57943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custDataLst>
                  <p:tags r:id="rId11"/>
                </p:custDataLst>
              </p14:nvPr>
            </p14:nvContentPartPr>
            <p14:xfrm>
              <a:off x="3429000" y="5492750"/>
              <a:ext cx="1095375" cy="619125"/>
            </p14:xfrm>
          </p:contentPart>
        </mc:Choice>
        <mc:Fallback xmlns="">
          <p:pic>
            <p:nvPicPr>
              <p:cNvPr id="9" name="墨迹 8"/>
            </p:nvPicPr>
            <p:blipFill>
              <a:blip r:embed="rId12"/>
            </p:blipFill>
            <p:spPr>
              <a:xfrm>
                <a:off x="3429000" y="5492750"/>
                <a:ext cx="1095375" cy="619125"/>
              </a:xfrm>
              <a:prstGeom prst="rect"/>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方法复杂度</a:t>
            </a:r>
            <a:endParaRPr sz="2000"/>
          </a:p>
          <a:p>
            <a:pPr marL="0" indent="0">
              <a:buNone/>
            </a:pPr>
            <a:endParaRPr lang="zh-CN" altLang="en-US" sz="2000"/>
          </a:p>
        </p:txBody>
      </p:sp>
      <p:pic>
        <p:nvPicPr>
          <p:cNvPr id="8" name="图片 7" descr="upload_post_object_v2_3203330020"/>
          <p:cNvPicPr>
            <a:picLocks noChangeAspect="1"/>
          </p:cNvPicPr>
          <p:nvPr/>
        </p:nvPicPr>
        <p:blipFill>
          <a:blip r:embed="rId1"/>
          <a:stretch>
            <a:fillRect/>
          </a:stretch>
        </p:blipFill>
        <p:spPr>
          <a:xfrm>
            <a:off x="3185619" y="0"/>
            <a:ext cx="6979756" cy="3500784"/>
          </a:xfrm>
          <a:prstGeom prst="rect">
            <a:avLst/>
          </a:prstGeom>
        </p:spPr>
      </p:pic>
      <p:pic>
        <p:nvPicPr>
          <p:cNvPr id="9" name="图片 8" descr="upload_post_object_v2_2818598169"/>
          <p:cNvPicPr>
            <a:picLocks noChangeAspect="1"/>
          </p:cNvPicPr>
          <p:nvPr/>
        </p:nvPicPr>
        <p:blipFill>
          <a:blip r:embed="rId2"/>
          <a:stretch>
            <a:fillRect/>
          </a:stretch>
        </p:blipFill>
        <p:spPr>
          <a:xfrm>
            <a:off x="3185619" y="3500850"/>
            <a:ext cx="6979691" cy="30699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产品设计</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rPr>
              <a:t>灵感与意义</a:t>
            </a:r>
            <a:endParaRPr lang="zh-CN" altLang="en-US">
              <a:latin typeface="楷体" panose="02010609060101010101" charset="-122"/>
              <a:ea typeface="楷体" panose="02010609060101010101" charset="-122"/>
            </a:endParaRPr>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类复杂度</a:t>
            </a:r>
            <a:endParaRPr sz="2000"/>
          </a:p>
          <a:p>
            <a:pPr marL="0" indent="0">
              <a:buNone/>
            </a:pPr>
            <a:endParaRPr lang="zh-CN" altLang="en-US" sz="2000"/>
          </a:p>
        </p:txBody>
      </p:sp>
      <p:pic>
        <p:nvPicPr>
          <p:cNvPr id="4" name="图片 3" descr="upload_post_object_v2_4160280003"/>
          <p:cNvPicPr>
            <a:picLocks noChangeAspect="1"/>
          </p:cNvPicPr>
          <p:nvPr/>
        </p:nvPicPr>
        <p:blipFill>
          <a:blip r:embed="rId1"/>
          <a:stretch>
            <a:fillRect/>
          </a:stretch>
        </p:blipFill>
        <p:spPr>
          <a:xfrm>
            <a:off x="3734148" y="952500"/>
            <a:ext cx="5433754" cy="53889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包复杂度</a:t>
            </a:r>
            <a:endParaRPr sz="2000"/>
          </a:p>
          <a:p>
            <a:endParaRPr sz="2000"/>
          </a:p>
          <a:p>
            <a:endParaRPr sz="2000"/>
          </a:p>
          <a:p>
            <a:endParaRPr sz="2000"/>
          </a:p>
          <a:p>
            <a:endParaRPr sz="2000"/>
          </a:p>
          <a:p>
            <a:endParaRPr sz="2000"/>
          </a:p>
          <a:p>
            <a:r>
              <a:rPr sz="2000"/>
              <a:t>模块</a:t>
            </a:r>
            <a:r>
              <a:rPr sz="2000"/>
              <a:t>复杂度</a:t>
            </a:r>
            <a:endParaRPr sz="2000"/>
          </a:p>
          <a:p>
            <a:endParaRPr sz="2000"/>
          </a:p>
          <a:p>
            <a:pPr marL="0" indent="0">
              <a:buNone/>
            </a:pPr>
            <a:endParaRPr lang="zh-CN" altLang="en-US" sz="2000"/>
          </a:p>
        </p:txBody>
      </p:sp>
      <p:pic>
        <p:nvPicPr>
          <p:cNvPr id="5" name="图片 4" descr="upload_post_object_v2_1068839897"/>
          <p:cNvPicPr>
            <a:picLocks noChangeAspect="1"/>
          </p:cNvPicPr>
          <p:nvPr/>
        </p:nvPicPr>
        <p:blipFill>
          <a:blip r:embed="rId1"/>
          <a:stretch>
            <a:fillRect/>
          </a:stretch>
        </p:blipFill>
        <p:spPr>
          <a:xfrm>
            <a:off x="4049645" y="885168"/>
            <a:ext cx="4511275" cy="3332105"/>
          </a:xfrm>
          <a:prstGeom prst="rect">
            <a:avLst/>
          </a:prstGeom>
        </p:spPr>
      </p:pic>
      <p:pic>
        <p:nvPicPr>
          <p:cNvPr id="6" name="图片 5" descr="upload_post_object_v2_4176081835"/>
          <p:cNvPicPr>
            <a:picLocks noChangeAspect="1"/>
          </p:cNvPicPr>
          <p:nvPr/>
        </p:nvPicPr>
        <p:blipFill>
          <a:blip r:embed="rId2"/>
          <a:stretch>
            <a:fillRect/>
          </a:stretch>
        </p:blipFill>
        <p:spPr>
          <a:xfrm>
            <a:off x="4049645" y="4840308"/>
            <a:ext cx="5743575" cy="10001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4"/>
            <p:custDataLst>
              <p:tags r:id="rId1"/>
            </p:custDataLst>
          </p:nvPr>
        </p:nvSpPr>
        <p:spPr/>
        <p:txBody>
          <a:bodyPr/>
          <a:lstStyle/>
          <a:p>
            <a:pPr algn="r"/>
            <a:r>
              <a:rPr lang="en-US" altLang="zh-CN"/>
              <a:t>For Watching</a:t>
            </a:r>
            <a:endParaRPr lang="en-US" altLang="zh-CN"/>
          </a:p>
        </p:txBody>
      </p:sp>
      <p:sp>
        <p:nvSpPr>
          <p:cNvPr id="4" name="标题 3"/>
          <p:cNvSpPr>
            <a:spLocks noGrp="1"/>
          </p:cNvSpPr>
          <p:nvPr>
            <p:ph type="title" idx="13"/>
            <p:custDataLst>
              <p:tags r:id="rId2"/>
            </p:custDataLst>
          </p:nvPr>
        </p:nvSpPr>
        <p:spPr/>
        <p:txBody>
          <a:bodyPr>
            <a:normAutofit fontScale="90000"/>
          </a:bodyPr>
          <a:lstStyle/>
          <a:p>
            <a:pPr algn="r"/>
            <a:r>
              <a:rPr lang="zh-CN" altLang="en-US"/>
              <a:t>感谢观看</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custDataLst>
              <p:tags r:id="rId1"/>
            </p:custDataLst>
          </p:nvPr>
        </p:nvSpPr>
        <p:spPr>
          <a:xfrm>
            <a:off x="5123180" y="1578610"/>
            <a:ext cx="1965960" cy="196596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a:bodyPr>
          <a:p>
            <a:pPr algn="ctr">
              <a:lnSpc>
                <a:spcPct val="12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6" name="连接符: 肘形 3"/>
          <p:cNvCxnSpPr>
            <a:stCxn id="5" idx="4"/>
            <a:endCxn id="15" idx="2"/>
          </p:cNvCxnSpPr>
          <p:nvPr>
            <p:custDataLst>
              <p:tags r:id="rId2"/>
            </p:custDataLst>
          </p:nvPr>
        </p:nvCxnSpPr>
        <p:spPr>
          <a:xfrm rot="5400000" flipV="1">
            <a:off x="7733348" y="1917383"/>
            <a:ext cx="1188085" cy="4442460"/>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cxnSp>
        <p:nvCxnSpPr>
          <p:cNvPr id="16" name="连接符: 肘形 15"/>
          <p:cNvCxnSpPr>
            <a:stCxn id="5" idx="4"/>
            <a:endCxn id="14" idx="6"/>
          </p:cNvCxnSpPr>
          <p:nvPr>
            <p:custDataLst>
              <p:tags r:id="rId3"/>
            </p:custDataLst>
          </p:nvPr>
        </p:nvCxnSpPr>
        <p:spPr>
          <a:xfrm rot="5400000">
            <a:off x="3489325" y="2115185"/>
            <a:ext cx="1187450" cy="4046220"/>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sp>
        <p:nvSpPr>
          <p:cNvPr id="14" name="椭圆 13">
            <a:hlinkClick r:id="rId4" action="ppaction://hlinksldjump"/>
          </p:cNvPr>
          <p:cNvSpPr/>
          <p:nvPr>
            <p:custDataLst>
              <p:tags r:id="rId5"/>
            </p:custDataLst>
          </p:nvPr>
        </p:nvSpPr>
        <p:spPr>
          <a:xfrm>
            <a:off x="969010" y="4215130"/>
            <a:ext cx="1090930" cy="1033780"/>
          </a:xfrm>
          <a:prstGeom prst="ellipse">
            <a:avLst/>
          </a:prstGeom>
          <a:solidFill>
            <a:srgbClr val="8EAAD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使命</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5" name="椭圆 14">
            <a:hlinkClick r:id="rId6" action="ppaction://hlinksldjump"/>
          </p:cNvPr>
          <p:cNvSpPr/>
          <p:nvPr>
            <p:custDataLst>
              <p:tags r:id="rId7"/>
            </p:custDataLst>
          </p:nvPr>
        </p:nvSpPr>
        <p:spPr>
          <a:xfrm>
            <a:off x="10548620" y="4215765"/>
            <a:ext cx="1052195" cy="103378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差异化</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9" name="椭圆 18">
            <a:hlinkClick r:id="rId4" action="ppaction://hlinksldjump"/>
          </p:cNvPr>
          <p:cNvSpPr/>
          <p:nvPr>
            <p:custDataLst>
              <p:tags r:id="rId8"/>
            </p:custDataLst>
          </p:nvPr>
        </p:nvSpPr>
        <p:spPr>
          <a:xfrm>
            <a:off x="2973070" y="4215130"/>
            <a:ext cx="1052830" cy="1033780"/>
          </a:xfrm>
          <a:prstGeom prst="ellipse">
            <a:avLst/>
          </a:prstGeom>
          <a:solidFill>
            <a:srgbClr val="79B6D3"/>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口号</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7" name="椭圆 26">
            <a:hlinkClick r:id="rId9" action="ppaction://hlinksldjump"/>
          </p:cNvPr>
          <p:cNvSpPr/>
          <p:nvPr>
            <p:custDataLst>
              <p:tags r:id="rId10"/>
            </p:custDataLst>
          </p:nvPr>
        </p:nvSpPr>
        <p:spPr>
          <a:xfrm>
            <a:off x="6673215" y="4215765"/>
            <a:ext cx="1084580" cy="1033145"/>
          </a:xfrm>
          <a:prstGeom prst="ellipse">
            <a:avLst/>
          </a:prstGeom>
          <a:solidFill>
            <a:srgbClr val="6BC0A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如何获得</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2" name="椭圆 31">
            <a:hlinkClick r:id="rId9" action="ppaction://hlinksldjump"/>
          </p:cNvPr>
          <p:cNvSpPr/>
          <p:nvPr>
            <p:custDataLst>
              <p:tags r:id="rId11"/>
            </p:custDataLst>
          </p:nvPr>
        </p:nvSpPr>
        <p:spPr>
          <a:xfrm>
            <a:off x="8710930" y="4215130"/>
            <a:ext cx="1073785" cy="1033780"/>
          </a:xfrm>
          <a:prstGeom prst="ellipse">
            <a:avLst/>
          </a:prstGeom>
          <a:solidFill>
            <a:srgbClr val="79BB8F"/>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团队优势</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5" name="椭圆 34">
            <a:hlinkClick r:id="rId4" action="ppaction://hlinksldjump"/>
          </p:cNvPr>
          <p:cNvSpPr/>
          <p:nvPr>
            <p:custDataLst>
              <p:tags r:id="rId12"/>
            </p:custDataLst>
          </p:nvPr>
        </p:nvSpPr>
        <p:spPr>
          <a:xfrm>
            <a:off x="4739005" y="4215765"/>
            <a:ext cx="1043305" cy="1033145"/>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目标用户</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0" name="文本框 29"/>
          <p:cNvSpPr txBox="1"/>
          <p:nvPr>
            <p:custDataLst>
              <p:tags r:id="rId13"/>
            </p:custDataLst>
          </p:nvPr>
        </p:nvSpPr>
        <p:spPr>
          <a:xfrm>
            <a:off x="5253990" y="2193290"/>
            <a:ext cx="1771015" cy="650875"/>
          </a:xfrm>
          <a:prstGeom prst="rect">
            <a:avLst/>
          </a:prstGeom>
          <a:noFill/>
        </p:spPr>
        <p:txBody>
          <a:bodyPr wrap="square" rtlCol="0">
            <a:normAutofit lnSpcReduction="10000"/>
          </a:bodyPr>
          <a:p>
            <a:pP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产品意义</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Tree>
    <p:custDataLst>
      <p:tags r:id="rId14"/>
    </p:custData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custDataLst>
              <p:tags r:id="rId1"/>
            </p:custDataLst>
          </p:nvPr>
        </p:nvGrpSpPr>
        <p:grpSpPr>
          <a:xfrm>
            <a:off x="-10795" y="342"/>
            <a:ext cx="5031740" cy="6853249"/>
            <a:chOff x="-10795" y="342"/>
            <a:chExt cx="5031740" cy="6853249"/>
          </a:xfrm>
        </p:grpSpPr>
        <p:sp>
          <p:nvSpPr>
            <p:cNvPr id="13" name="矩形 12"/>
            <p:cNvSpPr/>
            <p:nvPr>
              <p:custDataLst>
                <p:tags r:id="rId2"/>
              </p:custDataLst>
            </p:nvPr>
          </p:nvSpPr>
          <p:spPr>
            <a:xfrm>
              <a:off x="-10795" y="342"/>
              <a:ext cx="5031740" cy="6853249"/>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pic>
          <p:nvPicPr>
            <p:cNvPr id="16" name="图片 1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334725" y="760060"/>
              <a:ext cx="4340728" cy="5303980"/>
            </a:xfrm>
            <a:prstGeom prst="rect">
              <a:avLst/>
            </a:prstGeom>
          </p:spPr>
        </p:pic>
      </p:grpSp>
      <p:grpSp>
        <p:nvGrpSpPr>
          <p:cNvPr id="11" name="组合 10"/>
          <p:cNvGrpSpPr/>
          <p:nvPr/>
        </p:nvGrpSpPr>
        <p:grpSpPr>
          <a:xfrm>
            <a:off x="5764530" y="229870"/>
            <a:ext cx="5817235" cy="5542915"/>
            <a:chOff x="9078" y="362"/>
            <a:chExt cx="9161" cy="8729"/>
          </a:xfrm>
        </p:grpSpPr>
        <p:sp>
          <p:nvSpPr>
            <p:cNvPr id="7" name="文本框 6"/>
            <p:cNvSpPr txBox="1"/>
            <p:nvPr>
              <p:custDataLst>
                <p:tags r:id="rId5"/>
              </p:custDataLst>
            </p:nvPr>
          </p:nvSpPr>
          <p:spPr>
            <a:xfrm>
              <a:off x="9235" y="7875"/>
              <a:ext cx="7670" cy="1216"/>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广大食用预制菜的消费者，以及生产预制菜的厂商，销售企业，监管部门</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nvGrpSpPr>
            <p:cNvPr id="8" name="组合 7"/>
            <p:cNvGrpSpPr/>
            <p:nvPr>
              <p:custDataLst>
                <p:tags r:id="rId6"/>
              </p:custDataLst>
            </p:nvPr>
          </p:nvGrpSpPr>
          <p:grpSpPr>
            <a:xfrm>
              <a:off x="17919" y="1003"/>
              <a:ext cx="321" cy="117"/>
              <a:chOff x="9839643" y="910585"/>
              <a:chExt cx="203545" cy="74612"/>
            </a:xfrm>
          </p:grpSpPr>
          <p:cxnSp>
            <p:nvCxnSpPr>
              <p:cNvPr id="9" name="直接连接符 8"/>
              <p:cNvCxnSpPr/>
              <p:nvPr>
                <p:custDataLst>
                  <p:tags r:id="rId7"/>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8"/>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12" name="文本框 11"/>
            <p:cNvSpPr txBox="1"/>
            <p:nvPr>
              <p:custDataLst>
                <p:tags r:id="rId9"/>
              </p:custDataLst>
            </p:nvPr>
          </p:nvSpPr>
          <p:spPr>
            <a:xfrm>
              <a:off x="9078" y="4024"/>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口号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custDataLst>
                <p:tags r:id="rId10"/>
              </p:custDataLst>
            </p:nvPr>
          </p:nvSpPr>
          <p:spPr>
            <a:xfrm>
              <a:off x="9078" y="362"/>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使命</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3" name="文本框 2"/>
            <p:cNvSpPr txBox="1"/>
            <p:nvPr>
              <p:custDataLst>
                <p:tags r:id="rId11"/>
              </p:custDataLst>
            </p:nvPr>
          </p:nvSpPr>
          <p:spPr>
            <a:xfrm>
              <a:off x="9078" y="6365"/>
              <a:ext cx="7670" cy="1010"/>
            </a:xfrm>
            <a:prstGeom prst="rect">
              <a:avLst/>
            </a:prstGeom>
            <a:noFill/>
          </p:spPr>
          <p:txBody>
            <a:bodyPr wrap="square" tIns="46800" bIns="46800" rtlCol="0" anchor="b" anchorCtr="0">
              <a:normAutofit lnSpcReduction="10000"/>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目标用户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custDataLst>
                <p:tags r:id="rId12"/>
              </p:custDataLst>
            </p:nvPr>
          </p:nvSpPr>
          <p:spPr>
            <a:xfrm>
              <a:off x="9078" y="5389"/>
              <a:ext cx="7670" cy="766"/>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安心食材，一链追溯。</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13"/>
              </p:custDataLst>
            </p:nvPr>
          </p:nvSpPr>
          <p:spPr>
            <a:xfrm>
              <a:off x="9078" y="1682"/>
              <a:ext cx="7670" cy="2243"/>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监测预制菜生产过程，监测异常情况并发出警报，及时挽救；利用区块链的不可篡改性和透明性，产品的各种生产数据对顾客完全公开，让顾客吃得安心。</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custDataLst>
              <p:tags r:id="rId1"/>
            </p:custDataLst>
          </p:nvPr>
        </p:nvGrpSpPr>
        <p:grpSpPr>
          <a:xfrm>
            <a:off x="-10795" y="342"/>
            <a:ext cx="5031740" cy="6853249"/>
            <a:chOff x="-10795" y="342"/>
            <a:chExt cx="5031740" cy="6853249"/>
          </a:xfrm>
        </p:grpSpPr>
        <p:sp>
          <p:nvSpPr>
            <p:cNvPr id="13" name="矩形 12"/>
            <p:cNvSpPr/>
            <p:nvPr>
              <p:custDataLst>
                <p:tags r:id="rId2"/>
              </p:custDataLst>
            </p:nvPr>
          </p:nvSpPr>
          <p:spPr>
            <a:xfrm>
              <a:off x="-10795" y="342"/>
              <a:ext cx="5031740" cy="6853249"/>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pic>
          <p:nvPicPr>
            <p:cNvPr id="16" name="图片 1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334725" y="760060"/>
              <a:ext cx="4340728" cy="5303980"/>
            </a:xfrm>
            <a:prstGeom prst="rect">
              <a:avLst/>
            </a:prstGeom>
          </p:spPr>
        </p:pic>
      </p:grpSp>
      <p:grpSp>
        <p:nvGrpSpPr>
          <p:cNvPr id="11" name="组合 10"/>
          <p:cNvGrpSpPr/>
          <p:nvPr/>
        </p:nvGrpSpPr>
        <p:grpSpPr>
          <a:xfrm>
            <a:off x="5764530" y="229870"/>
            <a:ext cx="5817870" cy="641350"/>
            <a:chOff x="9078" y="362"/>
            <a:chExt cx="9162" cy="1010"/>
          </a:xfrm>
        </p:grpSpPr>
        <p:grpSp>
          <p:nvGrpSpPr>
            <p:cNvPr id="8" name="组合 7"/>
            <p:cNvGrpSpPr/>
            <p:nvPr>
              <p:custDataLst>
                <p:tags r:id="rId5"/>
              </p:custDataLst>
            </p:nvPr>
          </p:nvGrpSpPr>
          <p:grpSpPr>
            <a:xfrm>
              <a:off x="17919" y="1003"/>
              <a:ext cx="321" cy="117"/>
              <a:chOff x="9839643" y="910585"/>
              <a:chExt cx="203545" cy="74612"/>
            </a:xfrm>
          </p:grpSpPr>
          <p:cxnSp>
            <p:nvCxnSpPr>
              <p:cNvPr id="9" name="直接连接符 8"/>
              <p:cNvCxnSpPr/>
              <p:nvPr>
                <p:custDataLst>
                  <p:tags r:id="rId6"/>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7"/>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2" name="文本框 1"/>
            <p:cNvSpPr txBox="1"/>
            <p:nvPr>
              <p:custDataLst>
                <p:tags r:id="rId8"/>
              </p:custDataLst>
            </p:nvPr>
          </p:nvSpPr>
          <p:spPr>
            <a:xfrm>
              <a:off x="9078" y="362"/>
              <a:ext cx="7670" cy="1010"/>
            </a:xfrm>
            <a:prstGeom prst="rect">
              <a:avLst/>
            </a:prstGeom>
            <a:noFill/>
          </p:spPr>
          <p:txBody>
            <a:bodyPr wrap="square" tIns="46800" bIns="46800" rtlCol="0" anchor="b" anchorCtr="0">
              <a:normAutofit fontScale="7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相关政策及</a:t>
              </a: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开发该产品的</a:t>
              </a: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原因</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grpSp>
      <p:sp>
        <p:nvSpPr>
          <p:cNvPr id="6" name="文本框 5"/>
          <p:cNvSpPr txBox="1"/>
          <p:nvPr/>
        </p:nvSpPr>
        <p:spPr>
          <a:xfrm>
            <a:off x="5709920" y="2696845"/>
            <a:ext cx="5613400" cy="2306955"/>
          </a:xfrm>
          <a:prstGeom prst="rect">
            <a:avLst/>
          </a:prstGeom>
          <a:noFill/>
        </p:spPr>
        <p:txBody>
          <a:bodyPr wrap="square" rtlCol="0">
            <a:spAutoFit/>
          </a:bodyPr>
          <a:p>
            <a:r>
              <a:rPr lang="zh-CN" altLang="en-US"/>
              <a:t>2月13日，《中共中央 国务院关于做好2023年全面推进乡村振兴重点工作的意见》（以下简称《意见》）发布。这份2023年中央一号文件为全面推进乡村振兴指明了重点方向，释放出了重农强农的强烈信号。值得注意的是，《意见》要求，提升净菜、中央厨房等产业标准化和规范化水平，培育发展预制菜产业。这是预制菜自问世以来首次被写入中央一号文件，对此，业内反响十分热烈。</a:t>
            </a:r>
            <a:endParaRPr lang="zh-CN" altLang="en-US"/>
          </a:p>
        </p:txBody>
      </p:sp>
      <p:pic>
        <p:nvPicPr>
          <p:cNvPr id="14" name="图片 13"/>
          <p:cNvPicPr>
            <a:picLocks noChangeAspect="1"/>
          </p:cNvPicPr>
          <p:nvPr>
            <p:custDataLst>
              <p:tags r:id="rId9"/>
            </p:custDataLst>
          </p:nvPr>
        </p:nvPicPr>
        <p:blipFill>
          <a:blip r:embed="rId10"/>
          <a:stretch>
            <a:fillRect/>
          </a:stretch>
        </p:blipFill>
        <p:spPr>
          <a:xfrm>
            <a:off x="5020945" y="1329690"/>
            <a:ext cx="6991985" cy="1090295"/>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429895" y="69850"/>
            <a:ext cx="6008370" cy="6654165"/>
            <a:chOff x="9078" y="110"/>
            <a:chExt cx="9462" cy="10479"/>
          </a:xfrm>
        </p:grpSpPr>
        <p:grpSp>
          <p:nvGrpSpPr>
            <p:cNvPr id="8" name="组合 7"/>
            <p:cNvGrpSpPr/>
            <p:nvPr>
              <p:custDataLst>
                <p:tags r:id="rId1"/>
              </p:custDataLst>
            </p:nvPr>
          </p:nvGrpSpPr>
          <p:grpSpPr>
            <a:xfrm>
              <a:off x="17919" y="1003"/>
              <a:ext cx="321" cy="117"/>
              <a:chOff x="9839643" y="910585"/>
              <a:chExt cx="203545" cy="74612"/>
            </a:xfrm>
          </p:grpSpPr>
          <p:cxnSp>
            <p:nvCxnSpPr>
              <p:cNvPr id="9" name="直接连接符 8"/>
              <p:cNvCxnSpPr/>
              <p:nvPr>
                <p:custDataLst>
                  <p:tags r:id="rId2"/>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3"/>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12" name="文本框 11"/>
            <p:cNvSpPr txBox="1"/>
            <p:nvPr>
              <p:custDataLst>
                <p:tags r:id="rId4"/>
              </p:custDataLst>
            </p:nvPr>
          </p:nvSpPr>
          <p:spPr>
            <a:xfrm>
              <a:off x="9078" y="5555"/>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团队优势</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custDataLst>
                <p:tags r:id="rId5"/>
              </p:custDataLst>
            </p:nvPr>
          </p:nvSpPr>
          <p:spPr>
            <a:xfrm>
              <a:off x="9078" y="110"/>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如何获得用户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custDataLst>
                <p:tags r:id="rId6"/>
              </p:custDataLst>
            </p:nvPr>
          </p:nvSpPr>
          <p:spPr>
            <a:xfrm>
              <a:off x="9078" y="6565"/>
              <a:ext cx="9162" cy="4024"/>
            </a:xfrm>
            <a:prstGeom prst="rect">
              <a:avLst/>
            </a:prstGeom>
            <a:noFill/>
          </p:spPr>
          <p:txBody>
            <a:bodyPr wrap="square" tIns="46800" bIns="46800" rtlCol="0">
              <a:noAutofit/>
            </a:bodyPr>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团队成员吃苦耐劳，年轻有活力，能保持良好的工作状态。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综合能力较强，有各自擅长的领域，编写代码能力强，掌握了较多的技术，囊括有Vue,Spring,SpringMVC,SpringBoot,Electron等，并且有参加ACM算法竞赛并取得不错成绩的成员，能快速有效地选取合适的技术栈来推进软件开发。</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成员之间沟通顺畅，且都相互了解各自所擅长的领域，能够快速合理地将工作分配下去，提高项目开发地效率</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团队成员日常所使用的食堂内有数家外包餐饮企业，调研便捷，可以获得大量预制菜相关行业实情，提高实地操作可能性与效率。</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团队成员兴趣爱好广泛，多方面的从各个角度获取软件需求以及使用反馈，探索各类社会人群对预制菜的需求。</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7"/>
              </p:custDataLst>
            </p:nvPr>
          </p:nvSpPr>
          <p:spPr>
            <a:xfrm>
              <a:off x="9078" y="1120"/>
              <a:ext cx="9463" cy="4435"/>
            </a:xfrm>
            <a:prstGeom prst="rect">
              <a:avLst/>
            </a:prstGeom>
            <a:noFill/>
          </p:spPr>
          <p:txBody>
            <a:bodyPr wrap="square" tIns="46800" bIns="46800" rtlCol="0">
              <a:noAutofit/>
            </a:bodyPr>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监测预制菜生产过程，监测异常情况并发出警报，及时挽救；利用区块链的不可篡改性和透明性，产品的各种生产数据对首先要了解目标用户的需求和关注点，例如他们对于食品安全、产品质量、价格等方面的要求。根据这些需求，针对性地设计和优化产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建立品牌信任：利用区块链技术的去中心化、可追溯等特点，建立起一个可信的品牌形象。同时要不断优化技术方案和系统流程，提高产品的质量和安全性，为用户提供更可靠的保障。</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拓展销售渠道：与预制菜生产和销售企业合作，拓展产品的销售渠道。可以通过线上电商平台、超市、餐厅等渠道销售预制菜生产监测和溯源系统，通过市场宣传和营销活动，提高产品的知名度和影响力，让更多的用户了解和使用产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建立用户反馈机制：建立用户反馈机制，及时收集和处理用户的意见和建议，不断优化产品和服务。顾客完全公开，让顾客吃得安心。</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pic>
        <p:nvPicPr>
          <p:cNvPr id="100" name="图片 99"/>
          <p:cNvPicPr/>
          <p:nvPr>
            <p:custDataLst>
              <p:tags r:id="rId8"/>
            </p:custDataLst>
          </p:nvPr>
        </p:nvPicPr>
        <p:blipFill>
          <a:blip r:embed="rId9"/>
          <a:srcRect r="42542"/>
          <a:stretch>
            <a:fillRect/>
          </a:stretch>
        </p:blipFill>
        <p:spPr>
          <a:xfrm>
            <a:off x="7195185" y="0"/>
            <a:ext cx="5253990" cy="6858000"/>
          </a:xfrm>
          <a:prstGeom prst="rect">
            <a:avLst/>
          </a:prstGeom>
          <a:noFill/>
          <a:ln w="9525">
            <a:noFill/>
          </a:ln>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5764530" y="558800"/>
            <a:ext cx="6008370" cy="5346065"/>
            <a:chOff x="9078" y="880"/>
            <a:chExt cx="9462" cy="8419"/>
          </a:xfrm>
        </p:grpSpPr>
        <p:grpSp>
          <p:nvGrpSpPr>
            <p:cNvPr id="8" name="组合 7"/>
            <p:cNvGrpSpPr/>
            <p:nvPr>
              <p:custDataLst>
                <p:tags r:id="rId1"/>
              </p:custDataLst>
            </p:nvPr>
          </p:nvGrpSpPr>
          <p:grpSpPr>
            <a:xfrm>
              <a:off x="17919" y="1003"/>
              <a:ext cx="321" cy="117"/>
              <a:chOff x="9839643" y="910585"/>
              <a:chExt cx="203545" cy="74612"/>
            </a:xfrm>
          </p:grpSpPr>
          <p:cxnSp>
            <p:nvCxnSpPr>
              <p:cNvPr id="9" name="直接连接符 8"/>
              <p:cNvCxnSpPr/>
              <p:nvPr>
                <p:custDataLst>
                  <p:tags r:id="rId2"/>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3"/>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2" name="文本框 1"/>
            <p:cNvSpPr txBox="1"/>
            <p:nvPr>
              <p:custDataLst>
                <p:tags r:id="rId4"/>
              </p:custDataLst>
            </p:nvPr>
          </p:nvSpPr>
          <p:spPr>
            <a:xfrm>
              <a:off x="9078" y="880"/>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差异化实现</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5" name="文本框 4"/>
            <p:cNvSpPr txBox="1"/>
            <p:nvPr>
              <p:custDataLst>
                <p:tags r:id="rId5"/>
              </p:custDataLst>
            </p:nvPr>
          </p:nvSpPr>
          <p:spPr>
            <a:xfrm>
              <a:off x="9078" y="2361"/>
              <a:ext cx="9463" cy="6939"/>
            </a:xfrm>
            <a:prstGeom prst="rect">
              <a:avLst/>
            </a:prstGeom>
            <a:noFill/>
          </p:spPr>
          <p:txBody>
            <a:bodyPr wrap="square" tIns="46800" bIns="46800" rtlCol="0">
              <a:noAutofit/>
            </a:bodyPr>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将预制菜的生产信息上链，因为区块链的不可篡改性和透明性，避免了生产信息造假，肆意篡改的问题，并且区块链上的消息是透明化的和公开的，消费者可以看到产品真实的生产原料，生产环境，食品生产日期，保质期等与消费者密切关注的安全问题相关的信息，提高用户对产品的信任度，让消费者们买地放心，吃地安心。此外消费者也可以对生产过程中存在的不合理的地方进行检举，将消息及时反馈给生产商或监管部门，提高用户的参与度。</a:t>
              </a:r>
              <a:endParaRPr lang="zh-CN" altLang="en-US" sz="1400" spc="150">
                <a:ea typeface="微软雅黑" panose="020B0503020204020204" charset="-122"/>
                <a:sym typeface="+mn-ea"/>
              </a:endParaRPr>
            </a:p>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借用物联网采集产品生产过程中信息，比如生产环境的温湿度，生产设备运行状态，产品检验报告，产品运输的方式，产品储存方式等关键性的信息，再通过智能合约自动执行定制的规则和流程，在生产数据经检验后自动上链，大大提高系统的自动化水平，减少人力的消耗。</a:t>
              </a:r>
              <a:endParaRPr lang="zh-CN" altLang="en-US" sz="1400" spc="150">
                <a:ea typeface="微软雅黑" panose="020B0503020204020204" charset="-122"/>
                <a:sym typeface="+mn-ea"/>
              </a:endParaRPr>
            </a:p>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提供生产监测平台，对生产过程中的生产环境，生产流程，生产设备运行状态等各方面影响生产的因素进行监测，遇到异常情况诸如设备异常，某处温度过高，系统检测到后即可发出警告，提醒工作人员处理。</a:t>
              </a:r>
              <a:endParaRPr lang="zh-CN" altLang="en-US" sz="1400" spc="150">
                <a:ea typeface="微软雅黑" panose="020B0503020204020204" charset="-122"/>
                <a:sym typeface="+mn-ea"/>
              </a:endParaRPr>
            </a:p>
          </p:txBody>
        </p:sp>
      </p:grpSp>
      <p:pic>
        <p:nvPicPr>
          <p:cNvPr id="101" name="图片 100"/>
          <p:cNvPicPr/>
          <p:nvPr>
            <p:custDataLst>
              <p:tags r:id="rId6"/>
            </p:custDataLst>
          </p:nvPr>
        </p:nvPicPr>
        <p:blipFill>
          <a:blip r:embed="rId7"/>
          <a:srcRect l="27519" t="-980" r="17963" b="980"/>
          <a:stretch>
            <a:fillRect/>
          </a:stretch>
        </p:blipFill>
        <p:spPr>
          <a:xfrm>
            <a:off x="0" y="-57150"/>
            <a:ext cx="5325745" cy="7018655"/>
          </a:xfrm>
          <a:prstGeom prst="rect">
            <a:avLst/>
          </a:prstGeom>
          <a:noFill/>
          <a:ln w="9525">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97485" y="501015"/>
            <a:ext cx="11428730" cy="6289040"/>
            <a:chOff x="311" y="789"/>
            <a:chExt cx="17998" cy="9904"/>
          </a:xfrm>
        </p:grpSpPr>
        <p:cxnSp>
          <p:nvCxnSpPr>
            <p:cNvPr id="5" name="连接符: 肘形 3"/>
            <p:cNvCxnSpPr>
              <a:stCxn id="17" idx="4"/>
              <a:endCxn id="35" idx="0"/>
            </p:cNvCxnSpPr>
            <p:nvPr>
              <p:custDataLst>
                <p:tags r:id="rId1"/>
              </p:custDataLst>
            </p:nvPr>
          </p:nvCxnSpPr>
          <p:spPr>
            <a:xfrm rot="5400000" flipV="1">
              <a:off x="13163" y="338"/>
              <a:ext cx="300" cy="7394"/>
            </a:xfrm>
            <a:prstGeom prst="bentConnector3">
              <a:avLst>
                <a:gd name="adj1" fmla="val 525333"/>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cxnSp>
          <p:nvCxnSpPr>
            <p:cNvPr id="16" name="连接符: 肘形 15"/>
            <p:cNvCxnSpPr>
              <a:stCxn id="17" idx="4"/>
              <a:endCxn id="14" idx="6"/>
            </p:cNvCxnSpPr>
            <p:nvPr>
              <p:custDataLst>
                <p:tags r:id="rId2"/>
              </p:custDataLst>
            </p:nvPr>
          </p:nvCxnSpPr>
          <p:spPr>
            <a:xfrm rot="5400000">
              <a:off x="6037" y="1865"/>
              <a:ext cx="1559" cy="5599"/>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sp>
          <p:nvSpPr>
            <p:cNvPr id="14" name="椭圆 13"/>
            <p:cNvSpPr/>
            <p:nvPr>
              <p:custDataLst>
                <p:tags r:id="rId3"/>
              </p:custDataLst>
            </p:nvPr>
          </p:nvSpPr>
          <p:spPr>
            <a:xfrm>
              <a:off x="1458" y="4185"/>
              <a:ext cx="2559" cy="2518"/>
            </a:xfrm>
            <a:prstGeom prst="ellipse">
              <a:avLst/>
            </a:prstGeom>
            <a:solidFill>
              <a:srgbClr val="8EAAD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已解决的问题</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5" name="椭圆 14"/>
            <p:cNvSpPr/>
            <p:nvPr>
              <p:custDataLst>
                <p:tags r:id="rId4"/>
              </p:custDataLst>
            </p:nvPr>
          </p:nvSpPr>
          <p:spPr>
            <a:xfrm>
              <a:off x="8282" y="4331"/>
              <a:ext cx="2608" cy="2518"/>
            </a:xfrm>
            <a:prstGeom prst="ellipse">
              <a:avLst/>
            </a:prstGeom>
            <a:solidFill>
              <a:srgbClr val="79B6D3"/>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对客户的价值</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6" name="文本框 25"/>
            <p:cNvSpPr txBox="1"/>
            <p:nvPr>
              <p:custDataLst>
                <p:tags r:id="rId5"/>
              </p:custDataLst>
            </p:nvPr>
          </p:nvSpPr>
          <p:spPr>
            <a:xfrm>
              <a:off x="311" y="6315"/>
              <a:ext cx="5978" cy="4039"/>
            </a:xfrm>
            <a:prstGeom prst="rect">
              <a:avLst/>
            </a:prstGeom>
            <a:noFill/>
          </p:spPr>
          <p:txBody>
            <a:bodyPr wrap="square" rtlCol="0">
              <a:noAutofit/>
            </a:bodyPr>
            <a:p>
              <a:pPr algn="l">
                <a:lnSpc>
                  <a:spcPct val="120000"/>
                </a:lnSpc>
              </a:pP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监测预制菜生产过程，监测异常情况并发出警报，提醒工作人员及时挽救（未完成）</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利用区块链的不可篡改性和透明性，使得产品的各种真实的生产数据对顾客完全公开，让顾客吃得安心</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通过物联网采集信息和智能合约监控预制菜生产提高系统自动化水平，减少人力消耗（未完成）</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6"/>
              </p:custDataLst>
            </p:nvPr>
          </p:nvSpPr>
          <p:spPr>
            <a:xfrm>
              <a:off x="6628" y="7295"/>
              <a:ext cx="5978" cy="3398"/>
            </a:xfrm>
            <a:prstGeom prst="rect">
              <a:avLst/>
            </a:prstGeom>
            <a:noFill/>
          </p:spPr>
          <p:txBody>
            <a:bodyPr wrap="square" rtlCol="0">
              <a:noAutofit/>
            </a:bodyPr>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透明公开预制菜来源，使消费者放心</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为销售公司提供商品质量保证，寻找可靠制作商</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为监管部门提供追责依据，更快查询食品来源问题</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7"/>
              </p:custDataLst>
            </p:nvPr>
          </p:nvSpPr>
          <p:spPr>
            <a:xfrm>
              <a:off x="8068" y="789"/>
              <a:ext cx="3096" cy="3096"/>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a:bodyPr>
            <a:p>
              <a:pPr algn="ctr">
                <a:lnSpc>
                  <a:spcPct val="12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8" name="文本框 17"/>
            <p:cNvSpPr txBox="1"/>
            <p:nvPr>
              <p:custDataLst>
                <p:tags r:id="rId8"/>
              </p:custDataLst>
            </p:nvPr>
          </p:nvSpPr>
          <p:spPr>
            <a:xfrm>
              <a:off x="8532" y="1485"/>
              <a:ext cx="2169" cy="1704"/>
            </a:xfrm>
            <a:prstGeom prst="rect">
              <a:avLst/>
            </a:prstGeom>
            <a:noFill/>
          </p:spPr>
          <p:txBody>
            <a:bodyPr wrap="square" rtlCol="0">
              <a:normAutofit lnSpcReduction="10000"/>
            </a:bodyPr>
            <a:p>
              <a:pPr algn="ct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产品</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定义</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5" name="椭圆 34"/>
            <p:cNvSpPr/>
            <p:nvPr>
              <p:custDataLst>
                <p:tags r:id="rId9"/>
              </p:custDataLst>
            </p:nvPr>
          </p:nvSpPr>
          <p:spPr>
            <a:xfrm>
              <a:off x="15710" y="4185"/>
              <a:ext cx="2599" cy="2518"/>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90000" lnSpcReduction="2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解决方案</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grpSp>
      <p:sp>
        <p:nvSpPr>
          <p:cNvPr id="7" name="文本框 6"/>
          <p:cNvSpPr txBox="1"/>
          <p:nvPr>
            <p:custDataLst>
              <p:tags r:id="rId10"/>
            </p:custDataLst>
          </p:nvPr>
        </p:nvSpPr>
        <p:spPr>
          <a:xfrm>
            <a:off x="9561195" y="4622165"/>
            <a:ext cx="2479675" cy="2235835"/>
          </a:xfrm>
          <a:prstGeom prst="rect">
            <a:avLst/>
          </a:prstGeom>
          <a:noFill/>
        </p:spPr>
        <p:txBody>
          <a:bodyPr wrap="square" rtlCol="0">
            <a:noAutofit/>
          </a:bodyPr>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en-US" altLang="zh-CN"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t>
            </a: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区块链Web应用系统</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p:transition advTm="3000"/>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3_1*i*1"/>
  <p:tag name="KSO_WM_TEMPLATE_CATEGORY" val="custom"/>
  <p:tag name="KSO_WM_TEMPLATE_INDEX" val="20204613"/>
  <p:tag name="KSO_WM_UNIT_LAYERLEVEL" val="1"/>
  <p:tag name="KSO_WM_TAG_VERSION" val="1.0"/>
  <p:tag name="KSO_WM_BEAUTIFY_FLAG" val="#wm#"/>
</p:tagLst>
</file>

<file path=ppt/tags/tag14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1*a*1"/>
  <p:tag name="KSO_WM_TEMPLATE_CATEGORY" val="custom"/>
  <p:tag name="KSO_WM_TEMPLATE_INDEX" val="20204613"/>
  <p:tag name="KSO_WM_UNIT_LAYERLEVEL" val="1"/>
  <p:tag name="KSO_WM_TAG_VERSION" val="1.0"/>
  <p:tag name="KSO_WM_BEAUTIFY_FLAG" val="#wm#"/>
  <p:tag name="KSO_WM_UNIT_PRESET_TEXT" val="商业发布会"/>
</p:tagLst>
</file>

<file path=ppt/tags/tag14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1*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14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1*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146.xml><?xml version="1.0" encoding="utf-8"?>
<p:tagLst xmlns:p="http://schemas.openxmlformats.org/presentationml/2006/main">
  <p:tag name="KSO_WM_TEMPLATE_THUMBS_INDEX" val="1、4、7、9、11、16、19、20、22、25、27、32、33"/>
  <p:tag name="KSO_WM_SLIDE_ID" val="custom2020461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3"/>
  <p:tag name="KSO_WM_SLIDE_LAYOUT" val="a_b"/>
  <p:tag name="KSO_WM_SLIDE_LAYOUT_CNT" val="1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Lst>
</file>

<file path=ppt/tags/tag14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3_4*l_h_i*1_1_1"/>
  <p:tag name="KSO_WM_TEMPLATE_CATEGORY" val="custom"/>
  <p:tag name="KSO_WM_TEMPLATE_INDEX" val="20204613"/>
  <p:tag name="KSO_WM_UNIT_LAYERLEVEL" val="1_1_1"/>
  <p:tag name="KSO_WM_TAG_VERSION" val="1.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3_4*l_h_i*1_2_1"/>
  <p:tag name="KSO_WM_TEMPLATE_CATEGORY" val="custom"/>
  <p:tag name="KSO_WM_TEMPLATE_INDEX" val="20204613"/>
  <p:tag name="KSO_WM_UNIT_LAYERLEVEL" val="1_1_1"/>
  <p:tag name="KSO_WM_TAG_VERSION" val="1.0"/>
</p:tagLst>
</file>

<file path=ppt/tags/tag1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13_4*l_h_f*1_2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3_4*l_h_i*1_3_1"/>
  <p:tag name="KSO_WM_TEMPLATE_CATEGORY" val="custom"/>
  <p:tag name="KSO_WM_TEMPLATE_INDEX" val="20204613"/>
  <p:tag name="KSO_WM_UNIT_LAYERLEVEL" val="1_1_1"/>
  <p:tag name="KSO_WM_TAG_VERSION" val="1.0"/>
</p:tagLst>
</file>

<file path=ppt/tags/tag1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13_4*l_h_f*1_3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164.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165.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167.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168.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169.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5*n_h_i*1_1_1"/>
  <p:tag name="KSO_WM_TEMPLATE_CATEGORY" val="diagram"/>
  <p:tag name="KSO_WM_TEMPLATE_INDEX" val="20171182"/>
  <p:tag name="KSO_WM_UNIT_LAYERLEVEL" val="1_1_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5*n_i*1_1"/>
  <p:tag name="KSO_WM_TEMPLATE_CATEGORY" val="diagram"/>
  <p:tag name="KSO_WM_TEMPLATE_INDEX" val="20171182"/>
  <p:tag name="KSO_WM_UNIT_LAYERLEVEL" val="1_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5*n_i*1_2"/>
  <p:tag name="KSO_WM_TEMPLATE_CATEGORY" val="diagram"/>
  <p:tag name="KSO_WM_TEMPLATE_INDEX" val="20171182"/>
  <p:tag name="KSO_WM_UNIT_LAYERLEVEL" val="1_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5*n_h_h_i*1_2_1_1"/>
  <p:tag name="KSO_WM_TEMPLATE_CATEGORY" val="diagram"/>
  <p:tag name="KSO_WM_TEMPLATE_INDEX" val="20171182"/>
  <p:tag name="KSO_WM_UNIT_LAYERLEVEL" val="1_1_1_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1"/>
  <p:tag name="KSO_WM_UNIT_ID" val="diagram20171182_5*n_h_h_i*1_2_6_1"/>
  <p:tag name="KSO_WM_TEMPLATE_CATEGORY" val="diagram"/>
  <p:tag name="KSO_WM_TEMPLATE_INDEX" val="20171182"/>
  <p:tag name="KSO_WM_UNIT_LAYERLEVEL" val="1_1_1_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5*n_h_h_i*1_2_2_1"/>
  <p:tag name="KSO_WM_TEMPLATE_CATEGORY" val="diagram"/>
  <p:tag name="KSO_WM_TEMPLATE_INDEX" val="20171182"/>
  <p:tag name="KSO_WM_UNIT_LAYERLEVEL" val="1_1_1_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71182_5*n_h_h_i*1_2_4_1"/>
  <p:tag name="KSO_WM_TEMPLATE_CATEGORY" val="diagram"/>
  <p:tag name="KSO_WM_TEMPLATE_INDEX" val="20171182"/>
  <p:tag name="KSO_WM_UNIT_LAYERLEVEL" val="1_1_1_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20171182_5*n_h_h_i*1_2_5_1"/>
  <p:tag name="KSO_WM_TEMPLATE_CATEGORY" val="diagram"/>
  <p:tag name="KSO_WM_TEMPLATE_INDEX" val="20171182"/>
  <p:tag name="KSO_WM_UNIT_LAYERLEVEL" val="1_1_1_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5*n_h_h_i*1_2_3_1"/>
  <p:tag name="KSO_WM_TEMPLATE_CATEGORY" val="diagram"/>
  <p:tag name="KSO_WM_TEMPLATE_INDEX" val="20171182"/>
  <p:tag name="KSO_WM_UNIT_LAYERLEVEL" val="1_1_1_1"/>
  <p:tag name="KSO_WM_TAG_VERSION" val="1.0"/>
  <p:tag name="KSO_WM_BEAUTIFY_FLAG" val="#wm#"/>
</p:tagLst>
</file>

<file path=ppt/tags/tag17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5*n_h_a*1_1_1"/>
  <p:tag name="KSO_WM_TEMPLATE_CATEGORY" val="diagram"/>
  <p:tag name="KSO_WM_TEMPLATE_INDEX" val="20171182"/>
  <p:tag name="KSO_WM_UNIT_LAYERLEVEL" val="1_1_1"/>
  <p:tag name="KSO_WM_TAG_VERSION" val="1.0"/>
  <p:tag name="KSO_WM_BEAUTIFY_FLAG" val="#wm#"/>
  <p:tag name="KSO_WM_UNIT_PRESET_TEXT" val="点击输&#13;入标题"/>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613"/>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831_1*i*6"/>
  <p:tag name="KSO_WM_TEMPLATE_CATEGORY" val="diagram"/>
  <p:tag name="KSO_WM_TEMPLATE_INDEX" val="2020183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1831_1*i*7"/>
  <p:tag name="KSO_WM_TEMPLATE_CATEGORY" val="diagram"/>
  <p:tag name="KSO_WM_TEMPLATE_INDEX" val="20201831"/>
  <p:tag name="KSO_WM_UNIT_LAYERLEVEL" val="1"/>
  <p:tag name="KSO_WM_TAG_VERSION" val="1.0"/>
  <p:tag name="KSO_WM_BEAUTIFY_FLAG" val="#wm#"/>
</p:tagLst>
</file>

<file path=ppt/tags/tag183.xml><?xml version="1.0" encoding="utf-8"?>
<p:tagLst xmlns:p="http://schemas.openxmlformats.org/presentationml/2006/main">
  <p:tag name="KSO_WM_UNIT_VALUE" val="1472*1205"/>
  <p:tag name="KSO_WM_UNIT_HIGHLIGHT" val="0"/>
  <p:tag name="KSO_WM_UNIT_COMPATIBLE" val="0"/>
  <p:tag name="KSO_WM_UNIT_DIAGRAM_ISNUMVISUAL" val="0"/>
  <p:tag name="KSO_WM_UNIT_DIAGRAM_ISREFERUNIT" val="0"/>
  <p:tag name="KSO_WM_UNIT_TYPE" val="d"/>
  <p:tag name="KSO_WM_UNIT_INDEX" val="1"/>
  <p:tag name="KSO_WM_UNIT_ID" val="diagram20201831_1*d*1"/>
  <p:tag name="KSO_WM_TEMPLATE_CATEGORY" val="diagram"/>
  <p:tag name="KSO_WM_TEMPLATE_INDEX" val="20201831"/>
  <p:tag name="KSO_WM_UNIT_LAYERLEVEL" val="1"/>
  <p:tag name="KSO_WM_TAG_VERSION" val="1.0"/>
  <p:tag name="KSO_WM_BEAUTIFY_FLAG" val="#wm#"/>
</p:tagLst>
</file>

<file path=ppt/tags/tag184.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wm#"/>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1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wm#"/>
  <p:tag name="KSO_WM_UNIT_PRESET_TEXT" val="单击此处添加标题"/>
</p:tagLst>
</file>

<file path=ppt/tags/tag1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191.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92.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93.xml><?xml version="1.0" encoding="utf-8"?>
<p:tagLst xmlns:p="http://schemas.openxmlformats.org/presentationml/2006/main">
  <p:tag name="KSO_WM_BEAUTIFY_FLAG" val="#wm#"/>
  <p:tag name="KSO_WM_TEMPLATE_CATEGORY" val="custom"/>
  <p:tag name="KSO_WM_TEMPLATE_INDEX" val="20204613"/>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831_1*i*6"/>
  <p:tag name="KSO_WM_TEMPLATE_CATEGORY" val="diagram"/>
  <p:tag name="KSO_WM_TEMPLATE_INDEX" val="2020183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1831_1*i*7"/>
  <p:tag name="KSO_WM_TEMPLATE_CATEGORY" val="diagram"/>
  <p:tag name="KSO_WM_TEMPLATE_INDEX" val="20201831"/>
  <p:tag name="KSO_WM_UNIT_LAYERLEVEL" val="1"/>
  <p:tag name="KSO_WM_TAG_VERSION" val="1.0"/>
  <p:tag name="KSO_WM_BEAUTIFY_FLAG" val="#wm#"/>
</p:tagLst>
</file>

<file path=ppt/tags/tag196.xml><?xml version="1.0" encoding="utf-8"?>
<p:tagLst xmlns:p="http://schemas.openxmlformats.org/presentationml/2006/main">
  <p:tag name="KSO_WM_UNIT_VALUE" val="1472*1205"/>
  <p:tag name="KSO_WM_UNIT_HIGHLIGHT" val="0"/>
  <p:tag name="KSO_WM_UNIT_COMPATIBLE" val="0"/>
  <p:tag name="KSO_WM_UNIT_DIAGRAM_ISNUMVISUAL" val="0"/>
  <p:tag name="KSO_WM_UNIT_DIAGRAM_ISREFERUNIT" val="0"/>
  <p:tag name="KSO_WM_UNIT_TYPE" val="d"/>
  <p:tag name="KSO_WM_UNIT_INDEX" val="1"/>
  <p:tag name="KSO_WM_UNIT_ID" val="diagram20201831_1*d*1"/>
  <p:tag name="KSO_WM_TEMPLATE_CATEGORY" val="diagram"/>
  <p:tag name="KSO_WM_TEMPLATE_INDEX" val="2020183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wm#"/>
  <p:tag name="KSO_WM_TEMPLATE_CATEGORY" val="custom"/>
  <p:tag name="KSO_WM_TEMPLATE_INDEX" val="20204613"/>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20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wm#"/>
  <p:tag name="KSO_WM_UNIT_PRESET_TEXT" val="单击此处添加标题"/>
</p:tagLst>
</file>

<file path=ppt/tags/tag2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208.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09.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wm#"/>
  <p:tag name="KSO_WM_TEMPLATE_CATEGORY" val="custom"/>
  <p:tag name="KSO_WM_TEMPLATE_INDEX" val="20204613"/>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21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216.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wm#"/>
  <p:tag name="KSO_WM_TEMPLATE_CATEGORY" val="custom"/>
  <p:tag name="KSO_WM_TEMPLATE_INDEX" val="20204613"/>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1*n_i*1_1"/>
  <p:tag name="KSO_WM_TEMPLATE_CATEGORY" val="diagram"/>
  <p:tag name="KSO_WM_TEMPLATE_INDEX" val="20171182"/>
  <p:tag name="KSO_WM_UNIT_LAYERLEVEL" val="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1*n_i*1_2"/>
  <p:tag name="KSO_WM_TEMPLATE_CATEGORY" val="diagram"/>
  <p:tag name="KSO_WM_TEMPLATE_INDEX" val="20171182"/>
  <p:tag name="KSO_WM_UNIT_LAYERLEVEL" val="1_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1*n_h_h_i*1_2_1_1"/>
  <p:tag name="KSO_WM_TEMPLATE_CATEGORY" val="diagram"/>
  <p:tag name="KSO_WM_TEMPLATE_INDEX" val="20171182"/>
  <p:tag name="KSO_WM_UNIT_LAYERLEVEL" val="1_1_1_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1*n_h_h_i*1_2_2_1"/>
  <p:tag name="KSO_WM_TEMPLATE_CATEGORY" val="diagram"/>
  <p:tag name="KSO_WM_TEMPLATE_INDEX" val="20171182"/>
  <p:tag name="KSO_WM_UNIT_LAYERLEVEL" val="1_1_1_1"/>
  <p:tag name="KSO_WM_TAG_VERSION" val="1.0"/>
  <p:tag name="KSO_WM_BEAUTIFY_FLAG" val="#wm#"/>
</p:tagLst>
</file>

<file path=ppt/tags/tag2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1*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2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1*n_h_i*1_1_1"/>
  <p:tag name="KSO_WM_TEMPLATE_CATEGORY" val="diagram"/>
  <p:tag name="KSO_WM_TEMPLATE_INDEX" val="20171182"/>
  <p:tag name="KSO_WM_UNIT_LAYERLEVEL" val="1_1_1"/>
  <p:tag name="KSO_WM_TAG_VERSION" val="1.0"/>
  <p:tag name="KSO_WM_BEAUTIFY_FLAG" val="#wm#"/>
</p:tagLst>
</file>

<file path=ppt/tags/tag22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1*n_h_a*1_1_1"/>
  <p:tag name="KSO_WM_TEMPLATE_CATEGORY" val="diagram"/>
  <p:tag name="KSO_WM_TEMPLATE_INDEX" val="20171182"/>
  <p:tag name="KSO_WM_UNIT_LAYERLEVEL" val="1_1_1"/>
  <p:tag name="KSO_WM_TAG_VERSION" val="1.0"/>
  <p:tag name="KSO_WM_BEAUTIFY_FLAG" val="#wm#"/>
  <p:tag name="KSO_WM_UNIT_PRESET_TEXT" val="点击输&#13;入标题"/>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5*n_h_h_i*1_2_3_1"/>
  <p:tag name="KSO_WM_TEMPLATE_CATEGORY" val="diagram"/>
  <p:tag name="KSO_WM_TEMPLATE_INDEX" val="20171182"/>
  <p:tag name="KSO_WM_UNIT_LAYERLEVEL" val="1_1_1_1"/>
  <p:tag name="KSO_WM_TAG_VERSION" val="1.0"/>
  <p:tag name="KSO_WM_BEAUTIFY_FLAG" val=""/>
</p:tagLst>
</file>

<file path=ppt/tags/tag2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
  <p:tag name="KSO_WM_UNIT_PRESET_TEXT" val="点击此处添加正文，文字是您思想的提炼，为了演示发布的良好效果，请您尽可能提炼思想的精髓，然后简单的阐述您的观点"/>
</p:tagLst>
</file>

<file path=ppt/tags/tag229.xml><?xml version="1.0" encoding="utf-8"?>
<p:tagLst xmlns:p="http://schemas.openxmlformats.org/presentationml/2006/main">
  <p:tag name="KSO_WM_BEAUTIFY_FLAG" val="#wm#"/>
  <p:tag name="KSO_WM_TEMPLATE_CATEGORY" val="custom"/>
  <p:tag name="KSO_WM_TEMPLATE_INDEX" val="2020461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231.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233.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234.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235.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3*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3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3*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3*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3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3*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3*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41.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3*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3*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43.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3*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181269_3*l_i*1_5"/>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245.xml><?xml version="1.0" encoding="utf-8"?>
<p:tagLst xmlns:p="http://schemas.openxmlformats.org/presentationml/2006/main">
  <p:tag name="KSO_WM_BEAUTIFY_FLAG" val="#wm#"/>
  <p:tag name="KSO_WM_TEMPLATE_CATEGORY" val="custom"/>
  <p:tag name="KSO_WM_TEMPLATE_INDEX" val="20204613"/>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252.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254.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255.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256.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EBWPP_OBJECT_TOKEN" val="PLAY_INK_1698927937302"/>
</p:tagLst>
</file>

<file path=ppt/tags/tag259.xml><?xml version="1.0" encoding="utf-8"?>
<p:tagLst xmlns:p="http://schemas.openxmlformats.org/presentationml/2006/main">
  <p:tag name="KSO_WEBWPP_OBJECT_TOKEN" val="PLAY_INK_169892793730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EBWPP_OBJECT_TOKEN" val="PLAY_INK_1698927937302"/>
</p:tagLst>
</file>

<file path=ppt/tags/tag26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33*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262.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33*a*1"/>
  <p:tag name="KSO_WM_TEMPLATE_CATEGORY" val="custom"/>
  <p:tag name="KSO_WM_TEMPLATE_INDEX" val="20204613"/>
  <p:tag name="KSO_WM_UNIT_LAYERLEVEL" val="1"/>
  <p:tag name="KSO_WM_TAG_VERSION" val="1.0"/>
  <p:tag name="KSO_WM_BEAUTIFY_FLAG" val="#wm#"/>
  <p:tag name="KSO_WM_UNIT_PRESET_TEXT" val="谢谢聆听"/>
</p:tagLst>
</file>

<file path=ppt/tags/tag263.xml><?xml version="1.0" encoding="utf-8"?>
<p:tagLst xmlns:p="http://schemas.openxmlformats.org/presentationml/2006/main">
  <p:tag name="KSO_WM_SLIDE_ID" val="custom20204613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3"/>
  <p:tag name="KSO_WM_SLIDE_LAYOUT" val="a_b"/>
  <p:tag name="KSO_WM_SLIDE_LAYOUT_CNT" val="1_1"/>
</p:tagLst>
</file>

<file path=ppt/tags/tag264.xml><?xml version="1.0" encoding="utf-8"?>
<p:tagLst xmlns:p="http://schemas.openxmlformats.org/presentationml/2006/main">
  <p:tag name="commondata" val="eyJoZGlkIjoiOWEzODQ3N2VmNzJjOTYwMjU2ZGRkY2JkYTQ2ZjY1OTcifQ=="/>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3608</Words>
  <Application>WPS 演示</Application>
  <PresentationFormat>宽屏</PresentationFormat>
  <Paragraphs>323</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Arial</vt:lpstr>
      <vt:lpstr>宋体</vt:lpstr>
      <vt:lpstr>Wingdings</vt:lpstr>
      <vt:lpstr>微软雅黑</vt:lpstr>
      <vt:lpstr>汉仪旗黑-85S</vt:lpstr>
      <vt:lpstr>黑体</vt:lpstr>
      <vt:lpstr>楷体</vt:lpstr>
      <vt:lpstr>Arial Unicode MS</vt:lpstr>
      <vt:lpstr>Calibri</vt:lpstr>
      <vt:lpstr>WPS</vt:lpstr>
      <vt:lpstr>1_Office 主题​​</vt:lpstr>
      <vt:lpstr>味迹源发布会</vt:lpstr>
      <vt:lpstr>PowerPoint 演示文稿</vt:lpstr>
      <vt:lpstr>产品设计</vt:lpstr>
      <vt:lpstr>PowerPoint 演示文稿</vt:lpstr>
      <vt:lpstr>PowerPoint 演示文稿</vt:lpstr>
      <vt:lpstr>PowerPoint 演示文稿</vt:lpstr>
      <vt:lpstr>PowerPoint 演示文稿</vt:lpstr>
      <vt:lpstr>PowerPoint 演示文稿</vt:lpstr>
      <vt:lpstr>PowerPoint 演示文稿</vt:lpstr>
      <vt:lpstr>产品设计应用原则</vt:lpstr>
      <vt:lpstr>PowerPoint 演示文稿</vt:lpstr>
      <vt:lpstr>需求原则</vt:lpstr>
      <vt:lpstr>简化原则</vt:lpstr>
      <vt:lpstr>产品实现</vt:lpstr>
      <vt:lpstr>用户体验设计考虑的因素</vt:lpstr>
      <vt:lpstr>产品开发的编程环境</vt:lpstr>
      <vt:lpstr>代码仓库提交历史</vt:lpstr>
      <vt:lpstr>代码仓库提交历史</vt:lpstr>
      <vt:lpstr>主要问题以及解决方案</vt:lpstr>
      <vt:lpstr>系统概要设计</vt:lpstr>
      <vt:lpstr>系统概要设计</vt:lpstr>
      <vt:lpstr>系统概要设计</vt:lpstr>
      <vt:lpstr>系统概要设计</vt:lpstr>
      <vt:lpstr>系统概要设计</vt:lpstr>
      <vt:lpstr>系统概要设计</vt:lpstr>
      <vt:lpstr>代码结构图</vt:lpstr>
      <vt:lpstr>代码质量测试</vt:lpstr>
      <vt:lpstr>代码统计</vt:lpstr>
      <vt:lpstr>代码复杂度</vt:lpstr>
      <vt:lpstr>代码复杂度</vt:lpstr>
      <vt:lpstr>代码复杂度</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味迹源发布会</dc:title>
  <dc:creator/>
  <cp:lastModifiedBy>周锦兴</cp:lastModifiedBy>
  <cp:revision>4</cp:revision>
  <dcterms:created xsi:type="dcterms:W3CDTF">2023-11-03T01:12:33Z</dcterms:created>
  <dcterms:modified xsi:type="dcterms:W3CDTF">2023-11-03T07:33:12Z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3152813137CD470CBE300CD1EE48BEE7_12</vt:lpwstr>
  </property>
  <property fmtid="{D5CDD505-2E9C-101B-9397-08002B2CF9AE}" pid="3" name="KSOProductBuildVer">
    <vt:lpwstr>2052-12.1.0.15712</vt:lpwstr>
  </property>
</Properties>
</file>