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6"/>
  </p:notesMasterIdLst>
  <p:sldIdLst>
    <p:sldId id="256" r:id="rId5"/>
    <p:sldId id="259" r:id="rId6"/>
    <p:sldId id="264" r:id="rId7"/>
    <p:sldId id="265" r:id="rId8"/>
    <p:sldId id="268" r:id="rId9"/>
    <p:sldId id="269" r:id="rId10"/>
    <p:sldId id="270" r:id="rId11"/>
    <p:sldId id="262" r:id="rId12"/>
    <p:sldId id="266" r:id="rId13"/>
    <p:sldId id="267" r:id="rId14"/>
    <p:sldId id="263" r:id="rId15"/>
    <p:sldId id="272" r:id="rId16"/>
    <p:sldId id="273" r:id="rId17"/>
    <p:sldId id="274" r:id="rId18"/>
    <p:sldId id="275" r:id="rId19"/>
    <p:sldId id="276" r:id="rId20"/>
    <p:sldId id="271" r:id="rId21"/>
    <p:sldId id="277" r:id="rId22"/>
    <p:sldId id="278" r:id="rId23"/>
    <p:sldId id="279" r:id="rId24"/>
    <p:sldId id="26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E7F78-0F2C-41B2-8F0C-0E89B6B96DBC}" v="192" dt="2019-08-01T03:51:02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SQL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ORM or Dapper!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REST of WCF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Select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Filter, Skip, Take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7071F020-F3FB-465E-BB74-F7F0081E121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</a:t>
          </a:r>
        </a:p>
      </dgm:t>
    </dgm:pt>
    <dgm:pt modelId="{C3601A41-10AF-49A2-A6B2-C1FFC0E6037D}" type="parTrans" cxnId="{1C6C428C-60F9-4D70-9B0E-45D4A9FA7AAE}">
      <dgm:prSet/>
      <dgm:spPr/>
    </dgm:pt>
    <dgm:pt modelId="{50F69109-65AF-41BD-A6A4-EBB6D940E004}" type="sibTrans" cxnId="{1C6C428C-60F9-4D70-9B0E-45D4A9FA7AAE}">
      <dgm:prSet/>
      <dgm:spPr/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3D29FF9C-3222-4E42-8514-6A7F818B7271}" type="pres">
      <dgm:prSet presAssocID="{7071F020-F3FB-465E-BB74-F7F0081E121A}" presName="text_2" presStyleLbl="node1" presStyleIdx="1" presStyleCnt="3">
        <dgm:presLayoutVars>
          <dgm:bulletEnabled val="1"/>
        </dgm:presLayoutVars>
      </dgm:prSet>
      <dgm:spPr/>
    </dgm:pt>
    <dgm:pt modelId="{206683BA-D587-495D-9511-F26BB193A11C}" type="pres">
      <dgm:prSet presAssocID="{7071F020-F3FB-465E-BB74-F7F0081E121A}" presName="accent_2" presStyleCnt="0"/>
      <dgm:spPr/>
    </dgm:pt>
    <dgm:pt modelId="{ED040426-C691-485D-B6BD-690E11DF6ABF}" type="pres">
      <dgm:prSet presAssocID="{7071F020-F3FB-465E-BB74-F7F0081E121A}" presName="accentRepeatNode" presStyleLbl="solidFgAcc1" presStyleIdx="1" presStyleCnt="3"/>
      <dgm:spPr/>
    </dgm:pt>
    <dgm:pt modelId="{5FF6BE48-D46E-4266-99EA-5C34E54C2883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248A27C5-3C4D-4373-A717-9B9034FC91A4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900CDD5C-C86B-4EBC-AF07-C0A928985999}" type="presOf" srcId="{7071F020-F3FB-465E-BB74-F7F0081E121A}" destId="{3D29FF9C-3222-4E42-8514-6A7F818B7271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1C6C428C-60F9-4D70-9B0E-45D4A9FA7AAE}" srcId="{7E5AA53B-3EEE-4DE4-BB81-9044890C2946}" destId="{7071F020-F3FB-465E-BB74-F7F0081E121A}" srcOrd="1" destOrd="0" parTransId="{C3601A41-10AF-49A2-A6B2-C1FFC0E6037D}" sibTransId="{50F69109-65AF-41BD-A6A4-EBB6D940E004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049763F1-4037-4CBB-944A-37E06B929A2B}" type="presOf" srcId="{5605D28D-2CE6-4513-8566-952984E21E14}" destId="{5FF6BE48-D46E-4266-99EA-5C34E54C2883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AF79103E-DB26-4F69-BCEB-B969682E634A}" type="presParOf" srcId="{90561C55-3C6E-4D53-85E1-2C50BCDDA392}" destId="{3D29FF9C-3222-4E42-8514-6A7F818B7271}" srcOrd="3" destOrd="0" presId="urn:microsoft.com/office/officeart/2008/layout/VerticalCurvedList"/>
    <dgm:cxn modelId="{6D726D27-E930-4A7E-8AA0-9A02D861DC11}" type="presParOf" srcId="{90561C55-3C6E-4D53-85E1-2C50BCDDA392}" destId="{206683BA-D587-495D-9511-F26BB193A11C}" srcOrd="4" destOrd="0" presId="urn:microsoft.com/office/officeart/2008/layout/VerticalCurvedList"/>
    <dgm:cxn modelId="{07D8A528-5E06-4715-B2F3-84F942DC7899}" type="presParOf" srcId="{206683BA-D587-495D-9511-F26BB193A11C}" destId="{ED040426-C691-485D-B6BD-690E11DF6ABF}" srcOrd="0" destOrd="0" presId="urn:microsoft.com/office/officeart/2008/layout/VerticalCurvedList"/>
    <dgm:cxn modelId="{39D329BF-73EB-43C7-89E9-36EB6B6D68A1}" type="presParOf" srcId="{90561C55-3C6E-4D53-85E1-2C50BCDDA392}" destId="{5FF6BE48-D46E-4266-99EA-5C34E54C2883}" srcOrd="5" destOrd="0" presId="urn:microsoft.com/office/officeart/2008/layout/VerticalCurvedList"/>
    <dgm:cxn modelId="{EC357FAC-A2CB-42E2-BC36-07CA3076B606}" type="presParOf" srcId="{90561C55-3C6E-4D53-85E1-2C50BCDDA392}" destId="{248A27C5-3C4D-4373-A717-9B9034FC91A4}" srcOrd="6" destOrd="0" presId="urn:microsoft.com/office/officeart/2008/layout/VerticalCurvedList"/>
    <dgm:cxn modelId="{CB43D217-4B2D-4C31-919D-7D52A449B714}" type="presParOf" srcId="{248A27C5-3C4D-4373-A717-9B9034FC91A4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Binary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XML/JSON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DataContract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4817B5EB-7018-47BB-94E4-5F088C2C2AE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Protobuf</a:t>
          </a:r>
          <a:endParaRPr lang="en-US" dirty="0"/>
        </a:p>
      </dgm:t>
    </dgm:pt>
    <dgm:pt modelId="{3DDBE2AE-97EC-4EA1-92A4-E550EE8FF14C}" type="parTrans" cxnId="{38D1B12F-EFC5-435D-A5BC-EEAB47EFF94C}">
      <dgm:prSet/>
      <dgm:spPr/>
    </dgm:pt>
    <dgm:pt modelId="{CB9F3244-902B-44DC-B4A2-6FE246232D22}" type="sibTrans" cxnId="{38D1B12F-EFC5-435D-A5BC-EEAB47EFF94C}">
      <dgm:prSet/>
      <dgm:spPr/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C7270CE5-68F2-4ECE-9436-B7F61FF98D9E}" type="pres">
      <dgm:prSet presAssocID="{4817B5EB-7018-47BB-94E4-5F088C2C2AEB}" presName="text_4" presStyleLbl="node1" presStyleIdx="3" presStyleCnt="4">
        <dgm:presLayoutVars>
          <dgm:bulletEnabled val="1"/>
        </dgm:presLayoutVars>
      </dgm:prSet>
      <dgm:spPr/>
    </dgm:pt>
    <dgm:pt modelId="{0EAF5B49-AFC5-414D-9FE6-35DF2DF4E839}" type="pres">
      <dgm:prSet presAssocID="{4817B5EB-7018-47BB-94E4-5F088C2C2AEB}" presName="accent_4" presStyleCnt="0"/>
      <dgm:spPr/>
    </dgm:pt>
    <dgm:pt modelId="{FC1AF44A-C452-4163-8A21-7F2C14E1DDD2}" type="pres">
      <dgm:prSet presAssocID="{4817B5EB-7018-47BB-94E4-5F088C2C2AEB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71B18325-9A1B-4B9C-9F0E-78D61385D743}" type="presOf" srcId="{4817B5EB-7018-47BB-94E4-5F088C2C2AEB}" destId="{C7270CE5-68F2-4ECE-9436-B7F61FF98D9E}" srcOrd="0" destOrd="0" presId="urn:microsoft.com/office/officeart/2008/layout/VerticalCurvedList"/>
    <dgm:cxn modelId="{38D1B12F-EFC5-435D-A5BC-EEAB47EFF94C}" srcId="{7E5AA53B-3EEE-4DE4-BB81-9044890C2946}" destId="{4817B5EB-7018-47BB-94E4-5F088C2C2AEB}" srcOrd="3" destOrd="0" parTransId="{3DDBE2AE-97EC-4EA1-92A4-E550EE8FF14C}" sibTransId="{CB9F3244-902B-44DC-B4A2-6FE246232D22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B06A573F-9CDB-4B87-B2B5-1CD004CA6B19}" type="presParOf" srcId="{90561C55-3C6E-4D53-85E1-2C50BCDDA392}" destId="{C7270CE5-68F2-4ECE-9436-B7F61FF98D9E}" srcOrd="7" destOrd="0" presId="urn:microsoft.com/office/officeart/2008/layout/VerticalCurvedList"/>
    <dgm:cxn modelId="{C7C8CB43-1595-4F4A-BD02-0515F81C5318}" type="presParOf" srcId="{90561C55-3C6E-4D53-85E1-2C50BCDDA392}" destId="{0EAF5B49-AFC5-414D-9FE6-35DF2DF4E839}" srcOrd="8" destOrd="0" presId="urn:microsoft.com/office/officeart/2008/layout/VerticalCurvedList"/>
    <dgm:cxn modelId="{CCA143F1-30F4-4E39-A7DC-71579A81B3CD}" type="presParOf" srcId="{0EAF5B49-AFC5-414D-9FE6-35DF2DF4E839}" destId="{FC1AF44A-C452-4163-8A21-7F2C14E1DDD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Array, </a:t>
          </a:r>
          <a:r>
            <a:rPr lang="en-US" dirty="0" err="1"/>
            <a:t>ArrayList</a:t>
          </a:r>
          <a:r>
            <a:rPr lang="en-US" dirty="0"/>
            <a:t>, </a:t>
          </a:r>
          <a:r>
            <a:rPr lang="en-US" dirty="0" err="1"/>
            <a:t>HashSet,Dictionary</a:t>
          </a:r>
          <a:endParaRPr lang="en-US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Generics!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Interfaces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SQL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ORM or Dapper!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REST of WCF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Select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9FF9C-3222-4E42-8514-6A7F818B7271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Project</a:t>
          </a:r>
        </a:p>
      </dsp:txBody>
      <dsp:txXfrm>
        <a:off x="755666" y="1425575"/>
        <a:ext cx="6051292" cy="712787"/>
      </dsp:txXfrm>
    </dsp:sp>
    <dsp:sp modelId="{ED040426-C691-485D-B6BD-690E11DF6ABF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6BE48-D46E-4266-99EA-5C34E54C2883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Filter, Skip, Take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Binary</a:t>
          </a: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XML/JSON</a:t>
          </a: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DataContract</a:t>
          </a:r>
          <a:endParaRPr lang="en-US" sz="2700" kern="1200" dirty="0"/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70CE5-68F2-4ECE-9436-B7F61FF98D9E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Protobuf</a:t>
          </a:r>
          <a:endParaRPr lang="en-US" sz="2700" kern="1200" dirty="0"/>
        </a:p>
      </dsp:txBody>
      <dsp:txXfrm>
        <a:off x="404618" y="2741666"/>
        <a:ext cx="6402340" cy="548276"/>
      </dsp:txXfrm>
    </dsp:sp>
    <dsp:sp modelId="{FC1AF44A-C452-4163-8A21-7F2C14E1DDD2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Array, </a:t>
          </a:r>
          <a:r>
            <a:rPr lang="en-US" sz="3000" kern="1200" dirty="0" err="1"/>
            <a:t>ArrayList</a:t>
          </a:r>
          <a:r>
            <a:rPr lang="en-US" sz="3000" kern="1200" dirty="0"/>
            <a:t>, </a:t>
          </a:r>
          <a:r>
            <a:rPr lang="en-US" sz="3000" kern="1200" dirty="0" err="1"/>
            <a:t>HashSet,Dictionary</a:t>
          </a:r>
          <a:endParaRPr lang="en-US" sz="3000" kern="120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Generics!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Interfaces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BE42E-0CCE-47D9-A250-43E7806FD62B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87E3E-1A6F-4ECA-9F80-3BDD563C6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4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87E3E-1A6F-4ECA-9F80-3BDD563C6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0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source.microsoft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omecoolapi.com/getStuf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70-483  </a:t>
            </a:r>
            <a:r>
              <a:rPr lang="en-US" sz="6000" dirty="0" err="1">
                <a:solidFill>
                  <a:schemeClr val="bg1"/>
                </a:solidFill>
              </a:rPr>
              <a:t>c#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Programming in </a:t>
            </a:r>
            <a:r>
              <a:rPr lang="en-US" dirty="0" err="1">
                <a:solidFill>
                  <a:srgbClr val="7CEBFF"/>
                </a:solidFill>
              </a:rPr>
              <a:t>c#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2DCD-11AE-415E-969E-11D42150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3E08-B26D-406B-A93B-BBF0E730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</a:t>
            </a:r>
          </a:p>
          <a:p>
            <a:r>
              <a:rPr lang="en-US" dirty="0"/>
              <a:t>Profiler</a:t>
            </a:r>
          </a:p>
          <a:p>
            <a:r>
              <a:rPr lang="en-US" dirty="0"/>
              <a:t>Performance Counters!</a:t>
            </a:r>
          </a:p>
          <a:p>
            <a:pPr lvl="1"/>
            <a:r>
              <a:rPr lang="en-US" dirty="0"/>
              <a:t>Rate</a:t>
            </a:r>
          </a:p>
          <a:p>
            <a:pPr lvl="1"/>
            <a:r>
              <a:rPr lang="en-US" dirty="0"/>
              <a:t>Accumulator</a:t>
            </a:r>
          </a:p>
          <a:p>
            <a:pPr lvl="1"/>
            <a:r>
              <a:rPr lang="en-US" dirty="0"/>
              <a:t>Elapsed Time</a:t>
            </a:r>
          </a:p>
          <a:p>
            <a:pPr lvl="1"/>
            <a:r>
              <a:rPr lang="en-US" dirty="0"/>
              <a:t>Creation must be done as Admin</a:t>
            </a:r>
          </a:p>
          <a:p>
            <a:pPr lvl="1"/>
            <a:r>
              <a:rPr lang="en-US" dirty="0"/>
              <a:t>Writes can be done </a:t>
            </a:r>
          </a:p>
        </p:txBody>
      </p:sp>
    </p:spTree>
    <p:extLst>
      <p:ext uri="{BB962C8B-B14F-4D97-AF65-F5344CB8AC3E}">
        <p14:creationId xmlns:p14="http://schemas.microsoft.com/office/powerpoint/2010/main" val="134210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Serialization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23751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03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5EC9-41B7-44AC-BADD-29D45A11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Serialization/</a:t>
            </a:r>
            <a:r>
              <a:rPr lang="en-US" dirty="0" err="1"/>
              <a:t>DeSerialization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299CE-9277-4085-973A-88C545E28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Object-&gt;Bytes == Serialization</a:t>
            </a:r>
          </a:p>
          <a:p>
            <a:r>
              <a:rPr lang="en-US" dirty="0"/>
              <a:t>Bytes-&gt;Object == Deserialization</a:t>
            </a:r>
          </a:p>
          <a:p>
            <a:r>
              <a:rPr lang="en-US" dirty="0"/>
              <a:t>Old style needs to be marked w/ [Serializable]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A4C0-2D3A-4F5E-80C4-1C3BF02B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0622-8ACE-4F7C-916F-4DE3D661B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428130" cy="3678303"/>
          </a:xfrm>
        </p:spPr>
        <p:txBody>
          <a:bodyPr/>
          <a:lstStyle/>
          <a:p>
            <a:r>
              <a:rPr lang="en-US" dirty="0"/>
              <a:t>Stores both public and private variables</a:t>
            </a:r>
          </a:p>
          <a:p>
            <a:r>
              <a:rPr lang="en-US" dirty="0"/>
              <a:t>Attribute Driven</a:t>
            </a:r>
          </a:p>
          <a:p>
            <a:r>
              <a:rPr lang="en-US" dirty="0" err="1"/>
              <a:t>.Net</a:t>
            </a:r>
            <a:r>
              <a:rPr lang="en-US" dirty="0"/>
              <a:t> Specific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E92A8-F172-463E-ADE8-60377214B67C}"/>
              </a:ext>
            </a:extLst>
          </p:cNvPr>
          <p:cNvSpPr txBox="1"/>
          <p:nvPr/>
        </p:nvSpPr>
        <p:spPr>
          <a:xfrm>
            <a:off x="5473148" y="2133600"/>
            <a:ext cx="6137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[Serializable]  </a:t>
            </a:r>
          </a:p>
          <a:p>
            <a:r>
              <a:rPr lang="en-US" dirty="0"/>
              <a:t>public class </a:t>
            </a:r>
            <a:r>
              <a:rPr lang="en-US" dirty="0" err="1"/>
              <a:t>MyObject</a:t>
            </a:r>
            <a:r>
              <a:rPr lang="en-US" dirty="0"/>
              <a:t>   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public int n1;  </a:t>
            </a:r>
          </a:p>
          <a:p>
            <a:r>
              <a:rPr lang="en-US" dirty="0"/>
              <a:t>  [</a:t>
            </a:r>
            <a:r>
              <a:rPr lang="en-US" dirty="0" err="1"/>
              <a:t>NonSerialized</a:t>
            </a:r>
            <a:r>
              <a:rPr lang="en-US" dirty="0"/>
              <a:t>] </a:t>
            </a:r>
          </a:p>
          <a:p>
            <a:r>
              <a:rPr lang="en-US" dirty="0"/>
              <a:t>  public int n2;  </a:t>
            </a:r>
          </a:p>
          <a:p>
            <a:r>
              <a:rPr lang="en-US" dirty="0"/>
              <a:t>  public String str;  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07182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C1ED-4513-497D-8F7D-1B35B30B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JSON/XML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AD60-7D93-4613-8206-274A7CA2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202843" cy="3678303"/>
          </a:xfrm>
        </p:spPr>
        <p:txBody>
          <a:bodyPr/>
          <a:lstStyle/>
          <a:p>
            <a:r>
              <a:rPr lang="en-US" dirty="0"/>
              <a:t>XML is very customizable w/ Attributes</a:t>
            </a:r>
          </a:p>
          <a:p>
            <a:r>
              <a:rPr lang="en-US" dirty="0"/>
              <a:t>Also kind of picky.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96C37-072F-4980-BB77-23053E0FDECD}"/>
              </a:ext>
            </a:extLst>
          </p:cNvPr>
          <p:cNvSpPr txBox="1"/>
          <p:nvPr/>
        </p:nvSpPr>
        <p:spPr>
          <a:xfrm>
            <a:off x="5221357" y="2027583"/>
            <a:ext cx="54996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XmlRoot</a:t>
            </a:r>
            <a:r>
              <a:rPr lang="en-US" dirty="0"/>
              <a:t>("</a:t>
            </a:r>
            <a:r>
              <a:rPr lang="en-US" dirty="0" err="1"/>
              <a:t>PurchaseOrder</a:t>
            </a:r>
            <a:r>
              <a:rPr lang="en-US" dirty="0"/>
              <a:t>", Namespace="http://www.cpandl.com",</a:t>
            </a:r>
          </a:p>
          <a:p>
            <a:r>
              <a:rPr lang="en-US" dirty="0" err="1"/>
              <a:t>IsNullable</a:t>
            </a:r>
            <a:r>
              <a:rPr lang="en-US" dirty="0"/>
              <a:t> = false)]</a:t>
            </a:r>
          </a:p>
          <a:p>
            <a:r>
              <a:rPr lang="en-US" dirty="0"/>
              <a:t>public class </a:t>
            </a:r>
            <a:r>
              <a:rPr lang="en-US" dirty="0" err="1"/>
              <a:t>PurchaseOrder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Address ShipTo;</a:t>
            </a:r>
          </a:p>
          <a:p>
            <a:r>
              <a:rPr lang="en-US" dirty="0"/>
              <a:t>    public string </a:t>
            </a:r>
            <a:r>
              <a:rPr lang="en-US" dirty="0" err="1"/>
              <a:t>OrderDate</a:t>
            </a:r>
            <a:r>
              <a:rPr lang="en-US" dirty="0"/>
              <a:t>;</a:t>
            </a:r>
          </a:p>
          <a:p>
            <a:r>
              <a:rPr lang="en-US" dirty="0"/>
              <a:t>    // The </a:t>
            </a:r>
            <a:r>
              <a:rPr lang="en-US" dirty="0" err="1"/>
              <a:t>XmlArray</a:t>
            </a:r>
            <a:r>
              <a:rPr lang="en-US" dirty="0"/>
              <a:t> attribute changes the XML element name</a:t>
            </a:r>
          </a:p>
          <a:p>
            <a:r>
              <a:rPr lang="en-US" dirty="0"/>
              <a:t>    // from the default of "</a:t>
            </a:r>
            <a:r>
              <a:rPr lang="en-US" dirty="0" err="1"/>
              <a:t>OrderedItems</a:t>
            </a:r>
            <a:r>
              <a:rPr lang="en-US" dirty="0"/>
              <a:t>" to "Items".</a:t>
            </a:r>
          </a:p>
          <a:p>
            <a:r>
              <a:rPr lang="en-US" dirty="0"/>
              <a:t>    [</a:t>
            </a:r>
            <a:r>
              <a:rPr lang="en-US" dirty="0" err="1"/>
              <a:t>XmlArray</a:t>
            </a:r>
            <a:r>
              <a:rPr lang="en-US" dirty="0"/>
              <a:t>("Items")]</a:t>
            </a:r>
          </a:p>
          <a:p>
            <a:r>
              <a:rPr lang="en-US" dirty="0"/>
              <a:t>    public </a:t>
            </a:r>
            <a:r>
              <a:rPr lang="en-US" dirty="0" err="1"/>
              <a:t>OrderedItem</a:t>
            </a:r>
            <a:r>
              <a:rPr lang="en-US" dirty="0"/>
              <a:t>[] </a:t>
            </a:r>
            <a:r>
              <a:rPr lang="en-US" dirty="0" err="1"/>
              <a:t>OrderedItems</a:t>
            </a:r>
            <a:r>
              <a:rPr lang="en-US" dirty="0"/>
              <a:t>;</a:t>
            </a:r>
          </a:p>
          <a:p>
            <a:r>
              <a:rPr lang="en-US" dirty="0"/>
              <a:t>    public decimal </a:t>
            </a:r>
            <a:r>
              <a:rPr lang="en-US" dirty="0" err="1"/>
              <a:t>SubTotal</a:t>
            </a:r>
            <a:r>
              <a:rPr lang="en-US" dirty="0"/>
              <a:t>;</a:t>
            </a:r>
          </a:p>
          <a:p>
            <a:r>
              <a:rPr lang="en-US" dirty="0"/>
              <a:t>    public decimal </a:t>
            </a:r>
            <a:r>
              <a:rPr lang="en-US" dirty="0" err="1"/>
              <a:t>ShipCost</a:t>
            </a:r>
            <a:r>
              <a:rPr lang="en-US" dirty="0"/>
              <a:t>;</a:t>
            </a:r>
          </a:p>
          <a:p>
            <a:r>
              <a:rPr lang="en-US" dirty="0"/>
              <a:t>    public decimal </a:t>
            </a:r>
            <a:r>
              <a:rPr lang="en-US" dirty="0" err="1"/>
              <a:t>TotalCost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271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DBA2-D598-45C9-9391-939628AC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DataContract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FAB4-D46A-448A-BDF9-06D464700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348617" cy="3678303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Specific</a:t>
            </a:r>
          </a:p>
          <a:p>
            <a:r>
              <a:rPr lang="en-US" dirty="0"/>
              <a:t>Used in WCF</a:t>
            </a:r>
          </a:p>
          <a:p>
            <a:r>
              <a:rPr lang="en-US" dirty="0"/>
              <a:t>Can be versioned!</a:t>
            </a:r>
          </a:p>
          <a:p>
            <a:r>
              <a:rPr lang="en-US" dirty="0"/>
              <a:t>Can control order of serialization, name, </a:t>
            </a:r>
            <a:r>
              <a:rPr lang="en-US" dirty="0" err="1"/>
              <a:t>IsRequired</a:t>
            </a:r>
            <a:r>
              <a:rPr lang="en-US" dirty="0"/>
              <a:t> on members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B74E8-5976-4CBC-B0F4-DE3DA4E59052}"/>
              </a:ext>
            </a:extLst>
          </p:cNvPr>
          <p:cNvSpPr txBox="1"/>
          <p:nvPr/>
        </p:nvSpPr>
        <p:spPr>
          <a:xfrm>
            <a:off x="5102087" y="2067339"/>
            <a:ext cx="62039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DataContract</a:t>
            </a:r>
            <a:r>
              <a:rPr lang="en-US" dirty="0"/>
              <a:t>]</a:t>
            </a:r>
          </a:p>
          <a:p>
            <a:r>
              <a:rPr lang="en-US" dirty="0"/>
              <a:t>public class Product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[</a:t>
            </a:r>
            <a:r>
              <a:rPr lang="en-US" dirty="0" err="1"/>
              <a:t>DataMember</a:t>
            </a:r>
            <a:r>
              <a:rPr lang="en-US" dirty="0"/>
              <a:t>]</a:t>
            </a:r>
          </a:p>
          <a:p>
            <a:r>
              <a:rPr lang="en-US" dirty="0"/>
              <a:t>    public int </a:t>
            </a:r>
            <a:r>
              <a:rPr lang="en-US" dirty="0" err="1"/>
              <a:t>ProductID</a:t>
            </a:r>
            <a:r>
              <a:rPr lang="en-US" dirty="0"/>
              <a:t> { get; set; }</a:t>
            </a:r>
          </a:p>
          <a:p>
            <a:r>
              <a:rPr lang="en-US" dirty="0"/>
              <a:t>    [</a:t>
            </a:r>
            <a:r>
              <a:rPr lang="en-US" dirty="0" err="1"/>
              <a:t>DataMember</a:t>
            </a:r>
            <a:r>
              <a:rPr lang="en-US" dirty="0"/>
              <a:t>] </a:t>
            </a:r>
          </a:p>
          <a:p>
            <a:r>
              <a:rPr lang="en-US" dirty="0"/>
              <a:t>    public string ProductName { get; set; }</a:t>
            </a:r>
          </a:p>
          <a:p>
            <a:r>
              <a:rPr lang="en-US" dirty="0"/>
              <a:t>    [</a:t>
            </a:r>
            <a:r>
              <a:rPr lang="en-US" dirty="0" err="1"/>
              <a:t>DataMember</a:t>
            </a:r>
            <a:r>
              <a:rPr lang="en-US" dirty="0"/>
              <a:t>] </a:t>
            </a:r>
          </a:p>
          <a:p>
            <a:r>
              <a:rPr lang="en-US" dirty="0"/>
              <a:t>    public int </a:t>
            </a:r>
            <a:r>
              <a:rPr lang="en-US" dirty="0" err="1"/>
              <a:t>CategoryID</a:t>
            </a:r>
            <a:r>
              <a:rPr lang="en-US" dirty="0"/>
              <a:t> { get; set; }</a:t>
            </a:r>
          </a:p>
          <a:p>
            <a:r>
              <a:rPr lang="en-US" dirty="0"/>
              <a:t>    [</a:t>
            </a:r>
            <a:r>
              <a:rPr lang="en-US" dirty="0" err="1"/>
              <a:t>DataMember</a:t>
            </a:r>
            <a:r>
              <a:rPr lang="en-US" dirty="0"/>
              <a:t>] </a:t>
            </a:r>
          </a:p>
          <a:p>
            <a:r>
              <a:rPr lang="en-US" dirty="0"/>
              <a:t>    public string </a:t>
            </a:r>
            <a:r>
              <a:rPr lang="en-US" dirty="0" err="1"/>
              <a:t>CategoryName</a:t>
            </a:r>
            <a:r>
              <a:rPr lang="en-US" dirty="0"/>
              <a:t> { get; set; }</a:t>
            </a:r>
          </a:p>
          <a:p>
            <a:r>
              <a:rPr lang="en-US" dirty="0"/>
              <a:t>    [</a:t>
            </a:r>
            <a:r>
              <a:rPr lang="en-US" dirty="0" err="1"/>
              <a:t>DataMember</a:t>
            </a:r>
            <a:r>
              <a:rPr lang="en-US" dirty="0"/>
              <a:t>] </a:t>
            </a:r>
          </a:p>
          <a:p>
            <a:r>
              <a:rPr lang="en-US" dirty="0"/>
              <a:t>    public int </a:t>
            </a:r>
            <a:r>
              <a:rPr lang="en-US" dirty="0" err="1"/>
              <a:t>UnitsInStock</a:t>
            </a:r>
            <a:r>
              <a:rPr lang="en-US" dirty="0"/>
              <a:t> { get; set; }</a:t>
            </a:r>
          </a:p>
          <a:p>
            <a:r>
              <a:rPr lang="en-US" dirty="0"/>
              <a:t>    [</a:t>
            </a:r>
            <a:r>
              <a:rPr lang="en-US" dirty="0" err="1"/>
              <a:t>DataMember</a:t>
            </a:r>
            <a:r>
              <a:rPr lang="en-US" dirty="0"/>
              <a:t>] </a:t>
            </a:r>
          </a:p>
          <a:p>
            <a:r>
              <a:rPr lang="en-US" dirty="0"/>
              <a:t>    public </a:t>
            </a:r>
            <a:r>
              <a:rPr lang="en-US" dirty="0" err="1"/>
              <a:t>ProductWebOnly</a:t>
            </a:r>
            <a:r>
              <a:rPr lang="en-US" dirty="0"/>
              <a:t>  </a:t>
            </a:r>
            <a:r>
              <a:rPr lang="en-US" dirty="0" err="1"/>
              <a:t>WebOnly</a:t>
            </a:r>
            <a:r>
              <a:rPr lang="en-US" dirty="0"/>
              <a:t> { get; set;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4877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6661-46C1-4B29-BEC9-EEEC08FE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Protobuff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FAE0-F08B-4274-99D7-A0B2AD3B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2970391" cy="3678303"/>
          </a:xfrm>
        </p:spPr>
        <p:txBody>
          <a:bodyPr/>
          <a:lstStyle/>
          <a:p>
            <a:r>
              <a:rPr lang="en-US" dirty="0"/>
              <a:t>Cross language/platform</a:t>
            </a:r>
          </a:p>
          <a:p>
            <a:r>
              <a:rPr lang="en-US" dirty="0"/>
              <a:t>Very fast</a:t>
            </a:r>
          </a:p>
          <a:p>
            <a:r>
              <a:rPr lang="en-US" dirty="0"/>
              <a:t>Attribute driven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4439D-BAEB-4F74-90A4-3D3B39C07AF5}"/>
              </a:ext>
            </a:extLst>
          </p:cNvPr>
          <p:cNvSpPr txBox="1"/>
          <p:nvPr/>
        </p:nvSpPr>
        <p:spPr>
          <a:xfrm>
            <a:off x="3856383" y="1921565"/>
            <a:ext cx="73549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[ProtoContract]</a:t>
            </a:r>
          </a:p>
          <a:p>
            <a:r>
              <a:rPr lang="en-US"/>
              <a:t>class Person {</a:t>
            </a:r>
          </a:p>
          <a:p>
            <a:r>
              <a:rPr lang="en-US"/>
              <a:t>    [ProtoMember(1)]</a:t>
            </a:r>
          </a:p>
          <a:p>
            <a:r>
              <a:rPr lang="en-US"/>
              <a:t>    public int Id {get;set;}</a:t>
            </a:r>
          </a:p>
          <a:p>
            <a:r>
              <a:rPr lang="en-US"/>
              <a:t>    [ProtoMember(2)]</a:t>
            </a:r>
          </a:p>
          <a:p>
            <a:r>
              <a:rPr lang="en-US"/>
              <a:t>    public string Name {get;set;}</a:t>
            </a:r>
          </a:p>
          <a:p>
            <a:r>
              <a:rPr lang="en-US"/>
              <a:t>    [ProtoMember(3)]</a:t>
            </a:r>
          </a:p>
          <a:p>
            <a:r>
              <a:rPr lang="en-US"/>
              <a:t>    public Address Address {get;set;}</a:t>
            </a:r>
          </a:p>
          <a:p>
            <a:r>
              <a:rPr lang="en-US"/>
              <a:t>}</a:t>
            </a:r>
          </a:p>
          <a:p>
            <a:r>
              <a:rPr lang="en-US"/>
              <a:t>[ProtoContract]</a:t>
            </a:r>
          </a:p>
          <a:p>
            <a:r>
              <a:rPr lang="en-US"/>
              <a:t>class Address {</a:t>
            </a:r>
          </a:p>
          <a:p>
            <a:r>
              <a:rPr lang="en-US"/>
              <a:t>    [ProtoMember(1)]</a:t>
            </a:r>
          </a:p>
          <a:p>
            <a:r>
              <a:rPr lang="en-US"/>
              <a:t>    public string Line1 {get;set;}</a:t>
            </a:r>
          </a:p>
          <a:p>
            <a:r>
              <a:rPr lang="en-US"/>
              <a:t>    [ProtoMember(2)]</a:t>
            </a:r>
          </a:p>
          <a:p>
            <a:r>
              <a:rPr lang="en-US"/>
              <a:t>    public string Line2 {get;set;}</a:t>
            </a:r>
          </a:p>
          <a:p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4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Collections!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77056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081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1E90-E00A-4149-9248-F814D3B2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9965-CE5F-485F-8707-72FB3F03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https://referencesource.microsoft.com/</a:t>
            </a:r>
            <a:endParaRPr lang="en-US" dirty="0"/>
          </a:p>
          <a:p>
            <a:r>
              <a:rPr lang="en-US" dirty="0"/>
              <a:t>Array (basic)</a:t>
            </a:r>
          </a:p>
          <a:p>
            <a:r>
              <a:rPr lang="en-US" dirty="0" err="1"/>
              <a:t>ArrayList</a:t>
            </a:r>
            <a:r>
              <a:rPr lang="en-US" dirty="0"/>
              <a:t> (</a:t>
            </a:r>
            <a:r>
              <a:rPr lang="en-US" dirty="0" err="1"/>
              <a:t>expandible</a:t>
            </a:r>
            <a:r>
              <a:rPr lang="en-US" dirty="0"/>
              <a:t>)</a:t>
            </a:r>
          </a:p>
          <a:p>
            <a:r>
              <a:rPr lang="en-US" dirty="0"/>
              <a:t>Dictionary (sorted, objects)</a:t>
            </a:r>
          </a:p>
        </p:txBody>
      </p:sp>
    </p:spTree>
    <p:extLst>
      <p:ext uri="{BB962C8B-B14F-4D97-AF65-F5344CB8AC3E}">
        <p14:creationId xmlns:p14="http://schemas.microsoft.com/office/powerpoint/2010/main" val="341509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1EEC-B35C-4315-85D3-C4A777FF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Generics!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D8B84-2E09-4216-944F-D915014B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List&lt;T&gt;</a:t>
            </a:r>
          </a:p>
          <a:p>
            <a:r>
              <a:rPr lang="en-US" dirty="0"/>
              <a:t>Queue&lt;T&gt;</a:t>
            </a:r>
          </a:p>
          <a:p>
            <a:r>
              <a:rPr lang="en-US" dirty="0"/>
              <a:t>Stack&lt;T&gt;</a:t>
            </a:r>
          </a:p>
          <a:p>
            <a:r>
              <a:rPr lang="en-US" dirty="0"/>
              <a:t>Dictionary&lt;T,K&gt;</a:t>
            </a:r>
          </a:p>
          <a:p>
            <a:r>
              <a:rPr lang="en-US" dirty="0"/>
              <a:t>HashSet&lt;T&gt;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6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Everyone needs data!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129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B6B8-E7E9-40D0-BB79-62A76ADF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Interfaces of/for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C5A1-B376-4389-A321-6148460B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 /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</a:p>
          <a:p>
            <a:r>
              <a:rPr lang="en-US"/>
              <a:t>ICollection</a:t>
            </a:r>
          </a:p>
        </p:txBody>
      </p:sp>
    </p:spTree>
    <p:extLst>
      <p:ext uri="{BB962C8B-B14F-4D97-AF65-F5344CB8AC3E}">
        <p14:creationId xmlns:p14="http://schemas.microsoft.com/office/powerpoint/2010/main" val="4291660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5691" y="3505095"/>
            <a:ext cx="3252160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Chris.w.mclean@gmail.com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48DB-D76D-4452-99D1-8ACACAC6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Hand rolled!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B4224-1F23-4462-9138-D890B3ACD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List&lt;People&gt; folks = new List&lt;People&gt;();</a:t>
            </a:r>
          </a:p>
          <a:p>
            <a:r>
              <a:rPr lang="en-US" dirty="0" err="1"/>
              <a:t>SqlCommand</a:t>
            </a:r>
            <a:r>
              <a:rPr lang="en-US" dirty="0"/>
              <a:t> command = new </a:t>
            </a:r>
            <a:r>
              <a:rPr lang="en-US" dirty="0" err="1"/>
              <a:t>SqlCommand</a:t>
            </a:r>
            <a:r>
              <a:rPr lang="en-US" dirty="0"/>
              <a:t>(“Select * from People”, connection);</a:t>
            </a:r>
          </a:p>
          <a:p>
            <a:r>
              <a:rPr lang="en-US" dirty="0" err="1"/>
              <a:t>SqlDataReader</a:t>
            </a:r>
            <a:r>
              <a:rPr lang="en-US" dirty="0"/>
              <a:t> reader = await </a:t>
            </a:r>
            <a:r>
              <a:rPr lang="en-US" dirty="0" err="1"/>
              <a:t>command.ExecuteReaderAsync</a:t>
            </a:r>
            <a:r>
              <a:rPr lang="en-US" dirty="0"/>
              <a:t>();</a:t>
            </a:r>
          </a:p>
          <a:p>
            <a:r>
              <a:rPr lang="en-US" dirty="0"/>
              <a:t>while (await </a:t>
            </a:r>
            <a:r>
              <a:rPr lang="en-US" dirty="0" err="1"/>
              <a:t>reader.ReadAsync</a:t>
            </a:r>
            <a:r>
              <a:rPr lang="en-US" dirty="0"/>
              <a:t>())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 err="1"/>
              <a:t>folks.Add</a:t>
            </a:r>
            <a:r>
              <a:rPr lang="en-US" dirty="0"/>
              <a:t>(new People() { FirstName = reader[“FirstName”].</a:t>
            </a:r>
            <a:r>
              <a:rPr lang="en-US" dirty="0" err="1"/>
              <a:t>ToString</a:t>
            </a:r>
            <a:r>
              <a:rPr lang="en-US" dirty="0"/>
              <a:t>(), </a:t>
            </a:r>
          </a:p>
          <a:p>
            <a:pPr lvl="1"/>
            <a:r>
              <a:rPr lang="en-US" dirty="0"/>
              <a:t>Age = (int)reader[“Age”], </a:t>
            </a:r>
            <a:r>
              <a:rPr lang="en-US" dirty="0" err="1"/>
              <a:t>BirthDate</a:t>
            </a:r>
            <a:r>
              <a:rPr lang="en-US" dirty="0"/>
              <a:t> = (</a:t>
            </a:r>
            <a:r>
              <a:rPr lang="en-US" dirty="0" err="1"/>
              <a:t>DateTime</a:t>
            </a:r>
            <a:r>
              <a:rPr lang="en-US" dirty="0"/>
              <a:t>)reader[2]);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1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7704-5198-4A4A-906E-8AAB2ED6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Dapper Time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2B6E13-653D-4BDB-A67B-C74742B4B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folk = </a:t>
            </a:r>
            <a:r>
              <a:rPr lang="en-US" dirty="0" err="1"/>
              <a:t>connection.Execute</a:t>
            </a:r>
            <a:r>
              <a:rPr lang="en-US" dirty="0"/>
              <a:t>&lt;People&gt;(“select * from People”);</a:t>
            </a:r>
          </a:p>
        </p:txBody>
      </p:sp>
    </p:spTree>
    <p:extLst>
      <p:ext uri="{BB962C8B-B14F-4D97-AF65-F5344CB8AC3E}">
        <p14:creationId xmlns:p14="http://schemas.microsoft.com/office/powerpoint/2010/main" val="210181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7951-1271-4497-8B65-32F132DB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Naughty!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6D646-960F-4E0F-90A0-1A4DD20A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void </a:t>
            </a:r>
            <a:r>
              <a:rPr lang="en-US" dirty="0" err="1"/>
              <a:t>UpdateRow</a:t>
            </a:r>
            <a:r>
              <a:rPr lang="en-US" dirty="0"/>
              <a:t>(int Id, string Comment) {</a:t>
            </a:r>
          </a:p>
          <a:p>
            <a:r>
              <a:rPr lang="en-US" dirty="0" err="1"/>
              <a:t>SqlCommand</a:t>
            </a:r>
            <a:r>
              <a:rPr lang="en-US" dirty="0"/>
              <a:t> command = new </a:t>
            </a:r>
            <a:r>
              <a:rPr lang="en-US" dirty="0" err="1"/>
              <a:t>SqlCommand</a:t>
            </a:r>
            <a:r>
              <a:rPr lang="en-US" dirty="0"/>
              <a:t>(“Update account set Comment = ” + Comment + “ where id = “ + </a:t>
            </a:r>
            <a:r>
              <a:rPr lang="en-US" dirty="0" err="1"/>
              <a:t>id.ToString</a:t>
            </a:r>
            <a:r>
              <a:rPr lang="en-US" dirty="0"/>
              <a:t>(), connection);</a:t>
            </a:r>
          </a:p>
          <a:p>
            <a:r>
              <a:rPr lang="en-US" dirty="0" err="1"/>
              <a:t>SqlDataReader</a:t>
            </a:r>
            <a:r>
              <a:rPr lang="en-US" dirty="0"/>
              <a:t> reader = await </a:t>
            </a:r>
            <a:r>
              <a:rPr lang="en-US" dirty="0" err="1"/>
              <a:t>command.ExecuteReaderAsync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153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93DC-F863-4D16-814F-F940698A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3FF9-9498-4830-B920-69F04F0A5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void </a:t>
            </a:r>
            <a:r>
              <a:rPr lang="en-US" dirty="0" err="1"/>
              <a:t>UpdateRow</a:t>
            </a:r>
            <a:r>
              <a:rPr lang="en-US" dirty="0"/>
              <a:t>(int Id, string Comment) {</a:t>
            </a:r>
          </a:p>
          <a:p>
            <a:r>
              <a:rPr lang="en-US" dirty="0" err="1"/>
              <a:t>SqlCommand</a:t>
            </a:r>
            <a:r>
              <a:rPr lang="en-US" dirty="0"/>
              <a:t> command = new </a:t>
            </a:r>
            <a:r>
              <a:rPr lang="en-US" dirty="0" err="1"/>
              <a:t>SqlCommand</a:t>
            </a:r>
            <a:r>
              <a:rPr lang="en-US" dirty="0"/>
              <a:t>(“Update account set Comment = @comm where id = @id”, connection);</a:t>
            </a:r>
          </a:p>
          <a:p>
            <a:r>
              <a:rPr lang="en-US" dirty="0" err="1"/>
              <a:t>command.Parameters.AddWithValue</a:t>
            </a:r>
            <a:r>
              <a:rPr lang="en-US" dirty="0"/>
              <a:t>(“@comm”, Comment);</a:t>
            </a:r>
          </a:p>
          <a:p>
            <a:r>
              <a:rPr lang="en-US" dirty="0" err="1"/>
              <a:t>command.Parameters.AddWithValue</a:t>
            </a:r>
            <a:r>
              <a:rPr lang="en-US" dirty="0"/>
              <a:t>(“@id”, id);</a:t>
            </a:r>
          </a:p>
          <a:p>
            <a:r>
              <a:rPr lang="en-US" dirty="0" err="1"/>
              <a:t>SqlDataReader</a:t>
            </a:r>
            <a:r>
              <a:rPr lang="en-US" dirty="0"/>
              <a:t> reader = await </a:t>
            </a:r>
            <a:r>
              <a:rPr lang="en-US" dirty="0" err="1"/>
              <a:t>command.ExecuteAsync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9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3EBC-46E7-40B6-AA61-F7D33818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JSON/WCF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20E94-7FA2-4AD8-8CAC-848867BF7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serialization from </a:t>
            </a:r>
            <a:r>
              <a:rPr lang="en-US" dirty="0" err="1"/>
              <a:t>webStreams</a:t>
            </a:r>
            <a:r>
              <a:rPr lang="en-US" dirty="0"/>
              <a:t>!!</a:t>
            </a:r>
          </a:p>
          <a:p>
            <a:r>
              <a:rPr lang="en-US" dirty="0" err="1"/>
              <a:t>System.Net.WebClient</a:t>
            </a:r>
            <a:r>
              <a:rPr lang="en-US" dirty="0"/>
              <a:t> </a:t>
            </a:r>
            <a:r>
              <a:rPr lang="en-US" dirty="0" err="1"/>
              <a:t>webClient</a:t>
            </a:r>
            <a:r>
              <a:rPr lang="en-US" dirty="0"/>
              <a:t> = new </a:t>
            </a:r>
            <a:r>
              <a:rPr lang="en-US" dirty="0" err="1"/>
              <a:t>System.Net.WebClient</a:t>
            </a:r>
            <a:r>
              <a:rPr lang="en-US" dirty="0"/>
              <a:t>();</a:t>
            </a:r>
          </a:p>
          <a:p>
            <a:r>
              <a:rPr lang="en-US" dirty="0"/>
              <a:t>String data = </a:t>
            </a:r>
            <a:r>
              <a:rPr lang="en-US" dirty="0" err="1"/>
              <a:t>wc.DownloadString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http://somecoolapi.com/getStuff</a:t>
            </a:r>
            <a:r>
              <a:rPr lang="en-US" dirty="0"/>
              <a:t>);</a:t>
            </a:r>
          </a:p>
          <a:p>
            <a:r>
              <a:rPr lang="en-US" dirty="0" err="1"/>
              <a:t>CoolStuff</a:t>
            </a:r>
            <a:r>
              <a:rPr lang="en-US" dirty="0"/>
              <a:t> coolness = </a:t>
            </a:r>
            <a:r>
              <a:rPr lang="en-US" dirty="0" err="1"/>
              <a:t>JsonConvert.DeserializeObject</a:t>
            </a:r>
            <a:r>
              <a:rPr lang="en-US" dirty="0"/>
              <a:t>&lt;</a:t>
            </a:r>
            <a:r>
              <a:rPr lang="en-US" dirty="0" err="1"/>
              <a:t>CoolStuff</a:t>
            </a:r>
            <a:r>
              <a:rPr lang="en-US" dirty="0"/>
              <a:t>&gt;(data);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9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LINQ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64532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444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D36F-4420-4960-B073-B9B6AFAD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Trace/Log sinks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09F1-52CF-41D9-962A-DE1087534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Console</a:t>
            </a:r>
          </a:p>
          <a:p>
            <a:pPr marL="0" indent="0" algn="ctr">
              <a:buNone/>
            </a:pPr>
            <a:r>
              <a:rPr lang="en-US" dirty="0"/>
              <a:t>Delimited</a:t>
            </a:r>
          </a:p>
          <a:p>
            <a:pPr marL="0" indent="0" algn="ctr">
              <a:buNone/>
            </a:pPr>
            <a:r>
              <a:rPr lang="en-US" dirty="0" err="1"/>
              <a:t>EventLog</a:t>
            </a:r>
            <a:endParaRPr lang="en-US" dirty="0"/>
          </a:p>
          <a:p>
            <a:pPr marL="0" indent="0" algn="ctr">
              <a:buNone/>
            </a:pPr>
            <a:r>
              <a:rPr lang="en-US" dirty="0" err="1"/>
              <a:t>EventSchema</a:t>
            </a:r>
            <a:endParaRPr lang="en-US" dirty="0"/>
          </a:p>
          <a:p>
            <a:pPr marL="0" indent="0" algn="ctr">
              <a:buNone/>
            </a:pPr>
            <a:r>
              <a:rPr lang="en-US" dirty="0" err="1"/>
              <a:t>TextWriter</a:t>
            </a:r>
            <a:endParaRPr lang="en-US" dirty="0"/>
          </a:p>
          <a:p>
            <a:pPr marL="0" indent="0" algn="ctr">
              <a:buNone/>
            </a:pPr>
            <a:r>
              <a:rPr lang="en-US" dirty="0" err="1"/>
              <a:t>XMLWriter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Or Custom!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406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Widescreen</PresentationFormat>
  <Paragraphs>157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Gill Sans MT</vt:lpstr>
      <vt:lpstr>Wingdings 2</vt:lpstr>
      <vt:lpstr>Dividend</vt:lpstr>
      <vt:lpstr>70-483  c# </vt:lpstr>
      <vt:lpstr>Everyone needs data!</vt:lpstr>
      <vt:lpstr>Hand rolled!</vt:lpstr>
      <vt:lpstr>Dapper Time</vt:lpstr>
      <vt:lpstr>Naughty!</vt:lpstr>
      <vt:lpstr>Nice!</vt:lpstr>
      <vt:lpstr>JSON/WCF</vt:lpstr>
      <vt:lpstr>LINQ</vt:lpstr>
      <vt:lpstr>Trace/Log sinks</vt:lpstr>
      <vt:lpstr>Performance Monitoring</vt:lpstr>
      <vt:lpstr>Serialization</vt:lpstr>
      <vt:lpstr>Serialization/DeSerialization</vt:lpstr>
      <vt:lpstr>Binary</vt:lpstr>
      <vt:lpstr>JSON/XML</vt:lpstr>
      <vt:lpstr>DataContract</vt:lpstr>
      <vt:lpstr>Protobuff</vt:lpstr>
      <vt:lpstr>Collections!</vt:lpstr>
      <vt:lpstr>Basic Collections</vt:lpstr>
      <vt:lpstr>Generics!</vt:lpstr>
      <vt:lpstr>Interfaces of/for collections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2019-07-18T14:27:46Z</dcterms:created>
  <dcterms:modified xsi:type="dcterms:W3CDTF">2019-08-01T03:51:37Z</dcterms:modified>
</cp:coreProperties>
</file>