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98" r:id="rId2"/>
    <p:sldId id="258" r:id="rId3"/>
    <p:sldId id="286" r:id="rId4"/>
    <p:sldId id="256" r:id="rId5"/>
    <p:sldId id="288" r:id="rId6"/>
    <p:sldId id="287" r:id="rId7"/>
    <p:sldId id="289" r:id="rId8"/>
    <p:sldId id="292" r:id="rId9"/>
    <p:sldId id="290" r:id="rId10"/>
    <p:sldId id="291" r:id="rId11"/>
    <p:sldId id="294" r:id="rId12"/>
    <p:sldId id="295" r:id="rId13"/>
    <p:sldId id="263" r:id="rId14"/>
    <p:sldId id="264" r:id="rId15"/>
    <p:sldId id="265" r:id="rId16"/>
    <p:sldId id="296" r:id="rId17"/>
    <p:sldId id="270" r:id="rId18"/>
    <p:sldId id="285" r:id="rId19"/>
    <p:sldId id="271" r:id="rId20"/>
    <p:sldId id="274" r:id="rId21"/>
    <p:sldId id="297" r:id="rId22"/>
    <p:sldId id="275" r:id="rId23"/>
    <p:sldId id="278" r:id="rId24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26"/>
      <p:bold r:id="rId27"/>
    </p:embeddedFont>
    <p:embeddedFont>
      <p:font typeface="Bebas Neue" panose="020B0604020202020204" charset="0"/>
      <p:regular r:id="rId28"/>
    </p:embeddedFont>
    <p:embeddedFont>
      <p:font typeface="Book Antiqua" panose="02040602050305030304" pitchFamily="18" charset="0"/>
      <p:regular r:id="rId29"/>
      <p:bold r:id="rId30"/>
      <p:italic r:id="rId31"/>
      <p:boldItalic r:id="rId32"/>
    </p:embeddedFont>
    <p:embeddedFont>
      <p:font typeface="Calisto MT" panose="02040603050505030304" pitchFamily="18" charset="0"/>
      <p:regular r:id="rId33"/>
      <p:bold r:id="rId34"/>
      <p:italic r:id="rId35"/>
      <p:boldItalic r:id="rId36"/>
    </p:embeddedFont>
    <p:embeddedFont>
      <p:font typeface="Rockwell" panose="02060603020205020403" pitchFamily="18" charset="0"/>
      <p:regular r:id="rId37"/>
      <p:bold r:id="rId38"/>
      <p:italic r:id="rId39"/>
      <p:boldItalic r:id="rId40"/>
    </p:embeddedFont>
    <p:embeddedFont>
      <p:font typeface="Saira Semi Condensed" panose="020B0604020202020204" charset="0"/>
      <p:regular r:id="rId41"/>
      <p:bold r:id="rId42"/>
    </p:embeddedFont>
    <p:embeddedFont>
      <p:font typeface="Saira SemiCondensed Light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3909BB-344D-459A-9132-45C8A476C9A1}">
  <a:tblStyle styleId="{0D3909BB-344D-459A-9132-45C8A476C9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4" autoAdjust="0"/>
    <p:restoredTop sz="92294" autoAdjust="0"/>
  </p:normalViewPr>
  <p:slideViewPr>
    <p:cSldViewPr>
      <p:cViewPr varScale="1">
        <p:scale>
          <a:sx n="102" d="100"/>
          <a:sy n="102" d="100"/>
        </p:scale>
        <p:origin x="994" y="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wanthi mohan" userId="c7eac20848b165d6" providerId="LiveId" clId="{EE35236E-3D0A-44B0-A9D5-37486776811C}"/>
    <pc:docChg chg="modSld">
      <pc:chgData name="yaswanthi mohan" userId="c7eac20848b165d6" providerId="LiveId" clId="{EE35236E-3D0A-44B0-A9D5-37486776811C}" dt="2020-11-28T09:58:44.377" v="46" actId="1076"/>
      <pc:docMkLst>
        <pc:docMk/>
      </pc:docMkLst>
      <pc:sldChg chg="modSp mod modAnim">
        <pc:chgData name="yaswanthi mohan" userId="c7eac20848b165d6" providerId="LiveId" clId="{EE35236E-3D0A-44B0-A9D5-37486776811C}" dt="2020-11-28T09:58:44.377" v="46" actId="1076"/>
        <pc:sldMkLst>
          <pc:docMk/>
          <pc:sldMk cId="0" sldId="286"/>
        </pc:sldMkLst>
        <pc:spChg chg="mod">
          <ac:chgData name="yaswanthi mohan" userId="c7eac20848b165d6" providerId="LiveId" clId="{EE35236E-3D0A-44B0-A9D5-37486776811C}" dt="2020-11-28T09:58:44.377" v="46" actId="1076"/>
          <ac:spMkLst>
            <pc:docMk/>
            <pc:sldMk cId="0" sldId="286"/>
            <ac:spMk id="5" creationId="{00000000-0000-0000-0000-000000000000}"/>
          </ac:spMkLst>
        </pc:spChg>
        <pc:spChg chg="mod">
          <ac:chgData name="yaswanthi mohan" userId="c7eac20848b165d6" providerId="LiveId" clId="{EE35236E-3D0A-44B0-A9D5-37486776811C}" dt="2020-11-28T09:58:39.207" v="45" actId="1076"/>
          <ac:spMkLst>
            <pc:docMk/>
            <pc:sldMk cId="0" sldId="286"/>
            <ac:spMk id="6" creationId="{00000000-0000-0000-0000-000000000000}"/>
          </ac:spMkLst>
        </pc:spChg>
        <pc:spChg chg="mod">
          <ac:chgData name="yaswanthi mohan" userId="c7eac20848b165d6" providerId="LiveId" clId="{EE35236E-3D0A-44B0-A9D5-37486776811C}" dt="2020-11-28T09:58:29.110" v="43" actId="1076"/>
          <ac:spMkLst>
            <pc:docMk/>
            <pc:sldMk cId="0" sldId="286"/>
            <ac:spMk id="38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998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31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 rot="4099279" flipH="1">
            <a:off x="7303640" y="-97022"/>
            <a:ext cx="3088249" cy="2313146"/>
            <a:chOff x="4085850" y="470300"/>
            <a:chExt cx="4240900" cy="3176500"/>
          </a:xfrm>
        </p:grpSpPr>
        <p:sp>
          <p:nvSpPr>
            <p:cNvPr id="170" name="Google Shape;17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 rot="-6331410" flipH="1">
            <a:off x="169580" y="3839610"/>
            <a:ext cx="2104339" cy="1576183"/>
            <a:chOff x="4085850" y="470300"/>
            <a:chExt cx="4240900" cy="3176500"/>
          </a:xfrm>
        </p:grpSpPr>
        <p:sp>
          <p:nvSpPr>
            <p:cNvPr id="174" name="Google Shape;17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 rot="10800000" flipH="1">
            <a:off x="5722503" y="1635512"/>
            <a:ext cx="3088223" cy="2313127"/>
            <a:chOff x="4085850" y="470300"/>
            <a:chExt cx="4240900" cy="3176500"/>
          </a:xfrm>
        </p:grpSpPr>
        <p:sp>
          <p:nvSpPr>
            <p:cNvPr id="178" name="Google Shape;178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1" name="Google Shape;181;p7"/>
          <p:cNvGrpSpPr/>
          <p:nvPr/>
        </p:nvGrpSpPr>
        <p:grpSpPr>
          <a:xfrm rot="-406948" flipH="1">
            <a:off x="6322227" y="4305780"/>
            <a:ext cx="3088207" cy="2313115"/>
            <a:chOff x="4085850" y="470300"/>
            <a:chExt cx="4240900" cy="3176500"/>
          </a:xfrm>
        </p:grpSpPr>
        <p:sp>
          <p:nvSpPr>
            <p:cNvPr id="182" name="Google Shape;182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5" name="Google Shape;185;p7"/>
          <p:cNvGrpSpPr/>
          <p:nvPr/>
        </p:nvGrpSpPr>
        <p:grpSpPr>
          <a:xfrm rot="-7096248" flipH="1">
            <a:off x="8586740" y="2353136"/>
            <a:ext cx="1592892" cy="1193101"/>
            <a:chOff x="4085850" y="470300"/>
            <a:chExt cx="4240900" cy="3176500"/>
          </a:xfrm>
        </p:grpSpPr>
        <p:sp>
          <p:nvSpPr>
            <p:cNvPr id="186" name="Google Shape;186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9" name="Google Shape;189;p7"/>
          <p:cNvGrpSpPr/>
          <p:nvPr/>
        </p:nvGrpSpPr>
        <p:grpSpPr>
          <a:xfrm rot="7359859" flipH="1">
            <a:off x="5102524" y="-1347618"/>
            <a:ext cx="3088057" cy="2313002"/>
            <a:chOff x="4085850" y="470300"/>
            <a:chExt cx="4240900" cy="3176500"/>
          </a:xfrm>
        </p:grpSpPr>
        <p:sp>
          <p:nvSpPr>
            <p:cNvPr id="190" name="Google Shape;19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93" name="Google Shape;193;p7"/>
          <p:cNvGrpSpPr/>
          <p:nvPr/>
        </p:nvGrpSpPr>
        <p:grpSpPr>
          <a:xfrm rot="-7945286" flipH="1">
            <a:off x="62935" y="-408743"/>
            <a:ext cx="1593060" cy="1193227"/>
            <a:chOff x="4085850" y="470300"/>
            <a:chExt cx="4240900" cy="3176500"/>
          </a:xfrm>
        </p:grpSpPr>
        <p:sp>
          <p:nvSpPr>
            <p:cNvPr id="194" name="Google Shape;19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body" idx="1"/>
          </p:nvPr>
        </p:nvSpPr>
        <p:spPr>
          <a:xfrm>
            <a:off x="1334450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9" name="Google Shape;199;p7"/>
          <p:cNvSpPr txBox="1">
            <a:spLocks noGrp="1"/>
          </p:cNvSpPr>
          <p:nvPr>
            <p:ph type="body" idx="2"/>
          </p:nvPr>
        </p:nvSpPr>
        <p:spPr>
          <a:xfrm>
            <a:off x="3552414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3"/>
          </p:nvPr>
        </p:nvSpPr>
        <p:spPr>
          <a:xfrm>
            <a:off x="5770377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236" name="Google Shape;236;p9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8" name="Google Shape;23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9" name="Google Shape;23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2" name="Google Shape;24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3" name="Google Shape;24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4" name="Google Shape;244;p9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6" name="Google Shape;24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7" name="Google Shape;24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8" name="Google Shape;248;p9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0" name="Google Shape;250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1" name="Google Shape;251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2" name="Google Shape;252;p9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4" name="Google Shape;254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5" name="Google Shape;255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6" name="Google Shape;256;p9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8" name="Google Shape;25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9" name="Google Shape;25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0" name="Google Shape;260;p9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2" name="Google Shape;26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3" name="Google Shape;26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4" name="Google Shape;264;p9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6" name="Google Shape;26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7" name="Google Shape;26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68" name="Google Shape;268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9" name="Google Shape;269;p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pace">
  <p:cSld name="BLANK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303" name="Google Shape;303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5" name="Google Shape;30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6" name="Google Shape;30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9" name="Google Shape;30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0" name="Google Shape;31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1" name="Google Shape;311;p11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3" name="Google Shape;31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5" name="Google Shape;315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7" name="Google Shape;31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8" name="Google Shape;31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9" name="Google Shape;319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1" name="Google Shape;32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2" name="Google Shape;32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3" name="Google Shape;323;p11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6" name="Google Shape;32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7" name="Google Shape;327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9" name="Google Shape;32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0" name="Google Shape;33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1" name="Google Shape;331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E7C8B-62A1-4720-B430-48C518345F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49064-E45A-4B9A-9622-D98C1D14B0DE}"/>
              </a:ext>
            </a:extLst>
          </p:cNvPr>
          <p:cNvSpPr txBox="1"/>
          <p:nvPr/>
        </p:nvSpPr>
        <p:spPr>
          <a:xfrm>
            <a:off x="1066800" y="1259174"/>
            <a:ext cx="6525718" cy="312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rgbClr val="81DBDB"/>
                </a:solidFill>
              </a:rPr>
              <a:t>Team name</a:t>
            </a:r>
            <a:r>
              <a:rPr lang="en-IN" sz="2800" dirty="0">
                <a:solidFill>
                  <a:schemeClr val="tx1"/>
                </a:solidFill>
              </a:rPr>
              <a:t>: </a:t>
            </a:r>
            <a:r>
              <a:rPr lang="en-IN" sz="2800" dirty="0" err="1">
                <a:solidFill>
                  <a:schemeClr val="tx1"/>
                </a:solidFill>
              </a:rPr>
              <a:t>coden’t</a:t>
            </a:r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rgbClr val="81DBDB"/>
                </a:solidFill>
              </a:rPr>
              <a:t>Project category</a:t>
            </a:r>
            <a:r>
              <a:rPr lang="en-IN" sz="2800" dirty="0">
                <a:solidFill>
                  <a:schemeClr val="tx1"/>
                </a:solidFill>
              </a:rPr>
              <a:t>: healthcare</a:t>
            </a:r>
          </a:p>
          <a:p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rgbClr val="81DBDB"/>
                </a:solidFill>
              </a:rPr>
              <a:t>Title</a:t>
            </a:r>
            <a:r>
              <a:rPr lang="en-IN" sz="2800" dirty="0">
                <a:solidFill>
                  <a:schemeClr val="tx1"/>
                </a:solidFill>
              </a:rPr>
              <a:t> : A.T.A.C  - A Tech Against </a:t>
            </a:r>
            <a:r>
              <a:rPr lang="en-IN" sz="2800" dirty="0" err="1">
                <a:solidFill>
                  <a:schemeClr val="tx1"/>
                </a:solidFill>
              </a:rPr>
              <a:t>Covid</a:t>
            </a:r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rgbClr val="81DBDB"/>
                </a:solidFill>
              </a:rPr>
              <a:t> Members list </a:t>
            </a:r>
            <a:r>
              <a:rPr lang="en-IN" sz="2800" dirty="0">
                <a:solidFill>
                  <a:schemeClr val="tx1"/>
                </a:solidFill>
              </a:rPr>
              <a:t>: </a:t>
            </a:r>
          </a:p>
          <a:p>
            <a:r>
              <a:rPr lang="en-IN" sz="2800" dirty="0">
                <a:solidFill>
                  <a:schemeClr val="tx1"/>
                </a:solidFill>
              </a:rPr>
              <a:t>		</a:t>
            </a:r>
            <a:r>
              <a:rPr lang="en-IN" sz="2800" dirty="0" err="1">
                <a:solidFill>
                  <a:schemeClr val="tx1"/>
                </a:solidFill>
              </a:rPr>
              <a:t>Yaswanthi.O</a:t>
            </a:r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	  	Anju </a:t>
            </a:r>
            <a:r>
              <a:rPr lang="en-IN" sz="2800" dirty="0" err="1">
                <a:solidFill>
                  <a:schemeClr val="tx1"/>
                </a:solidFill>
              </a:rPr>
              <a:t>Vilashni</a:t>
            </a:r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	  	Sai Shreya Kumar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A3203-0FB1-4A33-83F2-D2B8AAE7B98D}"/>
              </a:ext>
            </a:extLst>
          </p:cNvPr>
          <p:cNvSpPr txBox="1"/>
          <p:nvPr/>
        </p:nvSpPr>
        <p:spPr>
          <a:xfrm>
            <a:off x="685800" y="590550"/>
            <a:ext cx="63745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81DBDB"/>
                </a:solidFill>
              </a:rPr>
              <a:t>REQUIRED INFO :</a:t>
            </a:r>
          </a:p>
        </p:txBody>
      </p:sp>
    </p:spTree>
    <p:extLst>
      <p:ext uri="{BB962C8B-B14F-4D97-AF65-F5344CB8AC3E}">
        <p14:creationId xmlns:p14="http://schemas.microsoft.com/office/powerpoint/2010/main" val="314920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8150"/>
            <a:ext cx="6475200" cy="593700"/>
          </a:xfrm>
        </p:spPr>
        <p:txBody>
          <a:bodyPr/>
          <a:lstStyle/>
          <a:p>
            <a:r>
              <a:rPr lang="en-US" sz="6000" dirty="0"/>
              <a:t>Solution – 3 STEPS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205365" y="1668964"/>
            <a:ext cx="670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Let’s </a:t>
            </a:r>
            <a:r>
              <a:rPr lang="en-US" sz="3600" b="1" dirty="0">
                <a:solidFill>
                  <a:srgbClr val="81DBDB"/>
                </a:solidFill>
              </a:rPr>
              <a:t>nationalize</a:t>
            </a:r>
            <a:r>
              <a:rPr lang="en-US" sz="2800" b="1" dirty="0">
                <a:solidFill>
                  <a:schemeClr val="tx1"/>
                </a:solidFill>
              </a:rPr>
              <a:t> our healthcare facilities..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to make it </a:t>
            </a:r>
            <a:r>
              <a:rPr lang="en-US" sz="3600" b="1" dirty="0">
                <a:solidFill>
                  <a:srgbClr val="81DBDB"/>
                </a:solidFill>
              </a:rPr>
              <a:t>easy</a:t>
            </a:r>
            <a:r>
              <a:rPr lang="en-US" sz="2800" b="1" dirty="0">
                <a:solidFill>
                  <a:schemeClr val="tx1"/>
                </a:solidFill>
              </a:rPr>
              <a:t> for patients to access them at any part of the country</a:t>
            </a:r>
          </a:p>
        </p:txBody>
      </p:sp>
      <p:grpSp>
        <p:nvGrpSpPr>
          <p:cNvPr id="6" name="Google Shape;921;p38"/>
          <p:cNvGrpSpPr/>
          <p:nvPr/>
        </p:nvGrpSpPr>
        <p:grpSpPr>
          <a:xfrm>
            <a:off x="-228600" y="3181350"/>
            <a:ext cx="1447800" cy="1295400"/>
            <a:chOff x="5241175" y="4959100"/>
            <a:chExt cx="539775" cy="517775"/>
          </a:xfrm>
        </p:grpSpPr>
        <p:sp>
          <p:nvSpPr>
            <p:cNvPr id="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oogle Shape;921;p38"/>
          <p:cNvGrpSpPr/>
          <p:nvPr/>
        </p:nvGrpSpPr>
        <p:grpSpPr>
          <a:xfrm>
            <a:off x="1524000" y="4019550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Google Shape;921;p38"/>
          <p:cNvGrpSpPr/>
          <p:nvPr/>
        </p:nvGrpSpPr>
        <p:grpSpPr>
          <a:xfrm>
            <a:off x="457200" y="3790950"/>
            <a:ext cx="1524000" cy="1499660"/>
            <a:chOff x="5241175" y="4959100"/>
            <a:chExt cx="539775" cy="517775"/>
          </a:xfrm>
        </p:grpSpPr>
        <p:sp>
          <p:nvSpPr>
            <p:cNvPr id="21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7" name="Google Shape;921;p38"/>
          <p:cNvGrpSpPr/>
          <p:nvPr/>
        </p:nvGrpSpPr>
        <p:grpSpPr>
          <a:xfrm>
            <a:off x="-152400" y="41719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28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oogle Shape;921;p38"/>
          <p:cNvGrpSpPr/>
          <p:nvPr/>
        </p:nvGrpSpPr>
        <p:grpSpPr>
          <a:xfrm>
            <a:off x="-228600" y="24955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5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oogle Shape;921;p38"/>
          <p:cNvGrpSpPr/>
          <p:nvPr/>
        </p:nvGrpSpPr>
        <p:grpSpPr>
          <a:xfrm>
            <a:off x="1752600" y="44767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42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" name="Google Shape;921;p38"/>
          <p:cNvGrpSpPr/>
          <p:nvPr/>
        </p:nvGrpSpPr>
        <p:grpSpPr>
          <a:xfrm>
            <a:off x="7162800" y="0"/>
            <a:ext cx="1447800" cy="1295400"/>
            <a:chOff x="5241175" y="4959100"/>
            <a:chExt cx="539775" cy="517775"/>
          </a:xfrm>
        </p:grpSpPr>
        <p:sp>
          <p:nvSpPr>
            <p:cNvPr id="49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" name="Google Shape;921;p38"/>
          <p:cNvGrpSpPr/>
          <p:nvPr/>
        </p:nvGrpSpPr>
        <p:grpSpPr>
          <a:xfrm rot="586558">
            <a:off x="7812453" y="556647"/>
            <a:ext cx="1524000" cy="1499660"/>
            <a:chOff x="5241175" y="4959100"/>
            <a:chExt cx="539775" cy="517775"/>
          </a:xfrm>
        </p:grpSpPr>
        <p:sp>
          <p:nvSpPr>
            <p:cNvPr id="56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oogle Shape;921;p38"/>
          <p:cNvGrpSpPr/>
          <p:nvPr/>
        </p:nvGrpSpPr>
        <p:grpSpPr>
          <a:xfrm>
            <a:off x="6172200" y="-2476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63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" name="Google Shape;921;p38"/>
          <p:cNvGrpSpPr/>
          <p:nvPr/>
        </p:nvGrpSpPr>
        <p:grpSpPr>
          <a:xfrm>
            <a:off x="8382000" y="-1714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70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" name="Google Shape;921;p38"/>
          <p:cNvGrpSpPr/>
          <p:nvPr/>
        </p:nvGrpSpPr>
        <p:grpSpPr>
          <a:xfrm>
            <a:off x="6858000" y="-2476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" name="Google Shape;921;p38"/>
          <p:cNvGrpSpPr/>
          <p:nvPr/>
        </p:nvGrpSpPr>
        <p:grpSpPr>
          <a:xfrm rot="1669347">
            <a:off x="8300683" y="1778353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8150"/>
            <a:ext cx="6475200" cy="593700"/>
          </a:xfrm>
        </p:spPr>
        <p:txBody>
          <a:bodyPr/>
          <a:lstStyle/>
          <a:p>
            <a:r>
              <a:rPr lang="en-US" sz="6000" dirty="0"/>
              <a:t>Solution – 3 STEPS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grpSp>
        <p:nvGrpSpPr>
          <p:cNvPr id="6" name="Google Shape;921;p38"/>
          <p:cNvGrpSpPr/>
          <p:nvPr/>
        </p:nvGrpSpPr>
        <p:grpSpPr>
          <a:xfrm>
            <a:off x="-228600" y="3181350"/>
            <a:ext cx="1447800" cy="1295400"/>
            <a:chOff x="5241175" y="4959100"/>
            <a:chExt cx="539775" cy="517775"/>
          </a:xfrm>
        </p:grpSpPr>
        <p:sp>
          <p:nvSpPr>
            <p:cNvPr id="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oogle Shape;921;p38"/>
          <p:cNvGrpSpPr/>
          <p:nvPr/>
        </p:nvGrpSpPr>
        <p:grpSpPr>
          <a:xfrm>
            <a:off x="1524000" y="4019550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Google Shape;921;p38"/>
          <p:cNvGrpSpPr/>
          <p:nvPr/>
        </p:nvGrpSpPr>
        <p:grpSpPr>
          <a:xfrm>
            <a:off x="457200" y="3790950"/>
            <a:ext cx="1524000" cy="1499660"/>
            <a:chOff x="5241175" y="4959100"/>
            <a:chExt cx="539775" cy="517775"/>
          </a:xfrm>
        </p:grpSpPr>
        <p:sp>
          <p:nvSpPr>
            <p:cNvPr id="21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7" name="Google Shape;921;p38"/>
          <p:cNvGrpSpPr/>
          <p:nvPr/>
        </p:nvGrpSpPr>
        <p:grpSpPr>
          <a:xfrm>
            <a:off x="-152400" y="41719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28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oogle Shape;921;p38"/>
          <p:cNvGrpSpPr/>
          <p:nvPr/>
        </p:nvGrpSpPr>
        <p:grpSpPr>
          <a:xfrm>
            <a:off x="-228600" y="24955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5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oogle Shape;921;p38"/>
          <p:cNvGrpSpPr/>
          <p:nvPr/>
        </p:nvGrpSpPr>
        <p:grpSpPr>
          <a:xfrm>
            <a:off x="1752600" y="44767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42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" name="Google Shape;921;p38"/>
          <p:cNvGrpSpPr/>
          <p:nvPr/>
        </p:nvGrpSpPr>
        <p:grpSpPr>
          <a:xfrm>
            <a:off x="7162800" y="0"/>
            <a:ext cx="1447800" cy="1295400"/>
            <a:chOff x="5241175" y="4959100"/>
            <a:chExt cx="539775" cy="517775"/>
          </a:xfrm>
        </p:grpSpPr>
        <p:sp>
          <p:nvSpPr>
            <p:cNvPr id="49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" name="Google Shape;921;p38"/>
          <p:cNvGrpSpPr/>
          <p:nvPr/>
        </p:nvGrpSpPr>
        <p:grpSpPr>
          <a:xfrm rot="586558">
            <a:off x="7812453" y="556647"/>
            <a:ext cx="1524000" cy="1499660"/>
            <a:chOff x="5241175" y="4959100"/>
            <a:chExt cx="539775" cy="517775"/>
          </a:xfrm>
        </p:grpSpPr>
        <p:sp>
          <p:nvSpPr>
            <p:cNvPr id="56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oogle Shape;921;p38"/>
          <p:cNvGrpSpPr/>
          <p:nvPr/>
        </p:nvGrpSpPr>
        <p:grpSpPr>
          <a:xfrm>
            <a:off x="6172200" y="-2476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63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" name="Google Shape;921;p38"/>
          <p:cNvGrpSpPr/>
          <p:nvPr/>
        </p:nvGrpSpPr>
        <p:grpSpPr>
          <a:xfrm>
            <a:off x="8382000" y="-1714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70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" name="Google Shape;921;p38"/>
          <p:cNvGrpSpPr/>
          <p:nvPr/>
        </p:nvGrpSpPr>
        <p:grpSpPr>
          <a:xfrm>
            <a:off x="6858000" y="-2476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" name="Google Shape;921;p38"/>
          <p:cNvGrpSpPr/>
          <p:nvPr/>
        </p:nvGrpSpPr>
        <p:grpSpPr>
          <a:xfrm rot="1669347">
            <a:off x="8300683" y="1778353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147BB4E-833F-4BE5-AB6C-89059E53E51E}"/>
              </a:ext>
            </a:extLst>
          </p:cNvPr>
          <p:cNvSpPr txBox="1"/>
          <p:nvPr/>
        </p:nvSpPr>
        <p:spPr>
          <a:xfrm>
            <a:off x="1107337" y="1418336"/>
            <a:ext cx="6705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1DBDB"/>
                </a:solidFill>
              </a:rPr>
              <a:t>Computer vision </a:t>
            </a:r>
            <a:r>
              <a:rPr lang="en-US" sz="2800" b="1" dirty="0">
                <a:solidFill>
                  <a:schemeClr val="tx1"/>
                </a:solidFill>
              </a:rPr>
              <a:t>for analysis of </a:t>
            </a:r>
            <a:r>
              <a:rPr lang="en-US" sz="2800" b="1" dirty="0" err="1">
                <a:solidFill>
                  <a:schemeClr val="tx1"/>
                </a:solidFill>
              </a:rPr>
              <a:t>xrays</a:t>
            </a:r>
            <a:r>
              <a:rPr lang="en-US" sz="2800" b="1" dirty="0">
                <a:solidFill>
                  <a:schemeClr val="tx1"/>
                </a:solidFill>
              </a:rPr>
              <a:t> and scans..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For amazingly </a:t>
            </a:r>
            <a:r>
              <a:rPr lang="en-US" sz="3600" b="1" dirty="0">
                <a:solidFill>
                  <a:srgbClr val="81DBDB"/>
                </a:solidFill>
              </a:rPr>
              <a:t>accurate results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after referring through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thousands of sample data  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4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8150"/>
            <a:ext cx="6475200" cy="593700"/>
          </a:xfrm>
        </p:spPr>
        <p:txBody>
          <a:bodyPr/>
          <a:lstStyle/>
          <a:p>
            <a:r>
              <a:rPr lang="en-US" sz="6000" dirty="0"/>
              <a:t>Solution – 3 STEPS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grpSp>
        <p:nvGrpSpPr>
          <p:cNvPr id="6" name="Google Shape;921;p38"/>
          <p:cNvGrpSpPr/>
          <p:nvPr/>
        </p:nvGrpSpPr>
        <p:grpSpPr>
          <a:xfrm>
            <a:off x="-228600" y="3181350"/>
            <a:ext cx="1447800" cy="1295400"/>
            <a:chOff x="5241175" y="4959100"/>
            <a:chExt cx="539775" cy="517775"/>
          </a:xfrm>
        </p:grpSpPr>
        <p:sp>
          <p:nvSpPr>
            <p:cNvPr id="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oogle Shape;921;p38"/>
          <p:cNvGrpSpPr/>
          <p:nvPr/>
        </p:nvGrpSpPr>
        <p:grpSpPr>
          <a:xfrm>
            <a:off x="1524000" y="4019550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Google Shape;921;p38"/>
          <p:cNvGrpSpPr/>
          <p:nvPr/>
        </p:nvGrpSpPr>
        <p:grpSpPr>
          <a:xfrm>
            <a:off x="457200" y="3790950"/>
            <a:ext cx="1524000" cy="1499660"/>
            <a:chOff x="5241175" y="4959100"/>
            <a:chExt cx="539775" cy="517775"/>
          </a:xfrm>
        </p:grpSpPr>
        <p:sp>
          <p:nvSpPr>
            <p:cNvPr id="21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7" name="Google Shape;921;p38"/>
          <p:cNvGrpSpPr/>
          <p:nvPr/>
        </p:nvGrpSpPr>
        <p:grpSpPr>
          <a:xfrm>
            <a:off x="-152400" y="41719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28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oogle Shape;921;p38"/>
          <p:cNvGrpSpPr/>
          <p:nvPr/>
        </p:nvGrpSpPr>
        <p:grpSpPr>
          <a:xfrm>
            <a:off x="-228600" y="24955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5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oogle Shape;921;p38"/>
          <p:cNvGrpSpPr/>
          <p:nvPr/>
        </p:nvGrpSpPr>
        <p:grpSpPr>
          <a:xfrm>
            <a:off x="1752600" y="44767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42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" name="Google Shape;921;p38"/>
          <p:cNvGrpSpPr/>
          <p:nvPr/>
        </p:nvGrpSpPr>
        <p:grpSpPr>
          <a:xfrm>
            <a:off x="7162800" y="0"/>
            <a:ext cx="1447800" cy="1295400"/>
            <a:chOff x="5241175" y="4959100"/>
            <a:chExt cx="539775" cy="517775"/>
          </a:xfrm>
        </p:grpSpPr>
        <p:sp>
          <p:nvSpPr>
            <p:cNvPr id="49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" name="Google Shape;921;p38"/>
          <p:cNvGrpSpPr/>
          <p:nvPr/>
        </p:nvGrpSpPr>
        <p:grpSpPr>
          <a:xfrm rot="586558">
            <a:off x="7812453" y="556647"/>
            <a:ext cx="1524000" cy="1499660"/>
            <a:chOff x="5241175" y="4959100"/>
            <a:chExt cx="539775" cy="517775"/>
          </a:xfrm>
        </p:grpSpPr>
        <p:sp>
          <p:nvSpPr>
            <p:cNvPr id="56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oogle Shape;921;p38"/>
          <p:cNvGrpSpPr/>
          <p:nvPr/>
        </p:nvGrpSpPr>
        <p:grpSpPr>
          <a:xfrm>
            <a:off x="6172200" y="-2476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63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" name="Google Shape;921;p38"/>
          <p:cNvGrpSpPr/>
          <p:nvPr/>
        </p:nvGrpSpPr>
        <p:grpSpPr>
          <a:xfrm>
            <a:off x="8382000" y="-1714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70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" name="Google Shape;921;p38"/>
          <p:cNvGrpSpPr/>
          <p:nvPr/>
        </p:nvGrpSpPr>
        <p:grpSpPr>
          <a:xfrm>
            <a:off x="6858000" y="-2476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" name="Google Shape;921;p38"/>
          <p:cNvGrpSpPr/>
          <p:nvPr/>
        </p:nvGrpSpPr>
        <p:grpSpPr>
          <a:xfrm rot="1669347">
            <a:off x="8300683" y="1778353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B021F2C-37D0-4767-AF5C-FD53CF3EC036}"/>
              </a:ext>
            </a:extLst>
          </p:cNvPr>
          <p:cNvSpPr txBox="1"/>
          <p:nvPr/>
        </p:nvSpPr>
        <p:spPr>
          <a:xfrm>
            <a:off x="979313" y="1814762"/>
            <a:ext cx="670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1DBDB"/>
                </a:solidFill>
              </a:rPr>
              <a:t>Automate processes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and promote </a:t>
            </a:r>
          </a:p>
          <a:p>
            <a:pPr algn="ctr"/>
            <a:r>
              <a:rPr lang="en-US" sz="3600" b="1" dirty="0">
                <a:solidFill>
                  <a:srgbClr val="81DBDB"/>
                </a:solidFill>
              </a:rPr>
              <a:t>e- services</a:t>
            </a:r>
          </a:p>
        </p:txBody>
      </p:sp>
    </p:spTree>
    <p:extLst>
      <p:ext uri="{BB962C8B-B14F-4D97-AF65-F5344CB8AC3E}">
        <p14:creationId xmlns:p14="http://schemas.microsoft.com/office/powerpoint/2010/main" val="370898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228600" y="285750"/>
            <a:ext cx="651425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SO  WHAT  DOES  A.T.A.C  DO ??</a:t>
            </a:r>
            <a:endParaRPr sz="5400"/>
          </a:p>
        </p:txBody>
      </p:sp>
      <p:sp>
        <p:nvSpPr>
          <p:cNvPr id="438" name="Google Shape;438;p2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152400" y="1352550"/>
            <a:ext cx="8991600" cy="1752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Patient stats are recorded –</a:t>
            </a:r>
          </a:p>
          <a:p>
            <a:pPr marL="0" indent="0">
              <a:buNone/>
            </a:pPr>
            <a:r>
              <a:rPr lang="en-US" sz="2400" b="1" dirty="0"/>
              <a:t>		</a:t>
            </a:r>
            <a:r>
              <a:rPr lang="en-US" sz="2400" b="1" dirty="0">
                <a:solidFill>
                  <a:srgbClr val="81DBDB"/>
                </a:solidFill>
              </a:rPr>
              <a:t>general details</a:t>
            </a:r>
          </a:p>
          <a:p>
            <a:pPr marL="0" indent="0">
              <a:buNone/>
            </a:pPr>
            <a:r>
              <a:rPr lang="en-US" sz="2400" b="1" dirty="0"/>
              <a:t>		</a:t>
            </a:r>
            <a:r>
              <a:rPr lang="en-US" sz="2400" b="1" dirty="0">
                <a:solidFill>
                  <a:srgbClr val="81DBDB"/>
                </a:solidFill>
              </a:rPr>
              <a:t>medical details -</a:t>
            </a:r>
          </a:p>
          <a:p>
            <a:pPr marL="0" indent="0">
              <a:buNone/>
            </a:pPr>
            <a:r>
              <a:rPr lang="en-US" sz="2400" b="1" dirty="0"/>
              <a:t>			temperature</a:t>
            </a:r>
          </a:p>
          <a:p>
            <a:pPr marL="0" indent="0">
              <a:buNone/>
            </a:pPr>
            <a:r>
              <a:rPr lang="en-US" sz="2400" b="1" dirty="0"/>
              <a:t>			oximeter reading</a:t>
            </a:r>
          </a:p>
          <a:p>
            <a:pPr marL="0" indent="0">
              <a:buNone/>
            </a:pPr>
            <a:r>
              <a:rPr lang="en-US" sz="2400" b="1" dirty="0"/>
              <a:t>			</a:t>
            </a:r>
            <a:r>
              <a:rPr lang="en-US" sz="2400" b="1" dirty="0" err="1"/>
              <a:t>spirometer</a:t>
            </a:r>
            <a:r>
              <a:rPr lang="en-US" sz="2400" b="1" dirty="0"/>
              <a:t>  reading (fev1 and </a:t>
            </a:r>
            <a:r>
              <a:rPr lang="en-US" sz="2400" b="1" dirty="0" err="1"/>
              <a:t>fvc</a:t>
            </a:r>
            <a:r>
              <a:rPr lang="en-US" sz="2400" b="1" dirty="0"/>
              <a:t> 									reading)</a:t>
            </a:r>
          </a:p>
          <a:p>
            <a:pPr marL="0" indent="0">
              <a:buNone/>
            </a:pPr>
            <a:r>
              <a:rPr lang="en-US" sz="2400" b="1" dirty="0"/>
              <a:t>			image of chest x ray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026" name="Picture 2" descr="C:\Users\Admin\AppData\Local\Microsoft\Windows\Temporary Internet Files\Content.IE5\Y24KJES2\Green_checklist[1]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b="6115"/>
          <a:stretch>
            <a:fillRect/>
          </a:stretch>
        </p:blipFill>
        <p:spPr bwMode="auto">
          <a:xfrm>
            <a:off x="0" y="3158258"/>
            <a:ext cx="2819400" cy="1985242"/>
          </a:xfrm>
          <a:prstGeom prst="rect">
            <a:avLst/>
          </a:prstGeom>
          <a:noFill/>
        </p:spPr>
      </p:pic>
      <p:pic>
        <p:nvPicPr>
          <p:cNvPr id="1027" name="Picture 3" descr="C:\Users\Admin\AppData\Local\Microsoft\Windows\Temporary Internet Files\Content.IE5\J0FCD82W\665px-WikiProject_Council_project_list_icon.svg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971550"/>
            <a:ext cx="2209800" cy="1993804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157979-F255-4CDE-ABC3-EE388CB18B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807" b="5091"/>
          <a:stretch/>
        </p:blipFill>
        <p:spPr>
          <a:xfrm>
            <a:off x="97731" y="1281850"/>
            <a:ext cx="6052939" cy="2931596"/>
          </a:xfrm>
          <a:prstGeom prst="rect">
            <a:avLst/>
          </a:prstGeom>
          <a:ln w="57150">
            <a:solidFill>
              <a:srgbClr val="81DBDB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AE0FFE-41D0-4DB5-A1DE-4EFE560993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679" b="6114"/>
          <a:stretch/>
        </p:blipFill>
        <p:spPr>
          <a:xfrm>
            <a:off x="2533325" y="2190750"/>
            <a:ext cx="6308789" cy="2952750"/>
          </a:xfrm>
          <a:prstGeom prst="rect">
            <a:avLst/>
          </a:prstGeom>
          <a:ln w="57150">
            <a:solidFill>
              <a:srgbClr val="81DBDB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A7AE28-8F3D-4A06-B25F-1FE3694A2D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" t="9720" r="1523" b="7564"/>
          <a:stretch/>
        </p:blipFill>
        <p:spPr>
          <a:xfrm>
            <a:off x="3429000" y="971550"/>
            <a:ext cx="5080678" cy="2396203"/>
          </a:xfrm>
          <a:prstGeom prst="rect">
            <a:avLst/>
          </a:prstGeom>
          <a:ln w="57150">
            <a:solidFill>
              <a:srgbClr val="81DBDB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EFEA51-DC6C-458A-8260-FE0B397F233F}"/>
              </a:ext>
            </a:extLst>
          </p:cNvPr>
          <p:cNvSpPr txBox="1"/>
          <p:nvPr/>
        </p:nvSpPr>
        <p:spPr>
          <a:xfrm>
            <a:off x="791270" y="3246173"/>
            <a:ext cx="6858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9898767687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1"/>
          <p:cNvSpPr txBox="1">
            <a:spLocks noGrp="1"/>
          </p:cNvSpPr>
          <p:nvPr>
            <p:ph type="body" idx="1"/>
          </p:nvPr>
        </p:nvSpPr>
        <p:spPr>
          <a:xfrm>
            <a:off x="1219200" y="1504950"/>
            <a:ext cx="20070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   INPUT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PROCESSED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SEVERITY OF THE CONDITION OF THE VIRUS IN ONES BODY</a:t>
            </a:r>
          </a:p>
        </p:txBody>
      </p:sp>
      <p:sp>
        <p:nvSpPr>
          <p:cNvPr id="445" name="Google Shape;445;p21"/>
          <p:cNvSpPr txBox="1">
            <a:spLocks noGrp="1"/>
          </p:cNvSpPr>
          <p:nvPr>
            <p:ph type="body" idx="2"/>
          </p:nvPr>
        </p:nvSpPr>
        <p:spPr>
          <a:xfrm>
            <a:off x="3581400" y="1504950"/>
            <a:ext cx="2007000" cy="38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Readings obtained</a:t>
            </a:r>
            <a:endParaRPr sz="2000"/>
          </a:p>
        </p:txBody>
      </p:sp>
      <p:sp>
        <p:nvSpPr>
          <p:cNvPr id="447" name="Google Shape;447;p2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485900" y="207645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486694" y="2913856"/>
            <a:ext cx="381000" cy="1588"/>
          </a:xfrm>
          <a:prstGeom prst="straightConnector1">
            <a:avLst/>
          </a:prstGeom>
          <a:ln w="28575">
            <a:solidFill>
              <a:srgbClr val="81DB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445;p21"/>
          <p:cNvSpPr txBox="1">
            <a:spLocks/>
          </p:cNvSpPr>
          <p:nvPr/>
        </p:nvSpPr>
        <p:spPr>
          <a:xfrm>
            <a:off x="4038600" y="2571750"/>
            <a:ext cx="2007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aira SemiCondensed Light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Critical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 points of each  test are assessed and the  severity of the disease is predicted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438400" y="1581150"/>
            <a:ext cx="1066800" cy="15240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3200400" y="3562350"/>
            <a:ext cx="685800" cy="60960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95600" y="2647950"/>
            <a:ext cx="990600" cy="45720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24600" y="-95250"/>
            <a:ext cx="2560320" cy="5577840"/>
          </a:xfrm>
          <a:prstGeom prst="rect">
            <a:avLst/>
          </a:prstGeom>
          <a:solidFill>
            <a:schemeClr val="bg1"/>
          </a:solidFill>
          <a:ln w="28575">
            <a:solidFill>
              <a:srgbClr val="81DBD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completely  </a:t>
            </a:r>
            <a:r>
              <a:rPr lang="en-US" sz="3200" b="1" dirty="0">
                <a:solidFill>
                  <a:srgbClr val="81DBDB"/>
                </a:solidFill>
              </a:rPr>
              <a:t>automated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Result  generation </a:t>
            </a:r>
          </a:p>
        </p:txBody>
      </p:sp>
      <p:grpSp>
        <p:nvGrpSpPr>
          <p:cNvPr id="24" name="Google Shape;797;p38"/>
          <p:cNvGrpSpPr/>
          <p:nvPr/>
        </p:nvGrpSpPr>
        <p:grpSpPr>
          <a:xfrm rot="20566632">
            <a:off x="5431000" y="170707"/>
            <a:ext cx="1361481" cy="1376107"/>
            <a:chOff x="5975075" y="2327500"/>
            <a:chExt cx="420100" cy="388350"/>
          </a:xfrm>
        </p:grpSpPr>
        <p:sp>
          <p:nvSpPr>
            <p:cNvPr id="25" name="Google Shape;798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799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rot="16200000" flipV="1">
            <a:off x="3390900" y="781050"/>
            <a:ext cx="609600" cy="53340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445;p21"/>
          <p:cNvSpPr txBox="1">
            <a:spLocks noGrp="1"/>
          </p:cNvSpPr>
          <p:nvPr>
            <p:ph type="body" idx="2"/>
          </p:nvPr>
        </p:nvSpPr>
        <p:spPr>
          <a:xfrm>
            <a:off x="1143000" y="209550"/>
            <a:ext cx="2159400" cy="914400"/>
          </a:xfrm>
          <a:prstGeom prst="rect">
            <a:avLst/>
          </a:prstGeom>
          <a:solidFill>
            <a:srgbClr val="81DBDB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Each  positive patient gets a unique id .</a:t>
            </a:r>
            <a:endParaRPr sz="200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6200000" flipH="1">
            <a:off x="-707375" y="1678924"/>
            <a:ext cx="1905000" cy="33051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28600" y="2571750"/>
            <a:ext cx="914400" cy="1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28600" y="666750"/>
            <a:ext cx="914400" cy="76200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310231-4C25-459A-A380-4FBAA4D87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65" t="9630" r="29864" b="4074"/>
          <a:stretch/>
        </p:blipFill>
        <p:spPr>
          <a:xfrm>
            <a:off x="32262" y="183005"/>
            <a:ext cx="3828738" cy="4438650"/>
          </a:xfrm>
          <a:prstGeom prst="rect">
            <a:avLst/>
          </a:prstGeom>
          <a:ln w="57150">
            <a:solidFill>
              <a:srgbClr val="81DBDB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2BBEC-CA19-406E-8DEA-89914590A1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50" t="7914" r="28333" b="5790"/>
          <a:stretch/>
        </p:blipFill>
        <p:spPr>
          <a:xfrm>
            <a:off x="2279617" y="174019"/>
            <a:ext cx="4152900" cy="4438650"/>
          </a:xfrm>
          <a:prstGeom prst="rect">
            <a:avLst/>
          </a:prstGeom>
          <a:ln w="57150">
            <a:solidFill>
              <a:srgbClr val="81DBDB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04300" cy="113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Future scope </a:t>
            </a:r>
            <a:endParaRPr sz="6600"/>
          </a:p>
        </p:txBody>
      </p:sp>
      <p:sp>
        <p:nvSpPr>
          <p:cNvPr id="453" name="Google Shape;453;p22"/>
          <p:cNvSpPr txBox="1">
            <a:spLocks noGrp="1"/>
          </p:cNvSpPr>
          <p:nvPr>
            <p:ph type="body" idx="1"/>
          </p:nvPr>
        </p:nvSpPr>
        <p:spPr>
          <a:xfrm>
            <a:off x="304800" y="1200150"/>
            <a:ext cx="5257800" cy="18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/>
              <a:t>First  step to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       </a:t>
            </a:r>
            <a:r>
              <a:rPr lang="en-US" sz="4000" b="1" dirty="0">
                <a:solidFill>
                  <a:srgbClr val="81DBDB"/>
                </a:solidFill>
              </a:rPr>
              <a:t>Standardizing</a:t>
            </a:r>
            <a:r>
              <a:rPr lang="en-US" sz="4000" b="1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b="1" dirty="0"/>
              <a:t>	   Healthcare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		</a:t>
            </a:r>
            <a:r>
              <a:rPr lang="en-US" b="1" dirty="0"/>
              <a:t>throughout  the nation</a:t>
            </a:r>
            <a:endParaRPr b="1" dirty="0"/>
          </a:p>
        </p:txBody>
      </p:sp>
      <p:pic>
        <p:nvPicPr>
          <p:cNvPr id="454" name="Google Shape;454;p22"/>
          <p:cNvPicPr preferRelativeResize="0"/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0617" b="12914"/>
          <a:stretch>
            <a:fillRect/>
          </a:stretch>
        </p:blipFill>
        <p:spPr>
          <a:xfrm rot="1454461">
            <a:off x="5505097" y="41222"/>
            <a:ext cx="4341255" cy="2470256"/>
          </a:xfrm>
          <a:prstGeom prst="triangle">
            <a:avLst>
              <a:gd name="adj" fmla="val 36600"/>
            </a:avLst>
          </a:prstGeom>
          <a:noFill/>
          <a:ln>
            <a:noFill/>
          </a:ln>
        </p:spPr>
      </p:pic>
      <p:sp>
        <p:nvSpPr>
          <p:cNvPr id="455" name="Google Shape;455;p2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-304800" y="4248149"/>
            <a:ext cx="10058400" cy="100584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63855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Better  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33750"/>
            <a:ext cx="9144000" cy="1524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4312503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*Hospital  bed  availability  system</a:t>
            </a:r>
          </a:p>
          <a:p>
            <a:r>
              <a:rPr lang="en-US" sz="2400" b="1" dirty="0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*E- </a:t>
            </a:r>
            <a:r>
              <a:rPr lang="en-US" sz="2400" b="1" dirty="0" err="1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consultaion</a:t>
            </a:r>
            <a:r>
              <a:rPr lang="en-US" sz="2400" b="1" dirty="0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  facility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04300" cy="113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Future scope </a:t>
            </a:r>
            <a:endParaRPr sz="6600"/>
          </a:p>
        </p:txBody>
      </p:sp>
      <p:sp>
        <p:nvSpPr>
          <p:cNvPr id="453" name="Google Shape;453;p22"/>
          <p:cNvSpPr txBox="1">
            <a:spLocks noGrp="1"/>
          </p:cNvSpPr>
          <p:nvPr>
            <p:ph type="body" idx="1"/>
          </p:nvPr>
        </p:nvSpPr>
        <p:spPr>
          <a:xfrm>
            <a:off x="152400" y="1251549"/>
            <a:ext cx="5257800" cy="18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4000" b="1" dirty="0">
                <a:solidFill>
                  <a:srgbClr val="81DBDB"/>
                </a:solidFill>
              </a:rPr>
              <a:t>No more corruption 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000" b="1" dirty="0"/>
              <a:t>in the healthcare sector due to  the 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200" b="1" dirty="0">
                <a:solidFill>
                  <a:srgbClr val="81DBDB"/>
                </a:solidFill>
              </a:rPr>
              <a:t>extremely transparent system</a:t>
            </a:r>
          </a:p>
        </p:txBody>
      </p:sp>
      <p:pic>
        <p:nvPicPr>
          <p:cNvPr id="454" name="Google Shape;454;p22"/>
          <p:cNvPicPr preferRelativeResize="0"/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0617" b="12914"/>
          <a:stretch>
            <a:fillRect/>
          </a:stretch>
        </p:blipFill>
        <p:spPr>
          <a:xfrm rot="1454461">
            <a:off x="5505097" y="41222"/>
            <a:ext cx="4341255" cy="2470256"/>
          </a:xfrm>
          <a:prstGeom prst="triangle">
            <a:avLst>
              <a:gd name="adj" fmla="val 36600"/>
            </a:avLst>
          </a:prstGeom>
          <a:noFill/>
          <a:ln>
            <a:noFill/>
          </a:ln>
        </p:spPr>
      </p:pic>
      <p:sp>
        <p:nvSpPr>
          <p:cNvPr id="455" name="Google Shape;455;p2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-304800" y="4248149"/>
            <a:ext cx="10058400" cy="100584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63855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Better  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33750"/>
            <a:ext cx="9144000" cy="1524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4296425"/>
            <a:ext cx="94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*Patients can re-</a:t>
            </a:r>
            <a:r>
              <a:rPr lang="en-US" sz="2400" b="1" dirty="0" err="1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analyse</a:t>
            </a:r>
            <a:r>
              <a:rPr lang="en-US" sz="2400" b="1" dirty="0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 their reports while sitting rite at home</a:t>
            </a:r>
          </a:p>
          <a:p>
            <a:r>
              <a:rPr lang="en-US" sz="2400" b="1" dirty="0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*easy to maintain medical records</a:t>
            </a:r>
          </a:p>
        </p:txBody>
      </p:sp>
    </p:spTree>
    <p:extLst>
      <p:ext uri="{BB962C8B-B14F-4D97-AF65-F5344CB8AC3E}">
        <p14:creationId xmlns:p14="http://schemas.microsoft.com/office/powerpoint/2010/main" val="513878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7"/>
          <p:cNvSpPr txBox="1">
            <a:spLocks noGrp="1"/>
          </p:cNvSpPr>
          <p:nvPr>
            <p:ph type="ctrTitle" idx="4294967295"/>
          </p:nvPr>
        </p:nvSpPr>
        <p:spPr>
          <a:xfrm>
            <a:off x="1447800" y="2343150"/>
            <a:ext cx="6897600" cy="149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/>
              <a:t>Don’t trust our  app ?</a:t>
            </a:r>
            <a:endParaRPr sz="12000"/>
          </a:p>
        </p:txBody>
      </p:sp>
      <p:sp>
        <p:nvSpPr>
          <p:cNvPr id="549" name="Google Shape;549;p27"/>
          <p:cNvSpPr txBox="1">
            <a:spLocks noGrp="1"/>
          </p:cNvSpPr>
          <p:nvPr>
            <p:ph type="subTitle" idx="4294967295"/>
          </p:nvPr>
        </p:nvSpPr>
        <p:spPr>
          <a:xfrm>
            <a:off x="838200" y="4019550"/>
            <a:ext cx="6897600" cy="42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dirty="0"/>
              <a:t>Think again  : )</a:t>
            </a:r>
            <a:endParaRPr sz="3200"/>
          </a:p>
        </p:txBody>
      </p:sp>
      <p:sp>
        <p:nvSpPr>
          <p:cNvPr id="550" name="Google Shape;550;p2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551" name="Google Shape;551;p27"/>
          <p:cNvSpPr/>
          <p:nvPr/>
        </p:nvSpPr>
        <p:spPr>
          <a:xfrm rot="5400000">
            <a:off x="42600" y="1584825"/>
            <a:ext cx="1362300" cy="14475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921;p38"/>
          <p:cNvGrpSpPr/>
          <p:nvPr/>
        </p:nvGrpSpPr>
        <p:grpSpPr>
          <a:xfrm rot="903477">
            <a:off x="2783964" y="-50374"/>
            <a:ext cx="4724400" cy="4572000"/>
            <a:chOff x="5241175" y="4959100"/>
            <a:chExt cx="539775" cy="517775"/>
          </a:xfrm>
        </p:grpSpPr>
        <p:sp>
          <p:nvSpPr>
            <p:cNvPr id="6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 rot="1011774">
            <a:off x="478215" y="525084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81DBDB"/>
                </a:solidFill>
                <a:latin typeface="Bebas Neue"/>
                <a:ea typeface="Bebas Neue"/>
                <a:cs typeface="Bebas Neue"/>
                <a:sym typeface="Bebas Neue"/>
              </a:rPr>
              <a:t>Mindblowing</a:t>
            </a:r>
            <a:r>
              <a:rPr lang="en-US" sz="4800" dirty="0">
                <a:solidFill>
                  <a:srgbClr val="81DBDB"/>
                </a:solidFill>
                <a:latin typeface="Bebas Neue"/>
                <a:ea typeface="Bebas Neue"/>
                <a:cs typeface="Bebas Neue"/>
                <a:sym typeface="Bebas Neue"/>
              </a:rPr>
              <a:t> tech </a:t>
            </a:r>
          </a:p>
          <a:p>
            <a:r>
              <a:rPr lang="en-US" sz="4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used with </a:t>
            </a:r>
          </a:p>
          <a:p>
            <a:r>
              <a:rPr lang="en-US" sz="4800" dirty="0">
                <a:solidFill>
                  <a:srgbClr val="81DBDB"/>
                </a:solidFill>
                <a:latin typeface="Bebas Neue"/>
                <a:ea typeface="Bebas Neue"/>
                <a:cs typeface="Bebas Neue"/>
                <a:sym typeface="Bebas Neue"/>
              </a:rPr>
              <a:t>extreme accuracy</a:t>
            </a:r>
          </a:p>
        </p:txBody>
      </p:sp>
      <p:sp>
        <p:nvSpPr>
          <p:cNvPr id="4" name="TextBox 3"/>
          <p:cNvSpPr txBox="1"/>
          <p:nvPr/>
        </p:nvSpPr>
        <p:spPr>
          <a:xfrm rot="20727037">
            <a:off x="4638590" y="2046686"/>
            <a:ext cx="419100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  of a  </a:t>
            </a:r>
          </a:p>
          <a:p>
            <a:pPr algn="ctr"/>
            <a:r>
              <a:rPr lang="en-US" sz="3200" b="1" dirty="0">
                <a:solidFill>
                  <a:srgbClr val="81DBDB"/>
                </a:solidFill>
              </a:rPr>
              <a:t>highly  trained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3600" b="1" dirty="0">
                <a:solidFill>
                  <a:schemeClr val="tx1"/>
                </a:solidFill>
              </a:rPr>
              <a:t>neural  networks</a:t>
            </a:r>
            <a:r>
              <a:rPr lang="en-US" sz="3600" b="1" dirty="0">
                <a:solidFill>
                  <a:schemeClr val="bg1"/>
                </a:solidFill>
              </a:rPr>
              <a:t>  </a:t>
            </a:r>
            <a:r>
              <a:rPr lang="en-US" sz="3600" b="1" dirty="0">
                <a:solidFill>
                  <a:schemeClr val="tx1"/>
                </a:solidFill>
              </a:rPr>
              <a:t>model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that renders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rgbClr val="81DBDB"/>
                </a:solidFill>
              </a:rPr>
              <a:t>high accuracy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840250"/>
            <a:ext cx="3276600" cy="63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All   hospitals.</a:t>
            </a:r>
            <a:endParaRPr sz="4800"/>
          </a:p>
        </p:txBody>
      </p:sp>
      <p:sp>
        <p:nvSpPr>
          <p:cNvPr id="557" name="Google Shape;55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4220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dirty="0"/>
              <a:t>Trillions of patients </a:t>
            </a:r>
            <a:endParaRPr sz="2100"/>
          </a:p>
        </p:txBody>
      </p:sp>
      <p:sp>
        <p:nvSpPr>
          <p:cNvPr id="558" name="Google Shape;55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11450"/>
            <a:ext cx="35052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Easy  results.</a:t>
            </a:r>
            <a:endParaRPr sz="4800"/>
          </a:p>
        </p:txBody>
      </p:sp>
      <p:sp>
        <p:nvSpPr>
          <p:cNvPr id="559" name="Google Shape;55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050952"/>
            <a:ext cx="7772400" cy="5019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dirty="0"/>
              <a:t>The  most accurate</a:t>
            </a:r>
            <a:endParaRPr sz="2100" dirty="0"/>
          </a:p>
        </p:txBody>
      </p:sp>
      <p:sp>
        <p:nvSpPr>
          <p:cNvPr id="560" name="Google Shape;560;p28"/>
          <p:cNvSpPr txBox="1">
            <a:spLocks noGrp="1"/>
          </p:cNvSpPr>
          <p:nvPr>
            <p:ph type="ctrTitle" idx="4294967295"/>
          </p:nvPr>
        </p:nvSpPr>
        <p:spPr>
          <a:xfrm>
            <a:off x="656154" y="1783865"/>
            <a:ext cx="3276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Most  organized </a:t>
            </a:r>
            <a:endParaRPr sz="4800" dirty="0"/>
          </a:p>
        </p:txBody>
      </p:sp>
      <p:sp>
        <p:nvSpPr>
          <p:cNvPr id="561" name="Google Shape;56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365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dirty="0"/>
              <a:t>Satisfactory  treatment </a:t>
            </a:r>
            <a:endParaRPr sz="2100" dirty="0"/>
          </a:p>
        </p:txBody>
      </p:sp>
      <p:sp>
        <p:nvSpPr>
          <p:cNvPr id="562" name="Google Shape;562;p2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563" name="Google Shape;563;p28"/>
          <p:cNvSpPr/>
          <p:nvPr/>
        </p:nvSpPr>
        <p:spPr>
          <a:xfrm rot="5400000">
            <a:off x="13650" y="896300"/>
            <a:ext cx="435900" cy="4632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8"/>
          <p:cNvSpPr/>
          <p:nvPr/>
        </p:nvSpPr>
        <p:spPr>
          <a:xfrm rot="5400000">
            <a:off x="13650" y="2217665"/>
            <a:ext cx="435900" cy="4632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8"/>
          <p:cNvSpPr/>
          <p:nvPr/>
        </p:nvSpPr>
        <p:spPr>
          <a:xfrm rot="5400000">
            <a:off x="13650" y="3525200"/>
            <a:ext cx="435900" cy="4632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Rectangle 11"/>
          <p:cNvSpPr/>
          <p:nvPr/>
        </p:nvSpPr>
        <p:spPr>
          <a:xfrm rot="461788">
            <a:off x="4407253" y="-538441"/>
            <a:ext cx="609600" cy="6610350"/>
          </a:xfrm>
          <a:prstGeom prst="rect">
            <a:avLst/>
          </a:prstGeom>
          <a:solidFill>
            <a:srgbClr val="81D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6400" y="1885950"/>
            <a:ext cx="3200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  <a:buClr>
                <a:schemeClr val="accent1"/>
              </a:buClr>
              <a:buSzPts val="2400"/>
            </a:pPr>
            <a:r>
              <a:rPr lang="en-US" sz="2100" b="1" u="sng" dirty="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A  constantly  training  machine  for the  best  results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15"/>
          <p:cNvPicPr preferRelativeResize="0"/>
          <p:nvPr/>
        </p:nvPicPr>
        <p:blipFill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805688">
            <a:off x="5049424" y="1089687"/>
            <a:ext cx="3953451" cy="2641713"/>
          </a:xfrm>
          <a:prstGeom prst="triangle">
            <a:avLst>
              <a:gd name="adj" fmla="val 36600"/>
            </a:avLst>
          </a:prstGeom>
          <a:noFill/>
          <a:ln w="38100">
            <a:solidFill>
              <a:schemeClr val="bg1">
                <a:lumMod val="90000"/>
                <a:lumOff val="1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388" name="Google Shape;388;p15"/>
          <p:cNvSpPr txBox="1">
            <a:spLocks noGrp="1"/>
          </p:cNvSpPr>
          <p:nvPr>
            <p:ph type="ctrTitle" idx="4294967295"/>
          </p:nvPr>
        </p:nvSpPr>
        <p:spPr>
          <a:xfrm>
            <a:off x="914400" y="2876550"/>
            <a:ext cx="41088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br>
              <a:rPr lang="en" sz="1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1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 !</a:t>
            </a:r>
            <a:endParaRPr sz="1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" name="Google Shape;390;p1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14350"/>
            <a:ext cx="3505200" cy="609600"/>
          </a:xfrm>
        </p:spPr>
        <p:txBody>
          <a:bodyPr/>
          <a:lstStyle/>
          <a:p>
            <a:r>
              <a:rPr lang="en-US" sz="4000" dirty="0"/>
              <a:t>Drawbacks</a:t>
            </a:r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352550"/>
            <a:ext cx="9067800" cy="338554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The  typical  doctor  patient  relationship is not  observed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26CC9-41F1-46E3-9016-62792BF5D064}"/>
              </a:ext>
            </a:extLst>
          </p:cNvPr>
          <p:cNvSpPr txBox="1"/>
          <p:nvPr/>
        </p:nvSpPr>
        <p:spPr>
          <a:xfrm>
            <a:off x="609600" y="4459873"/>
            <a:ext cx="9067800" cy="338554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This page is </a:t>
            </a:r>
            <a:r>
              <a:rPr lang="en-US" sz="1600" b="1" dirty="0" err="1">
                <a:solidFill>
                  <a:schemeClr val="bg1"/>
                </a:solidFill>
              </a:rPr>
              <a:t>kinda</a:t>
            </a:r>
            <a:r>
              <a:rPr lang="en-US" sz="1600" b="1" dirty="0">
                <a:solidFill>
                  <a:schemeClr val="bg1"/>
                </a:solidFill>
              </a:rPr>
              <a:t> empty  XD ….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14350"/>
            <a:ext cx="3505200" cy="609600"/>
          </a:xfrm>
        </p:spPr>
        <p:txBody>
          <a:bodyPr/>
          <a:lstStyle/>
          <a:p>
            <a:r>
              <a:rPr lang="en-US" sz="4000" dirty="0"/>
              <a:t>Tech stacks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48814-60A9-4B38-88FF-DE0D57588CCF}"/>
              </a:ext>
            </a:extLst>
          </p:cNvPr>
          <p:cNvSpPr txBox="1"/>
          <p:nvPr/>
        </p:nvSpPr>
        <p:spPr>
          <a:xfrm>
            <a:off x="304800" y="1352550"/>
            <a:ext cx="6934200" cy="368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-python 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</a:t>
            </a:r>
            <a:r>
              <a:rPr lang="en-IN" sz="3200" dirty="0" err="1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keras</a:t>
            </a: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 – </a:t>
            </a:r>
            <a:r>
              <a:rPr lang="en-IN" sz="3200" dirty="0" err="1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tensorflow</a:t>
            </a: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 – for ml model – </a:t>
            </a:r>
            <a:r>
              <a:rPr lang="en-IN" sz="3200" dirty="0" err="1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cnn</a:t>
            </a:r>
            <a:endParaRPr lang="en-IN" sz="3200" dirty="0">
              <a:solidFill>
                <a:schemeClr val="dk1"/>
              </a:solidFill>
              <a:latin typeface="Bahnschrift Condensed" panose="020B0502040204020203" pitchFamily="34" charset="0"/>
              <a:sym typeface="Bebas Neue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-database – sqlite3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-html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</a:t>
            </a:r>
            <a:r>
              <a:rPr lang="en-IN" sz="3200" dirty="0" err="1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css</a:t>
            </a:r>
            <a:endParaRPr lang="en-IN" sz="3200" dirty="0">
              <a:solidFill>
                <a:schemeClr val="dk1"/>
              </a:solidFill>
              <a:latin typeface="Bahnschrift Condensed" panose="020B0502040204020203" pitchFamily="34" charset="0"/>
              <a:sym typeface="Bebas Neue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-flask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-jinja templates</a:t>
            </a:r>
          </a:p>
          <a:p>
            <a:endParaRPr lang="en-IN" sz="3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606" name="Google Shape;606;p3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grpSp>
        <p:nvGrpSpPr>
          <p:cNvPr id="607" name="Google Shape;607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08" name="Google Shape;60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57175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81200" y="0"/>
            <a:ext cx="5029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So ..</a:t>
            </a:r>
          </a:p>
          <a:p>
            <a:r>
              <a:rPr lang="en-US" sz="8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Are  You </a:t>
            </a:r>
          </a:p>
          <a:p>
            <a:r>
              <a:rPr lang="en-US" sz="8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Ready  to</a:t>
            </a:r>
          </a:p>
          <a:p>
            <a:r>
              <a:rPr lang="en-US" sz="9600" dirty="0" err="1">
                <a:solidFill>
                  <a:srgbClr val="81DBDB"/>
                </a:solidFill>
                <a:latin typeface="Bebas Neue"/>
                <a:ea typeface="Bebas Neue"/>
                <a:cs typeface="Bebas Neue"/>
                <a:sym typeface="Bebas Neue"/>
              </a:rPr>
              <a:t>a.t.a.c</a:t>
            </a:r>
            <a:r>
              <a:rPr lang="en-US" sz="9600" dirty="0">
                <a:solidFill>
                  <a:srgbClr val="81DBDB"/>
                </a:solidFill>
                <a:latin typeface="Bebas Neue"/>
                <a:ea typeface="Bebas Neue"/>
                <a:cs typeface="Bebas Neue"/>
                <a:sym typeface="Bebas Neue"/>
              </a:rPr>
              <a:t>  </a:t>
            </a:r>
            <a:r>
              <a:rPr lang="en-US" sz="96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641" name="Google Shape;64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473663"/>
            <a:ext cx="41088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thanks!</a:t>
            </a:r>
            <a:endParaRPr sz="12000" dirty="0"/>
          </a:p>
        </p:txBody>
      </p:sp>
      <p:sp>
        <p:nvSpPr>
          <p:cNvPr id="642" name="Google Shape;64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3113631"/>
            <a:ext cx="4108800" cy="55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643" name="Google Shape;643;p35"/>
          <p:cNvSpPr/>
          <p:nvPr/>
        </p:nvSpPr>
        <p:spPr>
          <a:xfrm>
            <a:off x="5481876" y="1103550"/>
            <a:ext cx="2569661" cy="233738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"/>
          <p:cNvSpPr txBox="1">
            <a:spLocks noGrp="1"/>
          </p:cNvSpPr>
          <p:nvPr>
            <p:ph type="ctrTitle" idx="4294967295"/>
          </p:nvPr>
        </p:nvSpPr>
        <p:spPr>
          <a:xfrm>
            <a:off x="457200" y="-323850"/>
            <a:ext cx="4724400" cy="167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 am  </a:t>
            </a:r>
            <a:r>
              <a:rPr lang="en-US" sz="6600" dirty="0">
                <a:ln w="952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yaswanthi</a:t>
            </a: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" name="Google Shape;390;p1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667000" y="1528793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And  this  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0" y="2359790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9525"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Anju </a:t>
            </a:r>
            <a:r>
              <a:rPr lang="en-US" sz="6600" dirty="0" err="1">
                <a:ln w="9525"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vilashni</a:t>
            </a:r>
            <a:r>
              <a:rPr lang="en-US" sz="6600" dirty="0">
                <a:ln w="9525"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 </a:t>
            </a:r>
          </a:p>
          <a:p>
            <a:pPr algn="ctr"/>
            <a:r>
              <a:rPr lang="en-US" sz="4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AND </a:t>
            </a:r>
          </a:p>
          <a:p>
            <a:pPr algn="ctr"/>
            <a:r>
              <a:rPr lang="en-US" sz="6600" dirty="0">
                <a:ln w="9525"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SAI SHREYA KUMAR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533400" y="666750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we’re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2114550"/>
            <a:ext cx="3124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2114550"/>
            <a:ext cx="4876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Coden’t</a:t>
            </a:r>
            <a:endParaRPr lang="en-US" sz="1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0" y="1962150"/>
            <a:ext cx="9875520" cy="822960"/>
          </a:xfrm>
          <a:prstGeom prst="rect">
            <a:avLst/>
          </a:prstGeom>
          <a:solidFill>
            <a:srgbClr val="81DBDB"/>
          </a:solidFill>
          <a:ln>
            <a:solidFill>
              <a:schemeClr val="bg1">
                <a:lumMod val="90000"/>
                <a:lumOff val="10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Today 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we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present  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to 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you 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09600" y="1276350"/>
            <a:ext cx="10149840" cy="137160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1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       </a:t>
            </a:r>
            <a:r>
              <a:rPr lang="en-US" sz="1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A . T . a .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2571750"/>
            <a:ext cx="533400" cy="310896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</a:p>
          <a:p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2588955"/>
            <a:ext cx="533400" cy="255454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-476250"/>
            <a:ext cx="533400" cy="193899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6291" y="4324350"/>
            <a:ext cx="6705600" cy="461665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sto MT" pitchFamily="18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alisto MT" pitchFamily="18" charset="0"/>
              </a:rPr>
              <a:t>YOURS TRULY .. CODEN’T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2588955"/>
            <a:ext cx="533400" cy="255454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62B12-D9C9-42C3-B016-DA5E28E154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7167" y1="24833" x2="37167" y2="24833"/>
                        <a14:backgroundMark x1="37167" y1="24833" x2="37167" y2="24833"/>
                        <a14:backgroundMark x1="37167" y1="24833" x2="37167" y2="24833"/>
                        <a14:backgroundMark x1="44333" y1="20333" x2="44333" y2="20333"/>
                        <a14:backgroundMark x1="50667" y1="26500" x2="50667" y2="26500"/>
                        <a14:backgroundMark x1="61000" y1="26500" x2="61000" y2="26500"/>
                        <a14:backgroundMark x1="65000" y1="35833" x2="65000" y2="35833"/>
                        <a14:backgroundMark x1="38167" y1="39000" x2="38167" y2="39000"/>
                        <a14:backgroundMark x1="41500" y1="30500" x2="41500" y2="30500"/>
                        <a14:backgroundMark x1="39000" y1="48333" x2="39000" y2="48333"/>
                        <a14:backgroundMark x1="55667" y1="51333" x2="55667" y2="51333"/>
                        <a14:backgroundMark x1="71667" y1="41667" x2="71667" y2="41667"/>
                        <a14:backgroundMark x1="69333" y1="30167" x2="69333" y2="30167"/>
                        <a14:backgroundMark x1="70333" y1="28667" x2="70333" y2="28667"/>
                        <a14:backgroundMark x1="69000" y1="29667" x2="69000" y2="29667"/>
                        <a14:backgroundMark x1="61833" y1="17333" x2="61833" y2="17333"/>
                        <a14:backgroundMark x1="61833" y1="17167" x2="61833" y2="17167"/>
                        <a14:backgroundMark x1="61833" y1="17167" x2="61833" y2="17167"/>
                        <a14:backgroundMark x1="61833" y1="17167" x2="61833" y2="17167"/>
                        <a14:backgroundMark x1="61667" y1="17500" x2="61667" y2="17500"/>
                        <a14:backgroundMark x1="61667" y1="18500" x2="61667" y2="18500"/>
                        <a14:backgroundMark x1="59333" y1="19000" x2="59333" y2="19000"/>
                        <a14:backgroundMark x1="57500" y1="17333" x2="57500" y2="17333"/>
                        <a14:backgroundMark x1="25333" y1="28000" x2="25333" y2="28000"/>
                        <a14:backgroundMark x1="25333" y1="27833" x2="25333" y2="27833"/>
                        <a14:backgroundMark x1="27000" y1="28500" x2="27000" y2="28500"/>
                        <a14:backgroundMark x1="33333" y1="23500" x2="33333" y2="23500"/>
                        <a14:backgroundMark x1="33333" y1="23500" x2="33333" y2="23500"/>
                        <a14:backgroundMark x1="25667" y1="33333" x2="25667" y2="33333"/>
                        <a14:backgroundMark x1="27167" y1="39167" x2="27167" y2="39167"/>
                        <a14:backgroundMark x1="26500" y1="43833" x2="26500" y2="43833"/>
                        <a14:backgroundMark x1="40667" y1="58833" x2="40667" y2="58833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2600" y="1123950"/>
            <a:ext cx="228600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854" y="-230357"/>
            <a:ext cx="4953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Problem</a:t>
            </a:r>
            <a:r>
              <a:rPr lang="en-US" sz="1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 !!!</a:t>
            </a:r>
            <a:r>
              <a:rPr lang="en" sz="1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 </a:t>
            </a:r>
            <a:endParaRPr lang="en-US" sz="1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26" name="Picture 2" descr="C:\Users\Admin\AppData\Local\Microsoft\Windows\Temporary Internet Files\Content.IE5\J0FCD82W\worry-stickman[1]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66254" y="2505882"/>
            <a:ext cx="1365607" cy="2164558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F420CA-0DD2-4D54-84D3-0ACFEA100179}"/>
              </a:ext>
            </a:extLst>
          </p:cNvPr>
          <p:cNvSpPr txBox="1"/>
          <p:nvPr/>
        </p:nvSpPr>
        <p:spPr>
          <a:xfrm>
            <a:off x="5295900" y="181361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Exclusively for this pandemic or any pandemic</a:t>
            </a:r>
            <a:r>
              <a:rPr lang="en-IN" dirty="0"/>
              <a:t>. </a:t>
            </a:r>
            <a:r>
              <a:rPr lang="en-US" altLang="ja-JP" sz="2400" b="1" i="0" dirty="0">
                <a:solidFill>
                  <a:srgbClr val="DCDDDE"/>
                </a:solidFill>
                <a:effectLst/>
                <a:latin typeface="Whitney"/>
              </a:rPr>
              <a:t>¯\_(</a:t>
            </a:r>
            <a:r>
              <a:rPr lang="ja-JP" altLang="en-US" sz="2400" b="1" i="0" dirty="0">
                <a:solidFill>
                  <a:srgbClr val="DCDDDE"/>
                </a:solidFill>
                <a:effectLst/>
                <a:latin typeface="Whitney"/>
              </a:rPr>
              <a:t>ツ</a:t>
            </a:r>
            <a:r>
              <a:rPr lang="en-US" altLang="ja-JP" sz="2400" b="1" i="0" dirty="0">
                <a:solidFill>
                  <a:srgbClr val="DCDDDE"/>
                </a:solidFill>
                <a:effectLst/>
                <a:latin typeface="Whitney"/>
              </a:rPr>
              <a:t>)_/¯</a:t>
            </a:r>
            <a:r>
              <a:rPr lang="en-IN" sz="2400" b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EE3E1-D597-4FDC-B20F-8E0E4EEBE531}"/>
              </a:ext>
            </a:extLst>
          </p:cNvPr>
          <p:cNvSpPr txBox="1"/>
          <p:nvPr/>
        </p:nvSpPr>
        <p:spPr>
          <a:xfrm>
            <a:off x="2819400" y="2289570"/>
            <a:ext cx="7239000" cy="52322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 pitchFamily="18" charset="0"/>
              </a:rPr>
              <a:t>WE  NEED  ACCURATE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16CEB-0B1B-4132-8488-E755A56B6DD1}"/>
              </a:ext>
            </a:extLst>
          </p:cNvPr>
          <p:cNvSpPr txBox="1"/>
          <p:nvPr/>
        </p:nvSpPr>
        <p:spPr>
          <a:xfrm>
            <a:off x="3429000" y="2947774"/>
            <a:ext cx="723900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Book Antiqua" pitchFamily="18" charset="0"/>
              </a:rPr>
              <a:t>WE NEED  FASTER 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12457-4657-414E-AE9A-FBFA9E481586}"/>
              </a:ext>
            </a:extLst>
          </p:cNvPr>
          <p:cNvSpPr txBox="1"/>
          <p:nvPr/>
        </p:nvSpPr>
        <p:spPr>
          <a:xfrm>
            <a:off x="2438400" y="3590471"/>
            <a:ext cx="6934200" cy="52322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 pitchFamily="18" charset="0"/>
              </a:rPr>
              <a:t>WE NEED AN  EARLIER  TREATMENT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5F46B-8BAA-4750-A5D7-7F8F04833D6D}"/>
              </a:ext>
            </a:extLst>
          </p:cNvPr>
          <p:cNvSpPr txBox="1"/>
          <p:nvPr/>
        </p:nvSpPr>
        <p:spPr>
          <a:xfrm>
            <a:off x="1905000" y="4195068"/>
            <a:ext cx="800100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Book Antiqua" pitchFamily="18" charset="0"/>
              </a:rPr>
              <a:t>WE NEED TO SAVE PEOPLE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32BBA-E685-4169-8A65-3EF4BCED68EB}"/>
              </a:ext>
            </a:extLst>
          </p:cNvPr>
          <p:cNvSpPr txBox="1"/>
          <p:nvPr/>
        </p:nvSpPr>
        <p:spPr>
          <a:xfrm>
            <a:off x="1905000" y="1682663"/>
            <a:ext cx="800100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Book Antiqua" pitchFamily="18" charset="0"/>
              </a:rPr>
              <a:t>SAFETY OF STAFF AND PATIENTS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1AE12-0CD6-44D6-A817-AE0604081082}"/>
              </a:ext>
            </a:extLst>
          </p:cNvPr>
          <p:cNvSpPr txBox="1"/>
          <p:nvPr/>
        </p:nvSpPr>
        <p:spPr>
          <a:xfrm>
            <a:off x="2438400" y="3588161"/>
            <a:ext cx="6934200" cy="52322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 pitchFamily="18" charset="0"/>
              </a:rPr>
              <a:t>WE NEED AN  EARLIER  TREATMENT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9CF9A3-362E-4D45-9508-FC48DB42A974}"/>
              </a:ext>
            </a:extLst>
          </p:cNvPr>
          <p:cNvSpPr txBox="1"/>
          <p:nvPr/>
        </p:nvSpPr>
        <p:spPr>
          <a:xfrm>
            <a:off x="457200" y="4670440"/>
            <a:ext cx="11430000" cy="40011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Book Antiqua" pitchFamily="18" charset="0"/>
              </a:rPr>
              <a:t>EQUAL ACCESSIBILITY OF HEALTHCARE SERVICES TO ALL</a:t>
            </a:r>
            <a:endParaRPr lang="en-US" sz="2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C6A7D-B7EE-4878-AAC6-E71243472D8D}"/>
              </a:ext>
            </a:extLst>
          </p:cNvPr>
          <p:cNvSpPr txBox="1"/>
          <p:nvPr/>
        </p:nvSpPr>
        <p:spPr>
          <a:xfrm>
            <a:off x="682336" y="1192771"/>
            <a:ext cx="9258300" cy="461665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ook Antiqua" pitchFamily="18" charset="0"/>
              </a:rPr>
              <a:t>EASIER AND FLEXIBLE PROCEDURE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036A-E983-4A4D-AAB3-BCA2F6B77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647950"/>
            <a:ext cx="6475200" cy="798900"/>
          </a:xfrm>
        </p:spPr>
        <p:txBody>
          <a:bodyPr/>
          <a:lstStyle/>
          <a:p>
            <a:r>
              <a:rPr lang="en-IN" dirty="0"/>
              <a:t>WOAH </a:t>
            </a:r>
            <a:r>
              <a:rPr lang="en-IN" dirty="0" err="1"/>
              <a:t>WOAH</a:t>
            </a:r>
            <a:r>
              <a:rPr lang="en-IN" dirty="0"/>
              <a:t> wait!!…</a:t>
            </a:r>
            <a:br>
              <a:rPr lang="en-IN" dirty="0"/>
            </a:br>
            <a:r>
              <a:rPr lang="en-IN" dirty="0"/>
              <a:t>THE LIST IS GETTING TOO BIG </a:t>
            </a:r>
          </a:p>
        </p:txBody>
      </p:sp>
    </p:spTree>
    <p:extLst>
      <p:ext uri="{BB962C8B-B14F-4D97-AF65-F5344CB8AC3E}">
        <p14:creationId xmlns:p14="http://schemas.microsoft.com/office/powerpoint/2010/main" val="338640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14;p19"/>
          <p:cNvGrpSpPr/>
          <p:nvPr/>
        </p:nvGrpSpPr>
        <p:grpSpPr>
          <a:xfrm>
            <a:off x="2349926" y="213543"/>
            <a:ext cx="5259934" cy="2754851"/>
            <a:chOff x="2349926" y="213543"/>
            <a:chExt cx="5259934" cy="2754851"/>
          </a:xfrm>
        </p:grpSpPr>
        <p:sp>
          <p:nvSpPr>
            <p:cNvPr id="415" name="Google Shape;415;p19"/>
            <p:cNvSpPr/>
            <p:nvPr/>
          </p:nvSpPr>
          <p:spPr>
            <a:xfrm>
              <a:off x="4239293" y="1522783"/>
              <a:ext cx="351417" cy="33554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416;p19"/>
            <p:cNvGrpSpPr/>
            <p:nvPr/>
          </p:nvGrpSpPr>
          <p:grpSpPr>
            <a:xfrm>
              <a:off x="5021725" y="1462446"/>
              <a:ext cx="1505529" cy="1505948"/>
              <a:chOff x="6654650" y="3665275"/>
              <a:chExt cx="409100" cy="409125"/>
            </a:xfrm>
          </p:grpSpPr>
          <p:sp>
            <p:nvSpPr>
              <p:cNvPr id="417" name="Google Shape;417;p19"/>
              <p:cNvSpPr/>
              <p:nvPr/>
            </p:nvSpPr>
            <p:spPr>
              <a:xfrm>
                <a:off x="6808525" y="3819150"/>
                <a:ext cx="211875" cy="211900"/>
              </a:xfrm>
              <a:custGeom>
                <a:avLst/>
                <a:gdLst/>
                <a:ahLst/>
                <a:cxnLst/>
                <a:rect l="l" t="t" r="r" b="b"/>
                <a:pathLst>
                  <a:path w="8475" h="8476" extrusionOk="0">
                    <a:moveTo>
                      <a:pt x="8157" y="0"/>
                    </a:moveTo>
                    <a:lnTo>
                      <a:pt x="7327" y="1075"/>
                    </a:lnTo>
                    <a:lnTo>
                      <a:pt x="6399" y="2150"/>
                    </a:lnTo>
                    <a:lnTo>
                      <a:pt x="5422" y="3249"/>
                    </a:lnTo>
                    <a:lnTo>
                      <a:pt x="4347" y="4348"/>
                    </a:lnTo>
                    <a:lnTo>
                      <a:pt x="3248" y="5422"/>
                    </a:lnTo>
                    <a:lnTo>
                      <a:pt x="2149" y="6399"/>
                    </a:lnTo>
                    <a:lnTo>
                      <a:pt x="1075" y="7327"/>
                    </a:lnTo>
                    <a:lnTo>
                      <a:pt x="0" y="8158"/>
                    </a:lnTo>
                    <a:lnTo>
                      <a:pt x="440" y="8280"/>
                    </a:lnTo>
                    <a:lnTo>
                      <a:pt x="855" y="8377"/>
                    </a:lnTo>
                    <a:lnTo>
                      <a:pt x="1294" y="8426"/>
                    </a:lnTo>
                    <a:lnTo>
                      <a:pt x="1734" y="8475"/>
                    </a:lnTo>
                    <a:lnTo>
                      <a:pt x="2174" y="8475"/>
                    </a:lnTo>
                    <a:lnTo>
                      <a:pt x="2613" y="8451"/>
                    </a:lnTo>
                    <a:lnTo>
                      <a:pt x="3028" y="8402"/>
                    </a:lnTo>
                    <a:lnTo>
                      <a:pt x="3468" y="8304"/>
                    </a:lnTo>
                    <a:lnTo>
                      <a:pt x="3883" y="8207"/>
                    </a:lnTo>
                    <a:lnTo>
                      <a:pt x="4323" y="8060"/>
                    </a:lnTo>
                    <a:lnTo>
                      <a:pt x="4714" y="7889"/>
                    </a:lnTo>
                    <a:lnTo>
                      <a:pt x="5129" y="7694"/>
                    </a:lnTo>
                    <a:lnTo>
                      <a:pt x="5520" y="7449"/>
                    </a:lnTo>
                    <a:lnTo>
                      <a:pt x="5886" y="7205"/>
                    </a:lnTo>
                    <a:lnTo>
                      <a:pt x="6252" y="6912"/>
                    </a:lnTo>
                    <a:lnTo>
                      <a:pt x="6594" y="6595"/>
                    </a:lnTo>
                    <a:lnTo>
                      <a:pt x="6912" y="6253"/>
                    </a:lnTo>
                    <a:lnTo>
                      <a:pt x="7205" y="5886"/>
                    </a:lnTo>
                    <a:lnTo>
                      <a:pt x="7449" y="5520"/>
                    </a:lnTo>
                    <a:lnTo>
                      <a:pt x="7693" y="5129"/>
                    </a:lnTo>
                    <a:lnTo>
                      <a:pt x="7889" y="4714"/>
                    </a:lnTo>
                    <a:lnTo>
                      <a:pt x="8060" y="4323"/>
                    </a:lnTo>
                    <a:lnTo>
                      <a:pt x="8206" y="3884"/>
                    </a:lnTo>
                    <a:lnTo>
                      <a:pt x="8304" y="3468"/>
                    </a:lnTo>
                    <a:lnTo>
                      <a:pt x="8402" y="3029"/>
                    </a:lnTo>
                    <a:lnTo>
                      <a:pt x="8450" y="2614"/>
                    </a:lnTo>
                    <a:lnTo>
                      <a:pt x="8475" y="2174"/>
                    </a:lnTo>
                    <a:lnTo>
                      <a:pt x="8475" y="1734"/>
                    </a:lnTo>
                    <a:lnTo>
                      <a:pt x="8426" y="1295"/>
                    </a:lnTo>
                    <a:lnTo>
                      <a:pt x="8377" y="855"/>
                    </a:lnTo>
                    <a:lnTo>
                      <a:pt x="8279" y="440"/>
                    </a:lnTo>
                    <a:lnTo>
                      <a:pt x="8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6654650" y="3665275"/>
                <a:ext cx="409100" cy="409125"/>
              </a:xfrm>
              <a:custGeom>
                <a:avLst/>
                <a:gdLst/>
                <a:ahLst/>
                <a:cxnLst/>
                <a:rect l="l" t="t" r="r" b="b"/>
                <a:pathLst>
                  <a:path w="16364" h="16365" extrusionOk="0">
                    <a:moveTo>
                      <a:pt x="13580" y="1686"/>
                    </a:moveTo>
                    <a:lnTo>
                      <a:pt x="13677" y="1735"/>
                    </a:lnTo>
                    <a:lnTo>
                      <a:pt x="13775" y="1759"/>
                    </a:lnTo>
                    <a:lnTo>
                      <a:pt x="13848" y="1832"/>
                    </a:lnTo>
                    <a:lnTo>
                      <a:pt x="13897" y="1906"/>
                    </a:lnTo>
                    <a:lnTo>
                      <a:pt x="13946" y="1979"/>
                    </a:lnTo>
                    <a:lnTo>
                      <a:pt x="13970" y="2077"/>
                    </a:lnTo>
                    <a:lnTo>
                      <a:pt x="13995" y="2174"/>
                    </a:lnTo>
                    <a:lnTo>
                      <a:pt x="13995" y="2419"/>
                    </a:lnTo>
                    <a:lnTo>
                      <a:pt x="13922" y="2687"/>
                    </a:lnTo>
                    <a:lnTo>
                      <a:pt x="13824" y="3029"/>
                    </a:lnTo>
                    <a:lnTo>
                      <a:pt x="13677" y="3371"/>
                    </a:lnTo>
                    <a:lnTo>
                      <a:pt x="13482" y="3762"/>
                    </a:lnTo>
                    <a:lnTo>
                      <a:pt x="13238" y="4177"/>
                    </a:lnTo>
                    <a:lnTo>
                      <a:pt x="12993" y="3908"/>
                    </a:lnTo>
                    <a:lnTo>
                      <a:pt x="12749" y="3615"/>
                    </a:lnTo>
                    <a:lnTo>
                      <a:pt x="12407" y="3298"/>
                    </a:lnTo>
                    <a:lnTo>
                      <a:pt x="12041" y="3029"/>
                    </a:lnTo>
                    <a:lnTo>
                      <a:pt x="11675" y="2761"/>
                    </a:lnTo>
                    <a:lnTo>
                      <a:pt x="11308" y="2541"/>
                    </a:lnTo>
                    <a:lnTo>
                      <a:pt x="11748" y="2272"/>
                    </a:lnTo>
                    <a:lnTo>
                      <a:pt x="12187" y="2052"/>
                    </a:lnTo>
                    <a:lnTo>
                      <a:pt x="12554" y="1881"/>
                    </a:lnTo>
                    <a:lnTo>
                      <a:pt x="12920" y="1759"/>
                    </a:lnTo>
                    <a:lnTo>
                      <a:pt x="13213" y="1686"/>
                    </a:lnTo>
                    <a:close/>
                    <a:moveTo>
                      <a:pt x="9721" y="3591"/>
                    </a:moveTo>
                    <a:lnTo>
                      <a:pt x="9794" y="3615"/>
                    </a:lnTo>
                    <a:lnTo>
                      <a:pt x="9916" y="3713"/>
                    </a:lnTo>
                    <a:lnTo>
                      <a:pt x="10014" y="3835"/>
                    </a:lnTo>
                    <a:lnTo>
                      <a:pt x="10038" y="3908"/>
                    </a:lnTo>
                    <a:lnTo>
                      <a:pt x="10038" y="3982"/>
                    </a:lnTo>
                    <a:lnTo>
                      <a:pt x="10038" y="4055"/>
                    </a:lnTo>
                    <a:lnTo>
                      <a:pt x="10014" y="4128"/>
                    </a:lnTo>
                    <a:lnTo>
                      <a:pt x="9916" y="4250"/>
                    </a:lnTo>
                    <a:lnTo>
                      <a:pt x="9794" y="4348"/>
                    </a:lnTo>
                    <a:lnTo>
                      <a:pt x="9721" y="4372"/>
                    </a:lnTo>
                    <a:lnTo>
                      <a:pt x="9574" y="4372"/>
                    </a:lnTo>
                    <a:lnTo>
                      <a:pt x="9501" y="4348"/>
                    </a:lnTo>
                    <a:lnTo>
                      <a:pt x="9379" y="4250"/>
                    </a:lnTo>
                    <a:lnTo>
                      <a:pt x="9281" y="4128"/>
                    </a:lnTo>
                    <a:lnTo>
                      <a:pt x="9257" y="4055"/>
                    </a:lnTo>
                    <a:lnTo>
                      <a:pt x="9257" y="3982"/>
                    </a:lnTo>
                    <a:lnTo>
                      <a:pt x="9257" y="3908"/>
                    </a:lnTo>
                    <a:lnTo>
                      <a:pt x="9281" y="3835"/>
                    </a:lnTo>
                    <a:lnTo>
                      <a:pt x="9379" y="3713"/>
                    </a:lnTo>
                    <a:lnTo>
                      <a:pt x="9501" y="3615"/>
                    </a:lnTo>
                    <a:lnTo>
                      <a:pt x="9574" y="3591"/>
                    </a:lnTo>
                    <a:close/>
                    <a:moveTo>
                      <a:pt x="8182" y="3322"/>
                    </a:moveTo>
                    <a:lnTo>
                      <a:pt x="8304" y="3347"/>
                    </a:lnTo>
                    <a:lnTo>
                      <a:pt x="8402" y="3371"/>
                    </a:lnTo>
                    <a:lnTo>
                      <a:pt x="8500" y="3420"/>
                    </a:lnTo>
                    <a:lnTo>
                      <a:pt x="8597" y="3493"/>
                    </a:lnTo>
                    <a:lnTo>
                      <a:pt x="8671" y="3591"/>
                    </a:lnTo>
                    <a:lnTo>
                      <a:pt x="8719" y="3689"/>
                    </a:lnTo>
                    <a:lnTo>
                      <a:pt x="8768" y="3786"/>
                    </a:lnTo>
                    <a:lnTo>
                      <a:pt x="8768" y="3908"/>
                    </a:lnTo>
                    <a:lnTo>
                      <a:pt x="8768" y="4031"/>
                    </a:lnTo>
                    <a:lnTo>
                      <a:pt x="8719" y="4153"/>
                    </a:lnTo>
                    <a:lnTo>
                      <a:pt x="8671" y="4250"/>
                    </a:lnTo>
                    <a:lnTo>
                      <a:pt x="8597" y="4324"/>
                    </a:lnTo>
                    <a:lnTo>
                      <a:pt x="8500" y="4397"/>
                    </a:lnTo>
                    <a:lnTo>
                      <a:pt x="8402" y="4446"/>
                    </a:lnTo>
                    <a:lnTo>
                      <a:pt x="8304" y="4495"/>
                    </a:lnTo>
                    <a:lnTo>
                      <a:pt x="8060" y="4495"/>
                    </a:lnTo>
                    <a:lnTo>
                      <a:pt x="7962" y="4446"/>
                    </a:lnTo>
                    <a:lnTo>
                      <a:pt x="7865" y="4397"/>
                    </a:lnTo>
                    <a:lnTo>
                      <a:pt x="7767" y="4324"/>
                    </a:lnTo>
                    <a:lnTo>
                      <a:pt x="7694" y="4250"/>
                    </a:lnTo>
                    <a:lnTo>
                      <a:pt x="7645" y="4153"/>
                    </a:lnTo>
                    <a:lnTo>
                      <a:pt x="7596" y="4031"/>
                    </a:lnTo>
                    <a:lnTo>
                      <a:pt x="7596" y="3908"/>
                    </a:lnTo>
                    <a:lnTo>
                      <a:pt x="7596" y="3786"/>
                    </a:lnTo>
                    <a:lnTo>
                      <a:pt x="7645" y="3689"/>
                    </a:lnTo>
                    <a:lnTo>
                      <a:pt x="7694" y="3591"/>
                    </a:lnTo>
                    <a:lnTo>
                      <a:pt x="7767" y="3493"/>
                    </a:lnTo>
                    <a:lnTo>
                      <a:pt x="7865" y="3420"/>
                    </a:lnTo>
                    <a:lnTo>
                      <a:pt x="7962" y="3371"/>
                    </a:lnTo>
                    <a:lnTo>
                      <a:pt x="8060" y="3347"/>
                    </a:lnTo>
                    <a:lnTo>
                      <a:pt x="8182" y="3322"/>
                    </a:lnTo>
                    <a:close/>
                    <a:moveTo>
                      <a:pt x="9086" y="4763"/>
                    </a:moveTo>
                    <a:lnTo>
                      <a:pt x="9159" y="4788"/>
                    </a:lnTo>
                    <a:lnTo>
                      <a:pt x="9281" y="4885"/>
                    </a:lnTo>
                    <a:lnTo>
                      <a:pt x="9354" y="5007"/>
                    </a:lnTo>
                    <a:lnTo>
                      <a:pt x="9379" y="5081"/>
                    </a:lnTo>
                    <a:lnTo>
                      <a:pt x="9379" y="5154"/>
                    </a:lnTo>
                    <a:lnTo>
                      <a:pt x="9379" y="5227"/>
                    </a:lnTo>
                    <a:lnTo>
                      <a:pt x="9354" y="5301"/>
                    </a:lnTo>
                    <a:lnTo>
                      <a:pt x="9281" y="5423"/>
                    </a:lnTo>
                    <a:lnTo>
                      <a:pt x="9159" y="5520"/>
                    </a:lnTo>
                    <a:lnTo>
                      <a:pt x="9086" y="5545"/>
                    </a:lnTo>
                    <a:lnTo>
                      <a:pt x="8915" y="5545"/>
                    </a:lnTo>
                    <a:lnTo>
                      <a:pt x="8842" y="5520"/>
                    </a:lnTo>
                    <a:lnTo>
                      <a:pt x="8719" y="5423"/>
                    </a:lnTo>
                    <a:lnTo>
                      <a:pt x="8646" y="5301"/>
                    </a:lnTo>
                    <a:lnTo>
                      <a:pt x="8622" y="5227"/>
                    </a:lnTo>
                    <a:lnTo>
                      <a:pt x="8597" y="5154"/>
                    </a:lnTo>
                    <a:lnTo>
                      <a:pt x="8622" y="5081"/>
                    </a:lnTo>
                    <a:lnTo>
                      <a:pt x="8646" y="5007"/>
                    </a:lnTo>
                    <a:lnTo>
                      <a:pt x="8719" y="4885"/>
                    </a:lnTo>
                    <a:lnTo>
                      <a:pt x="8842" y="4788"/>
                    </a:lnTo>
                    <a:lnTo>
                      <a:pt x="8915" y="4763"/>
                    </a:lnTo>
                    <a:close/>
                    <a:moveTo>
                      <a:pt x="2540" y="11309"/>
                    </a:moveTo>
                    <a:lnTo>
                      <a:pt x="2760" y="11675"/>
                    </a:lnTo>
                    <a:lnTo>
                      <a:pt x="3029" y="12041"/>
                    </a:lnTo>
                    <a:lnTo>
                      <a:pt x="3298" y="12408"/>
                    </a:lnTo>
                    <a:lnTo>
                      <a:pt x="3615" y="12750"/>
                    </a:lnTo>
                    <a:lnTo>
                      <a:pt x="3908" y="12994"/>
                    </a:lnTo>
                    <a:lnTo>
                      <a:pt x="4177" y="13238"/>
                    </a:lnTo>
                    <a:lnTo>
                      <a:pt x="3762" y="13482"/>
                    </a:lnTo>
                    <a:lnTo>
                      <a:pt x="3371" y="13678"/>
                    </a:lnTo>
                    <a:lnTo>
                      <a:pt x="3029" y="13824"/>
                    </a:lnTo>
                    <a:lnTo>
                      <a:pt x="2687" y="13922"/>
                    </a:lnTo>
                    <a:lnTo>
                      <a:pt x="2418" y="13995"/>
                    </a:lnTo>
                    <a:lnTo>
                      <a:pt x="2174" y="13995"/>
                    </a:lnTo>
                    <a:lnTo>
                      <a:pt x="2076" y="13971"/>
                    </a:lnTo>
                    <a:lnTo>
                      <a:pt x="1979" y="13946"/>
                    </a:lnTo>
                    <a:lnTo>
                      <a:pt x="1905" y="13897"/>
                    </a:lnTo>
                    <a:lnTo>
                      <a:pt x="1832" y="13849"/>
                    </a:lnTo>
                    <a:lnTo>
                      <a:pt x="1759" y="13775"/>
                    </a:lnTo>
                    <a:lnTo>
                      <a:pt x="1734" y="13678"/>
                    </a:lnTo>
                    <a:lnTo>
                      <a:pt x="1686" y="13580"/>
                    </a:lnTo>
                    <a:lnTo>
                      <a:pt x="1686" y="13482"/>
                    </a:lnTo>
                    <a:lnTo>
                      <a:pt x="1686" y="13214"/>
                    </a:lnTo>
                    <a:lnTo>
                      <a:pt x="1759" y="12921"/>
                    </a:lnTo>
                    <a:lnTo>
                      <a:pt x="1881" y="12554"/>
                    </a:lnTo>
                    <a:lnTo>
                      <a:pt x="2052" y="12188"/>
                    </a:lnTo>
                    <a:lnTo>
                      <a:pt x="2272" y="11748"/>
                    </a:lnTo>
                    <a:lnTo>
                      <a:pt x="2540" y="11309"/>
                    </a:lnTo>
                    <a:close/>
                    <a:moveTo>
                      <a:pt x="15362" y="1"/>
                    </a:moveTo>
                    <a:lnTo>
                      <a:pt x="15094" y="25"/>
                    </a:lnTo>
                    <a:lnTo>
                      <a:pt x="14801" y="74"/>
                    </a:lnTo>
                    <a:lnTo>
                      <a:pt x="14483" y="172"/>
                    </a:lnTo>
                    <a:lnTo>
                      <a:pt x="14141" y="294"/>
                    </a:lnTo>
                    <a:lnTo>
                      <a:pt x="13775" y="440"/>
                    </a:lnTo>
                    <a:lnTo>
                      <a:pt x="13384" y="611"/>
                    </a:lnTo>
                    <a:lnTo>
                      <a:pt x="12993" y="831"/>
                    </a:lnTo>
                    <a:lnTo>
                      <a:pt x="12578" y="1051"/>
                    </a:lnTo>
                    <a:lnTo>
                      <a:pt x="11699" y="1613"/>
                    </a:lnTo>
                    <a:lnTo>
                      <a:pt x="10747" y="2272"/>
                    </a:lnTo>
                    <a:lnTo>
                      <a:pt x="10307" y="2101"/>
                    </a:lnTo>
                    <a:lnTo>
                      <a:pt x="9843" y="1955"/>
                    </a:lnTo>
                    <a:lnTo>
                      <a:pt x="9379" y="1857"/>
                    </a:lnTo>
                    <a:lnTo>
                      <a:pt x="8915" y="1784"/>
                    </a:lnTo>
                    <a:lnTo>
                      <a:pt x="8451" y="1735"/>
                    </a:lnTo>
                    <a:lnTo>
                      <a:pt x="7962" y="1735"/>
                    </a:lnTo>
                    <a:lnTo>
                      <a:pt x="7498" y="1784"/>
                    </a:lnTo>
                    <a:lnTo>
                      <a:pt x="7034" y="1832"/>
                    </a:lnTo>
                    <a:lnTo>
                      <a:pt x="6570" y="1930"/>
                    </a:lnTo>
                    <a:lnTo>
                      <a:pt x="6106" y="2077"/>
                    </a:lnTo>
                    <a:lnTo>
                      <a:pt x="5667" y="2248"/>
                    </a:lnTo>
                    <a:lnTo>
                      <a:pt x="5227" y="2443"/>
                    </a:lnTo>
                    <a:lnTo>
                      <a:pt x="4787" y="2687"/>
                    </a:lnTo>
                    <a:lnTo>
                      <a:pt x="4397" y="2980"/>
                    </a:lnTo>
                    <a:lnTo>
                      <a:pt x="4006" y="3273"/>
                    </a:lnTo>
                    <a:lnTo>
                      <a:pt x="3615" y="3615"/>
                    </a:lnTo>
                    <a:lnTo>
                      <a:pt x="3273" y="4006"/>
                    </a:lnTo>
                    <a:lnTo>
                      <a:pt x="2980" y="4397"/>
                    </a:lnTo>
                    <a:lnTo>
                      <a:pt x="2687" y="4788"/>
                    </a:lnTo>
                    <a:lnTo>
                      <a:pt x="2443" y="5227"/>
                    </a:lnTo>
                    <a:lnTo>
                      <a:pt x="2247" y="5667"/>
                    </a:lnTo>
                    <a:lnTo>
                      <a:pt x="2076" y="6107"/>
                    </a:lnTo>
                    <a:lnTo>
                      <a:pt x="1930" y="6571"/>
                    </a:lnTo>
                    <a:lnTo>
                      <a:pt x="1832" y="7035"/>
                    </a:lnTo>
                    <a:lnTo>
                      <a:pt x="1783" y="7499"/>
                    </a:lnTo>
                    <a:lnTo>
                      <a:pt x="1734" y="7963"/>
                    </a:lnTo>
                    <a:lnTo>
                      <a:pt x="1734" y="8451"/>
                    </a:lnTo>
                    <a:lnTo>
                      <a:pt x="1783" y="8915"/>
                    </a:lnTo>
                    <a:lnTo>
                      <a:pt x="1857" y="9379"/>
                    </a:lnTo>
                    <a:lnTo>
                      <a:pt x="1954" y="9843"/>
                    </a:lnTo>
                    <a:lnTo>
                      <a:pt x="2101" y="10307"/>
                    </a:lnTo>
                    <a:lnTo>
                      <a:pt x="2272" y="10747"/>
                    </a:lnTo>
                    <a:lnTo>
                      <a:pt x="1612" y="11699"/>
                    </a:lnTo>
                    <a:lnTo>
                      <a:pt x="1051" y="12579"/>
                    </a:lnTo>
                    <a:lnTo>
                      <a:pt x="831" y="12994"/>
                    </a:lnTo>
                    <a:lnTo>
                      <a:pt x="611" y="13385"/>
                    </a:lnTo>
                    <a:lnTo>
                      <a:pt x="440" y="13775"/>
                    </a:lnTo>
                    <a:lnTo>
                      <a:pt x="293" y="14142"/>
                    </a:lnTo>
                    <a:lnTo>
                      <a:pt x="171" y="14484"/>
                    </a:lnTo>
                    <a:lnTo>
                      <a:pt x="74" y="14801"/>
                    </a:lnTo>
                    <a:lnTo>
                      <a:pt x="25" y="15094"/>
                    </a:lnTo>
                    <a:lnTo>
                      <a:pt x="0" y="15363"/>
                    </a:lnTo>
                    <a:lnTo>
                      <a:pt x="0" y="15583"/>
                    </a:lnTo>
                    <a:lnTo>
                      <a:pt x="49" y="15802"/>
                    </a:lnTo>
                    <a:lnTo>
                      <a:pt x="123" y="15973"/>
                    </a:lnTo>
                    <a:lnTo>
                      <a:pt x="245" y="16120"/>
                    </a:lnTo>
                    <a:lnTo>
                      <a:pt x="342" y="16218"/>
                    </a:lnTo>
                    <a:lnTo>
                      <a:pt x="489" y="16291"/>
                    </a:lnTo>
                    <a:lnTo>
                      <a:pt x="635" y="16340"/>
                    </a:lnTo>
                    <a:lnTo>
                      <a:pt x="806" y="16364"/>
                    </a:lnTo>
                    <a:lnTo>
                      <a:pt x="1173" y="16364"/>
                    </a:lnTo>
                    <a:lnTo>
                      <a:pt x="1393" y="16315"/>
                    </a:lnTo>
                    <a:lnTo>
                      <a:pt x="1637" y="16267"/>
                    </a:lnTo>
                    <a:lnTo>
                      <a:pt x="2150" y="16120"/>
                    </a:lnTo>
                    <a:lnTo>
                      <a:pt x="2711" y="15876"/>
                    </a:lnTo>
                    <a:lnTo>
                      <a:pt x="3322" y="15583"/>
                    </a:lnTo>
                    <a:lnTo>
                      <a:pt x="3957" y="15192"/>
                    </a:lnTo>
                    <a:lnTo>
                      <a:pt x="4665" y="14752"/>
                    </a:lnTo>
                    <a:lnTo>
                      <a:pt x="5373" y="14264"/>
                    </a:lnTo>
                    <a:lnTo>
                      <a:pt x="6131" y="13702"/>
                    </a:lnTo>
                    <a:lnTo>
                      <a:pt x="6912" y="13092"/>
                    </a:lnTo>
                    <a:lnTo>
                      <a:pt x="7718" y="12432"/>
                    </a:lnTo>
                    <a:lnTo>
                      <a:pt x="8524" y="11724"/>
                    </a:lnTo>
                    <a:lnTo>
                      <a:pt x="9330" y="10967"/>
                    </a:lnTo>
                    <a:lnTo>
                      <a:pt x="10160" y="10161"/>
                    </a:lnTo>
                    <a:lnTo>
                      <a:pt x="10966" y="9330"/>
                    </a:lnTo>
                    <a:lnTo>
                      <a:pt x="11723" y="8524"/>
                    </a:lnTo>
                    <a:lnTo>
                      <a:pt x="12432" y="7718"/>
                    </a:lnTo>
                    <a:lnTo>
                      <a:pt x="13091" y="6912"/>
                    </a:lnTo>
                    <a:lnTo>
                      <a:pt x="13702" y="6131"/>
                    </a:lnTo>
                    <a:lnTo>
                      <a:pt x="14263" y="5374"/>
                    </a:lnTo>
                    <a:lnTo>
                      <a:pt x="14752" y="4666"/>
                    </a:lnTo>
                    <a:lnTo>
                      <a:pt x="15192" y="3957"/>
                    </a:lnTo>
                    <a:lnTo>
                      <a:pt x="15582" y="3322"/>
                    </a:lnTo>
                    <a:lnTo>
                      <a:pt x="15875" y="2712"/>
                    </a:lnTo>
                    <a:lnTo>
                      <a:pt x="16120" y="2150"/>
                    </a:lnTo>
                    <a:lnTo>
                      <a:pt x="16266" y="1637"/>
                    </a:lnTo>
                    <a:lnTo>
                      <a:pt x="16315" y="1393"/>
                    </a:lnTo>
                    <a:lnTo>
                      <a:pt x="16364" y="1173"/>
                    </a:lnTo>
                    <a:lnTo>
                      <a:pt x="16364" y="978"/>
                    </a:lnTo>
                    <a:lnTo>
                      <a:pt x="16364" y="807"/>
                    </a:lnTo>
                    <a:lnTo>
                      <a:pt x="16339" y="636"/>
                    </a:lnTo>
                    <a:lnTo>
                      <a:pt x="16291" y="489"/>
                    </a:lnTo>
                    <a:lnTo>
                      <a:pt x="16217" y="343"/>
                    </a:lnTo>
                    <a:lnTo>
                      <a:pt x="16120" y="245"/>
                    </a:lnTo>
                    <a:lnTo>
                      <a:pt x="15973" y="123"/>
                    </a:lnTo>
                    <a:lnTo>
                      <a:pt x="15802" y="50"/>
                    </a:lnTo>
                    <a:lnTo>
                      <a:pt x="155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419;p19"/>
            <p:cNvGrpSpPr/>
            <p:nvPr/>
          </p:nvGrpSpPr>
          <p:grpSpPr>
            <a:xfrm rot="5273114">
              <a:off x="2372312" y="236070"/>
              <a:ext cx="1237807" cy="1237751"/>
              <a:chOff x="450088" y="4231642"/>
              <a:chExt cx="551650" cy="551622"/>
            </a:xfrm>
          </p:grpSpPr>
          <p:sp>
            <p:nvSpPr>
              <p:cNvPr id="420" name="Google Shape;420;p19"/>
              <p:cNvSpPr/>
              <p:nvPr/>
            </p:nvSpPr>
            <p:spPr>
              <a:xfrm rot="-997806">
                <a:off x="504256" y="4285805"/>
                <a:ext cx="443313" cy="443295"/>
              </a:xfrm>
              <a:custGeom>
                <a:avLst/>
                <a:gdLst/>
                <a:ahLst/>
                <a:cxnLst/>
                <a:rect l="l" t="t" r="r" b="b"/>
                <a:pathLst>
                  <a:path w="17732" h="17733" extrusionOk="0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 rot="-997806">
                <a:off x="582972" y="4667594"/>
                <a:ext cx="73302" cy="73295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32" extrusionOk="0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 rot="-997806">
                <a:off x="646422" y="4696610"/>
                <a:ext cx="47026" cy="47022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81" extrusionOk="0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-997806">
                <a:off x="555242" y="4647367"/>
                <a:ext cx="4705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2" extrusionOk="0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19"/>
            <p:cNvSpPr/>
            <p:nvPr/>
          </p:nvSpPr>
          <p:spPr>
            <a:xfrm rot="2466667">
              <a:off x="4777941" y="569718"/>
              <a:ext cx="488277" cy="46622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 rot="-1609475">
              <a:off x="5598827" y="839314"/>
              <a:ext cx="351366" cy="33549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 rot="2926099">
              <a:off x="3747690" y="1763756"/>
              <a:ext cx="263140" cy="25125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 rot="-1609616">
              <a:off x="7334461" y="1803434"/>
              <a:ext cx="237077" cy="226369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9"/>
          <p:cNvSpPr txBox="1">
            <a:spLocks noGrp="1"/>
          </p:cNvSpPr>
          <p:nvPr>
            <p:ph type="ctrTitle" idx="4294967295"/>
          </p:nvPr>
        </p:nvSpPr>
        <p:spPr>
          <a:xfrm>
            <a:off x="457200" y="778086"/>
            <a:ext cx="5371150" cy="2811900"/>
          </a:xfrm>
          <a:prstGeom prst="rect">
            <a:avLst/>
          </a:prstGeom>
          <a:effectLst>
            <a:outerShdw blurRad="242888" algn="bl" rotWithShape="0">
              <a:schemeClr val="lt1">
                <a:alpha val="73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0" dirty="0"/>
              <a:t>Crazy </a:t>
            </a:r>
            <a:br>
              <a:rPr lang="en-IN" sz="12000" dirty="0"/>
            </a:br>
            <a:r>
              <a:rPr lang="en-IN" sz="12000" dirty="0"/>
              <a:t>  pandemic</a:t>
            </a:r>
            <a:endParaRPr sz="12000" dirty="0"/>
          </a:p>
        </p:txBody>
      </p:sp>
      <p:sp>
        <p:nvSpPr>
          <p:cNvPr id="429" name="Google Shape;429;p1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430" name="Google Shape;430;p19"/>
          <p:cNvSpPr txBox="1">
            <a:spLocks noGrp="1"/>
          </p:cNvSpPr>
          <p:nvPr>
            <p:ph type="subTitle" idx="4294967295"/>
          </p:nvPr>
        </p:nvSpPr>
        <p:spPr>
          <a:xfrm>
            <a:off x="-2133600" y="3715166"/>
            <a:ext cx="13106399" cy="864000"/>
          </a:xfrm>
          <a:prstGeom prst="rect">
            <a:avLst/>
          </a:prstGeom>
          <a:solidFill>
            <a:srgbClr val="81DBDB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6000" b="1" dirty="0"/>
              <a:t>       	        </a:t>
            </a:r>
            <a:r>
              <a:rPr lang="en-IN" sz="6000" b="1" dirty="0">
                <a:solidFill>
                  <a:schemeClr val="bg1"/>
                </a:solidFill>
                <a:latin typeface="Rockwell" panose="02060603020205020403" pitchFamily="18" charset="0"/>
              </a:rPr>
              <a:t>SIMPLE  SOLUTION</a:t>
            </a:r>
            <a:endParaRPr sz="60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543</Words>
  <Application>Microsoft Office PowerPoint</Application>
  <PresentationFormat>On-screen Show (16:9)</PresentationFormat>
  <Paragraphs>149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Bahnschrift Condensed</vt:lpstr>
      <vt:lpstr>Bebas Neue</vt:lpstr>
      <vt:lpstr>Rockwell</vt:lpstr>
      <vt:lpstr>Calisto MT</vt:lpstr>
      <vt:lpstr>Arial</vt:lpstr>
      <vt:lpstr>Book Antiqua</vt:lpstr>
      <vt:lpstr>Whitney</vt:lpstr>
      <vt:lpstr>Saira SemiCondensed Light</vt:lpstr>
      <vt:lpstr>Saira Semi Condensed</vt:lpstr>
      <vt:lpstr>Dardanius template</vt:lpstr>
      <vt:lpstr>PowerPoint Presentation</vt:lpstr>
      <vt:lpstr>Hello world !</vt:lpstr>
      <vt:lpstr>I  am  yaswanthi </vt:lpstr>
      <vt:lpstr>And  we’re </vt:lpstr>
      <vt:lpstr>       Today                     we                          present                                           to                                              you ….</vt:lpstr>
      <vt:lpstr>PowerPoint Presentation</vt:lpstr>
      <vt:lpstr>PowerPoint Presentation</vt:lpstr>
      <vt:lpstr>WOAH WOAH wait!!… THE LIST IS GETTING TOO BIG </vt:lpstr>
      <vt:lpstr>Crazy    pandemic</vt:lpstr>
      <vt:lpstr>Solution – 3 STEPS </vt:lpstr>
      <vt:lpstr>Solution – 3 STEPS </vt:lpstr>
      <vt:lpstr>Solution – 3 STEPS </vt:lpstr>
      <vt:lpstr>SO  WHAT  DOES  A.T.A.C  DO ??</vt:lpstr>
      <vt:lpstr>PowerPoint Presentation</vt:lpstr>
      <vt:lpstr>Future scope </vt:lpstr>
      <vt:lpstr>Future scope </vt:lpstr>
      <vt:lpstr>Don’t trust our  app ?</vt:lpstr>
      <vt:lpstr>PowerPoint Presentation</vt:lpstr>
      <vt:lpstr>All   hospitals.</vt:lpstr>
      <vt:lpstr>Drawbacks </vt:lpstr>
      <vt:lpstr>Tech stacks 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!</dc:title>
  <dc:creator>Yaswanthi</dc:creator>
  <cp:lastModifiedBy>yaswanthi mohan</cp:lastModifiedBy>
  <cp:revision>133</cp:revision>
  <dcterms:modified xsi:type="dcterms:W3CDTF">2020-11-28T10:10:59Z</dcterms:modified>
</cp:coreProperties>
</file>