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4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FF075-EA71-4299-B678-94F104659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25B253-6227-43D6-A8A7-97F77793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A54B7-EC03-4CE9-B75B-0754EF25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C261C-D6E4-420E-BE52-82644F0E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4B4BA-62DB-4903-9BC5-C519371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26854-2068-4A9D-8401-9958122E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DBC54-DC6D-4097-9EAB-C6383948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5C2C9-615D-4A48-AF3C-57A587A9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F7644-504C-4C2C-87BD-42A7B6BC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2C4EE-70C9-4C7B-BE60-0387A409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FEDDEA-CA68-444F-BF07-A764BE9F0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AD0D0-85BE-44B5-997C-42A614EED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206D1-EA71-4A6F-8828-9E7343B9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1B12B-3856-4BE3-B1EB-515345B2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258A2-F225-459A-B292-9F788E8D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6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2B4AF-FA5E-4AB2-BB73-2FB69353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977E4-3A59-4617-B7E9-394A1046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459D2-434E-4407-A65F-E0EB6791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5F91E-FE32-45E2-87B6-287AB4BB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FF16-AD1F-4B55-9738-C2BAE1DE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6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9A5C-AE16-4A5E-8182-7C726CC1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28128-3A87-4D89-A3DF-8610E4C4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50707-0E8A-4609-9BDF-D9E15F76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29676-E697-487F-B4B5-DA6AC92D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47968-90EB-47E8-84F4-6E9F31C8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92B6-4558-44E6-B848-2B0AE7B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6DE31-FFAB-49C3-8CF2-161650845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82016-7266-4797-83A7-04DEBC74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E0A44-4AC1-47BD-9671-3451E866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6678D-B905-40BB-ADB7-DB0361E1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A5433-61C1-4302-A646-D5193C18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4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C852B-78E8-4608-B4F7-720F6302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E9C68-D0FC-4069-9A02-3CE7DE69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1D531-640E-4B6F-862B-398303890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DB94C-51C8-40D7-B23E-0876FEEF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925D3F-268A-46F1-9F31-B7722E8AC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2D752-AD97-4125-97F1-4A7719AE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FC2B6-E179-4AE0-9D11-BD7DFD44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89970D-39F7-428C-91D4-7B06A83E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C38E-FB11-42E0-A861-DDAB0815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25BFDA-B0C7-4E34-A762-F049582B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F0922B-8A79-4259-9A5B-14E16B32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21EB8D-AF71-471A-9A8A-F7A4BB91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F2C9DB-B344-49AD-BE07-A758837D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11FF7-A049-4E2E-A810-3D353B17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250C0-3449-415D-B93E-EB288152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8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3A4E0-422C-436D-81CD-78D10834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04B9-CF1F-422A-A03F-B8442BF4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2B6BA-C84A-459F-8898-6E26A976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DB8E5-0EF9-4E2E-B9E0-FC71AF45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59BF2-0543-4AEE-98F3-3D7CB281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A3B41-7A7C-4AE6-9C3E-67C0119A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8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8978C-A93D-4332-A5E7-D886A83B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1071CA-4002-43A0-9967-57B7BA7F5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5C70F-ECCD-4B13-8571-5E38D9D4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7899D-62EB-479A-A399-D996E34C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0E504-DC0C-43B8-905D-86BE0A1C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68FCA-BC4E-450C-9848-3009646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D34DBD-20EF-4236-AF03-1E90C8DD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FB538-35AF-4AC2-B6AC-868643C2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5DFCF-9C37-4D47-A353-AD207A1F3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F3B1-58A7-4B14-937D-7E28880284F0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070A3-CA34-4321-9B2D-044383B11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AB9F8-AA88-4095-BE70-B45A59877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19FE-F99F-46F5-9DC7-96C5A802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5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4FAE179-3A65-486A-AACC-63A080852C76}"/>
              </a:ext>
            </a:extLst>
          </p:cNvPr>
          <p:cNvGraphicFramePr>
            <a:graphicFrameLocks noGrp="1"/>
          </p:cNvGraphicFramePr>
          <p:nvPr/>
        </p:nvGraphicFramePr>
        <p:xfrm>
          <a:off x="364536" y="2911272"/>
          <a:ext cx="11462928" cy="157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22">
                  <a:extLst>
                    <a:ext uri="{9D8B030D-6E8A-4147-A177-3AD203B41FA5}">
                      <a16:colId xmlns:a16="http://schemas.microsoft.com/office/drawing/2014/main" val="8362014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83354454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31108963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936531097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90034721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823531859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81152490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015287811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6612439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415005648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603223100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088638322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8585487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305350154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6554585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82811557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819830364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42413637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72580398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77601851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76957928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604867723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588011887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357964500"/>
                    </a:ext>
                  </a:extLst>
                </a:gridCol>
              </a:tblGrid>
              <a:tr h="3556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3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4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5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6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7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8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9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11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12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13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14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15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16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17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18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19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21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22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78276"/>
                  </a:ext>
                </a:extLst>
              </a:tr>
              <a:tr h="611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S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e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33663"/>
                  </a:ext>
                </a:extLst>
              </a:tr>
              <a:tr h="611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W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97556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B422955-C7D4-40B8-903B-124896629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1257"/>
              </p:ext>
            </p:extLst>
          </p:nvPr>
        </p:nvGraphicFramePr>
        <p:xfrm>
          <a:off x="2325849" y="3971007"/>
          <a:ext cx="18852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08">
                  <a:extLst>
                    <a:ext uri="{9D8B030D-6E8A-4147-A177-3AD203B41FA5}">
                      <a16:colId xmlns:a16="http://schemas.microsoft.com/office/drawing/2014/main" val="2398268919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3030410801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3727180080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1937453049"/>
                    </a:ext>
                  </a:extLst>
                </a:gridCol>
              </a:tblGrid>
              <a:tr h="496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8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9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4FAE179-3A65-486A-AACC-63A080852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88483"/>
              </p:ext>
            </p:extLst>
          </p:nvPr>
        </p:nvGraphicFramePr>
        <p:xfrm>
          <a:off x="364536" y="2911272"/>
          <a:ext cx="11462928" cy="157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22">
                  <a:extLst>
                    <a:ext uri="{9D8B030D-6E8A-4147-A177-3AD203B41FA5}">
                      <a16:colId xmlns:a16="http://schemas.microsoft.com/office/drawing/2014/main" val="8362014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83354454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31108963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936531097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90034721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823531859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81152490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015287811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6612439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415005648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603223100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088638322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8585487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305350154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6554585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82811557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819830364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42413637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72580398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77601851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76957928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604867723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588011887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357964500"/>
                    </a:ext>
                  </a:extLst>
                </a:gridCol>
              </a:tblGrid>
              <a:tr h="3556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3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4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5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6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7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8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9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11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12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13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14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15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16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17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18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19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21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22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78276"/>
                  </a:ext>
                </a:extLst>
              </a:tr>
              <a:tr h="611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S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e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33663"/>
                  </a:ext>
                </a:extLst>
              </a:tr>
              <a:tr h="611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W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97556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B422955-C7D4-40B8-903B-124896629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83391"/>
              </p:ext>
            </p:extLst>
          </p:nvPr>
        </p:nvGraphicFramePr>
        <p:xfrm>
          <a:off x="855617" y="3915348"/>
          <a:ext cx="32991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08">
                  <a:extLst>
                    <a:ext uri="{9D8B030D-6E8A-4147-A177-3AD203B41FA5}">
                      <a16:colId xmlns:a16="http://schemas.microsoft.com/office/drawing/2014/main" val="2398268919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3030410801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3727180080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1937453049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701869624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2002294184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2193794817"/>
                    </a:ext>
                  </a:extLst>
                </a:gridCol>
              </a:tblGrid>
              <a:tr h="496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FF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2800" dirty="0">
                        <a:solidFill>
                          <a:srgbClr val="FFFF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FF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2800" dirty="0">
                        <a:solidFill>
                          <a:srgbClr val="FFFF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8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7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4FAE179-3A65-486A-AACC-63A080852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15835"/>
              </p:ext>
            </p:extLst>
          </p:nvPr>
        </p:nvGraphicFramePr>
        <p:xfrm>
          <a:off x="364536" y="2273438"/>
          <a:ext cx="11462928" cy="157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22">
                  <a:extLst>
                    <a:ext uri="{9D8B030D-6E8A-4147-A177-3AD203B41FA5}">
                      <a16:colId xmlns:a16="http://schemas.microsoft.com/office/drawing/2014/main" val="8362014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83354454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31108963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936531097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90034721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823531859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81152490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015287811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6612439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415005648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603223100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088638322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8585487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305350154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6554585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82811557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819830364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4241363706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72580398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1776018515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76957928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2604867723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588011887"/>
                    </a:ext>
                  </a:extLst>
                </a:gridCol>
                <a:gridCol w="477622">
                  <a:extLst>
                    <a:ext uri="{9D8B030D-6E8A-4147-A177-3AD203B41FA5}">
                      <a16:colId xmlns:a16="http://schemas.microsoft.com/office/drawing/2014/main" val="3357964500"/>
                    </a:ext>
                  </a:extLst>
                </a:gridCol>
              </a:tblGrid>
              <a:tr h="3556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3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4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5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6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7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8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9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11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12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13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14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15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16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17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18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19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21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22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78276"/>
                  </a:ext>
                </a:extLst>
              </a:tr>
              <a:tr h="611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S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e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33663"/>
                  </a:ext>
                </a:extLst>
              </a:tr>
              <a:tr h="611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W</a:t>
                      </a:r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97556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B422955-C7D4-40B8-903B-124896629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27829"/>
              </p:ext>
            </p:extLst>
          </p:nvPr>
        </p:nvGraphicFramePr>
        <p:xfrm>
          <a:off x="4663120" y="3288757"/>
          <a:ext cx="32991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08">
                  <a:extLst>
                    <a:ext uri="{9D8B030D-6E8A-4147-A177-3AD203B41FA5}">
                      <a16:colId xmlns:a16="http://schemas.microsoft.com/office/drawing/2014/main" val="2398268919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3030410801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3727180080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1937453049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701869624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2002294184"/>
                    </a:ext>
                  </a:extLst>
                </a:gridCol>
                <a:gridCol w="471308">
                  <a:extLst>
                    <a:ext uri="{9D8B030D-6E8A-4147-A177-3AD203B41FA5}">
                      <a16:colId xmlns:a16="http://schemas.microsoft.com/office/drawing/2014/main" val="2193794817"/>
                    </a:ext>
                  </a:extLst>
                </a:gridCol>
              </a:tblGrid>
              <a:tr h="35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c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FF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a</a:t>
                      </a:r>
                      <a:endParaRPr lang="ko-KR" altLang="en-US" sz="2800" dirty="0">
                        <a:solidFill>
                          <a:srgbClr val="FFFF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FF00"/>
                          </a:solidFill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b</a:t>
                      </a:r>
                      <a:endParaRPr lang="ko-KR" altLang="en-US" sz="2800" dirty="0">
                        <a:solidFill>
                          <a:srgbClr val="FFFF00"/>
                        </a:solidFill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SF Mono" panose="020B0009000002000000" pitchFamily="49" charset="0"/>
                          <a:cs typeface="SF Mono" panose="020B0009000002000000" pitchFamily="49" charset="0"/>
                        </a:rPr>
                        <a:t>d</a:t>
                      </a:r>
                      <a:endParaRPr lang="ko-KR" altLang="en-US" sz="2800" dirty="0">
                        <a:latin typeface="SF Mono" panose="020B0009000002000000" pitchFamily="49" charset="0"/>
                        <a:cs typeface="SF Mono" panose="020B0009000002000000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82689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4B6681-A8E4-467A-B096-927EC4E886FD}"/>
              </a:ext>
            </a:extLst>
          </p:cNvPr>
          <p:cNvGrpSpPr/>
          <p:nvPr/>
        </p:nvGrpSpPr>
        <p:grpSpPr>
          <a:xfrm>
            <a:off x="4731301" y="1251992"/>
            <a:ext cx="375424" cy="1032117"/>
            <a:chOff x="911246" y="1157410"/>
            <a:chExt cx="375424" cy="1032117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8620481-69D6-4487-BFA0-136F379A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98958" y="1619075"/>
              <a:ext cx="0" cy="570452"/>
            </a:xfrm>
            <a:prstGeom prst="straightConnector1">
              <a:avLst/>
            </a:prstGeom>
            <a:ln w="508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19EBEE-2F1A-4088-9C37-9221E86E146E}"/>
                </a:ext>
              </a:extLst>
            </p:cNvPr>
            <p:cNvSpPr txBox="1"/>
            <p:nvPr/>
          </p:nvSpPr>
          <p:spPr>
            <a:xfrm>
              <a:off x="911246" y="1157410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latin typeface="SF Mono" panose="020B0009000002000000" pitchFamily="49" charset="0"/>
                  <a:cs typeface="SF Mono" panose="020B0009000002000000" pitchFamily="49" charset="0"/>
                </a:rPr>
                <a:t>i</a:t>
              </a:r>
              <a:endParaRPr lang="ko-KR" altLang="en-US" sz="2400" b="1" dirty="0">
                <a:latin typeface="SF Mono" panose="020B0009000002000000" pitchFamily="49" charset="0"/>
                <a:cs typeface="SF Mono" panose="020B0009000002000000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19751B-77EF-4EA3-900A-62205A0A412F}"/>
              </a:ext>
            </a:extLst>
          </p:cNvPr>
          <p:cNvSpPr txBox="1"/>
          <p:nvPr/>
        </p:nvSpPr>
        <p:spPr>
          <a:xfrm>
            <a:off x="153507" y="351141"/>
            <a:ext cx="11884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W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앞에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3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자리에 중복되는 값이 없는데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S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와 일치 했으므로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i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==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3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으로 이동해도 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algn="ctr"/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algn="ctr"/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knuth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, 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mooyer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 =&gt; KMP</a:t>
            </a:r>
            <a:endParaRPr lang="ko-KR" altLang="en-US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D1D8F-53A0-439A-996A-8B269A14442D}"/>
              </a:ext>
            </a:extLst>
          </p:cNvPr>
          <p:cNvSpPr txBox="1"/>
          <p:nvPr/>
        </p:nvSpPr>
        <p:spPr>
          <a:xfrm>
            <a:off x="862875" y="4332432"/>
            <a:ext cx="4379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</a:rPr>
              <a:t>j == 6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</a:rPr>
              <a:t>일 때 실패 한 경우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  <a:cs typeface="SF Mono" panose="020B0009000002000000" pitchFamily="49" charset="0"/>
            </a:endParaRPr>
          </a:p>
          <a:p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</a:rPr>
              <a:t> 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  <a:cs typeface="SF Mono" panose="020B0009000002000000" pitchFamily="49" charset="0"/>
            </a:endParaRPr>
          </a:p>
          <a:p>
            <a:r>
              <a:rPr lang="en-US" altLang="ko-KR" sz="2400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</a:rPr>
              <a:t>i</a:t>
            </a:r>
            <a:r>
              <a:rPr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</a:rPr>
              <a:t>이동 값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  <a:sym typeface="Wingdings" panose="05000000000000000000" pitchFamily="2" charset="2"/>
              </a:rPr>
              <a:t>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</a:rPr>
              <a:t> j(6) – fail(j-1)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  <a:sym typeface="Wingdings" panose="05000000000000000000" pitchFamily="2" charset="2"/>
              </a:rPr>
              <a:t> 4</a:t>
            </a:r>
          </a:p>
          <a:p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  <a:cs typeface="SF Mono" panose="020B0009000002000000" pitchFamily="49" charset="0"/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</a:rPr>
              <a:t>j </a:t>
            </a:r>
            <a:r>
              <a:rPr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</a:rPr>
              <a:t>의 시작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  <a:cs typeface="SF Mono" panose="020B0009000002000000" pitchFamily="49" charset="0"/>
                <a:sym typeface="Wingdings" panose="05000000000000000000" pitchFamily="2" charset="2"/>
              </a:rPr>
              <a:t> fail(j-1)  2</a:t>
            </a:r>
            <a:endParaRPr lang="ko-KR" altLang="en-US" sz="2400" dirty="0">
              <a:latin typeface="마루 부리OTF Beta" panose="020B0600000101010101" pitchFamily="34" charset="-127"/>
              <a:ea typeface="마루 부리OTF Beta" panose="020B0600000101010101" pitchFamily="34" charset="-127"/>
              <a:cs typeface="SF Mono" panose="020B0009000002000000" pitchFamily="49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4BFB0B3-FB19-4578-8773-C8AF13C323C8}"/>
              </a:ext>
            </a:extLst>
          </p:cNvPr>
          <p:cNvSpPr/>
          <p:nvPr/>
        </p:nvSpPr>
        <p:spPr>
          <a:xfrm>
            <a:off x="5905850" y="4855832"/>
            <a:ext cx="922170" cy="59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5ABE0-9AAD-4135-97CE-A7E40FA9B1B5}"/>
              </a:ext>
            </a:extLst>
          </p:cNvPr>
          <p:cNvSpPr txBox="1"/>
          <p:nvPr/>
        </p:nvSpPr>
        <p:spPr>
          <a:xfrm>
            <a:off x="7046420" y="4583213"/>
            <a:ext cx="5101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비교는 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i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== 6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부터 시작하면 되므로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i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는 뒤로 이동할 필요 없이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전진만 하면 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  <a:endParaRPr lang="ko-KR" altLang="en-US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837DBE-6762-4966-A0A7-FA19F9146174}"/>
              </a:ext>
            </a:extLst>
          </p:cNvPr>
          <p:cNvGrpSpPr/>
          <p:nvPr/>
        </p:nvGrpSpPr>
        <p:grpSpPr>
          <a:xfrm>
            <a:off x="5720576" y="3851333"/>
            <a:ext cx="375424" cy="558713"/>
            <a:chOff x="911246" y="760945"/>
            <a:chExt cx="375424" cy="858130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F5077A4-AC05-4272-B6FE-CC1E45B7B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958" y="760945"/>
              <a:ext cx="0" cy="488130"/>
            </a:xfrm>
            <a:prstGeom prst="straightConnector1">
              <a:avLst/>
            </a:prstGeom>
            <a:ln w="508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0EE67A-EC2C-410C-AE2B-778AE5AF95D1}"/>
                </a:ext>
              </a:extLst>
            </p:cNvPr>
            <p:cNvSpPr txBox="1"/>
            <p:nvPr/>
          </p:nvSpPr>
          <p:spPr>
            <a:xfrm>
              <a:off x="911246" y="1157410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SF Mono" panose="020B0009000002000000" pitchFamily="49" charset="0"/>
                  <a:cs typeface="SF Mono" panose="020B0009000002000000" pitchFamily="49" charset="0"/>
                </a:rPr>
                <a:t>j</a:t>
              </a:r>
              <a:endParaRPr lang="ko-KR" altLang="en-US" sz="2400" b="1" dirty="0">
                <a:latin typeface="SF Mono" panose="020B0009000002000000" pitchFamily="49" charset="0"/>
                <a:cs typeface="SF Mono" panose="020B0009000002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2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235</Words>
  <Application>Microsoft Office PowerPoint</Application>
  <PresentationFormat>와이드스크린</PresentationFormat>
  <Paragraphs>169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마루 부리OTF Beta</vt:lpstr>
      <vt:lpstr>맑은 고딕</vt:lpstr>
      <vt:lpstr>Arial</vt:lpstr>
      <vt:lpstr>SF Mono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smkang</dc:creator>
  <cp:lastModifiedBy>강 석민</cp:lastModifiedBy>
  <cp:revision>12</cp:revision>
  <dcterms:created xsi:type="dcterms:W3CDTF">2021-09-30T00:19:32Z</dcterms:created>
  <dcterms:modified xsi:type="dcterms:W3CDTF">2023-05-11T15:01:49Z</dcterms:modified>
</cp:coreProperties>
</file>