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  <p:sldMasterId id="2147483680" r:id="rId3"/>
  </p:sldMasterIdLst>
  <p:notesMasterIdLst>
    <p:notesMasterId r:id="rId24"/>
  </p:notesMasterIdLst>
  <p:sldIdLst>
    <p:sldId id="296" r:id="rId4"/>
    <p:sldId id="257" r:id="rId5"/>
    <p:sldId id="292" r:id="rId6"/>
    <p:sldId id="258" r:id="rId7"/>
    <p:sldId id="259" r:id="rId8"/>
    <p:sldId id="293" r:id="rId9"/>
    <p:sldId id="260" r:id="rId10"/>
    <p:sldId id="294" r:id="rId11"/>
    <p:sldId id="261" r:id="rId12"/>
    <p:sldId id="295" r:id="rId13"/>
    <p:sldId id="262" r:id="rId14"/>
    <p:sldId id="263" r:id="rId15"/>
    <p:sldId id="264" r:id="rId16"/>
    <p:sldId id="267" r:id="rId17"/>
    <p:sldId id="266" r:id="rId18"/>
    <p:sldId id="265" r:id="rId19"/>
    <p:sldId id="268" r:id="rId20"/>
    <p:sldId id="269" r:id="rId21"/>
    <p:sldId id="270" r:id="rId22"/>
    <p:sldId id="297" r:id="rId23"/>
  </p:sldIdLst>
  <p:sldSz cx="12192000" cy="6858000"/>
  <p:notesSz cx="6797675" cy="9926638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4475"/>
            <a:ext cx="4532000" cy="3722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4475"/>
            <a:ext cx="4532000" cy="3722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574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77" name="Google Shape;2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9" name="Google Shape;46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210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588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4475"/>
            <a:ext cx="4532000" cy="3722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4475"/>
            <a:ext cx="4532000" cy="3722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230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039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590977" y="665073"/>
            <a:ext cx="10168447" cy="38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83724" y="1196266"/>
            <a:ext cx="5665225" cy="504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6222708" y="1196266"/>
            <a:ext cx="5665225" cy="504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547920" y="40323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6239880" y="1398960"/>
            <a:ext cx="542052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542052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623988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6239880" y="40323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623988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547920" y="4032360"/>
            <a:ext cx="1110780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1110780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547920" y="4032360"/>
            <a:ext cx="1110780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623988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3"/>
          </p:nvPr>
        </p:nvSpPr>
        <p:spPr>
          <a:xfrm>
            <a:off x="6239880" y="40323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4"/>
          </p:nvPr>
        </p:nvSpPr>
        <p:spPr>
          <a:xfrm>
            <a:off x="547920" y="40323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1110780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547920" y="1398960"/>
            <a:ext cx="1110780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1200" y="1398960"/>
            <a:ext cx="6320880" cy="504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1200" y="1398960"/>
            <a:ext cx="6320880" cy="504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535518" y="446871"/>
            <a:ext cx="11127316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547962" y="1399033"/>
            <a:ext cx="11108268" cy="504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552449" y="6652013"/>
            <a:ext cx="186451" cy="12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B8B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ubTitle" idx="1"/>
          </p:nvPr>
        </p:nvSpPr>
        <p:spPr>
          <a:xfrm>
            <a:off x="547920" y="1398960"/>
            <a:ext cx="1110780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1 Column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35518" y="446871"/>
            <a:ext cx="11127316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47962" y="1399033"/>
            <a:ext cx="11108268" cy="504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552449" y="6652013"/>
            <a:ext cx="186451" cy="12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B8B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1110780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>
  <p:cSld name="Title, 2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542052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2"/>
          </p:nvPr>
        </p:nvSpPr>
        <p:spPr>
          <a:xfrm>
            <a:off x="6239880" y="1398960"/>
            <a:ext cx="542052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subTitle" idx="1"/>
          </p:nvPr>
        </p:nvSpPr>
        <p:spPr>
          <a:xfrm>
            <a:off x="535680" y="446760"/>
            <a:ext cx="11126880" cy="151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2"/>
          </p:nvPr>
        </p:nvSpPr>
        <p:spPr>
          <a:xfrm>
            <a:off x="547920" y="40323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3"/>
          </p:nvPr>
        </p:nvSpPr>
        <p:spPr>
          <a:xfrm>
            <a:off x="6239880" y="1398960"/>
            <a:ext cx="542052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542052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2"/>
          </p:nvPr>
        </p:nvSpPr>
        <p:spPr>
          <a:xfrm>
            <a:off x="623988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3"/>
          </p:nvPr>
        </p:nvSpPr>
        <p:spPr>
          <a:xfrm>
            <a:off x="6239880" y="40323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2"/>
          </p:nvPr>
        </p:nvSpPr>
        <p:spPr>
          <a:xfrm>
            <a:off x="623988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3"/>
          </p:nvPr>
        </p:nvSpPr>
        <p:spPr>
          <a:xfrm>
            <a:off x="547920" y="4032360"/>
            <a:ext cx="1110780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1110780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2"/>
          </p:nvPr>
        </p:nvSpPr>
        <p:spPr>
          <a:xfrm>
            <a:off x="547920" y="4032360"/>
            <a:ext cx="1110780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2"/>
          </p:nvPr>
        </p:nvSpPr>
        <p:spPr>
          <a:xfrm>
            <a:off x="6239880" y="13989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body" idx="3"/>
          </p:nvPr>
        </p:nvSpPr>
        <p:spPr>
          <a:xfrm>
            <a:off x="6239880" y="40323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4"/>
          </p:nvPr>
        </p:nvSpPr>
        <p:spPr>
          <a:xfrm>
            <a:off x="547920" y="4032360"/>
            <a:ext cx="5420520" cy="24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1110780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2"/>
          </p:nvPr>
        </p:nvSpPr>
        <p:spPr>
          <a:xfrm>
            <a:off x="547920" y="1398960"/>
            <a:ext cx="1110780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1200" y="1398960"/>
            <a:ext cx="6320880" cy="504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1200" y="1398960"/>
            <a:ext cx="6320880" cy="504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590840" y="664920"/>
            <a:ext cx="10168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83760" y="1196280"/>
            <a:ext cx="5664960" cy="504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0951856" y="586713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4699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5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>
            <a:off x="547920" y="1398960"/>
            <a:ext cx="1110780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1110780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542052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239880" y="1398960"/>
            <a:ext cx="542052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535680" y="446760"/>
            <a:ext cx="11126880" cy="151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649920"/>
            <a:ext cx="133956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Classification: Public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90840" y="664920"/>
            <a:ext cx="10168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83760" y="1196280"/>
            <a:ext cx="5664960" cy="504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2"/>
          </p:nvPr>
        </p:nvSpPr>
        <p:spPr>
          <a:xfrm>
            <a:off x="6222600" y="1196280"/>
            <a:ext cx="5664960" cy="504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 </a:t>
            </a:r>
            <a:fld id="{00000000-1234-1234-1234-123412341234}" type="slidenum">
              <a:rPr lang="en-US"/>
              <a:t>‹#›</a:t>
            </a:fld>
            <a:endParaRPr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6649920"/>
            <a:ext cx="133956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Classification: Public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535680" y="446760"/>
            <a:ext cx="1112688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547920" y="1398960"/>
            <a:ext cx="11107800" cy="50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552600" y="6652080"/>
            <a:ext cx="186120" cy="12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5947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hadoop-setting-up-a-single-node-cluster-in-windows-4221aab69aa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20.jpg"/><Relationship Id="rId4" Type="http://schemas.openxmlformats.org/officeDocument/2006/relationships/hyperlink" Target="https://www.geeksforgeeks.org/how-to-install-hadoop-in-linux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77" name="Google Shape;77;p22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Arial"/>
                <a:buNone/>
                <a:tabLst/>
                <a:defRPr/>
              </a:pPr>
              <a:endParaRPr kumimoji="0" sz="2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/>
              <a:ahLst/>
              <a:cxnLst/>
              <a:rect l="l" t="t" r="r" b="b"/>
              <a:pathLst>
                <a:path w="476008" h="184091" extrusionOk="0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/>
              <a:ahLst/>
              <a:cxnLst/>
              <a:rect l="l" t="t" r="r" b="b"/>
              <a:pathLst>
                <a:path w="164495" h="212876" extrusionOk="0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/>
              <a:ahLst/>
              <a:cxnLst/>
              <a:rect l="l" t="t" r="r" b="b"/>
              <a:pathLst>
                <a:path w="253314" h="77558" extrusionOk="0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2"/>
          <p:cNvSpPr txBox="1"/>
          <p:nvPr/>
        </p:nvSpPr>
        <p:spPr>
          <a:xfrm>
            <a:off x="7801561" y="1900245"/>
            <a:ext cx="4489651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Engineering and Big Data Masters Program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tabLst/>
              <a:defRPr/>
            </a:pPr>
            <a:endParaRPr kumimoji="0" sz="4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2282" y="625607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1216562" y="539301"/>
            <a:ext cx="10018800" cy="6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 What are the challenges of scaling out?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Low storage capacity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Coordination between networked machines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Handling failures of machines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4. Poor performance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Ans:</a:t>
            </a:r>
            <a:r>
              <a:rPr lang="en-US"/>
              <a:t> 2. Coordination between networked machines </a:t>
            </a:r>
            <a:endParaRPr/>
          </a:p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Handling failures of machines</a:t>
            </a:r>
            <a:endParaRPr/>
          </a:p>
        </p:txBody>
      </p:sp>
      <p:sp>
        <p:nvSpPr>
          <p:cNvPr id="207" name="Google Shape;207;p38"/>
          <p:cNvSpPr txBox="1"/>
          <p:nvPr/>
        </p:nvSpPr>
        <p:spPr>
          <a:xfrm>
            <a:off x="466858" y="39719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Quiz (Contd.)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35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/>
          <p:nvPr/>
        </p:nvSpPr>
        <p:spPr>
          <a:xfrm>
            <a:off x="688051" y="1293200"/>
            <a:ext cx="10717800" cy="3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The file store in HDFS provides scalable, fault tolerant storage at low cost.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The HDFS software detects and compensates for hardware issues, including disk problems and server failure.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HDFS stores file across the collection of servers in a cluster.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Files are decomposed into the blocks and each block is written to more than one of the servers.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The replication provides both fault tolerance and performance.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HDFS is a filesystem written in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Sits on top of a native filesystem such as “ext3”,“ext4″or “xfs”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Provides redundant storage for massive amounts of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Using “readily/available,”industry/standard”compute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281508" y="62374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HDFS - Hadoop Distributed File System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15" name="Google Shape;21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/>
        </p:nvSpPr>
        <p:spPr>
          <a:xfrm>
            <a:off x="626175" y="1289898"/>
            <a:ext cx="10717800" cy="3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HDFS has been designed keeping in view the following 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Very large files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Files that are megabytes, gigabytes, terabytes or petabytes of size.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access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HDFS is built around the idea that data is written once but read many times. A dataset is copied from source and then analysis is done on that dataset over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Commodity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hardware: Hadoop does not require expensive, highly reliable hardware as it is designed to run on clusters of commodity hardware.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Growth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storage vs read/write performance- One hard drive in 1990 could store 1,370 MB of data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had a transfer speed of 4.4 MB/s so full data can be read in five minutes.Now with 1 terabyte drive transfer speed is around 100 MB/s But it takes more than two and a half hours to read all the data off the disk.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•Although the storage capacities of hard drives have increased, yet access speeds have not kept up with the same cost spending.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626183" y="35599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Design of HDFS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>
            <a:off x="737100" y="4790904"/>
            <a:ext cx="10717800" cy="17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Hard Disk has concentric circles which form tracks.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One file can contain many blocks. These blocks in local file system are nearly 512 bytes and not necessarily continuous.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For HDFS, since it is designed for large files, block size is 128 MB by default. Moreover, it gets blocks of local file system contiguously to minimise head seek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454" y="885262"/>
            <a:ext cx="907732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1"/>
          <p:cNvSpPr txBox="1"/>
          <p:nvPr/>
        </p:nvSpPr>
        <p:spPr>
          <a:xfrm>
            <a:off x="487458" y="32394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HDFS Blocks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30" name="Google Shape;23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/>
          <p:nvPr/>
        </p:nvSpPr>
        <p:spPr>
          <a:xfrm>
            <a:off x="626175" y="753625"/>
            <a:ext cx="6943500" cy="4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NameNode</a:t>
            </a:r>
            <a:endParaRPr sz="18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•Contains Hadoop FileSystem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•Tree and other metadata information about files and directories.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•Contains in memory mapping of which blocks are stored in which datanode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Secondary Namenode</a:t>
            </a:r>
            <a:endParaRPr sz="18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•Performs house-keeping activities for namenode, like periodic merging of namespace and edits.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•This is not a back up for namenode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DataNode</a:t>
            </a:r>
            <a:endParaRPr sz="18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•Stores actual data blocks of file in HDFS on its own local disk.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•Sends signals to NameNode periodically (called as Heartbeat) to verify it is active.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•Sends block reporting to the namenode on cluster startup as well as periodically at every 10th Heartbeat.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•The data node are the workhorse of the system.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9575" y="1790375"/>
            <a:ext cx="4509325" cy="25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/>
        </p:nvSpPr>
        <p:spPr>
          <a:xfrm>
            <a:off x="405083" y="192323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Components of Hadoop 1.x</a:t>
            </a:r>
            <a:endParaRPr sz="3200">
              <a:solidFill>
                <a:srgbClr val="F2F2F2"/>
              </a:solidFill>
            </a:endParaRPr>
          </a:p>
        </p:txBody>
      </p:sp>
      <p:sp>
        <p:nvSpPr>
          <p:cNvPr id="264" name="Google Shape;264;p44"/>
          <p:cNvSpPr/>
          <p:nvPr/>
        </p:nvSpPr>
        <p:spPr>
          <a:xfrm>
            <a:off x="626175" y="5113200"/>
            <a:ext cx="11238900" cy="14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•They perform all the block operation including periodic checksum. They receive instructions from the name node of where to put the blocks and how to put the blocks.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</a:rPr>
              <a:t>Edge Node (Not mandatory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)– Actual client libraries to run the code/big data application, it is kept separate to minimize load on name node and data nodes.</a:t>
            </a: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/>
        </p:nvSpPr>
        <p:spPr>
          <a:xfrm>
            <a:off x="552608" y="25304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HDFS Commands hdfs dfs -help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1758200"/>
            <a:ext cx="2548050" cy="12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175" y="1758200"/>
            <a:ext cx="2791300" cy="12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5024" y="1185900"/>
            <a:ext cx="1201950" cy="12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3"/>
          <p:cNvSpPr txBox="1"/>
          <p:nvPr/>
        </p:nvSpPr>
        <p:spPr>
          <a:xfrm>
            <a:off x="5456275" y="1571325"/>
            <a:ext cx="142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</a:rPr>
              <a:t>Commands</a:t>
            </a:r>
            <a:endParaRPr sz="1600" b="1">
              <a:solidFill>
                <a:schemeClr val="lt2"/>
              </a:solidFill>
            </a:endParaRPr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1350" y="3034525"/>
            <a:ext cx="2987737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 txBox="1"/>
          <p:nvPr/>
        </p:nvSpPr>
        <p:spPr>
          <a:xfrm>
            <a:off x="1333913" y="3160525"/>
            <a:ext cx="28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2"/>
                </a:solidFill>
              </a:rPr>
              <a:t>Read Commands Demo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5400" y="3034525"/>
            <a:ext cx="3165650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 txBox="1"/>
          <p:nvPr/>
        </p:nvSpPr>
        <p:spPr>
          <a:xfrm>
            <a:off x="7568338" y="3160525"/>
            <a:ext cx="28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2"/>
                </a:solidFill>
              </a:rPr>
              <a:t>Write Commands Demo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1569275" y="4031225"/>
            <a:ext cx="23919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cat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checksum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ls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text</a:t>
            </a:r>
            <a:endParaRPr sz="1500" b="1"/>
          </a:p>
        </p:txBody>
      </p:sp>
      <p:sp>
        <p:nvSpPr>
          <p:cNvPr id="255" name="Google Shape;255;p43"/>
          <p:cNvSpPr txBox="1"/>
          <p:nvPr/>
        </p:nvSpPr>
        <p:spPr>
          <a:xfrm>
            <a:off x="7568350" y="3809350"/>
            <a:ext cx="31656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appendToFile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copyFromLocal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put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moveFromLocal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copyToLocal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get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cp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mkdir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mv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>
                <a:solidFill>
                  <a:schemeClr val="dk1"/>
                </a:solidFill>
              </a:rPr>
              <a:t>rm</a:t>
            </a:r>
            <a:endParaRPr sz="1500" b="1"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 descr="https://www.educative.io/api/collection/6089575797620736/6248215343005696/page/6287110566838272/image/520351608786124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42" descr="https://www.educative.io/api/collection/6089575797620736/6248215343005696/page/6287110566838272/image/5203516087861248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42" descr="https://www.educative.io/api/collection/6089575797620736/6248215343005696/page/6287110566838272/image/5203516087861248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8" name="Google Shape;238;p42" descr="Image result for hdfs archite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7350" y="809217"/>
            <a:ext cx="8324850" cy="57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2"/>
          <p:cNvSpPr txBox="1"/>
          <p:nvPr/>
        </p:nvSpPr>
        <p:spPr>
          <a:xfrm>
            <a:off x="245683" y="247935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HDFS Architecture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40" name="Google Shape;24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176" y="1971559"/>
            <a:ext cx="4990325" cy="368006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5"/>
          <p:cNvSpPr/>
          <p:nvPr/>
        </p:nvSpPr>
        <p:spPr>
          <a:xfrm>
            <a:off x="626165" y="1206370"/>
            <a:ext cx="59291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NameNode contains two important files on its hard disk: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5573400" y="1749900"/>
            <a:ext cx="6320700" cy="47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fsimage</a:t>
            </a: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(file system image)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It contains: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•all directory structure of HDFS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•replication level of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•modification and access times of files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•access permissions of files and directories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•block size of files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•the blocks constituting a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•A Transaction Log-Records file creations, file deletions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600"/>
              <a:buFont typeface="Arial"/>
              <a:buAutoNum type="arabicPeriod" startAt="2"/>
            </a:pPr>
            <a:r>
              <a:rPr lang="en-US" sz="1600" b="1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Edits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•When any write operation takes place in HDFS, the directory structure gets modified.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•These modifications are stored in memory as well as in edits files (edits files are stored on hard disk).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•If existing fsimage file gets merged with edits, we’ll get updated fsimage file.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•This process is called checkpointing and is carried out by Secondary Namenode</a:t>
            </a:r>
            <a:endParaRPr sz="1600" b="0" i="0" u="none" strike="noStrike" cap="none">
              <a:solidFill>
                <a:srgbClr val="313B3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343283" y="27554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Daemons of Hadoop 1.x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74" name="Google Shape;27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/>
          <p:nvPr/>
        </p:nvSpPr>
        <p:spPr>
          <a:xfrm>
            <a:off x="451715" y="937970"/>
            <a:ext cx="111912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 Mode: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•During start up, the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loads the file system state from the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fsimage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edits log file.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•It then waits for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DataNodes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report their blocks. During this time,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stays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Safemode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Safemode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essentially a read-only mode for the HDFS cluster, where it does 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allow any modifications to file system or blocks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487" y="2491375"/>
            <a:ext cx="5551064" cy="365658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6"/>
          <p:cNvSpPr/>
          <p:nvPr/>
        </p:nvSpPr>
        <p:spPr>
          <a:xfrm>
            <a:off x="451724" y="2161623"/>
            <a:ext cx="21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Replica Placement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611400" y="2499450"/>
            <a:ext cx="5551200" cy="4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How does the </a:t>
            </a:r>
            <a:r>
              <a:rPr lang="en-US" sz="1200" b="0" i="0" u="none" strike="noStrike" cap="none" dirty="0" err="1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namenode</a:t>
            </a: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 choose which data nodes to store replicas on?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200"/>
              <a:buFont typeface="Lato"/>
              <a:buChar char="●"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Placing all replicas on a single node incurs the lowest write bandwidth penalty (since the replication pipeline runs on a single node)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200"/>
              <a:buFont typeface="Lato"/>
              <a:buChar char="●"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But this offers no real redundancy (if the node fails, the data for that block is lost).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200"/>
              <a:buFont typeface="Lato"/>
              <a:buChar char="●"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Also, the read bandwidth is high for off-rack reads.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200"/>
              <a:buFont typeface="Lato"/>
              <a:buChar char="●"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At the other extreme, placing replicas in different data </a:t>
            </a:r>
            <a:r>
              <a:rPr lang="en-US" sz="1200" b="0" i="0" u="none" strike="noStrike" cap="none" dirty="0" err="1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centres</a:t>
            </a: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 may maximize redundancy, but at the cost of write bandwidth.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200"/>
              <a:buFont typeface="Lato"/>
              <a:buChar char="●"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Hadoop’s default strategy is to place the first replica on the same node as the client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 b="0" i="0" u="none" strike="noStrike" cap="none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clients running outside the cluster, a node is chosen at random</a:t>
            </a: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solidFill>
                <a:srgbClr val="313B3D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Cluster = Name Node + Secondary Name Node+ Data Nodes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Cluster = Name Node + Secondary Name Node+ Data Nodes+ Edge Node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13B3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200"/>
              <a:buFont typeface="Lato"/>
              <a:buChar char="●"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The system tries not to pick nodes that are too full or too busy.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200"/>
              <a:buFont typeface="Lato"/>
              <a:buChar char="●"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The second replica is placed on a different rack from the first (off-rack), chosen at random.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200"/>
              <a:buFont typeface="Lato"/>
              <a:buChar char="●"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The third replica is placed on the same rack as the second, but on a different node chosen at random.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200"/>
              <a:buFont typeface="Lato"/>
              <a:buChar char="●"/>
            </a:pPr>
            <a:r>
              <a:rPr lang="en-US" sz="1200" b="0" i="0" u="none" strike="noStrike" cap="none" dirty="0">
                <a:solidFill>
                  <a:srgbClr val="313B3D"/>
                </a:solidFill>
                <a:latin typeface="Lato"/>
                <a:ea typeface="Lato"/>
                <a:cs typeface="Lato"/>
                <a:sym typeface="Lato"/>
              </a:rPr>
              <a:t>Further replicas are placed on random nodes in the cluster, although the system tries to avoid placing too many replicas on the same rack.</a:t>
            </a:r>
            <a:endParaRPr sz="1200" b="0" i="0" u="none" strike="noStrike" cap="none" dirty="0">
              <a:solidFill>
                <a:srgbClr val="313B3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271558" y="36859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HDFS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84" name="Google Shape;28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/>
          <p:nvPr/>
        </p:nvSpPr>
        <p:spPr>
          <a:xfrm>
            <a:off x="299050" y="1859352"/>
            <a:ext cx="11265000" cy="4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strategy gives a good balance among: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 (blocks are stored on two racks, so data is available even in case of node or rack failure)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bandwidth (writes only have to traverse a single network switch)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performance (there’s a choice of two racks to read from)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distribution across the cluster (clients only write a single block on the local rack)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that analyzes block placement and re-balances data across the DataNodes.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</a:rPr>
              <a:t>Goal: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disk full on DataNodes should be similar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run when new DataNodes are added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is online when rebalancer is active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Rebalancer is throttled to avoid network congestion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line tool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299050" y="337326"/>
            <a:ext cx="7877100" cy="8367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Benefits of Replica Placement and </a:t>
            </a:r>
            <a:endParaRPr sz="3100" b="1">
              <a:solidFill>
                <a:srgbClr val="F2F2F2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Rack Awareness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4"/>
          <p:cNvGrpSpPr/>
          <p:nvPr/>
        </p:nvGrpSpPr>
        <p:grpSpPr>
          <a:xfrm>
            <a:off x="-1626776" y="983051"/>
            <a:ext cx="11326278" cy="5052015"/>
            <a:chOff x="-4542087" y="-696464"/>
            <a:chExt cx="12643757" cy="5410748"/>
          </a:xfrm>
        </p:grpSpPr>
        <p:sp>
          <p:nvSpPr>
            <p:cNvPr id="158" name="Google Shape;158;p34"/>
            <p:cNvSpPr/>
            <p:nvPr/>
          </p:nvSpPr>
          <p:spPr>
            <a:xfrm>
              <a:off x="-4542087" y="-696464"/>
              <a:ext cx="5410748" cy="5410748"/>
            </a:xfrm>
            <a:prstGeom prst="blockArc">
              <a:avLst>
                <a:gd name="adj1" fmla="val 18900000"/>
                <a:gd name="adj2" fmla="val 3470936"/>
                <a:gd name="adj3" fmla="val 0"/>
              </a:avLst>
            </a:pr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4"/>
            <p:cNvSpPr/>
            <p:nvPr/>
          </p:nvSpPr>
          <p:spPr>
            <a:xfrm>
              <a:off x="380270" y="251033"/>
              <a:ext cx="7721269" cy="5023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4"/>
            <p:cNvSpPr txBox="1"/>
            <p:nvPr/>
          </p:nvSpPr>
          <p:spPr>
            <a:xfrm>
              <a:off x="380270" y="251033"/>
              <a:ext cx="7721269" cy="50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87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Quiz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4"/>
            <p:cNvSpPr/>
            <p:nvPr/>
          </p:nvSpPr>
          <p:spPr>
            <a:xfrm>
              <a:off x="66278" y="188234"/>
              <a:ext cx="627900" cy="6279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4"/>
            <p:cNvSpPr/>
            <p:nvPr/>
          </p:nvSpPr>
          <p:spPr>
            <a:xfrm>
              <a:off x="740267" y="1004374"/>
              <a:ext cx="7361273" cy="5023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4"/>
            <p:cNvSpPr txBox="1"/>
            <p:nvPr/>
          </p:nvSpPr>
          <p:spPr>
            <a:xfrm>
              <a:off x="740267" y="1004374"/>
              <a:ext cx="7361273" cy="50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87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  <a:endPara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4"/>
            <p:cNvSpPr/>
            <p:nvPr/>
          </p:nvSpPr>
          <p:spPr>
            <a:xfrm>
              <a:off x="426274" y="941575"/>
              <a:ext cx="627985" cy="62798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4"/>
            <p:cNvSpPr/>
            <p:nvPr/>
          </p:nvSpPr>
          <p:spPr>
            <a:xfrm>
              <a:off x="850757" y="1757715"/>
              <a:ext cx="7250783" cy="5023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4"/>
            <p:cNvSpPr txBox="1"/>
            <p:nvPr/>
          </p:nvSpPr>
          <p:spPr>
            <a:xfrm>
              <a:off x="850757" y="1757715"/>
              <a:ext cx="7250783" cy="50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87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 Reduce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4"/>
            <p:cNvSpPr/>
            <p:nvPr/>
          </p:nvSpPr>
          <p:spPr>
            <a:xfrm>
              <a:off x="536764" y="1694916"/>
              <a:ext cx="627985" cy="62798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4"/>
            <p:cNvSpPr/>
            <p:nvPr/>
          </p:nvSpPr>
          <p:spPr>
            <a:xfrm>
              <a:off x="740267" y="2511056"/>
              <a:ext cx="7361273" cy="5023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4"/>
            <p:cNvSpPr txBox="1"/>
            <p:nvPr/>
          </p:nvSpPr>
          <p:spPr>
            <a:xfrm>
              <a:off x="740267" y="2511056"/>
              <a:ext cx="7361273" cy="50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87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YARN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4"/>
            <p:cNvSpPr/>
            <p:nvPr/>
          </p:nvSpPr>
          <p:spPr>
            <a:xfrm>
              <a:off x="426274" y="2448258"/>
              <a:ext cx="627985" cy="62798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4"/>
            <p:cNvSpPr/>
            <p:nvPr/>
          </p:nvSpPr>
          <p:spPr>
            <a:xfrm>
              <a:off x="380270" y="3264397"/>
              <a:ext cx="7721269" cy="5023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4"/>
            <p:cNvSpPr txBox="1"/>
            <p:nvPr/>
          </p:nvSpPr>
          <p:spPr>
            <a:xfrm>
              <a:off x="380270" y="3264397"/>
              <a:ext cx="77214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87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Hands On- HDFS and MapReduce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4"/>
            <p:cNvSpPr/>
            <p:nvPr/>
          </p:nvSpPr>
          <p:spPr>
            <a:xfrm>
              <a:off x="41667" y="3218002"/>
              <a:ext cx="627985" cy="62798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34"/>
          <p:cNvSpPr txBox="1"/>
          <p:nvPr/>
        </p:nvSpPr>
        <p:spPr>
          <a:xfrm>
            <a:off x="453083" y="42174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Agenda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625" y="1820550"/>
            <a:ext cx="561300" cy="5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539" y="25328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1527" y="3236188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3777" y="3930988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9289" y="4652150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335360" y="1265141"/>
            <a:ext cx="6247420" cy="531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Windows</a:t>
            </a:r>
            <a:endParaRPr b="1" dirty="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https://medium.com/analytics-vidhya/hadoop-setting-up-a-single-node-cluster-in-windows-4221aab69aa6</a:t>
            </a:r>
            <a:endParaRPr sz="18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Linux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u="sng" dirty="0">
                <a:solidFill>
                  <a:schemeClr val="hlink"/>
                </a:solidFill>
                <a:hlinkClick r:id="rId4"/>
              </a:rPr>
              <a:t>https://www.geeksforgeeks.org/how-to-install-hadoop-in-linux/</a:t>
            </a:r>
            <a:endParaRPr sz="18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Mac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u="sng" dirty="0">
                <a:solidFill>
                  <a:schemeClr val="hlink"/>
                </a:solidFill>
              </a:rPr>
              <a:t>https://towardsdatascience.com/installing-hadoop-on-a-mac-ec01c67b003c</a:t>
            </a:r>
            <a:endParaRPr sz="18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pic>
        <p:nvPicPr>
          <p:cNvPr id="472" name="Google Shape;472;p68" descr="Image result for supply chain optimization"/>
          <p:cNvPicPr preferRelativeResize="0"/>
          <p:nvPr/>
        </p:nvPicPr>
        <p:blipFill rotWithShape="1">
          <a:blip r:embed="rId5">
            <a:alphaModFix/>
          </a:blip>
          <a:srcRect l="24636" r="20032" b="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 extrusionOk="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73" name="Google Shape;473;p68"/>
          <p:cNvSpPr txBox="1"/>
          <p:nvPr/>
        </p:nvSpPr>
        <p:spPr>
          <a:xfrm>
            <a:off x="216225" y="275550"/>
            <a:ext cx="69096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Hadoop Installation Guide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474" name="Google Shape;474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36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1484311" y="1470513"/>
            <a:ext cx="10018713" cy="432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Why is big data technology gaining so much attention? </a:t>
            </a:r>
            <a:endParaRPr b="1"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To manage high volume of data in cost effective manner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 To unify different varieties of data spread across heterogeneous systems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 To capture data from fast-occurring events 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To analyze high volume and wide variety of data to generate valuable insight</a:t>
            </a:r>
            <a:endParaRPr dirty="0"/>
          </a:p>
        </p:txBody>
      </p:sp>
      <p:sp>
        <p:nvSpPr>
          <p:cNvPr id="186" name="Google Shape;186;p35"/>
          <p:cNvSpPr txBox="1"/>
          <p:nvPr/>
        </p:nvSpPr>
        <p:spPr>
          <a:xfrm>
            <a:off x="693408" y="58254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Quiz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2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1484311" y="1470513"/>
            <a:ext cx="10018713" cy="432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Why is big data technology gaining so much attention? </a:t>
            </a:r>
            <a:endParaRPr b="1"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To manage high volume of data in cost effective manner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 To unify different varieties of data spread across heterogeneous systems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 To capture data from fast-occurring events 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To analyze high volume and wide variety of data to generate valuable insight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Ans:</a:t>
            </a:r>
            <a:r>
              <a:rPr lang="en-US" dirty="0"/>
              <a:t> All the above</a:t>
            </a:r>
            <a:endParaRPr dirty="0"/>
          </a:p>
        </p:txBody>
      </p:sp>
      <p:sp>
        <p:nvSpPr>
          <p:cNvPr id="186" name="Google Shape;186;p35"/>
          <p:cNvSpPr txBox="1"/>
          <p:nvPr/>
        </p:nvSpPr>
        <p:spPr>
          <a:xfrm>
            <a:off x="693408" y="58254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Quiz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body" idx="1"/>
          </p:nvPr>
        </p:nvSpPr>
        <p:spPr>
          <a:xfrm>
            <a:off x="1484311" y="1750576"/>
            <a:ext cx="10018713" cy="427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Which of the following is not a challenge associated with Big Data?</a:t>
            </a:r>
            <a:endParaRPr b="1"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High Volume 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Large Velocity 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Wide Variety 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Viscosity of data</a:t>
            </a:r>
            <a:endParaRPr dirty="0"/>
          </a:p>
        </p:txBody>
      </p:sp>
      <p:sp>
        <p:nvSpPr>
          <p:cNvPr id="193" name="Google Shape;193;p36"/>
          <p:cNvSpPr txBox="1"/>
          <p:nvPr/>
        </p:nvSpPr>
        <p:spPr>
          <a:xfrm>
            <a:off x="631608" y="78849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Quiz (Contd.)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194" name="Google Shape;1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body" idx="1"/>
          </p:nvPr>
        </p:nvSpPr>
        <p:spPr>
          <a:xfrm>
            <a:off x="1484311" y="1750576"/>
            <a:ext cx="10018713" cy="427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Which of the following is not a challenge associated with Big Data?</a:t>
            </a:r>
            <a:endParaRPr b="1"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High Volume 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Large Velocity 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Wide Variety </a:t>
            </a:r>
            <a:endParaRPr dirty="0"/>
          </a:p>
          <a:p>
            <a:pPr marL="464715" lvl="0" indent="-4647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Viscosity of data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b="1" dirty="0"/>
              <a:t>Ans:</a:t>
            </a:r>
            <a:r>
              <a:rPr lang="en-US" dirty="0"/>
              <a:t> 4. Viscosity of data</a:t>
            </a:r>
            <a:endParaRPr dirty="0"/>
          </a:p>
        </p:txBody>
      </p:sp>
      <p:sp>
        <p:nvSpPr>
          <p:cNvPr id="193" name="Google Shape;193;p36"/>
          <p:cNvSpPr txBox="1"/>
          <p:nvPr/>
        </p:nvSpPr>
        <p:spPr>
          <a:xfrm>
            <a:off x="631608" y="78849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Quiz (Contd.)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194" name="Google Shape;1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80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1333775" y="582750"/>
            <a:ext cx="9705000" cy="56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/>
              <a:t>What are the challenges of scaling up?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1. Complexity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2. Costly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3. Less Reliability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4. Less computational power </a:t>
            </a:r>
            <a:endParaRPr dirty="0"/>
          </a:p>
        </p:txBody>
      </p:sp>
      <p:sp>
        <p:nvSpPr>
          <p:cNvPr id="200" name="Google Shape;200;p37"/>
          <p:cNvSpPr txBox="1"/>
          <p:nvPr/>
        </p:nvSpPr>
        <p:spPr>
          <a:xfrm>
            <a:off x="466858" y="39719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Quiz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1333775" y="582750"/>
            <a:ext cx="9705000" cy="56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/>
              <a:t>What are the challenges of scaling up?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1. Complexity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2. Costly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3. Less Reliability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4. Less computational power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Ans:</a:t>
            </a:r>
            <a:r>
              <a:rPr lang="en-US" dirty="0"/>
              <a:t> 1. Complex 2. Costly 3. Less Reliability</a:t>
            </a:r>
            <a:endParaRPr dirty="0"/>
          </a:p>
        </p:txBody>
      </p:sp>
      <p:sp>
        <p:nvSpPr>
          <p:cNvPr id="200" name="Google Shape;200;p37"/>
          <p:cNvSpPr txBox="1"/>
          <p:nvPr/>
        </p:nvSpPr>
        <p:spPr>
          <a:xfrm>
            <a:off x="466858" y="39719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Quiz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37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1216562" y="539301"/>
            <a:ext cx="10018800" cy="6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 What are the challenges of scaling out?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1. Low storage capacity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2. Coordination between networked machines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3. Handling failures of machines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4. Poor performance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466858" y="397198"/>
            <a:ext cx="8158500" cy="561300"/>
          </a:xfrm>
          <a:prstGeom prst="rect">
            <a:avLst/>
          </a:prstGeom>
          <a:solidFill>
            <a:srgbClr val="395E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2F2F2"/>
                </a:solidFill>
              </a:rPr>
              <a:t>Quiz (Contd.)</a:t>
            </a:r>
            <a:endParaRPr sz="3200">
              <a:solidFill>
                <a:srgbClr val="F2F2F2"/>
              </a:solidFill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2032" y="6255728"/>
            <a:ext cx="1979968" cy="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ver and End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1546</Words>
  <Application>Microsoft Office PowerPoint</Application>
  <PresentationFormat>Widescreen</PresentationFormat>
  <Paragraphs>195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Verdana</vt:lpstr>
      <vt:lpstr>Arial</vt:lpstr>
      <vt:lpstr>Lato</vt:lpstr>
      <vt:lpstr>Times New Roman</vt:lpstr>
      <vt:lpstr>Office Theme</vt:lpstr>
      <vt:lpstr>Office Theme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Agarwal</dc:creator>
  <cp:lastModifiedBy>Saurav Agarwal</cp:lastModifiedBy>
  <cp:revision>6</cp:revision>
  <dcterms:modified xsi:type="dcterms:W3CDTF">2021-07-03T12:55:33Z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saurava@nvidia.com</vt:lpwstr>
  </property>
  <property fmtid="{D5CDD505-2E9C-101B-9397-08002B2CF9AE}" pid="5" name="MSIP_Label_6b558183-044c-4105-8d9c-cea02a2a3d86_SetDate">
    <vt:lpwstr>2021-07-03T04:13:25.4884784Z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9deff3ca-3e14-4d84-822d-5ee115747744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