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b5004489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b5004489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b5004489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b5004489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b5004489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b5004489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b5004489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b5004489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b5004489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b5004489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b5004489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b5004489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b5004489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b5004489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b5004489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b5004489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b5004489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b5004489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b5004489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b5004489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www.kaggle.com/brijbhushannanda1979/bigmart-sales-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Store Sales Prediction</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29" name="Shape 329"/>
        <p:cNvGrpSpPr/>
        <p:nvPr/>
      </p:nvGrpSpPr>
      <p:grpSpPr>
        <a:xfrm>
          <a:off x="0" y="0"/>
          <a:ext cx="0" cy="0"/>
          <a:chOff x="0" y="0"/>
          <a:chExt cx="0" cy="0"/>
        </a:xfrm>
      </p:grpSpPr>
      <p:sp>
        <p:nvSpPr>
          <p:cNvPr id="330" name="Google Shape;330;p22"/>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1" name="Google Shape;331;p22"/>
          <p:cNvSpPr txBox="1"/>
          <p:nvPr>
            <p:ph idx="1" type="body"/>
          </p:nvPr>
        </p:nvSpPr>
        <p:spPr>
          <a:xfrm>
            <a:off x="95250" y="1098500"/>
            <a:ext cx="8953500" cy="32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FFFFFF"/>
                </a:solidFill>
                <a:latin typeface="Calibri"/>
                <a:ea typeface="Calibri"/>
                <a:cs typeface="Calibri"/>
                <a:sym typeface="Calibri"/>
              </a:rPr>
              <a:t>Q 4) What techniques were you using for data pre-processing?</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unwanted attributes</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Visualizing relation of independent variables with each other and output variables</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outliers</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Cleaning data and imputing if null values are present. </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Converting categorical data into numeric values.</a:t>
            </a:r>
            <a:endParaRPr sz="1400">
              <a:solidFill>
                <a:srgbClr val="FFFFFF"/>
              </a:solidFill>
              <a:latin typeface="Times New Roman"/>
              <a:ea typeface="Times New Roman"/>
              <a:cs typeface="Times New Roman"/>
              <a:sym typeface="Times New Roman"/>
            </a:endParaRPr>
          </a:p>
          <a:p>
            <a:pPr indent="-260350" lvl="1" marL="742950" rtl="0" algn="just">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Scaling the data</a:t>
            </a:r>
            <a:endParaRPr sz="1400">
              <a:solidFill>
                <a:srgbClr val="FFFFFF"/>
              </a:solidFill>
              <a:latin typeface="Calibri"/>
              <a:ea typeface="Calibri"/>
              <a:cs typeface="Calibri"/>
              <a:sym typeface="Calibri"/>
            </a:endParaRPr>
          </a:p>
          <a:p>
            <a:pPr indent="0" lvl="0" marL="914400" rtl="0" algn="just">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rPr b="1" lang="en" sz="1400">
                <a:solidFill>
                  <a:srgbClr val="FFFFFF"/>
                </a:solidFill>
                <a:latin typeface="Calibri"/>
                <a:ea typeface="Calibri"/>
                <a:cs typeface="Calibri"/>
                <a:sym typeface="Calibri"/>
              </a:rPr>
              <a:t>Q 5) How training was done or what models were used?</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Before diving the data in training and validation set we performed clustering over fit to divide the data into clusters.</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As per cluster the training and validation data were divided.</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The scaling was performed over training and validation data</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Algorithms like Linear regression, Gradient boost and Random forest were used .</a:t>
            </a:r>
            <a:endParaRPr sz="1400">
              <a:solidFill>
                <a:srgbClr val="FFFFFF"/>
              </a:solidFill>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35" name="Shape 335"/>
        <p:cNvGrpSpPr/>
        <p:nvPr/>
      </p:nvGrpSpPr>
      <p:grpSpPr>
        <a:xfrm>
          <a:off x="0" y="0"/>
          <a:ext cx="0" cy="0"/>
          <a:chOff x="0" y="0"/>
          <a:chExt cx="0" cy="0"/>
        </a:xfrm>
      </p:grpSpPr>
      <p:sp>
        <p:nvSpPr>
          <p:cNvPr id="336" name="Google Shape;336;p23"/>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7" name="Google Shape;337;p23"/>
          <p:cNvSpPr txBox="1"/>
          <p:nvPr>
            <p:ph idx="1" type="body"/>
          </p:nvPr>
        </p:nvSpPr>
        <p:spPr>
          <a:xfrm>
            <a:off x="95250" y="1098500"/>
            <a:ext cx="8953500" cy="195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FFFFFF"/>
                </a:solidFill>
                <a:latin typeface="Calibri"/>
                <a:ea typeface="Calibri"/>
                <a:cs typeface="Calibri"/>
                <a:sym typeface="Calibri"/>
              </a:rPr>
              <a:t>Q 6) How Prediction was done?</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Ans. The tested files are load in to the drive. We pass its data to the best model which we have saved in .sav format and get the prediction.</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rPr b="1" lang="en" sz="1400">
                <a:solidFill>
                  <a:srgbClr val="FFFFFF"/>
                </a:solidFill>
                <a:latin typeface="Calibri"/>
                <a:ea typeface="Calibri"/>
                <a:cs typeface="Calibri"/>
                <a:sym typeface="Calibri"/>
              </a:rPr>
              <a:t>Q 7) Where the model was deployed?</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Ans. When the model is ready, we deploy it in Google cloud platform.  This model is an web application where user can enter the data and these data gets extracted in the backend and user gets the prediction result</a:t>
            </a:r>
            <a:r>
              <a:rPr lang="en" sz="1400">
                <a:solidFill>
                  <a:srgbClr val="FFFFFF"/>
                </a:solidFill>
                <a:latin typeface="Times New Roman"/>
                <a:ea typeface="Times New Roman"/>
                <a:cs typeface="Times New Roman"/>
                <a:sym typeface="Times New Roman"/>
              </a:rPr>
              <a:t>.</a:t>
            </a:r>
            <a:endParaRPr sz="14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81" name="Shape 281"/>
        <p:cNvGrpSpPr/>
        <p:nvPr/>
      </p:nvGrpSpPr>
      <p:grpSpPr>
        <a:xfrm>
          <a:off x="0" y="0"/>
          <a:ext cx="0" cy="0"/>
          <a:chOff x="0" y="0"/>
          <a:chExt cx="0" cy="0"/>
        </a:xfrm>
      </p:grpSpPr>
      <p:sp>
        <p:nvSpPr>
          <p:cNvPr id="282" name="Google Shape;282;p14"/>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Store Sales Prediction</a:t>
            </a:r>
            <a:endParaRPr sz="2000">
              <a:latin typeface="Roboto"/>
              <a:ea typeface="Roboto"/>
              <a:cs typeface="Roboto"/>
              <a:sym typeface="Roboto"/>
            </a:endParaRPr>
          </a:p>
        </p:txBody>
      </p:sp>
      <p:sp>
        <p:nvSpPr>
          <p:cNvPr id="283" name="Google Shape;283;p14"/>
          <p:cNvSpPr txBox="1"/>
          <p:nvPr>
            <p:ph idx="1" type="body"/>
          </p:nvPr>
        </p:nvSpPr>
        <p:spPr>
          <a:xfrm>
            <a:off x="95250" y="968375"/>
            <a:ext cx="8953500" cy="30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Objective:</a:t>
            </a:r>
            <a:endParaRPr sz="1400">
              <a:latin typeface="Roboto"/>
              <a:ea typeface="Roboto"/>
              <a:cs typeface="Roboto"/>
              <a:sym typeface="Roboto"/>
            </a:endParaRPr>
          </a:p>
          <a:p>
            <a:pPr indent="0" lvl="0" marL="0" rtl="0" algn="l">
              <a:spcBef>
                <a:spcPts val="1200"/>
              </a:spcBef>
              <a:spcAft>
                <a:spcPts val="0"/>
              </a:spcAft>
              <a:buNone/>
            </a:pPr>
            <a:r>
              <a:rPr lang="en" sz="1400">
                <a:latin typeface="Roboto"/>
                <a:ea typeface="Roboto"/>
                <a:cs typeface="Roboto"/>
                <a:sym typeface="Roboto"/>
              </a:rPr>
              <a:t>Development of this model is to predict the store sales using detail enter by user. </a:t>
            </a:r>
            <a:r>
              <a:rPr lang="en" sz="1400">
                <a:latin typeface="Roboto"/>
                <a:ea typeface="Roboto"/>
                <a:cs typeface="Roboto"/>
                <a:sym typeface="Roboto"/>
              </a:rPr>
              <a:t>Model will determine the sales of the stores.</a:t>
            </a:r>
            <a:endParaRPr sz="1400">
              <a:latin typeface="Roboto"/>
              <a:ea typeface="Roboto"/>
              <a:cs typeface="Roboto"/>
              <a:sym typeface="Roboto"/>
            </a:endParaRPr>
          </a:p>
          <a:p>
            <a:pPr indent="0" lvl="0" marL="0" rtl="0" algn="just">
              <a:spcBef>
                <a:spcPts val="1200"/>
              </a:spcBef>
              <a:spcAft>
                <a:spcPts val="0"/>
              </a:spcAft>
              <a:buNone/>
            </a:pPr>
            <a:r>
              <a:rPr lang="en" sz="1400">
                <a:latin typeface="Roboto"/>
                <a:ea typeface="Roboto"/>
                <a:cs typeface="Roboto"/>
                <a:sym typeface="Roboto"/>
              </a:rPr>
              <a:t>To find out what role certain properties of an item play and how they affect their sales by understanding Big Mart sales.</a:t>
            </a:r>
            <a:endParaRPr sz="1400">
              <a:latin typeface="Roboto"/>
              <a:ea typeface="Roboto"/>
              <a:cs typeface="Roboto"/>
              <a:sym typeface="Roboto"/>
            </a:endParaRPr>
          </a:p>
          <a:p>
            <a:pPr indent="0" lvl="0" marL="0" rtl="0" algn="just">
              <a:spcBef>
                <a:spcPts val="0"/>
              </a:spcBef>
              <a:spcAft>
                <a:spcPts val="0"/>
              </a:spcAft>
              <a:buClr>
                <a:srgbClr val="000000"/>
              </a:buClr>
              <a:buFont typeface="Arial"/>
              <a:buNone/>
            </a:pPr>
            <a:r>
              <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Benefits:</a:t>
            </a:r>
            <a:endParaRPr sz="1400">
              <a:latin typeface="Roboto"/>
              <a:ea typeface="Roboto"/>
              <a:cs typeface="Roboto"/>
              <a:sym typeface="Roboto"/>
            </a:endParaRPr>
          </a:p>
          <a:p>
            <a:pPr indent="0" lvl="0" marL="0" rtl="0" algn="l">
              <a:spcBef>
                <a:spcPts val="1200"/>
              </a:spcBef>
              <a:spcAft>
                <a:spcPts val="0"/>
              </a:spcAft>
              <a:buNone/>
            </a:pPr>
            <a:r>
              <a:rPr lang="en" sz="1400">
                <a:latin typeface="Roboto"/>
                <a:ea typeface="Roboto"/>
                <a:cs typeface="Roboto"/>
                <a:sym typeface="Roboto"/>
              </a:rPr>
              <a:t>Gives better insight of customers interest for the item.</a:t>
            </a:r>
            <a:endParaRPr sz="1400">
              <a:latin typeface="Roboto"/>
              <a:ea typeface="Roboto"/>
              <a:cs typeface="Roboto"/>
              <a:sym typeface="Roboto"/>
            </a:endParaRPr>
          </a:p>
          <a:p>
            <a:pPr indent="0" lvl="0" marL="0" rtl="0" algn="l">
              <a:spcBef>
                <a:spcPts val="1200"/>
              </a:spcBef>
              <a:spcAft>
                <a:spcPts val="0"/>
              </a:spcAft>
              <a:buNone/>
            </a:pPr>
            <a:r>
              <a:rPr lang="en" sz="1400">
                <a:latin typeface="Roboto"/>
                <a:ea typeface="Roboto"/>
                <a:cs typeface="Roboto"/>
                <a:sym typeface="Roboto"/>
              </a:rPr>
              <a:t>Find the store sales</a:t>
            </a:r>
            <a:endParaRPr sz="1400">
              <a:latin typeface="Roboto"/>
              <a:ea typeface="Roboto"/>
              <a:cs typeface="Roboto"/>
              <a:sym typeface="Roboto"/>
            </a:endParaRPr>
          </a:p>
          <a:p>
            <a:pPr indent="0" lvl="0" marL="0" rtl="0" algn="l">
              <a:spcBef>
                <a:spcPts val="1200"/>
              </a:spcBef>
              <a:spcAft>
                <a:spcPts val="1200"/>
              </a:spcAft>
              <a:buNone/>
            </a:pPr>
            <a:r>
              <a:rPr lang="en" sz="1400">
                <a:latin typeface="Roboto"/>
                <a:ea typeface="Roboto"/>
                <a:cs typeface="Roboto"/>
                <a:sym typeface="Roboto"/>
              </a:rPr>
              <a:t>Easy to predict the sales information based on user data.</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87" name="Shape 287"/>
        <p:cNvGrpSpPr/>
        <p:nvPr/>
      </p:nvGrpSpPr>
      <p:grpSpPr>
        <a:xfrm>
          <a:off x="0" y="0"/>
          <a:ext cx="0" cy="0"/>
          <a:chOff x="0" y="0"/>
          <a:chExt cx="0" cy="0"/>
        </a:xfrm>
      </p:grpSpPr>
      <p:sp>
        <p:nvSpPr>
          <p:cNvPr id="288" name="Google Shape;288;p15"/>
          <p:cNvSpPr txBox="1"/>
          <p:nvPr>
            <p:ph type="title"/>
          </p:nvPr>
        </p:nvSpPr>
        <p:spPr>
          <a:xfrm>
            <a:off x="1388550" y="43932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Architecture</a:t>
            </a:r>
            <a:endParaRPr sz="2000">
              <a:latin typeface="Roboto"/>
              <a:ea typeface="Roboto"/>
              <a:cs typeface="Roboto"/>
              <a:sym typeface="Roboto"/>
            </a:endParaRPr>
          </a:p>
        </p:txBody>
      </p:sp>
      <p:pic>
        <p:nvPicPr>
          <p:cNvPr id="289" name="Google Shape;289;p15"/>
          <p:cNvPicPr preferRelativeResize="0"/>
          <p:nvPr/>
        </p:nvPicPr>
        <p:blipFill>
          <a:blip r:embed="rId3">
            <a:alphaModFix/>
          </a:blip>
          <a:stretch>
            <a:fillRect/>
          </a:stretch>
        </p:blipFill>
        <p:spPr>
          <a:xfrm>
            <a:off x="0" y="1063625"/>
            <a:ext cx="9144002" cy="4079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3" name="Shape 293"/>
        <p:cNvGrpSpPr/>
        <p:nvPr/>
      </p:nvGrpSpPr>
      <p:grpSpPr>
        <a:xfrm>
          <a:off x="0" y="0"/>
          <a:ext cx="0" cy="0"/>
          <a:chOff x="0" y="0"/>
          <a:chExt cx="0" cy="0"/>
        </a:xfrm>
      </p:grpSpPr>
      <p:sp>
        <p:nvSpPr>
          <p:cNvPr id="294" name="Google Shape;294;p16"/>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295" name="Google Shape;295;p16"/>
          <p:cNvSpPr txBox="1"/>
          <p:nvPr>
            <p:ph idx="1" type="body"/>
          </p:nvPr>
        </p:nvSpPr>
        <p:spPr>
          <a:xfrm>
            <a:off x="95250" y="968375"/>
            <a:ext cx="8953500" cy="3016200"/>
          </a:xfrm>
          <a:prstGeom prst="rect">
            <a:avLst/>
          </a:prstGeom>
        </p:spPr>
        <p:txBody>
          <a:bodyPr anchorCtr="0" anchor="t" bIns="91425" lIns="91425" spcFirstLastPara="1" rIns="91425" wrap="square" tIns="91425">
            <a:noAutofit/>
          </a:bodyPr>
          <a:lstStyle/>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Item_Identifier: Unique product ID</a:t>
            </a:r>
            <a:endParaRPr sz="1900">
              <a:solidFill>
                <a:srgbClr val="FFFFFF"/>
              </a:solidFill>
              <a:latin typeface="Roboto"/>
              <a:ea typeface="Roboto"/>
              <a:cs typeface="Roboto"/>
              <a:sym typeface="Roboto"/>
            </a:endParaRPr>
          </a:p>
          <a:p>
            <a:pPr indent="0" lvl="0" marL="457200" rtl="0" algn="l">
              <a:lnSpc>
                <a:spcPct val="97916"/>
              </a:lnSpc>
              <a:spcBef>
                <a:spcPts val="0"/>
              </a:spcBef>
              <a:spcAft>
                <a:spcPts val="0"/>
              </a:spcAft>
              <a:buNone/>
            </a:pPr>
            <a:r>
              <a:rPr lang="en" sz="1900">
                <a:solidFill>
                  <a:srgbClr val="FFFFFF"/>
                </a:solidFill>
                <a:latin typeface="Roboto"/>
                <a:ea typeface="Roboto"/>
                <a:cs typeface="Roboto"/>
                <a:sym typeface="Roboto"/>
              </a:rPr>
              <a:t>Item_Weight: Weight of product</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Item_Fat_Content: Whether the product is low fat or not</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Item_Visibility: The % of total display area of all products in a store allocated to the particular product</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Item_Type: The category to which the product belongs</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Item_MRP: Maximum Retail Price (list price) of the product</a:t>
            </a:r>
            <a:endParaRPr sz="1900">
              <a:solidFill>
                <a:srgbClr val="FFFFFF"/>
              </a:solidFill>
              <a:latin typeface="Roboto"/>
              <a:ea typeface="Roboto"/>
              <a:cs typeface="Roboto"/>
              <a:sym typeface="Roboto"/>
            </a:endParaRPr>
          </a:p>
          <a:p>
            <a:pPr indent="0" lvl="0" marL="457200" rtl="0" algn="l">
              <a:lnSpc>
                <a:spcPct val="97916"/>
              </a:lnSpc>
              <a:spcBef>
                <a:spcPts val="0"/>
              </a:spcBef>
              <a:spcAft>
                <a:spcPts val="0"/>
              </a:spcAft>
              <a:buNone/>
            </a:pPr>
            <a:r>
              <a:t/>
            </a:r>
            <a:endParaRPr sz="1900">
              <a:solidFill>
                <a:srgbClr val="FFFFFF"/>
              </a:solidFill>
              <a:latin typeface="Roboto"/>
              <a:ea typeface="Roboto"/>
              <a:cs typeface="Roboto"/>
              <a:sym typeface="Roboto"/>
            </a:endParaRPr>
          </a:p>
          <a:p>
            <a:pPr indent="0" lvl="0" marL="0" rtl="0" algn="l">
              <a:lnSpc>
                <a:spcPct val="105000"/>
              </a:lnSpc>
              <a:spcBef>
                <a:spcPts val="800"/>
              </a:spcBef>
              <a:spcAft>
                <a:spcPts val="1200"/>
              </a:spcAft>
              <a:buNone/>
            </a:pPr>
            <a:r>
              <a:t/>
            </a:r>
            <a:endParaRPr sz="19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9" name="Shape 299"/>
        <p:cNvGrpSpPr/>
        <p:nvPr/>
      </p:nvGrpSpPr>
      <p:grpSpPr>
        <a:xfrm>
          <a:off x="0" y="0"/>
          <a:ext cx="0" cy="0"/>
          <a:chOff x="0" y="0"/>
          <a:chExt cx="0" cy="0"/>
        </a:xfrm>
      </p:grpSpPr>
      <p:sp>
        <p:nvSpPr>
          <p:cNvPr id="300" name="Google Shape;300;p17"/>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301" name="Google Shape;301;p17"/>
          <p:cNvSpPr txBox="1"/>
          <p:nvPr>
            <p:ph idx="1" type="body"/>
          </p:nvPr>
        </p:nvSpPr>
        <p:spPr>
          <a:xfrm>
            <a:off x="95250" y="968375"/>
            <a:ext cx="8953500" cy="3016200"/>
          </a:xfrm>
          <a:prstGeom prst="rect">
            <a:avLst/>
          </a:prstGeom>
        </p:spPr>
        <p:txBody>
          <a:bodyPr anchorCtr="0" anchor="t" bIns="91425" lIns="91425" spcFirstLastPara="1" rIns="91425" wrap="square" tIns="91425">
            <a:noAutofit/>
          </a:bodyPr>
          <a:lstStyle/>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Outlet_Identifier: Unique store ID</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Outlet_Establishment_Year: The year in which store was established</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Outlet_Size: The size of the store in terms of ground area covered</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Outlet_Location_Type: The type of city in which the store is located</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Outlet_Type: Whether the outlet is just a grocery store or some sort of supermarket</a:t>
            </a:r>
            <a:endParaRPr sz="1900">
              <a:solidFill>
                <a:srgbClr val="FFFFFF"/>
              </a:solidFill>
              <a:latin typeface="Roboto"/>
              <a:ea typeface="Roboto"/>
              <a:cs typeface="Roboto"/>
              <a:sym typeface="Roboto"/>
            </a:endParaRPr>
          </a:p>
          <a:p>
            <a:pPr indent="-349250" lvl="0" marL="457200" rtl="0" algn="l">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Item_Outlet_Sales: Sales of the product in the particular store. This is the outcome</a:t>
            </a:r>
            <a:endParaRPr sz="1900">
              <a:solidFill>
                <a:srgbClr val="FFFFFF"/>
              </a:solidFill>
              <a:latin typeface="Roboto"/>
              <a:ea typeface="Roboto"/>
              <a:cs typeface="Roboto"/>
              <a:sym typeface="Roboto"/>
            </a:endParaRPr>
          </a:p>
          <a:p>
            <a:pPr indent="0" lvl="0" marL="457200" rtl="0" algn="l">
              <a:lnSpc>
                <a:spcPct val="97916"/>
              </a:lnSpc>
              <a:spcBef>
                <a:spcPts val="0"/>
              </a:spcBef>
              <a:spcAft>
                <a:spcPts val="0"/>
              </a:spcAft>
              <a:buNone/>
            </a:pPr>
            <a:r>
              <a:rPr lang="en" sz="1900">
                <a:solidFill>
                  <a:srgbClr val="FFFFFF"/>
                </a:solidFill>
                <a:latin typeface="Roboto"/>
                <a:ea typeface="Roboto"/>
                <a:cs typeface="Roboto"/>
                <a:sym typeface="Roboto"/>
              </a:rPr>
              <a:t>variable to be predicted.</a:t>
            </a:r>
            <a:endParaRPr sz="1900">
              <a:solidFill>
                <a:srgbClr val="FFFFFF"/>
              </a:solidFill>
              <a:latin typeface="Roboto"/>
              <a:ea typeface="Roboto"/>
              <a:cs typeface="Roboto"/>
              <a:sym typeface="Roboto"/>
            </a:endParaRPr>
          </a:p>
          <a:p>
            <a:pPr indent="0" lvl="0" marL="457200" rtl="0" algn="l">
              <a:lnSpc>
                <a:spcPct val="97916"/>
              </a:lnSpc>
              <a:spcBef>
                <a:spcPts val="800"/>
              </a:spcBef>
              <a:spcAft>
                <a:spcPts val="0"/>
              </a:spcAft>
              <a:buNone/>
            </a:pPr>
            <a:r>
              <a:t/>
            </a:r>
            <a:endParaRPr sz="1900">
              <a:solidFill>
                <a:srgbClr val="FFFFFF"/>
              </a:solidFill>
              <a:latin typeface="Roboto"/>
              <a:ea typeface="Roboto"/>
              <a:cs typeface="Roboto"/>
              <a:sym typeface="Roboto"/>
            </a:endParaRPr>
          </a:p>
          <a:p>
            <a:pPr indent="0" lvl="0" marL="0" rtl="0" algn="l">
              <a:lnSpc>
                <a:spcPct val="105000"/>
              </a:lnSpc>
              <a:spcBef>
                <a:spcPts val="800"/>
              </a:spcBef>
              <a:spcAft>
                <a:spcPts val="1200"/>
              </a:spcAft>
              <a:buNone/>
            </a:pPr>
            <a:r>
              <a:t/>
            </a:r>
            <a:endParaRPr sz="19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05" name="Shape 305"/>
        <p:cNvGrpSpPr/>
        <p:nvPr/>
      </p:nvGrpSpPr>
      <p:grpSpPr>
        <a:xfrm>
          <a:off x="0" y="0"/>
          <a:ext cx="0" cy="0"/>
          <a:chOff x="0" y="0"/>
          <a:chExt cx="0" cy="0"/>
        </a:xfrm>
      </p:grpSpPr>
      <p:sp>
        <p:nvSpPr>
          <p:cNvPr id="306" name="Google Shape;306;p18"/>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Data Preprocessing</a:t>
            </a:r>
            <a:endParaRPr sz="2000">
              <a:latin typeface="Roboto"/>
              <a:ea typeface="Roboto"/>
              <a:cs typeface="Roboto"/>
              <a:sym typeface="Roboto"/>
            </a:endParaRPr>
          </a:p>
        </p:txBody>
      </p:sp>
      <p:sp>
        <p:nvSpPr>
          <p:cNvPr id="307" name="Google Shape;307;p18"/>
          <p:cNvSpPr txBox="1"/>
          <p:nvPr>
            <p:ph idx="1" type="body"/>
          </p:nvPr>
        </p:nvSpPr>
        <p:spPr>
          <a:xfrm>
            <a:off x="95250" y="1098500"/>
            <a:ext cx="8953500" cy="288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FFFFFF"/>
                </a:solidFill>
                <a:latin typeface="Roboto"/>
                <a:ea typeface="Roboto"/>
                <a:cs typeface="Roboto"/>
                <a:sym typeface="Roboto"/>
              </a:rPr>
              <a:t>Training data get from kaggle project in .csv format.</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Performing EDA to get insight of data like identifying distribution , outliers ,trend</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among data etc.</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Check for null values in the columns. If present impute the null values.</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Encode the categorical values with numeric values.</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Perform Standard Scalar to scale down the values and </a:t>
            </a:r>
            <a:r>
              <a:rPr lang="en" sz="1400">
                <a:solidFill>
                  <a:srgbClr val="FFFFFF"/>
                </a:solidFill>
                <a:latin typeface="Roboto"/>
                <a:ea typeface="Roboto"/>
                <a:cs typeface="Roboto"/>
                <a:sym typeface="Roboto"/>
              </a:rPr>
              <a:t>perform one hot encoding</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Save the file as SC.sav</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1200"/>
              </a:spcAft>
              <a:buNone/>
            </a:pPr>
            <a:r>
              <a:t/>
            </a:r>
            <a:endParaRPr sz="14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11" name="Shape 311"/>
        <p:cNvGrpSpPr/>
        <p:nvPr/>
      </p:nvGrpSpPr>
      <p:grpSpPr>
        <a:xfrm>
          <a:off x="0" y="0"/>
          <a:ext cx="0" cy="0"/>
          <a:chOff x="0" y="0"/>
          <a:chExt cx="0" cy="0"/>
        </a:xfrm>
      </p:grpSpPr>
      <p:sp>
        <p:nvSpPr>
          <p:cNvPr id="312" name="Google Shape;312;p19"/>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Model Building</a:t>
            </a:r>
            <a:endParaRPr sz="2000">
              <a:latin typeface="Roboto"/>
              <a:ea typeface="Roboto"/>
              <a:cs typeface="Roboto"/>
              <a:sym typeface="Roboto"/>
            </a:endParaRPr>
          </a:p>
        </p:txBody>
      </p:sp>
      <p:sp>
        <p:nvSpPr>
          <p:cNvPr id="313" name="Google Shape;313;p19"/>
          <p:cNvSpPr txBox="1"/>
          <p:nvPr>
            <p:ph idx="1" type="body"/>
          </p:nvPr>
        </p:nvSpPr>
        <p:spPr>
          <a:xfrm>
            <a:off x="95250" y="1098500"/>
            <a:ext cx="8953500" cy="288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FFFFFF"/>
                </a:solidFill>
                <a:latin typeface="Roboto"/>
                <a:ea typeface="Roboto"/>
                <a:cs typeface="Roboto"/>
                <a:sym typeface="Roboto"/>
              </a:rPr>
              <a:t>We use Linear Regression, RandomForestRegressor for building the model.</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Predict the value using this model and find  the mean absolute error and mean </a:t>
            </a:r>
            <a:r>
              <a:rPr lang="en" sz="1400">
                <a:solidFill>
                  <a:srgbClr val="FFFFFF"/>
                </a:solidFill>
                <a:latin typeface="Roboto"/>
                <a:ea typeface="Roboto"/>
                <a:cs typeface="Roboto"/>
                <a:sym typeface="Roboto"/>
              </a:rPr>
              <a:t>squared</a:t>
            </a:r>
            <a:r>
              <a:rPr lang="en" sz="1400">
                <a:solidFill>
                  <a:srgbClr val="FFFFFF"/>
                </a:solidFill>
                <a:latin typeface="Roboto"/>
                <a:ea typeface="Roboto"/>
                <a:cs typeface="Roboto"/>
                <a:sym typeface="Roboto"/>
              </a:rPr>
              <a:t> error</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Hyper parameter Tuning:</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GrideSearchCV used for parameter tuning with </a:t>
            </a:r>
            <a:r>
              <a:rPr lang="en" sz="1400">
                <a:solidFill>
                  <a:srgbClr val="FFFFFF"/>
                </a:solidFill>
                <a:latin typeface="Roboto"/>
                <a:ea typeface="Roboto"/>
                <a:cs typeface="Roboto"/>
                <a:sym typeface="Roboto"/>
              </a:rPr>
              <a:t>estimators</a:t>
            </a:r>
            <a:r>
              <a:rPr lang="en" sz="1400">
                <a:solidFill>
                  <a:srgbClr val="FFFFFF"/>
                </a:solidFill>
                <a:latin typeface="Roboto"/>
                <a:ea typeface="Roboto"/>
                <a:cs typeface="Roboto"/>
                <a:sym typeface="Roboto"/>
              </a:rPr>
              <a:t> values.</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KFold used to find the best parameter and used for prediction.</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Save </a:t>
            </a:r>
            <a:r>
              <a:rPr lang="en" sz="1400">
                <a:solidFill>
                  <a:srgbClr val="FFFFFF"/>
                </a:solidFill>
                <a:latin typeface="Roboto"/>
                <a:ea typeface="Roboto"/>
                <a:cs typeface="Roboto"/>
                <a:sym typeface="Roboto"/>
              </a:rPr>
              <a:t>the model as random_forest_grid.sav and dump into the google drive.</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Load the model for prediction.</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1200"/>
              </a:spcAft>
              <a:buNone/>
            </a:pPr>
            <a:r>
              <a:t/>
            </a:r>
            <a:endParaRPr sz="14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17" name="Shape 317"/>
        <p:cNvGrpSpPr/>
        <p:nvPr/>
      </p:nvGrpSpPr>
      <p:grpSpPr>
        <a:xfrm>
          <a:off x="0" y="0"/>
          <a:ext cx="0" cy="0"/>
          <a:chOff x="0" y="0"/>
          <a:chExt cx="0" cy="0"/>
        </a:xfrm>
      </p:grpSpPr>
      <p:sp>
        <p:nvSpPr>
          <p:cNvPr id="318" name="Google Shape;318;p20"/>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Prediction</a:t>
            </a:r>
            <a:endParaRPr sz="2000">
              <a:latin typeface="Roboto"/>
              <a:ea typeface="Roboto"/>
              <a:cs typeface="Roboto"/>
              <a:sym typeface="Roboto"/>
            </a:endParaRPr>
          </a:p>
        </p:txBody>
      </p:sp>
      <p:sp>
        <p:nvSpPr>
          <p:cNvPr id="319" name="Google Shape;319;p20"/>
          <p:cNvSpPr txBox="1"/>
          <p:nvPr>
            <p:ph idx="1" type="body"/>
          </p:nvPr>
        </p:nvSpPr>
        <p:spPr>
          <a:xfrm>
            <a:off x="95250" y="1098500"/>
            <a:ext cx="8953500" cy="288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Train data save in .csv format.</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Perform data pre-processing technique on it.</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Develop the model and save in the google drive.</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rPr lang="en" sz="1400">
                <a:solidFill>
                  <a:srgbClr val="FFFFFF"/>
                </a:solidFill>
                <a:latin typeface="Roboto"/>
                <a:ea typeface="Roboto"/>
                <a:cs typeface="Roboto"/>
                <a:sym typeface="Roboto"/>
              </a:rPr>
              <a:t>Load the model random_forest_grid.sav from the google drive and </a:t>
            </a:r>
            <a:r>
              <a:rPr lang="en" sz="1400">
                <a:solidFill>
                  <a:srgbClr val="FFFFFF"/>
                </a:solidFill>
                <a:latin typeface="Roboto"/>
                <a:ea typeface="Roboto"/>
                <a:cs typeface="Roboto"/>
                <a:sym typeface="Roboto"/>
              </a:rPr>
              <a:t>allow for prediction.</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0"/>
              </a:spcAft>
              <a:buNone/>
            </a:pPr>
            <a:r>
              <a:t/>
            </a:r>
            <a:endParaRPr sz="1400">
              <a:solidFill>
                <a:srgbClr val="FFFFFF"/>
              </a:solidFill>
              <a:latin typeface="Roboto"/>
              <a:ea typeface="Roboto"/>
              <a:cs typeface="Roboto"/>
              <a:sym typeface="Roboto"/>
            </a:endParaRPr>
          </a:p>
          <a:p>
            <a:pPr indent="0" lvl="0" marL="0" rtl="0" algn="l">
              <a:lnSpc>
                <a:spcPct val="105000"/>
              </a:lnSpc>
              <a:spcBef>
                <a:spcPts val="1200"/>
              </a:spcBef>
              <a:spcAft>
                <a:spcPts val="1200"/>
              </a:spcAft>
              <a:buNone/>
            </a:pPr>
            <a:r>
              <a:t/>
            </a:r>
            <a:endParaRPr sz="14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23" name="Shape 323"/>
        <p:cNvGrpSpPr/>
        <p:nvPr/>
      </p:nvGrpSpPr>
      <p:grpSpPr>
        <a:xfrm>
          <a:off x="0" y="0"/>
          <a:ext cx="0" cy="0"/>
          <a:chOff x="0" y="0"/>
          <a:chExt cx="0" cy="0"/>
        </a:xfrm>
      </p:grpSpPr>
      <p:sp>
        <p:nvSpPr>
          <p:cNvPr id="324" name="Google Shape;324;p21"/>
          <p:cNvSpPr txBox="1"/>
          <p:nvPr>
            <p:ph type="title"/>
          </p:nvPr>
        </p:nvSpPr>
        <p:spPr>
          <a:xfrm>
            <a:off x="1388550" y="550475"/>
            <a:ext cx="6366900" cy="62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25" name="Google Shape;325;p21"/>
          <p:cNvSpPr txBox="1"/>
          <p:nvPr>
            <p:ph idx="1" type="body"/>
          </p:nvPr>
        </p:nvSpPr>
        <p:spPr>
          <a:xfrm>
            <a:off x="95250" y="1098500"/>
            <a:ext cx="8953500" cy="25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Font typeface="Arial"/>
              <a:buNone/>
            </a:pPr>
            <a:r>
              <a:rPr b="1" lang="en" sz="1400">
                <a:solidFill>
                  <a:srgbClr val="FFFFFF"/>
                </a:solidFill>
                <a:latin typeface="Calibri"/>
                <a:ea typeface="Calibri"/>
                <a:cs typeface="Calibri"/>
                <a:sym typeface="Calibri"/>
              </a:rPr>
              <a:t>Q1) What’s the source of data?</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Ans. The data for training is provided by the client in kaggle:</a:t>
            </a:r>
            <a:endParaRPr sz="1400">
              <a:solidFill>
                <a:srgbClr val="FFFFFF"/>
              </a:solidFill>
              <a:latin typeface="Calibri"/>
              <a:ea typeface="Calibri"/>
              <a:cs typeface="Calibri"/>
              <a:sym typeface="Calibri"/>
            </a:endParaRPr>
          </a:p>
          <a:p>
            <a:pPr indent="0" lvl="0" marL="0" rtl="0" algn="just">
              <a:lnSpc>
                <a:spcPct val="100000"/>
              </a:lnSpc>
              <a:spcBef>
                <a:spcPts val="0"/>
              </a:spcBef>
              <a:spcAft>
                <a:spcPts val="0"/>
              </a:spcAft>
              <a:buNone/>
            </a:pPr>
            <a:r>
              <a:rPr lang="en" sz="1400" u="sng">
                <a:solidFill>
                  <a:srgbClr val="FFFFFF"/>
                </a:solidFill>
                <a:latin typeface="Calibri"/>
                <a:ea typeface="Calibri"/>
                <a:cs typeface="Calibri"/>
                <a:sym typeface="Calibri"/>
                <a:hlinkClick r:id="rId3">
                  <a:extLst>
                    <a:ext uri="{A12FA001-AC4F-418D-AE19-62706E023703}">
                      <ahyp:hlinkClr val="tx"/>
                    </a:ext>
                  </a:extLst>
                </a:hlinkClick>
              </a:rPr>
              <a:t>https://www.kaggle.com/brijbhushannanda1979/bigmart-sales-data</a:t>
            </a:r>
            <a:endParaRPr sz="1400">
              <a:solidFill>
                <a:srgbClr val="FFFFFF"/>
              </a:solidFill>
              <a:latin typeface="Calibri"/>
              <a:ea typeface="Calibri"/>
              <a:cs typeface="Calibri"/>
              <a:sym typeface="Calibri"/>
            </a:endParaRPr>
          </a:p>
          <a:p>
            <a:pPr indent="0" lvl="0" marL="0" rtl="0" algn="just">
              <a:lnSpc>
                <a:spcPct val="100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rPr b="1" lang="en" sz="1400">
                <a:solidFill>
                  <a:srgbClr val="FFFFFF"/>
                </a:solidFill>
                <a:latin typeface="Calibri"/>
                <a:ea typeface="Calibri"/>
                <a:cs typeface="Calibri"/>
                <a:sym typeface="Calibri"/>
              </a:rPr>
              <a:t>Q 2) What was the type of data?</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Ans. The data was the combination of numerical and Categorical values.</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rPr b="1" lang="en" sz="1400">
                <a:solidFill>
                  <a:srgbClr val="FFFFFF"/>
                </a:solidFill>
                <a:latin typeface="Calibri"/>
                <a:ea typeface="Calibri"/>
                <a:cs typeface="Calibri"/>
                <a:sym typeface="Calibri"/>
              </a:rPr>
              <a:t>Q 3) What’s the complete flow you followed in this Project?</a:t>
            </a:r>
            <a:endParaRPr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FFFFFF"/>
                </a:solidFill>
                <a:latin typeface="Calibri"/>
                <a:ea typeface="Calibri"/>
                <a:cs typeface="Calibri"/>
                <a:sym typeface="Calibri"/>
              </a:rPr>
              <a:t>Ans. Refer the Architecture section for this.</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lnSpc>
                <a:spcPct val="100000"/>
              </a:lnSpc>
              <a:spcBef>
                <a:spcPts val="0"/>
              </a:spcBef>
              <a:spcAft>
                <a:spcPts val="0"/>
              </a:spcAft>
              <a:buClr>
                <a:srgbClr val="000000"/>
              </a:buClr>
              <a:buFont typeface="Arial"/>
              <a:buNone/>
            </a:pPr>
            <a:r>
              <a:t/>
            </a:r>
            <a:endParaRPr sz="14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