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notesMasterIdLst>
    <p:notesMasterId r:id="rId10"/>
  </p:notesMasterIdLst>
  <p:sldIdLst>
    <p:sldId id="256" r:id="rId2"/>
    <p:sldId id="259" r:id="rId3"/>
    <p:sldId id="260" r:id="rId4"/>
    <p:sldId id="276" r:id="rId5"/>
    <p:sldId id="277" r:id="rId6"/>
    <p:sldId id="266" r:id="rId7"/>
    <p:sldId id="271" r:id="rId8"/>
    <p:sldId id="272" r:id="rId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2AAED4-1085-4BD6-A262-71B96E970898}" type="datetimeFigureOut">
              <a:rPr lang="en-US" smtClean="0"/>
              <a:t>24-Apr-17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E6473-533B-416B-BFF5-74030B0C7A8B}" type="slidenum">
              <a:rPr lang="en-US" smtClean="0"/>
              <a:t>‹#›</a:t>
            </a:fld>
            <a:endParaRPr lang="en-US"/>
          </a:p>
        </p:txBody>
      </p:sp>
    </p:spTree>
    <p:extLst>
      <p:ext uri="{BB962C8B-B14F-4D97-AF65-F5344CB8AC3E}">
        <p14:creationId xmlns:p14="http://schemas.microsoft.com/office/powerpoint/2010/main" val="2301994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4E2BB122-0681-49D0-AF35-AB2F2F86D8C2}" type="datetimeFigureOut">
              <a:rPr lang="en-US" smtClean="0"/>
              <a:pPr>
                <a:defRPr/>
              </a:pPr>
              <a:t>24-Apr-17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D1D9C64-0E35-47D5-AED7-66A0A94981B7}" type="slidenum">
              <a:rPr lang="en-US" smtClean="0"/>
              <a:pPr>
                <a:defRPr/>
              </a:pPr>
              <a:t>‹#›</a:t>
            </a:fld>
            <a:endParaRPr lang="en-US"/>
          </a:p>
        </p:txBody>
      </p:sp>
    </p:spTree>
    <p:extLst>
      <p:ext uri="{BB962C8B-B14F-4D97-AF65-F5344CB8AC3E}">
        <p14:creationId xmlns:p14="http://schemas.microsoft.com/office/powerpoint/2010/main" val="87527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8E518B4-45A1-4342-AE55-DB2B0A0E8FFA}" type="datetimeFigureOut">
              <a:rPr lang="en-US" smtClean="0"/>
              <a:pPr>
                <a:defRPr/>
              </a:pPr>
              <a:t>24-Apr-17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8163F6-8581-4E1B-9D6E-8AF82A99CBF7}" type="slidenum">
              <a:rPr lang="en-US" smtClean="0"/>
              <a:pPr>
                <a:defRPr/>
              </a:pPr>
              <a:t>‹#›</a:t>
            </a:fld>
            <a:endParaRPr lang="en-US"/>
          </a:p>
        </p:txBody>
      </p:sp>
    </p:spTree>
    <p:extLst>
      <p:ext uri="{BB962C8B-B14F-4D97-AF65-F5344CB8AC3E}">
        <p14:creationId xmlns:p14="http://schemas.microsoft.com/office/powerpoint/2010/main" val="268509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92146A0C-925F-4FF2-95E3-51CE47EE1B08}" type="datetimeFigureOut">
              <a:rPr lang="en-US" smtClean="0"/>
              <a:pPr>
                <a:defRPr/>
              </a:pPr>
              <a:t>24-Apr-17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C311AE-8D33-4EF2-BD97-6042FAC47D22}" type="slidenum">
              <a:rPr lang="en-US" smtClean="0"/>
              <a:pPr>
                <a:defRPr/>
              </a:pPr>
              <a:t>‹#›</a:t>
            </a:fld>
            <a:endParaRPr lang="en-US"/>
          </a:p>
        </p:txBody>
      </p:sp>
    </p:spTree>
    <p:extLst>
      <p:ext uri="{BB962C8B-B14F-4D97-AF65-F5344CB8AC3E}">
        <p14:creationId xmlns:p14="http://schemas.microsoft.com/office/powerpoint/2010/main" val="69190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5FBC163-72A7-40E3-94B9-7FE1BFCC1810}" type="datetimeFigureOut">
              <a:rPr lang="en-US" smtClean="0"/>
              <a:pPr>
                <a:defRPr/>
              </a:pPr>
              <a:t>24-Apr-17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F8D1827-0B76-47DB-A093-72393B8C027C}" type="slidenum">
              <a:rPr lang="en-US" smtClean="0"/>
              <a:pPr>
                <a:defRPr/>
              </a:pPr>
              <a:t>‹#›</a:t>
            </a:fld>
            <a:endParaRPr lang="en-US"/>
          </a:p>
        </p:txBody>
      </p:sp>
    </p:spTree>
    <p:extLst>
      <p:ext uri="{BB962C8B-B14F-4D97-AF65-F5344CB8AC3E}">
        <p14:creationId xmlns:p14="http://schemas.microsoft.com/office/powerpoint/2010/main" val="350109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5593F58-760D-4244-9A95-BDE963FF6A90}" type="datetimeFigureOut">
              <a:rPr lang="en-US" smtClean="0"/>
              <a:pPr>
                <a:defRPr/>
              </a:pPr>
              <a:t>24-Apr-17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CC91AFE-D0C6-4376-9292-710CAA89E23E}" type="slidenum">
              <a:rPr lang="en-US" smtClean="0"/>
              <a:pPr>
                <a:defRPr/>
              </a:pPr>
              <a:t>‹#›</a:t>
            </a:fld>
            <a:endParaRPr lang="en-US"/>
          </a:p>
        </p:txBody>
      </p:sp>
    </p:spTree>
    <p:extLst>
      <p:ext uri="{BB962C8B-B14F-4D97-AF65-F5344CB8AC3E}">
        <p14:creationId xmlns:p14="http://schemas.microsoft.com/office/powerpoint/2010/main" val="134671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B54DDF09-7334-49D7-AA2B-8B8D8DB0608D}" type="datetimeFigureOut">
              <a:rPr lang="en-US" smtClean="0"/>
              <a:pPr>
                <a:defRPr/>
              </a:pPr>
              <a:t>24-Apr-17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8137780-AEE8-466A-9DB0-EFF1C59A6123}" type="slidenum">
              <a:rPr lang="en-US" smtClean="0"/>
              <a:pPr>
                <a:defRPr/>
              </a:pPr>
              <a:t>‹#›</a:t>
            </a:fld>
            <a:endParaRPr lang="en-US"/>
          </a:p>
        </p:txBody>
      </p:sp>
    </p:spTree>
    <p:extLst>
      <p:ext uri="{BB962C8B-B14F-4D97-AF65-F5344CB8AC3E}">
        <p14:creationId xmlns:p14="http://schemas.microsoft.com/office/powerpoint/2010/main" val="371471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9C5867D-4069-4742-B83B-7C2F5D15F25E}" type="datetimeFigureOut">
              <a:rPr lang="en-US" smtClean="0"/>
              <a:pPr>
                <a:defRPr/>
              </a:pPr>
              <a:t>24-Apr-17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A1746B5-9E3B-4340-97ED-B8A8FD84D917}" type="slidenum">
              <a:rPr lang="en-US" smtClean="0"/>
              <a:pPr>
                <a:defRPr/>
              </a:pPr>
              <a:t>‹#›</a:t>
            </a:fld>
            <a:endParaRPr lang="en-US"/>
          </a:p>
        </p:txBody>
      </p:sp>
    </p:spTree>
    <p:extLst>
      <p:ext uri="{BB962C8B-B14F-4D97-AF65-F5344CB8AC3E}">
        <p14:creationId xmlns:p14="http://schemas.microsoft.com/office/powerpoint/2010/main" val="97937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B8B170E0-ACE1-490D-9DE2-6B10D2821863}" type="datetimeFigureOut">
              <a:rPr lang="en-US" smtClean="0"/>
              <a:pPr>
                <a:defRPr/>
              </a:pPr>
              <a:t>24-Apr-17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64402E0-9179-485E-8170-3983C1CD8CA1}" type="slidenum">
              <a:rPr lang="en-US" smtClean="0"/>
              <a:pPr>
                <a:defRPr/>
              </a:pPr>
              <a:t>‹#›</a:t>
            </a:fld>
            <a:endParaRPr lang="en-US"/>
          </a:p>
        </p:txBody>
      </p:sp>
    </p:spTree>
    <p:extLst>
      <p:ext uri="{BB962C8B-B14F-4D97-AF65-F5344CB8AC3E}">
        <p14:creationId xmlns:p14="http://schemas.microsoft.com/office/powerpoint/2010/main" val="178347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6CF7600-7414-4C55-A45D-14B775D9E33B}" type="datetimeFigureOut">
              <a:rPr lang="en-US" smtClean="0"/>
              <a:pPr>
                <a:defRPr/>
              </a:pPr>
              <a:t>24-Apr-17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2F77C7B-55A1-492C-AB5C-29361FCA5DF5}" type="slidenum">
              <a:rPr lang="en-US" smtClean="0"/>
              <a:pPr>
                <a:defRPr/>
              </a:pPr>
              <a:t>‹#›</a:t>
            </a:fld>
            <a:endParaRPr lang="en-US"/>
          </a:p>
        </p:txBody>
      </p:sp>
    </p:spTree>
    <p:extLst>
      <p:ext uri="{BB962C8B-B14F-4D97-AF65-F5344CB8AC3E}">
        <p14:creationId xmlns:p14="http://schemas.microsoft.com/office/powerpoint/2010/main" val="111362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BB57E11-308E-4520-A641-AF1EB851F32C}" type="datetimeFigureOut">
              <a:rPr lang="en-US" smtClean="0"/>
              <a:pPr>
                <a:defRPr/>
              </a:pPr>
              <a:t>24-Apr-17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9621A04-5A46-43AB-A096-6D4DABD0858A}" type="slidenum">
              <a:rPr lang="en-US" smtClean="0"/>
              <a:pPr>
                <a:defRPr/>
              </a:pPr>
              <a:t>‹#›</a:t>
            </a:fld>
            <a:endParaRPr lang="en-US"/>
          </a:p>
        </p:txBody>
      </p:sp>
    </p:spTree>
    <p:extLst>
      <p:ext uri="{BB962C8B-B14F-4D97-AF65-F5344CB8AC3E}">
        <p14:creationId xmlns:p14="http://schemas.microsoft.com/office/powerpoint/2010/main" val="232829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082A88D-B001-4CC3-9C38-59519F4D2F39}" type="datetimeFigureOut">
              <a:rPr lang="en-US" smtClean="0"/>
              <a:pPr>
                <a:defRPr/>
              </a:pPr>
              <a:t>24-Apr-17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D3630C5-C78D-4F86-92DA-D8A5CBB240DB}" type="slidenum">
              <a:rPr lang="en-US" smtClean="0"/>
              <a:pPr>
                <a:defRPr/>
              </a:pPr>
              <a:t>‹#›</a:t>
            </a:fld>
            <a:endParaRPr lang="en-US"/>
          </a:p>
        </p:txBody>
      </p:sp>
    </p:spTree>
    <p:extLst>
      <p:ext uri="{BB962C8B-B14F-4D97-AF65-F5344CB8AC3E}">
        <p14:creationId xmlns:p14="http://schemas.microsoft.com/office/powerpoint/2010/main" val="363720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7D84B1D-C206-4A05-941D-8D9FA8E50579}" type="datetimeFigureOut">
              <a:rPr lang="en-US" smtClean="0"/>
              <a:pPr>
                <a:defRPr/>
              </a:pPr>
              <a:t>24-Apr-17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2203D0B-18C8-44E1-B3C7-4B4FAED6B41B}" type="slidenum">
              <a:rPr lang="en-US" smtClean="0"/>
              <a:pPr>
                <a:defRPr/>
              </a:pPr>
              <a:t>‹#›</a:t>
            </a:fld>
            <a:endParaRPr lang="en-US"/>
          </a:p>
        </p:txBody>
      </p:sp>
    </p:spTree>
    <p:extLst>
      <p:ext uri="{BB962C8B-B14F-4D97-AF65-F5344CB8AC3E}">
        <p14:creationId xmlns:p14="http://schemas.microsoft.com/office/powerpoint/2010/main" val="1199679561"/>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ChangeArrowheads="1"/>
          </p:cNvSpPr>
          <p:nvPr/>
        </p:nvSpPr>
        <p:spPr bwMode="auto">
          <a:xfrm>
            <a:off x="1503218" y="134360"/>
            <a:ext cx="9144000" cy="1143000"/>
          </a:xfrm>
          <a:prstGeom prst="rect">
            <a:avLst/>
          </a:prstGeom>
          <a:solidFill>
            <a:srgbClr val="FFC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800" b="1" dirty="0">
                <a:solidFill>
                  <a:srgbClr val="C00000"/>
                </a:solidFill>
                <a:latin typeface="Corbel" pitchFamily="34" charset="0"/>
                <a:cs typeface="Times New Roman" pitchFamily="18" charset="0"/>
              </a:rPr>
              <a:t>B.Tech Electronics Engineering </a:t>
            </a:r>
          </a:p>
          <a:p>
            <a:pPr>
              <a:spcBef>
                <a:spcPct val="0"/>
              </a:spcBef>
              <a:buFontTx/>
              <a:buNone/>
            </a:pPr>
            <a:r>
              <a:rPr lang="en-US" altLang="en-US" sz="2800" b="1" dirty="0">
                <a:solidFill>
                  <a:srgbClr val="C00000"/>
                </a:solidFill>
                <a:latin typeface="Corbel" pitchFamily="34" charset="0"/>
                <a:cs typeface="Times New Roman" pitchFamily="18" charset="0"/>
              </a:rPr>
              <a:t>Major Project Presentation Phase-II</a:t>
            </a:r>
          </a:p>
        </p:txBody>
      </p:sp>
      <p:sp>
        <p:nvSpPr>
          <p:cNvPr id="2051" name="Rectangle 4"/>
          <p:cNvSpPr>
            <a:spLocks noChangeArrowheads="1"/>
          </p:cNvSpPr>
          <p:nvPr/>
        </p:nvSpPr>
        <p:spPr bwMode="auto">
          <a:xfrm>
            <a:off x="1503218" y="1"/>
            <a:ext cx="9144000" cy="142875"/>
          </a:xfrm>
          <a:prstGeom prst="rect">
            <a:avLst/>
          </a:prstGeom>
          <a:solidFill>
            <a:srgbClr val="00B05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en-US" altLang="en-US" sz="2800">
              <a:solidFill>
                <a:srgbClr val="FFFFFF"/>
              </a:solidFill>
              <a:latin typeface="Corbel" pitchFamily="34" charset="0"/>
            </a:endParaRPr>
          </a:p>
        </p:txBody>
      </p:sp>
      <p:pic>
        <p:nvPicPr>
          <p:cNvPr id="20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1" y="323273"/>
            <a:ext cx="1755775" cy="76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4" name="TextBox 7"/>
          <p:cNvSpPr txBox="1">
            <a:spLocks noChangeArrowheads="1"/>
          </p:cNvSpPr>
          <p:nvPr/>
        </p:nvSpPr>
        <p:spPr bwMode="auto">
          <a:xfrm>
            <a:off x="2667001" y="1905000"/>
            <a:ext cx="7199313" cy="4154984"/>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2400" b="1" dirty="0">
                <a:solidFill>
                  <a:srgbClr val="C00000"/>
                </a:solidFill>
                <a:latin typeface="Corbel" pitchFamily="34" charset="0"/>
              </a:rPr>
              <a:t>Project Name: </a:t>
            </a:r>
          </a:p>
          <a:p>
            <a:pPr algn="ctr">
              <a:spcBef>
                <a:spcPct val="0"/>
              </a:spcBef>
              <a:buFontTx/>
              <a:buNone/>
            </a:pPr>
            <a:r>
              <a:rPr lang="en-US" sz="2400" dirty="0"/>
              <a:t>  </a:t>
            </a:r>
            <a:r>
              <a:rPr lang="en-US" sz="2400" dirty="0" smtClean="0"/>
              <a:t>Automatic Phase shifter using a microcontroller</a:t>
            </a:r>
            <a:endParaRPr lang="en-US" altLang="en-US" sz="2400" b="1" dirty="0">
              <a:solidFill>
                <a:srgbClr val="C00000"/>
              </a:solidFill>
              <a:latin typeface="Corbel" pitchFamily="34" charset="0"/>
            </a:endParaRPr>
          </a:p>
          <a:p>
            <a:pPr algn="ctr">
              <a:spcBef>
                <a:spcPct val="0"/>
              </a:spcBef>
              <a:buFontTx/>
              <a:buNone/>
            </a:pPr>
            <a:endParaRPr lang="en-US" altLang="en-US" sz="2400" b="1" dirty="0">
              <a:solidFill>
                <a:srgbClr val="C00000"/>
              </a:solidFill>
              <a:latin typeface="Corbel" pitchFamily="34" charset="0"/>
            </a:endParaRPr>
          </a:p>
          <a:p>
            <a:pPr algn="ctr">
              <a:spcBef>
                <a:spcPct val="0"/>
              </a:spcBef>
              <a:buFontTx/>
              <a:buNone/>
            </a:pPr>
            <a:r>
              <a:rPr lang="en-US" altLang="en-US" sz="2400" b="1" dirty="0">
                <a:solidFill>
                  <a:srgbClr val="C00000"/>
                </a:solidFill>
                <a:latin typeface="Corbel" pitchFamily="34" charset="0"/>
              </a:rPr>
              <a:t>Students Name:</a:t>
            </a:r>
          </a:p>
          <a:p>
            <a:pPr algn="ctr">
              <a:spcBef>
                <a:spcPct val="0"/>
              </a:spcBef>
              <a:buFontTx/>
              <a:buNone/>
            </a:pPr>
            <a:r>
              <a:rPr lang="en-US" sz="2400" kern="0" dirty="0" err="1" smtClean="0">
                <a:solidFill>
                  <a:schemeClr val="bg2">
                    <a:lumMod val="25000"/>
                  </a:schemeClr>
                </a:solidFill>
              </a:rPr>
              <a:t>Vivek</a:t>
            </a:r>
            <a:r>
              <a:rPr lang="en-US" sz="2400" kern="0" dirty="0" smtClean="0">
                <a:solidFill>
                  <a:schemeClr val="bg2">
                    <a:lumMod val="25000"/>
                  </a:schemeClr>
                </a:solidFill>
              </a:rPr>
              <a:t> Prakash</a:t>
            </a:r>
            <a:r>
              <a:rPr lang="en-US" sz="2400" kern="0" dirty="0" smtClean="0">
                <a:solidFill>
                  <a:schemeClr val="bg2">
                    <a:lumMod val="25000"/>
                  </a:schemeClr>
                </a:solidFill>
              </a:rPr>
              <a:t>    </a:t>
            </a:r>
            <a:r>
              <a:rPr lang="en-US" sz="2400" kern="0" dirty="0">
                <a:solidFill>
                  <a:schemeClr val="bg2">
                    <a:lumMod val="25000"/>
                  </a:schemeClr>
                </a:solidFill>
              </a:rPr>
              <a:t>(</a:t>
            </a:r>
            <a:r>
              <a:rPr lang="en-US" sz="2400" kern="0" dirty="0" smtClean="0">
                <a:solidFill>
                  <a:schemeClr val="bg2">
                    <a:lumMod val="25000"/>
                  </a:schemeClr>
                </a:solidFill>
              </a:rPr>
              <a:t>R790211060)</a:t>
            </a:r>
          </a:p>
          <a:p>
            <a:pPr algn="ctr">
              <a:spcBef>
                <a:spcPct val="0"/>
              </a:spcBef>
              <a:buFontTx/>
              <a:buNone/>
            </a:pPr>
            <a:r>
              <a:rPr lang="en-US" sz="2400" kern="0" dirty="0" err="1" smtClean="0">
                <a:solidFill>
                  <a:schemeClr val="bg2">
                    <a:lumMod val="25000"/>
                  </a:schemeClr>
                </a:solidFill>
              </a:rPr>
              <a:t>Abhi</a:t>
            </a:r>
            <a:r>
              <a:rPr lang="en-US" sz="2400" kern="0" dirty="0" smtClean="0">
                <a:solidFill>
                  <a:schemeClr val="bg2">
                    <a:lumMod val="25000"/>
                  </a:schemeClr>
                </a:solidFill>
              </a:rPr>
              <a:t> </a:t>
            </a:r>
            <a:r>
              <a:rPr lang="en-US" sz="2400" kern="0" dirty="0" err="1" smtClean="0">
                <a:solidFill>
                  <a:schemeClr val="bg2">
                    <a:lumMod val="25000"/>
                  </a:schemeClr>
                </a:solidFill>
              </a:rPr>
              <a:t>Tyagi</a:t>
            </a:r>
            <a:r>
              <a:rPr lang="en-US" sz="2400" kern="0" dirty="0" smtClean="0">
                <a:solidFill>
                  <a:schemeClr val="bg2">
                    <a:lumMod val="25000"/>
                  </a:schemeClr>
                </a:solidFill>
              </a:rPr>
              <a:t> </a:t>
            </a:r>
            <a:r>
              <a:rPr lang="en-US" sz="2400" kern="0" dirty="0">
                <a:solidFill>
                  <a:schemeClr val="bg2">
                    <a:lumMod val="25000"/>
                  </a:schemeClr>
                </a:solidFill>
              </a:rPr>
              <a:t>(</a:t>
            </a:r>
            <a:r>
              <a:rPr lang="en-US" sz="2400" kern="0" dirty="0" smtClean="0">
                <a:solidFill>
                  <a:schemeClr val="bg2">
                    <a:lumMod val="25000"/>
                  </a:schemeClr>
                </a:solidFill>
              </a:rPr>
              <a:t>R790212001)</a:t>
            </a:r>
          </a:p>
          <a:p>
            <a:pPr algn="ctr">
              <a:spcBef>
                <a:spcPct val="0"/>
              </a:spcBef>
              <a:buFontTx/>
              <a:buNone/>
            </a:pPr>
            <a:r>
              <a:rPr lang="en-US" sz="2400" kern="0" dirty="0" err="1" smtClean="0">
                <a:solidFill>
                  <a:schemeClr val="bg2">
                    <a:lumMod val="25000"/>
                  </a:schemeClr>
                </a:solidFill>
              </a:rPr>
              <a:t>Abhinav</a:t>
            </a:r>
            <a:r>
              <a:rPr lang="en-US" sz="2400" kern="0" dirty="0" smtClean="0">
                <a:solidFill>
                  <a:schemeClr val="bg2">
                    <a:lumMod val="25000"/>
                  </a:schemeClr>
                </a:solidFill>
              </a:rPr>
              <a:t> </a:t>
            </a:r>
            <a:r>
              <a:rPr lang="en-US" sz="2400" kern="0" dirty="0" err="1" smtClean="0">
                <a:solidFill>
                  <a:schemeClr val="bg2">
                    <a:lumMod val="25000"/>
                  </a:schemeClr>
                </a:solidFill>
              </a:rPr>
              <a:t>Rawat</a:t>
            </a:r>
            <a:r>
              <a:rPr lang="en-US" sz="2400" kern="0" dirty="0" smtClean="0">
                <a:solidFill>
                  <a:schemeClr val="bg2">
                    <a:lumMod val="25000"/>
                  </a:schemeClr>
                </a:solidFill>
              </a:rPr>
              <a:t> (R790213002) </a:t>
            </a:r>
          </a:p>
          <a:p>
            <a:pPr algn="ctr">
              <a:spcBef>
                <a:spcPct val="0"/>
              </a:spcBef>
              <a:buFontTx/>
              <a:buNone/>
            </a:pPr>
            <a:endParaRPr lang="en-US" altLang="en-US" sz="2400" b="1" dirty="0">
              <a:solidFill>
                <a:srgbClr val="C00000"/>
              </a:solidFill>
              <a:latin typeface="Corbel" pitchFamily="34" charset="0"/>
            </a:endParaRPr>
          </a:p>
          <a:p>
            <a:pPr algn="ctr">
              <a:spcBef>
                <a:spcPct val="0"/>
              </a:spcBef>
              <a:buFontTx/>
              <a:buNone/>
            </a:pPr>
            <a:endParaRPr lang="en-US" altLang="en-US" sz="2400" b="1" dirty="0">
              <a:solidFill>
                <a:srgbClr val="C00000"/>
              </a:solidFill>
              <a:latin typeface="Corbel" pitchFamily="34" charset="0"/>
            </a:endParaRPr>
          </a:p>
          <a:p>
            <a:pPr>
              <a:spcBef>
                <a:spcPct val="0"/>
              </a:spcBef>
              <a:buNone/>
            </a:pPr>
            <a:r>
              <a:rPr lang="en-US" altLang="en-US" sz="2400" b="1" dirty="0">
                <a:solidFill>
                  <a:srgbClr val="C00000"/>
                </a:solidFill>
                <a:latin typeface="Corbel" pitchFamily="34" charset="0"/>
              </a:rPr>
              <a:t>Guide: </a:t>
            </a:r>
            <a:r>
              <a:rPr lang="en-US" altLang="en-US" sz="2400" kern="0" dirty="0" smtClean="0">
                <a:solidFill>
                  <a:schemeClr val="bg2">
                    <a:lumMod val="25000"/>
                  </a:schemeClr>
                </a:solidFill>
              </a:rPr>
              <a:t>Mr. </a:t>
            </a:r>
            <a:r>
              <a:rPr lang="en-US" altLang="en-US" sz="2400" kern="0" dirty="0" err="1" smtClean="0">
                <a:solidFill>
                  <a:schemeClr val="bg2">
                    <a:lumMod val="25000"/>
                  </a:schemeClr>
                </a:solidFill>
              </a:rPr>
              <a:t>Roushan</a:t>
            </a:r>
            <a:r>
              <a:rPr lang="en-US" altLang="en-US" sz="2400" kern="0" dirty="0" smtClean="0">
                <a:solidFill>
                  <a:schemeClr val="bg2">
                    <a:lumMod val="25000"/>
                  </a:schemeClr>
                </a:solidFill>
              </a:rPr>
              <a:t> Kumar</a:t>
            </a:r>
            <a:r>
              <a:rPr lang="en-US" altLang="en-US" sz="2400" b="1" dirty="0" smtClean="0">
                <a:solidFill>
                  <a:srgbClr val="C00000"/>
                </a:solidFill>
                <a:latin typeface="Corbel" pitchFamily="34" charset="0"/>
              </a:rPr>
              <a:t>    </a:t>
            </a:r>
            <a:r>
              <a:rPr lang="en-US" altLang="en-US" sz="2400" b="1" dirty="0">
                <a:solidFill>
                  <a:srgbClr val="C00000"/>
                </a:solidFill>
                <a:latin typeface="Corbel" pitchFamily="34" charset="0"/>
              </a:rPr>
              <a:t>Co Guide:</a:t>
            </a:r>
            <a:r>
              <a:rPr lang="en-US" sz="2400" kern="0" dirty="0">
                <a:solidFill>
                  <a:schemeClr val="bg2">
                    <a:lumMod val="25000"/>
                  </a:schemeClr>
                </a:solidFill>
              </a:rPr>
              <a:t> Dr. </a:t>
            </a:r>
            <a:r>
              <a:rPr lang="en-US" sz="2400" kern="0" dirty="0" err="1">
                <a:solidFill>
                  <a:schemeClr val="bg2">
                    <a:lumMod val="25000"/>
                  </a:schemeClr>
                </a:solidFill>
              </a:rPr>
              <a:t>Adesh</a:t>
            </a:r>
            <a:r>
              <a:rPr lang="en-US" sz="2400" kern="0" dirty="0">
                <a:solidFill>
                  <a:schemeClr val="bg2">
                    <a:lumMod val="25000"/>
                  </a:schemeClr>
                </a:solidFill>
              </a:rPr>
              <a:t> </a:t>
            </a:r>
            <a:r>
              <a:rPr lang="en-US" sz="2400" kern="0" dirty="0" err="1" smtClean="0">
                <a:solidFill>
                  <a:schemeClr val="bg2">
                    <a:lumMod val="25000"/>
                  </a:schemeClr>
                </a:solidFill>
              </a:rPr>
              <a:t>kumar</a:t>
            </a:r>
            <a:endParaRPr lang="en-US" altLang="en-US" sz="2400" b="1" dirty="0">
              <a:solidFill>
                <a:srgbClr val="C00000"/>
              </a:solidFill>
              <a:latin typeface="Corbe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642937"/>
          </a:xfrm>
        </p:spPr>
        <p:txBody>
          <a:bodyPr>
            <a:normAutofit fontScale="90000"/>
          </a:bodyPr>
          <a:lstStyle/>
          <a:p>
            <a:pPr algn="l"/>
            <a:r>
              <a:rPr lang="en-US" dirty="0" smtClean="0"/>
              <a:t>Contents</a:t>
            </a:r>
            <a:endParaRPr lang="en-US" dirty="0"/>
          </a:p>
        </p:txBody>
      </p:sp>
      <p:sp>
        <p:nvSpPr>
          <p:cNvPr id="3" name="Content Placeholder 2"/>
          <p:cNvSpPr>
            <a:spLocks noGrp="1"/>
          </p:cNvSpPr>
          <p:nvPr>
            <p:ph idx="1"/>
          </p:nvPr>
        </p:nvSpPr>
        <p:spPr>
          <a:xfrm>
            <a:off x="1905000" y="917576"/>
            <a:ext cx="8305800" cy="5788025"/>
          </a:xfrm>
        </p:spPr>
        <p:txBody>
          <a:bodyPr>
            <a:normAutofit/>
          </a:bodyPr>
          <a:lstStyle/>
          <a:p>
            <a:r>
              <a:rPr lang="en-US" sz="2800" dirty="0"/>
              <a:t>Introduction</a:t>
            </a:r>
          </a:p>
          <a:p>
            <a:r>
              <a:rPr lang="en-US" sz="2800" dirty="0"/>
              <a:t>Literature Review</a:t>
            </a:r>
          </a:p>
          <a:p>
            <a:r>
              <a:rPr lang="en-US" sz="2800" dirty="0"/>
              <a:t>System Block Diagram</a:t>
            </a:r>
          </a:p>
          <a:p>
            <a:r>
              <a:rPr lang="en-US" sz="2800" dirty="0"/>
              <a:t>Circuit Diagram</a:t>
            </a:r>
          </a:p>
          <a:p>
            <a:r>
              <a:rPr lang="en-US" sz="2800" dirty="0"/>
              <a:t>PCB Schematic</a:t>
            </a:r>
          </a:p>
          <a:p>
            <a:r>
              <a:rPr lang="en-US" sz="2800" dirty="0"/>
              <a:t>Project Budget</a:t>
            </a:r>
          </a:p>
          <a:p>
            <a:r>
              <a:rPr lang="en-US" sz="2800" dirty="0"/>
              <a:t>Methodology</a:t>
            </a:r>
          </a:p>
          <a:p>
            <a:r>
              <a:rPr lang="en-US" sz="2800" dirty="0"/>
              <a:t>Results and Discussions</a:t>
            </a:r>
          </a:p>
          <a:p>
            <a:r>
              <a:rPr lang="en-US" sz="2800" dirty="0"/>
              <a:t>Conclusions</a:t>
            </a:r>
          </a:p>
          <a:p>
            <a:r>
              <a:rPr lang="en-US" sz="2800" dirty="0"/>
              <a:t>References</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346" y="152401"/>
            <a:ext cx="1755775" cy="76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40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Rectangle 3"/>
          <p:cNvSpPr/>
          <p:nvPr/>
        </p:nvSpPr>
        <p:spPr>
          <a:xfrm>
            <a:off x="1600994" y="1371601"/>
            <a:ext cx="8915400" cy="4247317"/>
          </a:xfrm>
          <a:prstGeom prst="rect">
            <a:avLst/>
          </a:prstGeom>
        </p:spPr>
        <p:txBody>
          <a:bodyPr wrap="square">
            <a:spAutoFit/>
          </a:bodyPr>
          <a:lstStyle/>
          <a:p>
            <a:r>
              <a:rPr lang="en-US" sz="2800" dirty="0" smtClean="0"/>
              <a:t>Single-phase </a:t>
            </a:r>
            <a:r>
              <a:rPr lang="en-US" sz="2800" dirty="0"/>
              <a:t>system is employed for the operation of almost all the commercial and domestic appliances e.g. lamps, fans, electric irons, refrigerators, TV sets, washing machines etc. but it has its own limitations in the field of generation, transmission, distribution and industrial appliances. Due to this it has been replaced by poly-phase system. Poly-phase system (three phase) is universally adopted for generation, transmission and distribution of electric power because of its unchangeable superiority.</a:t>
            </a:r>
          </a:p>
          <a:p>
            <a:endParaRPr lang="en-US" dirty="0"/>
          </a:p>
        </p:txBody>
      </p:sp>
    </p:spTree>
    <p:extLst>
      <p:ext uri="{BB962C8B-B14F-4D97-AF65-F5344CB8AC3E}">
        <p14:creationId xmlns:p14="http://schemas.microsoft.com/office/powerpoint/2010/main" val="4243038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10515600" cy="1325563"/>
          </a:xfrm>
        </p:spPr>
        <p:txBody>
          <a:bodyPr/>
          <a:lstStyle/>
          <a:p>
            <a:r>
              <a:rPr lang="en-US" dirty="0" smtClean="0"/>
              <a:t>System circuit diagram</a:t>
            </a:r>
            <a:endParaRPr lang="en-US" dirty="0"/>
          </a:p>
        </p:txBody>
      </p:sp>
      <p:sp>
        <p:nvSpPr>
          <p:cNvPr id="5" name="TextBox 4"/>
          <p:cNvSpPr txBox="1"/>
          <p:nvPr/>
        </p:nvSpPr>
        <p:spPr>
          <a:xfrm>
            <a:off x="8839200" y="1477963"/>
            <a:ext cx="28194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p:txBody>
      </p:sp>
      <p:sp>
        <p:nvSpPr>
          <p:cNvPr id="3" name="Content Placeholder 2"/>
          <p:cNvSpPr>
            <a:spLocks noGrp="1"/>
          </p:cNvSpPr>
          <p:nvPr>
            <p:ph idx="1"/>
          </p:nvPr>
        </p:nvSpPr>
        <p:spPr/>
        <p:txBody>
          <a:bodyPr/>
          <a:lstStyle/>
          <a:p>
            <a:endParaRPr lang="en-US" dirty="0"/>
          </a:p>
        </p:txBody>
      </p:sp>
      <p:sp>
        <p:nvSpPr>
          <p:cNvPr id="6" name="Rectangle 1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1"/>
          <p:cNvGrpSpPr>
            <a:grpSpLocks noChangeAspect="1"/>
          </p:cNvGrpSpPr>
          <p:nvPr/>
        </p:nvGrpSpPr>
        <p:grpSpPr bwMode="auto">
          <a:xfrm>
            <a:off x="1828800" y="2209800"/>
            <a:ext cx="8305800" cy="3657600"/>
            <a:chOff x="3219" y="3098"/>
            <a:chExt cx="7062" cy="3903"/>
          </a:xfrm>
        </p:grpSpPr>
        <p:sp>
          <p:nvSpPr>
            <p:cNvPr id="8" name="AutoShape 17"/>
            <p:cNvSpPr>
              <a:spLocks noChangeAspect="1" noChangeArrowheads="1" noTextEdit="1"/>
            </p:cNvSpPr>
            <p:nvPr/>
          </p:nvSpPr>
          <p:spPr bwMode="auto">
            <a:xfrm>
              <a:off x="3219" y="3098"/>
              <a:ext cx="7062" cy="39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16"/>
            <p:cNvSpPr>
              <a:spLocks noChangeArrowheads="1"/>
            </p:cNvSpPr>
            <p:nvPr/>
          </p:nvSpPr>
          <p:spPr bwMode="auto">
            <a:xfrm>
              <a:off x="5849" y="3237"/>
              <a:ext cx="1662" cy="6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POWER SUPPLY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5"/>
            <p:cNvSpPr>
              <a:spLocks noChangeArrowheads="1"/>
            </p:cNvSpPr>
            <p:nvPr/>
          </p:nvSpPr>
          <p:spPr bwMode="auto">
            <a:xfrm>
              <a:off x="8065" y="4492"/>
              <a:ext cx="1662" cy="6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DISPLAY SECTION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4"/>
            <p:cNvSpPr>
              <a:spLocks noChangeArrowheads="1"/>
            </p:cNvSpPr>
            <p:nvPr/>
          </p:nvSpPr>
          <p:spPr bwMode="auto">
            <a:xfrm>
              <a:off x="3777" y="3657"/>
              <a:ext cx="1662" cy="41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INPUT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13"/>
            <p:cNvSpPr>
              <a:spLocks noChangeArrowheads="1"/>
            </p:cNvSpPr>
            <p:nvPr/>
          </p:nvSpPr>
          <p:spPr bwMode="auto">
            <a:xfrm>
              <a:off x="3634" y="4631"/>
              <a:ext cx="1662" cy="6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LDR SECTION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5988" y="6025"/>
              <a:ext cx="1666" cy="6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RELAY SECTION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Line 11"/>
            <p:cNvSpPr>
              <a:spLocks noChangeShapeType="1"/>
            </p:cNvSpPr>
            <p:nvPr/>
          </p:nvSpPr>
          <p:spPr bwMode="auto">
            <a:xfrm>
              <a:off x="6681" y="3934"/>
              <a:ext cx="1" cy="4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a:off x="7650" y="4771"/>
              <a:ext cx="4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9"/>
            <p:cNvSpPr>
              <a:spLocks noChangeShapeType="1"/>
            </p:cNvSpPr>
            <p:nvPr/>
          </p:nvSpPr>
          <p:spPr bwMode="auto">
            <a:xfrm>
              <a:off x="5295" y="4910"/>
              <a:ext cx="5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8"/>
            <p:cNvSpPr>
              <a:spLocks noChangeArrowheads="1"/>
            </p:cNvSpPr>
            <p:nvPr/>
          </p:nvSpPr>
          <p:spPr bwMode="auto">
            <a:xfrm>
              <a:off x="5942" y="4306"/>
              <a:ext cx="1801" cy="9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MICRO</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CONTROLLER</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8051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7"/>
            <p:cNvSpPr>
              <a:spLocks noChangeArrowheads="1"/>
            </p:cNvSpPr>
            <p:nvPr/>
          </p:nvSpPr>
          <p:spPr bwMode="auto">
            <a:xfrm>
              <a:off x="8342" y="6025"/>
              <a:ext cx="1387" cy="4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Line 6"/>
            <p:cNvSpPr>
              <a:spLocks noChangeShapeType="1"/>
            </p:cNvSpPr>
            <p:nvPr/>
          </p:nvSpPr>
          <p:spPr bwMode="auto">
            <a:xfrm>
              <a:off x="8758" y="5607"/>
              <a:ext cx="0"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5"/>
            <p:cNvSpPr>
              <a:spLocks noChangeShapeType="1"/>
            </p:cNvSpPr>
            <p:nvPr/>
          </p:nvSpPr>
          <p:spPr bwMode="auto">
            <a:xfrm>
              <a:off x="6681" y="5328"/>
              <a:ext cx="0"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4"/>
            <p:cNvSpPr>
              <a:spLocks noChangeShapeType="1"/>
            </p:cNvSpPr>
            <p:nvPr/>
          </p:nvSpPr>
          <p:spPr bwMode="auto">
            <a:xfrm>
              <a:off x="7096" y="5328"/>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3"/>
            <p:cNvSpPr>
              <a:spLocks noChangeShapeType="1"/>
            </p:cNvSpPr>
            <p:nvPr/>
          </p:nvSpPr>
          <p:spPr bwMode="auto">
            <a:xfrm>
              <a:off x="7096" y="5607"/>
              <a:ext cx="16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
            <p:cNvSpPr>
              <a:spLocks noChangeShapeType="1"/>
            </p:cNvSpPr>
            <p:nvPr/>
          </p:nvSpPr>
          <p:spPr bwMode="auto">
            <a:xfrm>
              <a:off x="4327" y="4074"/>
              <a:ext cx="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 name="Rectangle 26"/>
          <p:cNvSpPr>
            <a:spLocks noChangeArrowheads="1"/>
          </p:cNvSpPr>
          <p:nvPr/>
        </p:nvSpPr>
        <p:spPr bwMode="auto">
          <a:xfrm>
            <a:off x="0"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525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marL="571500" indent="-571500">
              <a:buFont typeface="Wingdings" panose="05000000000000000000" pitchFamily="2" charset="2"/>
              <a:buChar char="v"/>
            </a:pPr>
            <a:r>
              <a:rPr lang="en-US" sz="3200" dirty="0" smtClean="0"/>
              <a:t>System design methodology</a:t>
            </a:r>
            <a:endParaRPr lang="en-US" sz="3200" dirty="0"/>
          </a:p>
        </p:txBody>
      </p:sp>
      <p:sp>
        <p:nvSpPr>
          <p:cNvPr id="4" name="Content Placeholder 3"/>
          <p:cNvSpPr>
            <a:spLocks noGrp="1"/>
          </p:cNvSpPr>
          <p:nvPr>
            <p:ph idx="1"/>
          </p:nvPr>
        </p:nvSpPr>
        <p:spPr/>
        <p:txBody>
          <a:bodyPr/>
          <a:lstStyle/>
          <a:p>
            <a:r>
              <a:rPr lang="en-US" dirty="0" smtClean="0"/>
              <a:t>PCB Manufacturing</a:t>
            </a:r>
            <a:endParaRPr lang="en-US" dirty="0" smtClean="0"/>
          </a:p>
          <a:p>
            <a:r>
              <a:rPr lang="en-US" dirty="0" smtClean="0"/>
              <a:t>Cleaning Of Plate</a:t>
            </a:r>
            <a:endParaRPr lang="en-US" dirty="0" smtClean="0"/>
          </a:p>
          <a:p>
            <a:pPr>
              <a:buFont typeface="Wingdings" panose="05000000000000000000" pitchFamily="2" charset="2"/>
              <a:buChar char="ü"/>
            </a:pPr>
            <a:r>
              <a:rPr lang="en-US" dirty="0" smtClean="0"/>
              <a:t>PCB Layout</a:t>
            </a:r>
          </a:p>
          <a:p>
            <a:pPr>
              <a:buFont typeface="Wingdings" panose="05000000000000000000" pitchFamily="2" charset="2"/>
              <a:buChar char="ü"/>
            </a:pPr>
            <a:r>
              <a:rPr lang="en-US" dirty="0" smtClean="0"/>
              <a:t>Etching</a:t>
            </a:r>
          </a:p>
          <a:p>
            <a:pPr>
              <a:buFont typeface="Wingdings" panose="05000000000000000000" pitchFamily="2" charset="2"/>
              <a:buChar char="ü"/>
            </a:pPr>
            <a:r>
              <a:rPr lang="en-US" dirty="0" smtClean="0"/>
              <a:t>Drilling</a:t>
            </a:r>
          </a:p>
          <a:p>
            <a:pPr>
              <a:buFont typeface="Wingdings" panose="05000000000000000000" pitchFamily="2" charset="2"/>
              <a:buChar char="ü"/>
            </a:pPr>
            <a:r>
              <a:rPr lang="en-US" dirty="0" smtClean="0"/>
              <a:t>Assembling </a:t>
            </a:r>
          </a:p>
          <a:p>
            <a:pPr>
              <a:buFont typeface="Wingdings" panose="05000000000000000000" pitchFamily="2" charset="2"/>
              <a:buChar char="ü"/>
            </a:pPr>
            <a:r>
              <a:rPr lang="en-US" dirty="0" smtClean="0"/>
              <a:t>Soldering</a:t>
            </a:r>
          </a:p>
          <a:p>
            <a:pPr>
              <a:buFont typeface="Wingdings" panose="05000000000000000000"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211555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t>
            </a:r>
            <a:endParaRPr lang="en-US" dirty="0"/>
          </a:p>
        </p:txBody>
      </p:sp>
      <p:sp>
        <p:nvSpPr>
          <p:cNvPr id="3" name="Rectangle 30"/>
          <p:cNvSpPr txBox="1">
            <a:spLocks noChangeArrowheads="1"/>
          </p:cNvSpPr>
          <p:nvPr/>
        </p:nvSpPr>
        <p:spPr>
          <a:xfrm>
            <a:off x="990600" y="1665667"/>
            <a:ext cx="8148638" cy="4882155"/>
          </a:xfrm>
          <a:prstGeom prst="rect">
            <a:avLst/>
          </a:prstGeom>
        </p:spPr>
        <p:txBody>
          <a:bodyPr>
            <a:normAutofit/>
          </a:bodyPr>
          <a:lst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a:lstStyle>
          <a:p>
            <a:pPr marL="0" indent="0">
              <a:buNone/>
            </a:pPr>
            <a:r>
              <a:rPr lang="en-US" sz="2400" b="1" i="1" u="sng" kern="0" dirty="0">
                <a:solidFill>
                  <a:schemeClr val="tx1"/>
                </a:solidFill>
                <a:latin typeface="+mj-lt"/>
              </a:rPr>
              <a:t>Phase 1</a:t>
            </a:r>
            <a:r>
              <a:rPr lang="en-US" sz="2400" kern="0" dirty="0">
                <a:solidFill>
                  <a:schemeClr val="tx1"/>
                </a:solidFill>
              </a:rPr>
              <a:t>: </a:t>
            </a:r>
            <a:endParaRPr lang="en-US" sz="2400" dirty="0">
              <a:solidFill>
                <a:schemeClr val="tx1"/>
              </a:solidFill>
            </a:endParaRPr>
          </a:p>
          <a:p>
            <a:r>
              <a:rPr lang="en-US" sz="1800" dirty="0">
                <a:solidFill>
                  <a:schemeClr val="tx1"/>
                </a:solidFill>
              </a:rPr>
              <a:t>The selection of the components is necessary as per our ease. We need to get the products that we have already some knowledge about</a:t>
            </a:r>
            <a:r>
              <a:rPr lang="en-US" sz="1800" kern="0" dirty="0">
                <a:solidFill>
                  <a:schemeClr val="tx1"/>
                </a:solidFill>
              </a:rPr>
              <a:t>.</a:t>
            </a:r>
          </a:p>
          <a:p>
            <a:r>
              <a:rPr lang="en-US" sz="1800" kern="0" dirty="0">
                <a:solidFill>
                  <a:schemeClr val="tx1"/>
                </a:solidFill>
              </a:rPr>
              <a:t>Literature review </a:t>
            </a:r>
          </a:p>
          <a:p>
            <a:r>
              <a:rPr lang="en-US" sz="1800" kern="0" dirty="0">
                <a:solidFill>
                  <a:schemeClr val="tx1"/>
                </a:solidFill>
              </a:rPr>
              <a:t>Timeline:  September- October</a:t>
            </a:r>
          </a:p>
          <a:p>
            <a:pPr marL="0" indent="0">
              <a:buNone/>
            </a:pPr>
            <a:r>
              <a:rPr lang="en-US" sz="2400" b="1" i="1" u="sng" kern="0" dirty="0">
                <a:solidFill>
                  <a:schemeClr val="tx1"/>
                </a:solidFill>
              </a:rPr>
              <a:t>Phase 2:</a:t>
            </a:r>
          </a:p>
          <a:p>
            <a:r>
              <a:rPr lang="en-US" sz="1800" dirty="0">
                <a:solidFill>
                  <a:schemeClr val="tx1"/>
                </a:solidFill>
              </a:rPr>
              <a:t>Procurement of components and testing the behavior of the software on the development board.</a:t>
            </a:r>
          </a:p>
          <a:p>
            <a:r>
              <a:rPr lang="en-US" sz="1800" kern="0" dirty="0">
                <a:solidFill>
                  <a:schemeClr val="tx1"/>
                </a:solidFill>
              </a:rPr>
              <a:t>Timeline:  September- October</a:t>
            </a:r>
          </a:p>
          <a:p>
            <a:pPr marL="0" indent="0">
              <a:buNone/>
            </a:pPr>
            <a:endParaRPr lang="en-US" sz="2300" b="1" i="1" u="sng" kern="0" dirty="0">
              <a:solidFill>
                <a:schemeClr val="tx1"/>
              </a:solidFill>
            </a:endParaRPr>
          </a:p>
          <a:p>
            <a:pPr marL="0" indent="0">
              <a:buNone/>
            </a:pPr>
            <a:endParaRPr lang="en-US" sz="2300" b="1" i="1" u="sng" kern="0" dirty="0">
              <a:solidFill>
                <a:schemeClr val="tx1"/>
              </a:solidFill>
            </a:endParaRPr>
          </a:p>
          <a:p>
            <a:pPr marL="0" indent="0">
              <a:buNone/>
            </a:pPr>
            <a:endParaRPr lang="en-US" kern="0" dirty="0">
              <a:solidFill>
                <a:schemeClr val="tx1"/>
              </a:solidFill>
            </a:endParaRPr>
          </a:p>
          <a:p>
            <a:endParaRPr lang="en-US" kern="0" dirty="0">
              <a:solidFill>
                <a:schemeClr val="tx1"/>
              </a:solidFill>
            </a:endParaRPr>
          </a:p>
          <a:p>
            <a:endParaRPr lang="en-US" dirty="0">
              <a:solidFill>
                <a:schemeClr val="tx1"/>
              </a:solidFill>
            </a:endParaRPr>
          </a:p>
          <a:p>
            <a:endParaRPr lang="en-US" dirty="0">
              <a:solidFill>
                <a:schemeClr val="tx1"/>
              </a:solidFill>
            </a:endParaRPr>
          </a:p>
          <a:p>
            <a:endParaRPr lang="en-US" kern="0" dirty="0">
              <a:solidFill>
                <a:schemeClr val="tx1"/>
              </a:solidFill>
            </a:endParaRPr>
          </a:p>
          <a:p>
            <a:pPr marL="0" indent="0">
              <a:buNone/>
            </a:pPr>
            <a:endParaRPr lang="en-US" sz="2400" kern="0" dirty="0">
              <a:solidFill>
                <a:schemeClr val="tx1"/>
              </a:solidFill>
            </a:endParaRPr>
          </a:p>
          <a:p>
            <a:pPr marL="0" indent="0">
              <a:buNone/>
            </a:pPr>
            <a:endParaRPr lang="en-US" sz="2400" kern="0" dirty="0">
              <a:solidFill>
                <a:schemeClr val="tx1"/>
              </a:solidFill>
            </a:endParaRPr>
          </a:p>
        </p:txBody>
      </p:sp>
    </p:spTree>
    <p:extLst>
      <p:ext uri="{BB962C8B-B14F-4D97-AF65-F5344CB8AC3E}">
        <p14:creationId xmlns:p14="http://schemas.microsoft.com/office/powerpoint/2010/main" val="114663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609600" y="1219200"/>
            <a:ext cx="8686800" cy="1754326"/>
          </a:xfrm>
          <a:prstGeom prst="rect">
            <a:avLst/>
          </a:prstGeom>
          <a:noFill/>
        </p:spPr>
        <p:txBody>
          <a:bodyPr wrap="square" rtlCol="0">
            <a:spAutoFit/>
          </a:bodyPr>
          <a:lstStyle/>
          <a:p>
            <a:r>
              <a:rPr lang="en-US" b="1" dirty="0"/>
              <a:t> </a:t>
            </a:r>
            <a:endParaRPr lang="en-US" dirty="0"/>
          </a:p>
          <a:p>
            <a:pPr lvl="0"/>
            <a:r>
              <a:rPr lang="en-US" b="1" dirty="0" smtClean="0"/>
              <a:t>1. Used </a:t>
            </a:r>
            <a:r>
              <a:rPr lang="en-US" b="1" dirty="0"/>
              <a:t>in industries for providing continuous supply to machinery.</a:t>
            </a:r>
            <a:endParaRPr lang="en-US" dirty="0"/>
          </a:p>
          <a:p>
            <a:r>
              <a:rPr lang="en-US" b="1" dirty="0"/>
              <a:t> </a:t>
            </a:r>
            <a:endParaRPr lang="en-US" dirty="0"/>
          </a:p>
          <a:p>
            <a:pPr lvl="0"/>
            <a:r>
              <a:rPr lang="en-US" b="1" dirty="0" smtClean="0"/>
              <a:t>2. Used </a:t>
            </a:r>
            <a:r>
              <a:rPr lang="en-US" b="1" dirty="0"/>
              <a:t>in furnaces for providing continuous supply. </a:t>
            </a:r>
            <a:endParaRPr lang="en-US" dirty="0"/>
          </a:p>
          <a:p>
            <a:r>
              <a:rPr lang="en-US" dirty="0"/>
              <a:t> </a:t>
            </a:r>
          </a:p>
          <a:p>
            <a:pPr marL="285750" lvl="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060841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http://www.funmunch.com/comments/thank_you/thank_you_comment_graphic_01.gif"/>
          <p:cNvPicPr>
            <a:picLocks noChangeAspect="1" noChangeArrowheads="1"/>
          </p:cNvPicPr>
          <p:nvPr/>
        </p:nvPicPr>
        <p:blipFill>
          <a:blip r:embed="rId2" cstate="print"/>
          <a:srcRect/>
          <a:stretch>
            <a:fillRect/>
          </a:stretch>
        </p:blipFill>
        <p:spPr bwMode="auto">
          <a:xfrm>
            <a:off x="2208213" y="1700214"/>
            <a:ext cx="7632700" cy="4681537"/>
          </a:xfrm>
          <a:prstGeom prst="rect">
            <a:avLst/>
          </a:prstGeom>
          <a:noFill/>
          <a:ln w="9525">
            <a:noFill/>
            <a:miter lim="800000"/>
            <a:headEnd/>
            <a:tailEnd/>
          </a:ln>
        </p:spPr>
      </p:pic>
    </p:spTree>
    <p:extLst>
      <p:ext uri="{BB962C8B-B14F-4D97-AF65-F5344CB8AC3E}">
        <p14:creationId xmlns:p14="http://schemas.microsoft.com/office/powerpoint/2010/main" val="252874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584</TotalTime>
  <Words>247</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Corbel</vt:lpstr>
      <vt:lpstr>Times New Roman</vt:lpstr>
      <vt:lpstr>Wingdings</vt:lpstr>
      <vt:lpstr>Office Theme</vt:lpstr>
      <vt:lpstr>PowerPoint Presentation</vt:lpstr>
      <vt:lpstr>Contents</vt:lpstr>
      <vt:lpstr>Introduction:</vt:lpstr>
      <vt:lpstr>System circuit diagram</vt:lpstr>
      <vt:lpstr>System design methodology</vt:lpstr>
      <vt:lpstr>Timeline :</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dc:creator>
  <cp:lastModifiedBy>AMAN PATHAK</cp:lastModifiedBy>
  <cp:revision>105</cp:revision>
  <dcterms:created xsi:type="dcterms:W3CDTF">2015-03-14T06:28:03Z</dcterms:created>
  <dcterms:modified xsi:type="dcterms:W3CDTF">2017-04-24T07:29:36Z</dcterms:modified>
</cp:coreProperties>
</file>