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17">
          <p15:clr>
            <a:srgbClr val="A4A3A4"/>
          </p15:clr>
        </p15:guide>
        <p15:guide id="2" pos="30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Diana"/>
  <p:cmAuthor clrIdx="1" id="1" initials="" lastIdx="6" name="Pau Rodríguez Guine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7F9F0D-01D0-425F-8BE6-4E249B235A1A}">
  <a:tblStyle styleId="{C47F9F0D-01D0-425F-8BE6-4E249B235A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17" orient="horz"/>
        <p:guide pos="30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bold.fntdata"/><Relationship Id="rId10" Type="http://schemas.openxmlformats.org/officeDocument/2006/relationships/slide" Target="slides/slide3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6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5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12T09:37:37.563">
    <p:pos x="6000" y="0"/>
    <p:text>Potser caldria fer una mica d'explicació com a la part de clasificació. Però aquí no tinc clar què ens ha motivat a passar d'un model al següent</p:text>
  </p:cm>
  <p:cm authorId="1" idx="1" dt="2022-05-12T08:19:13.881">
    <p:pos x="6000" y="0"/>
    <p:text>Si et sóc sincer, jo tampoc ho sé...</p:text>
  </p:cm>
  <p:cm authorId="0" idx="2" dt="2022-05-12T09:37:37.563">
    <p:pos x="6000" y="0"/>
    <p:text>Jajaja ok. Potser també podríem haver fet ramdomizedseaech aquí, però no crec que millori gaire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5-12T08:06:32.261">
    <p:pos x="3151" y="907"/>
    <p:text>He modificat això però no entenc perquè fem servir LogisticRegression al RandomizedSearch. Serveix per classificació també?</p:text>
  </p:cm>
  <p:cm authorId="1" idx="2" dt="2022-05-12T08:06:32.261">
    <p:pos x="3151" y="907"/>
    <p:text>La logistic regression es fa servir per crear la linea divisoria (el marge) entre els grups de dades que volem separar. Es un mètode de classificació en sí mateix.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2-05-12T09:32:56.062">
    <p:pos x="0" y="1350"/>
    <p:text>Aquests valores en verd no corresponen a la f1 necessàriament, crec. Quan he buscat a la documentació parlen de "model accuracy"...</p:text>
  </p:cm>
  <p:cm authorId="0" idx="4" dt="2022-05-12T09:16:07.149">
    <p:pos x="0" y="1350"/>
    <p:text>Ok, sorry, pensava que sempre feies un F1 en acabar el fit del model</p:text>
  </p:cm>
  <p:cm authorId="1" idx="4" dt="2022-05-12T09:32:56.062">
    <p:pos x="0" y="1350"/>
    <p:text>Poso tots els f1 i ale, així queda tot homogeni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5-12T09:42:34.862">
    <p:pos x="196" y="725"/>
    <p:text>Estaria bé saber quins son els best_score del RandomizdeSearch</p:text>
  </p:cm>
  <p:cm authorId="1" idx="5" dt="2022-05-12T07:46:58.563">
    <p:pos x="196" y="725"/>
    <p:text>El bestscore del model amb RandomizedSearch es el que apareix a la diapo anterior 0,1684.</p:text>
  </p:cm>
  <p:cm authorId="0" idx="6" dt="2022-05-12T09:15:24.360">
    <p:pos x="196" y="725"/>
    <p:text>Volia dir best parameters</p:text>
  </p:cm>
  <p:cm authorId="1" idx="6" dt="2022-05-12T09:42:34.862">
    <p:pos x="196" y="725"/>
    <p:text>Els tinc. Els enganxo a la part de "Notas del orador" pq no sé on voldries posar-los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61aa3192_1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61aa3192_1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61aa3192_1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61aa3192_1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61aa3192_1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61aa3192_1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61aa3192_1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61aa3192_1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61aa3192_1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61aa3192_1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861aa3192_1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861aa3192_1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61aa3192_1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61aa3192_1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61aa31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61aa31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861aa3192_1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861aa3192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861aa319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861aa31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61aa3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61aa3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61aa3192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861aa3192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861aa3192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861aa319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61aa319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61aa319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61aa3192_4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861aa3192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861aa3192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861aa3192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61aa31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861aa31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61aa31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861aa31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61aa31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61aa31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61aa319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61aa319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61aa31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61aa31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61aa3192_1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61aa3192_1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61aa3192_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61aa3192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4.xm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Olist e-commerce: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delivery delay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7300" y="402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Diana Hide, Pere Valls i Pau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0" y="513125"/>
            <a:ext cx="42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3. Exploratory Data Analysis (EDA)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2064" l="3806" r="3815" t="1077"/>
          <a:stretch/>
        </p:blipFill>
        <p:spPr>
          <a:xfrm>
            <a:off x="334802" y="1057000"/>
            <a:ext cx="3737324" cy="4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12126" l="0" r="0" t="0"/>
          <a:stretch/>
        </p:blipFill>
        <p:spPr>
          <a:xfrm>
            <a:off x="4656950" y="1004525"/>
            <a:ext cx="3814826" cy="39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900" y="2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2656" l="0" r="0" t="0"/>
          <a:stretch/>
        </p:blipFill>
        <p:spPr>
          <a:xfrm>
            <a:off x="383750" y="997225"/>
            <a:ext cx="3965762" cy="40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4">
            <a:alphaModFix/>
          </a:blip>
          <a:srcRect b="12646" l="1910" r="-1910" t="1027"/>
          <a:stretch/>
        </p:blipFill>
        <p:spPr>
          <a:xfrm>
            <a:off x="4750475" y="1043825"/>
            <a:ext cx="4012624" cy="40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0" y="513125"/>
            <a:ext cx="42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3. Exploratory Data Analysis (EDA)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0" y="513125"/>
            <a:ext cx="42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3. Exploratory Data Analysis (EDA)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00" y="1085825"/>
            <a:ext cx="5003834" cy="37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923950" y="1363450"/>
            <a:ext cx="3084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Representem el número de comandes que s’han realitzat, aprovat i entregat al l’opreador logístic, segons el día de la setmana.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0" y="513125"/>
            <a:ext cx="42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3. Exploratory Data Analysis (EDA)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8225"/>
            <a:ext cx="7505751" cy="37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6059700" y="513125"/>
            <a:ext cx="3084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Representem el número de comandes que s’han realitzat, aprovat i entregat a l’opreador logístic, segons el día de l’any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0" y="513125"/>
            <a:ext cx="42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3. Exploratory Data Analysis (EDA)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25" y="1200600"/>
            <a:ext cx="4710950" cy="31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83100" y="482550"/>
            <a:ext cx="85206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20374" r="34499" t="9494"/>
          <a:stretch/>
        </p:blipFill>
        <p:spPr>
          <a:xfrm>
            <a:off x="2108200" y="2381475"/>
            <a:ext cx="3027800" cy="26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4416" l="92803" r="0" t="9495"/>
          <a:stretch/>
        </p:blipFill>
        <p:spPr>
          <a:xfrm>
            <a:off x="5269225" y="2381475"/>
            <a:ext cx="482875" cy="2554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7"/>
          <p:cNvGraphicFramePr/>
          <p:nvPr/>
        </p:nvGraphicFramePr>
        <p:xfrm>
          <a:off x="1536275" y="80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{C47F9F0D-01D0-425F-8BE6-4E249B235A1A}</a:tableStyleId>
              </a:tblPr>
              <a:tblGrid>
                <a:gridCol w="315275"/>
                <a:gridCol w="689475"/>
                <a:gridCol w="527000"/>
                <a:gridCol w="850700"/>
                <a:gridCol w="612600"/>
                <a:gridCol w="531725"/>
                <a:gridCol w="510900"/>
                <a:gridCol w="514325"/>
                <a:gridCol w="555750"/>
                <a:gridCol w="463025"/>
                <a:gridCol w="455950"/>
                <a:gridCol w="501925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freight_value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product_weight_g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product_ volume_cm3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distance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purchase_wd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purchase_yd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approved_wd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approved_yd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carrier_wd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carrier_yd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/>
                        <a:t>delay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8.72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500.0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1976.0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18.576110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8.72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500.0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1976.0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18.576110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8.72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500.0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1976.0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18.576110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277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7.78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500.0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1976.0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15.836181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227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227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229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7.78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500.0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1976.0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23.280158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214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214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216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/>
                        <a:t>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7"/>
          <p:cNvSpPr txBox="1"/>
          <p:nvPr/>
        </p:nvSpPr>
        <p:spPr>
          <a:xfrm>
            <a:off x="197025" y="449050"/>
            <a:ext cx="235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Variables seleccionades: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Matriu de correlació: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0" y="648900"/>
            <a:ext cx="7589826" cy="41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 rot="-5085432">
            <a:off x="5516361" y="37746"/>
            <a:ext cx="2862877" cy="4350171"/>
          </a:xfrm>
          <a:prstGeom prst="ellipse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1179500" y="1917900"/>
            <a:ext cx="1116600" cy="7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Regressió lineal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83100" y="482550"/>
            <a:ext cx="85206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Machine learning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4.1 Predir el dia d’arribada de l’enviament mitjançant regressió lineal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519788" y="21700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1388300" y="27328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0.0087</a:t>
            </a:r>
            <a:endParaRPr sz="1100"/>
          </a:p>
        </p:txBody>
      </p:sp>
      <p:sp>
        <p:nvSpPr>
          <p:cNvPr id="181" name="Google Shape;181;p29"/>
          <p:cNvSpPr/>
          <p:nvPr/>
        </p:nvSpPr>
        <p:spPr>
          <a:xfrm>
            <a:off x="3461875" y="27328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0.0079</a:t>
            </a:r>
            <a:endParaRPr sz="1100"/>
          </a:p>
        </p:txBody>
      </p:sp>
      <p:sp>
        <p:nvSpPr>
          <p:cNvPr id="182" name="Google Shape;182;p29"/>
          <p:cNvSpPr txBox="1"/>
          <p:nvPr/>
        </p:nvSpPr>
        <p:spPr>
          <a:xfrm>
            <a:off x="390900" y="2032500"/>
            <a:ext cx="7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467100" y="26421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R2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5611650" y="27328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0.0087</a:t>
            </a:r>
            <a:endParaRPr sz="1100"/>
          </a:p>
        </p:txBody>
      </p:sp>
      <p:sp>
        <p:nvSpPr>
          <p:cNvPr id="185" name="Google Shape;185;p29"/>
          <p:cNvSpPr/>
          <p:nvPr/>
        </p:nvSpPr>
        <p:spPr>
          <a:xfrm>
            <a:off x="3391650" y="4465200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0.0229</a:t>
            </a:r>
            <a:endParaRPr sz="1100"/>
          </a:p>
        </p:txBody>
      </p:sp>
      <p:sp>
        <p:nvSpPr>
          <p:cNvPr id="186" name="Google Shape;186;p29"/>
          <p:cNvSpPr/>
          <p:nvPr/>
        </p:nvSpPr>
        <p:spPr>
          <a:xfrm>
            <a:off x="5326650" y="3699874"/>
            <a:ext cx="1219200" cy="63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MLP* Regression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5326650" y="1929150"/>
            <a:ext cx="1191300" cy="7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Ridge Regression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169175" y="1931900"/>
            <a:ext cx="1219200" cy="7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SGD Regression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509438" y="21295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5400000">
            <a:off x="5642550" y="3208350"/>
            <a:ext cx="5874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flipH="1">
            <a:off x="4536451" y="39338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5037750" y="4698275"/>
            <a:ext cx="249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*  </a:t>
            </a:r>
            <a:r>
              <a:rPr lang="es" sz="1200">
                <a:solidFill>
                  <a:srgbClr val="212529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Multi-layer Perceptron</a:t>
            </a:r>
            <a:endParaRPr sz="1200">
              <a:solidFill>
                <a:srgbClr val="2125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611650" y="442077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0.1352</a:t>
            </a:r>
            <a:endParaRPr sz="1100"/>
          </a:p>
        </p:txBody>
      </p:sp>
      <p:sp>
        <p:nvSpPr>
          <p:cNvPr id="194" name="Google Shape;194;p29"/>
          <p:cNvSpPr/>
          <p:nvPr/>
        </p:nvSpPr>
        <p:spPr>
          <a:xfrm>
            <a:off x="3157950" y="3663275"/>
            <a:ext cx="1116600" cy="7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0" y="648900"/>
            <a:ext cx="7589826" cy="41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 rot="-5123249">
            <a:off x="1713251" y="-305086"/>
            <a:ext cx="2361448" cy="3866587"/>
          </a:xfrm>
          <a:prstGeom prst="ellipse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83100" y="482550"/>
            <a:ext cx="89652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Machine learning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4.2 Classificar els enviaments com demorat/no demorat mitjançant algorismes de classificació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798500" y="1460700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SGD Classifier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</a:t>
            </a:r>
            <a:endParaRPr sz="1100"/>
          </a:p>
        </p:txBody>
      </p:sp>
      <p:sp>
        <p:nvSpPr>
          <p:cNvPr id="210" name="Google Shape;210;p31"/>
          <p:cNvSpPr txBox="1"/>
          <p:nvPr/>
        </p:nvSpPr>
        <p:spPr>
          <a:xfrm>
            <a:off x="9900" y="1575300"/>
            <a:ext cx="7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0" y="2143400"/>
            <a:ext cx="866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F1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scoring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9900" y="2680650"/>
            <a:ext cx="70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Matrius confusió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00" y="2765950"/>
            <a:ext cx="91440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31"/>
          <p:cNvSpPr txBox="1"/>
          <p:nvPr/>
        </p:nvSpPr>
        <p:spPr>
          <a:xfrm>
            <a:off x="722300" y="26928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722300" y="28761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636700" y="31047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027100" y="309855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636700" y="2655725"/>
            <a:ext cx="336600" cy="713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85600" y="2577350"/>
            <a:ext cx="364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Està classificant tots els valors com a False, és a dir sense delay.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Tenim poca representació de la classe  delay (&lt;8%) i no la detecta.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0.9589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OLIST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15050" y="1278750"/>
            <a:ext cx="8313900" cy="27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02124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Olist, és el e-commerce més gran dels mercats brasilers. </a:t>
            </a:r>
            <a:endParaRPr sz="2200">
              <a:solidFill>
                <a:srgbClr val="202124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02124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Connecta petites empreses de tot el Brasil. Aquests comerciants poden vendre els seus productes a través de la botiga Olist i enviar-los directament als clients mitjançant els socis logístics d'Olist.</a:t>
            </a:r>
            <a:endParaRPr sz="2200">
              <a:solidFill>
                <a:srgbClr val="202124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0" y="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83100" y="482550"/>
            <a:ext cx="89652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Machine learning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4.2 Classificar els enviaments com demorat/no demorat mitjançant algorismes de classificació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798500" y="1460700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SGD Classifier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</a:t>
            </a:r>
            <a:endParaRPr sz="1100"/>
          </a:p>
        </p:txBody>
      </p:sp>
      <p:sp>
        <p:nvSpPr>
          <p:cNvPr id="229" name="Google Shape;229;p32"/>
          <p:cNvSpPr txBox="1"/>
          <p:nvPr/>
        </p:nvSpPr>
        <p:spPr>
          <a:xfrm>
            <a:off x="9900" y="1575300"/>
            <a:ext cx="7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0" y="2143400"/>
            <a:ext cx="866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F1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scoring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9900" y="2680650"/>
            <a:ext cx="70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Matrius confusió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00" y="2765950"/>
            <a:ext cx="91440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32"/>
          <p:cNvSpPr/>
          <p:nvPr/>
        </p:nvSpPr>
        <p:spPr>
          <a:xfrm>
            <a:off x="798500" y="4023425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Isolation Forest</a:t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2304113" y="439287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0.0192</a:t>
            </a:r>
            <a:endParaRPr sz="1100"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325" y="4116263"/>
            <a:ext cx="866775" cy="21907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32"/>
          <p:cNvSpPr/>
          <p:nvPr/>
        </p:nvSpPr>
        <p:spPr>
          <a:xfrm>
            <a:off x="1338200" y="3433725"/>
            <a:ext cx="139800" cy="5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722300" y="26928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22300" y="28761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1636700" y="31047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1027100" y="309855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3239725" y="3905225"/>
            <a:ext cx="3742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Algorisme que permet detectar anomalies.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Provem si detecta els nostres valors de delay com a anòmals, però no és així.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0.9589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0" y="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3100" y="482550"/>
            <a:ext cx="89652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Machine learning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4.2 Classificar els enviaments com demorat/no demorat mitjançant algorismes de classificació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798500" y="1460700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SGD Classifier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</a:t>
            </a:r>
            <a:endParaRPr sz="1100"/>
          </a:p>
        </p:txBody>
      </p:sp>
      <p:sp>
        <p:nvSpPr>
          <p:cNvPr id="251" name="Google Shape;251;p33"/>
          <p:cNvSpPr txBox="1"/>
          <p:nvPr/>
        </p:nvSpPr>
        <p:spPr>
          <a:xfrm>
            <a:off x="9900" y="1575300"/>
            <a:ext cx="7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0" y="2143400"/>
            <a:ext cx="866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F1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scoring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2138788" y="17128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9900" y="2680650"/>
            <a:ext cx="70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Matrius confusió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00" y="2765950"/>
            <a:ext cx="91440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3"/>
          <p:cNvSpPr/>
          <p:nvPr/>
        </p:nvSpPr>
        <p:spPr>
          <a:xfrm>
            <a:off x="798500" y="4023425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Isolation Forest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2304113" y="439287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0.0192</a:t>
            </a:r>
            <a:endParaRPr sz="1100"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325" y="4116263"/>
            <a:ext cx="866775" cy="21907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33"/>
          <p:cNvSpPr/>
          <p:nvPr/>
        </p:nvSpPr>
        <p:spPr>
          <a:xfrm>
            <a:off x="2788200" y="1416275"/>
            <a:ext cx="14796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Oversampling: (Smote) + SGD</a:t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3185700" y="2255650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0.1610</a:t>
            </a:r>
            <a:endParaRPr sz="1100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100" y="2770413"/>
            <a:ext cx="885825" cy="33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33"/>
          <p:cNvSpPr/>
          <p:nvPr/>
        </p:nvSpPr>
        <p:spPr>
          <a:xfrm>
            <a:off x="1338200" y="3433725"/>
            <a:ext cx="139800" cy="5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722300" y="26928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722300" y="28761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1636700" y="31047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027100" y="309855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437475" y="1460700"/>
            <a:ext cx="398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Per tractar datasets amb desequilibri de classes.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Permet incrementar el mostreig de la classe minoritaria.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0.9589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0" y="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83100" y="482550"/>
            <a:ext cx="89652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Machine learning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4.2 Classificar els enviaments com demorat/no demorat mitjançant algorismes de classificació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798500" y="1460700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SGD Classifier</a:t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</a:t>
            </a:r>
            <a:endParaRPr sz="1100"/>
          </a:p>
        </p:txBody>
      </p:sp>
      <p:sp>
        <p:nvSpPr>
          <p:cNvPr id="277" name="Google Shape;277;p34"/>
          <p:cNvSpPr txBox="1"/>
          <p:nvPr/>
        </p:nvSpPr>
        <p:spPr>
          <a:xfrm>
            <a:off x="9900" y="1575300"/>
            <a:ext cx="7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0" y="2143400"/>
            <a:ext cx="866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F1 scoring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2138788" y="17128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9900" y="2680650"/>
            <a:ext cx="70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Matrius confusió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900" y="2765950"/>
            <a:ext cx="91440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4"/>
          <p:cNvSpPr/>
          <p:nvPr/>
        </p:nvSpPr>
        <p:spPr>
          <a:xfrm>
            <a:off x="798500" y="4023425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Isolation Forest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2304113" y="439287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0.0192</a:t>
            </a:r>
            <a:endParaRPr sz="1100"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325" y="4116263"/>
            <a:ext cx="866775" cy="21907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34"/>
          <p:cNvSpPr/>
          <p:nvPr/>
        </p:nvSpPr>
        <p:spPr>
          <a:xfrm>
            <a:off x="3185700" y="2255650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0.1610</a:t>
            </a:r>
            <a:endParaRPr sz="1100"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2100" y="2770413"/>
            <a:ext cx="885825" cy="33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34"/>
          <p:cNvSpPr/>
          <p:nvPr/>
        </p:nvSpPr>
        <p:spPr>
          <a:xfrm>
            <a:off x="5002900" y="1440725"/>
            <a:ext cx="1444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Randomized Search: </a:t>
            </a:r>
            <a:r>
              <a:rPr lang="es"/>
              <a:t>LogistRegress</a:t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5400400" y="22612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0.1684</a:t>
            </a:r>
            <a:endParaRPr sz="1100"/>
          </a:p>
        </p:txBody>
      </p:sp>
      <p:sp>
        <p:nvSpPr>
          <p:cNvPr id="289" name="Google Shape;289;p34"/>
          <p:cNvSpPr/>
          <p:nvPr/>
        </p:nvSpPr>
        <p:spPr>
          <a:xfrm>
            <a:off x="4353488" y="1717325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7325" y="2757125"/>
            <a:ext cx="89535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34"/>
          <p:cNvSpPr/>
          <p:nvPr/>
        </p:nvSpPr>
        <p:spPr>
          <a:xfrm>
            <a:off x="1338200" y="3433725"/>
            <a:ext cx="139800" cy="5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722300" y="26928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722300" y="28761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1636700" y="31047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027100" y="309855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2788200" y="1416275"/>
            <a:ext cx="14796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Oversampling: (Smote) + SGD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6645600" y="1495775"/>
            <a:ext cx="249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Millora dels hiperparàmetres per intentar optimitzar la classificació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3100" y="3458672"/>
            <a:ext cx="5365200" cy="103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0.9589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0" y="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83100" y="482550"/>
            <a:ext cx="89652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4. Machine learning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4.2 Classificar els enviaments com demorat/no demorat mitjançant algorismes de classificació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798500" y="1460700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SGD Classifier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10835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0.9589</a:t>
            </a:r>
            <a:endParaRPr sz="1100"/>
          </a:p>
        </p:txBody>
      </p:sp>
      <p:sp>
        <p:nvSpPr>
          <p:cNvPr id="308" name="Google Shape;308;p35"/>
          <p:cNvSpPr txBox="1"/>
          <p:nvPr/>
        </p:nvSpPr>
        <p:spPr>
          <a:xfrm>
            <a:off x="9900" y="1575300"/>
            <a:ext cx="70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0" y="2143400"/>
            <a:ext cx="866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F1 scoring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2138788" y="17128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9900" y="2680650"/>
            <a:ext cx="705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"/>
                <a:ea typeface="Proxima Nova"/>
                <a:cs typeface="Proxima Nova"/>
                <a:sym typeface="Proxima Nova"/>
              </a:rPr>
              <a:t>Matrius confusió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900" y="2765950"/>
            <a:ext cx="91440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35"/>
          <p:cNvSpPr/>
          <p:nvPr/>
        </p:nvSpPr>
        <p:spPr>
          <a:xfrm>
            <a:off x="798500" y="4023425"/>
            <a:ext cx="1219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Isolation Forest</a:t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2304113" y="439287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0.0192</a:t>
            </a:r>
            <a:endParaRPr sz="11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325" y="4116263"/>
            <a:ext cx="866775" cy="21907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35"/>
          <p:cNvSpPr/>
          <p:nvPr/>
        </p:nvSpPr>
        <p:spPr>
          <a:xfrm>
            <a:off x="3185700" y="2255650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0.1610</a:t>
            </a:r>
            <a:endParaRPr sz="1100"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2100" y="2770413"/>
            <a:ext cx="885825" cy="33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35"/>
          <p:cNvSpPr/>
          <p:nvPr/>
        </p:nvSpPr>
        <p:spPr>
          <a:xfrm>
            <a:off x="5400400" y="22612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0.1684</a:t>
            </a:r>
            <a:endParaRPr sz="1100"/>
          </a:p>
        </p:txBody>
      </p:sp>
      <p:sp>
        <p:nvSpPr>
          <p:cNvPr id="319" name="Google Shape;319;p35"/>
          <p:cNvSpPr/>
          <p:nvPr/>
        </p:nvSpPr>
        <p:spPr>
          <a:xfrm>
            <a:off x="4353488" y="1717325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7325" y="2757125"/>
            <a:ext cx="895350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35"/>
          <p:cNvSpPr/>
          <p:nvPr/>
        </p:nvSpPr>
        <p:spPr>
          <a:xfrm>
            <a:off x="7217600" y="1436250"/>
            <a:ext cx="1444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GridSearch: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Polynomial</a:t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7615100" y="2275625"/>
            <a:ext cx="649200" cy="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0.1959</a:t>
            </a:r>
            <a:endParaRPr sz="1100"/>
          </a:p>
        </p:txBody>
      </p:sp>
      <p:sp>
        <p:nvSpPr>
          <p:cNvPr id="323" name="Google Shape;323;p35"/>
          <p:cNvSpPr/>
          <p:nvPr/>
        </p:nvSpPr>
        <p:spPr>
          <a:xfrm>
            <a:off x="1338200" y="3433725"/>
            <a:ext cx="139800" cy="52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6568188" y="1712850"/>
            <a:ext cx="528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7263" y="2751375"/>
            <a:ext cx="904875" cy="37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35"/>
          <p:cNvSpPr txBox="1"/>
          <p:nvPr/>
        </p:nvSpPr>
        <p:spPr>
          <a:xfrm>
            <a:off x="722300" y="26928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722300" y="28761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1636700" y="310470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1027100" y="3098550"/>
            <a:ext cx="2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2788200" y="1416275"/>
            <a:ext cx="14796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Oversampling: (Smote) + SGD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5002900" y="1440725"/>
            <a:ext cx="1444200" cy="71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Randomized Search: LogistRegress</a:t>
            </a:r>
            <a:endParaRPr/>
          </a:p>
        </p:txBody>
      </p:sp>
      <p:sp>
        <p:nvSpPr>
          <p:cNvPr id="332" name="Google Shape;332;p35"/>
          <p:cNvSpPr txBox="1"/>
          <p:nvPr/>
        </p:nvSpPr>
        <p:spPr>
          <a:xfrm>
            <a:off x="6644400" y="3284525"/>
            <a:ext cx="24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Millora dels hiperparàmetres fent combinacions polinòmiques de les nostres variables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Millor fit amb models de regressió: MLP Regression. Tot i així, el valor de R2 és molt baix (0.1352)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Millor model de classificació: </a:t>
            </a:r>
            <a:r>
              <a:rPr lang="es">
                <a:solidFill>
                  <a:schemeClr val="dk1"/>
                </a:solidFill>
              </a:rPr>
              <a:t>PolynomialFeatures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chemeClr val="dk1"/>
                </a:solidFill>
              </a:rPr>
              <a:t>(F1=0.196)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Queda molt marge de millora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Amb les dades de les que disposem i les eines que hem fet servir, no podem predir amb prou exactitud el delay de les comandes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36"/>
          <p:cNvSpPr txBox="1"/>
          <p:nvPr>
            <p:ph type="title"/>
          </p:nvPr>
        </p:nvSpPr>
        <p:spPr>
          <a:xfrm>
            <a:off x="311700" y="9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</a:t>
            </a:r>
            <a:endParaRPr/>
          </a:p>
        </p:txBody>
      </p:sp>
      <p:pic>
        <p:nvPicPr>
          <p:cNvPr id="339" name="Google Shape;3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850" y="2250000"/>
            <a:ext cx="31527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40300" y="863550"/>
            <a:ext cx="75624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18"/>
              <a:buNone/>
            </a:pPr>
            <a:r>
              <a:rPr lang="es" sz="1965">
                <a:solidFill>
                  <a:schemeClr val="dk1"/>
                </a:solidFill>
                <a:highlight>
                  <a:srgbClr val="FFFFFF"/>
                </a:highlight>
              </a:rPr>
              <a:t>Brazilian E-Commerce Public Dataset by Olist Store (de Kaggle)</a:t>
            </a:r>
            <a:endParaRPr sz="19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965">
                <a:solidFill>
                  <a:schemeClr val="dk1"/>
                </a:solidFill>
                <a:highlight>
                  <a:srgbClr val="FFFFFF"/>
                </a:highlight>
              </a:rPr>
              <a:t>Conté 9 fitxers csv amb fins a 120.000 entrades </a:t>
            </a:r>
            <a:endParaRPr sz="19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olist_customers_dataset.csv</a:t>
            </a:r>
            <a:endParaRPr sz="18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olist_geolocation_dataset.csv</a:t>
            </a:r>
            <a:endParaRPr sz="18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olist_order_items_dataset.csv</a:t>
            </a:r>
            <a:endParaRPr sz="15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olist_order_payments_dataset.csv</a:t>
            </a:r>
            <a:endParaRPr sz="18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olist_order_reviews_dataset.csv</a:t>
            </a:r>
            <a:endParaRPr sz="15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olist_orders_dataset.csv</a:t>
            </a:r>
            <a:endParaRPr sz="18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olist_products_dataset.csv</a:t>
            </a:r>
            <a:endParaRPr sz="15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421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6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olist_sellers_dataset.csv</a:t>
            </a:r>
            <a:endParaRPr sz="1833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358" lvl="1" marL="914400" marR="3810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Char char="○"/>
            </a:pPr>
            <a:r>
              <a:rPr lang="es" sz="1556">
                <a:solidFill>
                  <a:schemeClr val="dk1"/>
                </a:solidFill>
                <a:highlight>
                  <a:srgbClr val="FFFFFF"/>
                </a:highlight>
              </a:rPr>
              <a:t>product_category_name_translation.csv</a:t>
            </a:r>
            <a:endParaRPr sz="15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74" y="669825"/>
            <a:ext cx="7107674" cy="43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1350" y="2308175"/>
            <a:ext cx="86613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2200">
                <a:solidFill>
                  <a:schemeClr val="dk1"/>
                </a:solidFill>
              </a:rPr>
              <a:t>A</a:t>
            </a:r>
            <a:r>
              <a:rPr lang="es" sz="2200">
                <a:solidFill>
                  <a:schemeClr val="dk1"/>
                </a:solidFill>
              </a:rPr>
              <a:t>nalitzar les dades relacionades amb la demora </a:t>
            </a:r>
            <a:endParaRPr sz="22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2200">
                <a:solidFill>
                  <a:schemeClr val="dk1"/>
                </a:solidFill>
              </a:rPr>
              <a:t>Seleccionar les variables principals </a:t>
            </a:r>
            <a:endParaRPr sz="22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2200">
                <a:solidFill>
                  <a:schemeClr val="dk1"/>
                </a:solidFill>
              </a:rPr>
              <a:t>Intentar predir aquesta demora mitjançant machine learning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914400" y="1282700"/>
            <a:ext cx="7315200" cy="56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Proxima Nova"/>
                <a:ea typeface="Proxima Nova"/>
                <a:cs typeface="Proxima Nova"/>
                <a:sym typeface="Proxima Nova"/>
              </a:rPr>
              <a:t>Predir la demora de les comandes 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50" y="960475"/>
            <a:ext cx="7321623" cy="41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58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Crear la base de dades fent servir Postgres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58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Crear la base de dades fent servir Postgres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35500" y="58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2. </a:t>
            </a:r>
            <a:r>
              <a:rPr lang="es">
                <a:solidFill>
                  <a:schemeClr val="dk1"/>
                </a:solidFill>
              </a:rPr>
              <a:t>Feature engineering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Crear variables: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</a:rPr>
              <a:t>Distància:</a:t>
            </a:r>
            <a:r>
              <a:rPr lang="es">
                <a:solidFill>
                  <a:schemeClr val="dk1"/>
                </a:solidFill>
              </a:rPr>
              <a:t> distància en km entre venedor i comprador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</a:rPr>
              <a:t>Delay:</a:t>
            </a:r>
            <a:r>
              <a:rPr lang="es">
                <a:solidFill>
                  <a:schemeClr val="dk1"/>
                </a:solidFill>
              </a:rPr>
              <a:t> diferència entre [data d’entrega al comprador] - [data estimada d’entrega]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</a:rPr>
              <a:t>Volume</a:t>
            </a:r>
            <a:r>
              <a:rPr lang="es">
                <a:solidFill>
                  <a:schemeClr val="dk1"/>
                </a:solidFill>
              </a:rPr>
              <a:t>: llargada*amplada*alçada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</a:rPr>
              <a:t>Day of week: </a:t>
            </a:r>
            <a:r>
              <a:rPr lang="es">
                <a:solidFill>
                  <a:schemeClr val="dk1"/>
                </a:solidFill>
              </a:rPr>
              <a:t>dia de la setmana en que es va fer la compra, es va acceptar i va ser entregada al distribuidor logístic.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>
                <a:solidFill>
                  <a:schemeClr val="dk1"/>
                </a:solidFill>
              </a:rPr>
              <a:t>Day of  year:</a:t>
            </a:r>
            <a:r>
              <a:rPr lang="es">
                <a:solidFill>
                  <a:schemeClr val="dk1"/>
                </a:solidFill>
              </a:rPr>
              <a:t> d</a:t>
            </a:r>
            <a:r>
              <a:rPr lang="es">
                <a:solidFill>
                  <a:schemeClr val="dk1"/>
                </a:solidFill>
              </a:rPr>
              <a:t>ia de l’any en que es va fer la compra, es va acceptar i va ser entregada al distribuidor logístic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PROCÉS D’ANÀLISI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35500" y="586625"/>
            <a:ext cx="4706400" cy="4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2. Feature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</a:t>
            </a:r>
            <a:r>
              <a:rPr lang="es" sz="1600">
                <a:solidFill>
                  <a:schemeClr val="dk1"/>
                </a:solidFill>
              </a:rPr>
              <a:t>NaN processing: drop dels valors nuls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48148" l="0" r="0" t="0"/>
          <a:stretch/>
        </p:blipFill>
        <p:spPr>
          <a:xfrm>
            <a:off x="363575" y="1718975"/>
            <a:ext cx="2390441" cy="248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51721"/>
          <a:stretch/>
        </p:blipFill>
        <p:spPr>
          <a:xfrm>
            <a:off x="2854325" y="1718975"/>
            <a:ext cx="2390450" cy="2312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583375" y="3141400"/>
            <a:ext cx="35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Proxima Nova"/>
                <a:ea typeface="Proxima Nova"/>
                <a:cs typeface="Proxima Nova"/>
                <a:sym typeface="Proxima Nova"/>
              </a:rPr>
              <a:t>Respecte el total de files (115.038), el valor de nuls és molt baix així que decidim eliminar-les.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77" y="2003250"/>
            <a:ext cx="3559075" cy="9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7505300" y="2529750"/>
            <a:ext cx="902700" cy="40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