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r>
              <a:rPr lang="en-US" sz="1400" b="0" strike="noStrike" spc="-1">
                <a:latin typeface="Times New Roman"/>
              </a:rPr>
              <a:t>&lt;바닥글&gt;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3D5AC-B959-4758-9D99-327AAE567E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2번째 개요 수준</a:t>
            </a:r>
          </a:p>
          <a:p>
            <a:pPr marL="1296000" lvl="2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3번째 개요 수준</a:t>
            </a:r>
          </a:p>
          <a:p>
            <a:pPr marL="1728000" lvl="3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4번째 개요 수준</a:t>
            </a:r>
          </a:p>
          <a:p>
            <a:pPr marL="2160000" lvl="4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5번째 개요 수준</a:t>
            </a:r>
          </a:p>
          <a:p>
            <a:pPr marL="2592000" lvl="5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6번째 개요 수준</a:t>
            </a:r>
          </a:p>
          <a:p>
            <a:pPr marL="3024000" lvl="6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7번째 개요 수준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r>
              <a:rPr lang="en-US" sz="1400" b="0" strike="noStrike" spc="-1">
                <a:latin typeface="Times New Roman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0C1DFAD-7598-43DB-BE13-AC542347880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/>
          <p:nvPr/>
        </p:nvPicPr>
        <p:blipFill>
          <a:blip r:embed="rId14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2번째 개요 수준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3번째 개요 수준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4번째 개요 수준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5번째 개요 수준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6번째 개요 수준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7번째 개요 수준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&lt;날짜/시간&gt;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r>
              <a:rPr lang="en-US" sz="1400" b="0" strike="noStrike" spc="-1">
                <a:latin typeface="Times New Roman"/>
              </a:rPr>
              <a:t>&lt;바닥글&gt;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ED8483-7157-48C6-B61A-73C19B06452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123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1414"/>
              </a:spcAf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 algn="ctr">
              <a:spcAft>
                <a:spcPts val="113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2번째 개요 수준</a:t>
            </a:r>
          </a:p>
          <a:p>
            <a:pPr marL="1296000" lvl="2" indent="-288000" algn="ctr">
              <a:spcAft>
                <a:spcPts val="848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3번째 개요 수준</a:t>
            </a:r>
          </a:p>
          <a:p>
            <a:pPr marL="1728000" lvl="3" indent="-216000" algn="ctr">
              <a:spcAft>
                <a:spcPts val="56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4번째 개요 수준</a:t>
            </a:r>
          </a:p>
          <a:p>
            <a:pPr marL="2160000" lvl="4" indent="-216000" algn="ctr">
              <a:spcAft>
                <a:spcPts val="28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5번째 개요 수준</a:t>
            </a:r>
          </a:p>
          <a:p>
            <a:pPr marL="2592000" lvl="5" indent="-216000" algn="ctr">
              <a:spcAft>
                <a:spcPts val="28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6번째 개요 수준</a:t>
            </a:r>
          </a:p>
          <a:p>
            <a:pPr marL="3024000" lvl="6" indent="-216000" algn="ctr">
              <a:spcAft>
                <a:spcPts val="28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7번째 개요 수준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&lt;날짜/시간&gt;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&lt;바닥글&gt;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64D9568-9DA9-4045-B9A6-8E1C4BE4334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6000" y="1151280"/>
            <a:ext cx="7056000" cy="2998080"/>
          </a:xfrm>
          <a:prstGeom prst="rect">
            <a:avLst/>
          </a:prstGeom>
          <a:noFill/>
          <a:ln>
            <a:noFill/>
          </a:ln>
        </p:spPr>
        <p:txBody>
          <a:bodyPr lIns="360000" tIns="360000" rIns="360000" bIns="360000"/>
          <a:lstStyle/>
          <a:p>
            <a:pPr algn="ctr">
              <a:lnSpc>
                <a:spcPct val="15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나눔스퀘어"/>
              </a:rPr>
              <a:t>방범시설  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나눔스퀘어"/>
              </a:rPr>
              <a:t>위치 정보 분석을 통한 </a:t>
            </a:r>
            <a:r>
              <a:t/>
            </a:r>
            <a:br/>
            <a:r>
              <a:rPr lang="en-US" sz="3600" b="1" strike="noStrike" spc="-1">
                <a:solidFill>
                  <a:srgbClr val="000000"/>
                </a:solidFill>
                <a:latin typeface="Arial"/>
                <a:ea typeface="나눔스퀘어"/>
              </a:rPr>
              <a:t>범죄 사각지대 예측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68504" y="5219997"/>
            <a:ext cx="2800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Outliers</a:t>
            </a:r>
            <a:endParaRPr lang="en-US" altLang="ko-KR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76000" y="39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화면 설계 </a:t>
            </a:r>
          </a:p>
        </p:txBody>
      </p:sp>
      <p:sp>
        <p:nvSpPr>
          <p:cNvPr id="196" name="TextShape 2"/>
          <p:cNvSpPr txBox="1"/>
          <p:nvPr/>
        </p:nvSpPr>
        <p:spPr>
          <a:xfrm>
            <a:off x="3096000" y="1584000"/>
            <a:ext cx="3456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	회원가입 페이지 </a:t>
            </a:r>
          </a:p>
        </p:txBody>
      </p:sp>
      <p:pic>
        <p:nvPicPr>
          <p:cNvPr id="197" name="그림 196"/>
          <p:cNvPicPr/>
          <p:nvPr/>
        </p:nvPicPr>
        <p:blipFill>
          <a:blip r:embed="rId2"/>
          <a:stretch/>
        </p:blipFill>
        <p:spPr>
          <a:xfrm>
            <a:off x="2436120" y="2160000"/>
            <a:ext cx="5915880" cy="532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76000" y="39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화면 설계 </a:t>
            </a:r>
          </a:p>
        </p:txBody>
      </p:sp>
      <p:sp>
        <p:nvSpPr>
          <p:cNvPr id="199" name="TextShape 2"/>
          <p:cNvSpPr txBox="1"/>
          <p:nvPr/>
        </p:nvSpPr>
        <p:spPr>
          <a:xfrm>
            <a:off x="648000" y="1296000"/>
            <a:ext cx="3600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latin typeface="Arial"/>
              </a:rPr>
              <a:t>기본 페이지</a:t>
            </a:r>
          </a:p>
        </p:txBody>
      </p:sp>
      <p:pic>
        <p:nvPicPr>
          <p:cNvPr id="200" name="그림 199"/>
          <p:cNvPicPr/>
          <p:nvPr/>
        </p:nvPicPr>
        <p:blipFill>
          <a:blip r:embed="rId2"/>
          <a:stretch/>
        </p:blipFill>
        <p:spPr>
          <a:xfrm>
            <a:off x="504000" y="1872000"/>
            <a:ext cx="3888000" cy="5615640"/>
          </a:xfrm>
          <a:prstGeom prst="rect">
            <a:avLst/>
          </a:prstGeom>
          <a:ln>
            <a:noFill/>
          </a:ln>
        </p:spPr>
      </p:pic>
      <p:pic>
        <p:nvPicPr>
          <p:cNvPr id="201" name="그림 200"/>
          <p:cNvPicPr/>
          <p:nvPr/>
        </p:nvPicPr>
        <p:blipFill>
          <a:blip r:embed="rId3"/>
          <a:stretch/>
        </p:blipFill>
        <p:spPr>
          <a:xfrm>
            <a:off x="5616000" y="1872000"/>
            <a:ext cx="3888000" cy="5616000"/>
          </a:xfrm>
          <a:prstGeom prst="rect">
            <a:avLst/>
          </a:prstGeom>
          <a:ln>
            <a:noFill/>
          </a:ln>
        </p:spPr>
      </p:pic>
      <p:sp>
        <p:nvSpPr>
          <p:cNvPr id="202" name="TextShape 3"/>
          <p:cNvSpPr txBox="1"/>
          <p:nvPr/>
        </p:nvSpPr>
        <p:spPr>
          <a:xfrm>
            <a:off x="5616000" y="1267560"/>
            <a:ext cx="3600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 적용된 페이지</a:t>
            </a:r>
          </a:p>
        </p:txBody>
      </p:sp>
      <p:sp>
        <p:nvSpPr>
          <p:cNvPr id="203" name="Line 4"/>
          <p:cNvSpPr/>
          <p:nvPr/>
        </p:nvSpPr>
        <p:spPr>
          <a:xfrm>
            <a:off x="4536000" y="4176000"/>
            <a:ext cx="1008000" cy="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76000" y="39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화면 설계 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2016000" y="1473480"/>
            <a:ext cx="6120000" cy="97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CCTV 및 경찰서 목록 페이지 </a:t>
            </a:r>
          </a:p>
        </p:txBody>
      </p:sp>
      <p:pic>
        <p:nvPicPr>
          <p:cNvPr id="206" name="그림 205"/>
          <p:cNvPicPr/>
          <p:nvPr/>
        </p:nvPicPr>
        <p:blipFill>
          <a:blip r:embed="rId2"/>
          <a:stretch/>
        </p:blipFill>
        <p:spPr>
          <a:xfrm>
            <a:off x="2520000" y="2088000"/>
            <a:ext cx="5431680" cy="54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14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화면 설계 </a:t>
            </a:r>
          </a:p>
        </p:txBody>
      </p:sp>
      <p:sp>
        <p:nvSpPr>
          <p:cNvPr id="208" name="TextShape 2"/>
          <p:cNvSpPr txBox="1"/>
          <p:nvPr/>
        </p:nvSpPr>
        <p:spPr>
          <a:xfrm>
            <a:off x="3096000" y="1008000"/>
            <a:ext cx="3456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	시각화 페이지 </a:t>
            </a:r>
          </a:p>
        </p:txBody>
      </p:sp>
      <p:pic>
        <p:nvPicPr>
          <p:cNvPr id="209" name="그림 208"/>
          <p:cNvPicPr/>
          <p:nvPr/>
        </p:nvPicPr>
        <p:blipFill>
          <a:blip r:embed="rId2"/>
          <a:stretch/>
        </p:blipFill>
        <p:spPr>
          <a:xfrm>
            <a:off x="2952000" y="1454760"/>
            <a:ext cx="4248000" cy="60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76000" y="7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Arial"/>
                <a:ea typeface="나눔고딕"/>
              </a:rPr>
              <a:t>DB 설계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1" name="그림 210"/>
          <p:cNvPicPr/>
          <p:nvPr/>
        </p:nvPicPr>
        <p:blipFill>
          <a:blip r:embed="rId2"/>
          <a:stretch/>
        </p:blipFill>
        <p:spPr>
          <a:xfrm>
            <a:off x="0" y="1800000"/>
            <a:ext cx="10080000" cy="59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60000" y="46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사용 기술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1224000" y="1872000"/>
            <a:ext cx="7848000" cy="7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latin typeface="Arial"/>
                <a:ea typeface="나눔고딕"/>
              </a:rPr>
              <a:t>Frontend : Jquery, Bootstrap, amChart, KaKaoMap(maps api) + etc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224000" y="3096000"/>
            <a:ext cx="7848000" cy="7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latin typeface="Arial"/>
                <a:ea typeface="나눔고딕"/>
              </a:rPr>
              <a:t>Backend : Spring Framework, MyBatis, DB, Apache Tomcat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1296000" y="4752000"/>
            <a:ext cx="7848000" cy="7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latin typeface="Arial"/>
                <a:ea typeface="나눔고딕"/>
              </a:rPr>
              <a:t>Data Processing, Analysis : R(R studio를 이용), Excel, 텍스트처리 								batch 코드, 알고리즘 등.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2"/>
          <p:cNvSpPr txBox="1"/>
          <p:nvPr/>
        </p:nvSpPr>
        <p:spPr>
          <a:xfrm>
            <a:off x="1367904" y="4643933"/>
            <a:ext cx="8136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1" strike="noStrike" spc="-1" dirty="0" err="1">
                <a:latin typeface="Arial"/>
                <a:ea typeface="나눔고딕"/>
              </a:rPr>
              <a:t>감사합니다</a:t>
            </a:r>
            <a:r>
              <a:rPr lang="en-US" sz="3600" b="1" strike="noStrike" spc="-1" dirty="0">
                <a:latin typeface="Arial"/>
                <a:ea typeface="나눔고딕"/>
              </a:rPr>
              <a:t>.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 rot="21333481">
            <a:off x="2704390" y="2484413"/>
            <a:ext cx="4882759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Outliers</a:t>
            </a:r>
            <a:endParaRPr lang="en-US" altLang="ko-KR" sz="7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360" y="753840"/>
            <a:ext cx="6623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                            목 차 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216000" y="2761560"/>
            <a:ext cx="8903880" cy="67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나눔고딕"/>
              </a:rPr>
              <a:t>시퀀스 다이어그램  ..................…………………… page7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216000" y="2160000"/>
            <a:ext cx="8903880" cy="67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나눔고딕"/>
              </a:rPr>
              <a:t>유스케이스 ..................……………………………. page3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216000" y="3312000"/>
            <a:ext cx="8903880" cy="67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나눔고딕"/>
              </a:rPr>
              <a:t>주요화면 설계 ..................…………………………. page9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216000" y="3836880"/>
            <a:ext cx="8903880" cy="67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나눔고딕"/>
              </a:rPr>
              <a:t>DB 설계  ..................………………………………. page14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168120" y="4320000"/>
            <a:ext cx="8903880" cy="67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나눔고딕"/>
              </a:rPr>
              <a:t>사용 기술 ..................………………………………. page15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2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유스케이스</a:t>
            </a:r>
          </a:p>
        </p:txBody>
      </p:sp>
      <p:graphicFrame>
        <p:nvGraphicFramePr>
          <p:cNvPr id="175" name="Table 2"/>
          <p:cNvGraphicFramePr/>
          <p:nvPr/>
        </p:nvGraphicFramePr>
        <p:xfrm>
          <a:off x="1102320" y="1459440"/>
          <a:ext cx="7753680" cy="2143800"/>
        </p:xfrm>
        <a:graphic>
          <a:graphicData uri="http://schemas.openxmlformats.org/drawingml/2006/table">
            <a:tbl>
              <a:tblPr/>
              <a:tblGrid>
                <a:gridCol w="3876480"/>
                <a:gridCol w="3877200"/>
              </a:tblGrid>
              <a:tr h="315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유스케이스는 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액터(행위자), 유스케이스, 그리고 관계로 나타냄.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연관은 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CC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유스케이스와 액터간의 상호작용이 있음을 표현함.</a:t>
                      </a:r>
                      <a:r>
                        <a:t/>
                      </a:r>
                      <a:br/>
                      <a:r>
                        <a:rPr lang="en-US" sz="1200" b="0" strike="noStrike" spc="-1">
                          <a:latin typeface="Arial"/>
                        </a:rPr>
                        <a:t>(다른 객체에게 메세지를 보냄..)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CC5EB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의존은 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연관의 하위 개념으로 한쪽은 기능을 요청하고 한쪽은</a:t>
                      </a:r>
                      <a:r>
                        <a:t/>
                      </a:r>
                      <a:br/>
                      <a:r>
                        <a:rPr lang="en-US" sz="1200" b="0" strike="noStrike" spc="-1">
                          <a:latin typeface="Arial"/>
                        </a:rPr>
                        <a:t>기능을 제공하는 역할로 나뉨!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포함은 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CC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기본 유스케이스에서 다른 유스케이스를 반드시</a:t>
                      </a:r>
                      <a:r>
                        <a:t/>
                      </a:r>
                      <a:br/>
                      <a:r>
                        <a:rPr lang="en-US" sz="1200" b="0" strike="noStrike" spc="-1">
                          <a:latin typeface="Arial"/>
                        </a:rPr>
                        <a:t>포함해야함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CC5EB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확장은 ?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/>
                        </a:rPr>
                        <a:t>기본 유스케이스에서 다른 유스케이스를 선택적으로</a:t>
                      </a:r>
                      <a:r>
                        <a:t/>
                      </a:r>
                      <a:br/>
                      <a:r>
                        <a:rPr lang="en-US" sz="1200" b="0" strike="noStrike" spc="-1">
                          <a:latin typeface="Arial"/>
                        </a:rPr>
                        <a:t>확장하는 관계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5FCF9"/>
                    </a:solidFill>
                  </a:tcPr>
                </a:tc>
              </a:tr>
            </a:tbl>
          </a:graphicData>
        </a:graphic>
      </p:graphicFrame>
      <p:pic>
        <p:nvPicPr>
          <p:cNvPr id="176" name="그림 175"/>
          <p:cNvPicPr/>
          <p:nvPr/>
        </p:nvPicPr>
        <p:blipFill>
          <a:blip r:embed="rId2"/>
          <a:stretch/>
        </p:blipFill>
        <p:spPr>
          <a:xfrm>
            <a:off x="1080000" y="4176000"/>
            <a:ext cx="1537920" cy="1333080"/>
          </a:xfrm>
          <a:prstGeom prst="rect">
            <a:avLst/>
          </a:prstGeom>
          <a:ln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1080000" y="5688000"/>
            <a:ext cx="1584000" cy="97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latin typeface="Arial"/>
              </a:rPr>
              <a:t>액터는 시스템, 사용자, 연관된 다른 시스템을 모두 엑터로 표현</a:t>
            </a:r>
          </a:p>
        </p:txBody>
      </p:sp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4794120" y="4176000"/>
            <a:ext cx="4061880" cy="985320"/>
          </a:xfrm>
          <a:prstGeom prst="rect">
            <a:avLst/>
          </a:prstGeom>
          <a:ln>
            <a:noFill/>
          </a:ln>
        </p:spPr>
      </p:pic>
      <p:sp>
        <p:nvSpPr>
          <p:cNvPr id="179" name="TextShape 4"/>
          <p:cNvSpPr txBox="1"/>
          <p:nvPr/>
        </p:nvSpPr>
        <p:spPr>
          <a:xfrm>
            <a:off x="4896000" y="5371560"/>
            <a:ext cx="3816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latin typeface="Arial"/>
              </a:rPr>
              <a:t>나는 영화 예매를 하는 것이며, 영화 예매를 통해 들어오는 정보는 시스템에 입력이 됌</a:t>
            </a:r>
          </a:p>
        </p:txBody>
      </p:sp>
      <p:pic>
        <p:nvPicPr>
          <p:cNvPr id="180" name="그림 179"/>
          <p:cNvPicPr/>
          <p:nvPr/>
        </p:nvPicPr>
        <p:blipFill>
          <a:blip r:embed="rId4"/>
          <a:stretch/>
        </p:blipFill>
        <p:spPr>
          <a:xfrm>
            <a:off x="4896000" y="5938560"/>
            <a:ext cx="4238280" cy="68544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5112000" y="6840000"/>
            <a:ext cx="3816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latin typeface="Arial"/>
              </a:rPr>
              <a:t>게시판에 작성하기 위해 로그인은 반드시 필요하며,</a:t>
            </a:r>
          </a:p>
          <a:p>
            <a:r>
              <a:rPr lang="en-US" sz="1200" b="0" strike="noStrike" spc="-1">
                <a:latin typeface="Arial"/>
              </a:rPr>
              <a:t>게시판에 글을 작성하다가 첨부파일은 필수가 아닌 선택!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3200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유스케이스</a:t>
            </a:r>
          </a:p>
        </p:txBody>
      </p:sp>
      <p:pic>
        <p:nvPicPr>
          <p:cNvPr id="183" name="그림 182"/>
          <p:cNvPicPr/>
          <p:nvPr/>
        </p:nvPicPr>
        <p:blipFill>
          <a:blip r:embed="rId2"/>
          <a:stretch/>
        </p:blipFill>
        <p:spPr>
          <a:xfrm>
            <a:off x="0" y="1080000"/>
            <a:ext cx="10080000" cy="6480000"/>
          </a:xfrm>
          <a:prstGeom prst="rect">
            <a:avLst/>
          </a:prstGeom>
          <a:ln>
            <a:solidFill>
              <a:srgbClr val="1B1B1B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32360" y="3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유스케이스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(user)</a:t>
            </a:r>
          </a:p>
        </p:txBody>
      </p:sp>
      <p:pic>
        <p:nvPicPr>
          <p:cNvPr id="185" name="그림 184"/>
          <p:cNvPicPr/>
          <p:nvPr/>
        </p:nvPicPr>
        <p:blipFill>
          <a:blip r:embed="rId2"/>
          <a:stretch/>
        </p:blipFill>
        <p:spPr>
          <a:xfrm>
            <a:off x="0" y="1152000"/>
            <a:ext cx="10080000" cy="6408000"/>
          </a:xfrm>
          <a:prstGeom prst="rect">
            <a:avLst/>
          </a:prstGeom>
          <a:ln>
            <a:solidFill>
              <a:srgbClr val="EF8EA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76000" y="21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시퀀스 다이어그램</a:t>
            </a:r>
          </a:p>
        </p:txBody>
      </p:sp>
      <p:pic>
        <p:nvPicPr>
          <p:cNvPr id="187" name="그림 186"/>
          <p:cNvPicPr/>
          <p:nvPr/>
        </p:nvPicPr>
        <p:blipFill>
          <a:blip r:embed="rId2"/>
          <a:stretch/>
        </p:blipFill>
        <p:spPr>
          <a:xfrm>
            <a:off x="432000" y="1124280"/>
            <a:ext cx="9144000" cy="621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72000" y="1008000"/>
            <a:ext cx="10079640" cy="623556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2952000" y="177480"/>
            <a:ext cx="4464000" cy="97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시퀀스 다이어그램(로그인 부분)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952000" y="177480"/>
            <a:ext cx="4464000" cy="97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시퀀스 다이어그램(메인 부분)</a:t>
            </a: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360" y="648000"/>
            <a:ext cx="10079640" cy="62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76000" y="39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화면 설계 </a:t>
            </a:r>
          </a:p>
        </p:txBody>
      </p:sp>
      <p:sp>
        <p:nvSpPr>
          <p:cNvPr id="193" name="TextShape 2"/>
          <p:cNvSpPr txBox="1"/>
          <p:nvPr/>
        </p:nvSpPr>
        <p:spPr>
          <a:xfrm>
            <a:off x="3096000" y="1584000"/>
            <a:ext cx="345600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	로그인 페이지 </a:t>
            </a:r>
          </a:p>
        </p:txBody>
      </p:sp>
      <p:pic>
        <p:nvPicPr>
          <p:cNvPr id="194" name="그림 193"/>
          <p:cNvPicPr/>
          <p:nvPr/>
        </p:nvPicPr>
        <p:blipFill>
          <a:blip r:embed="rId2"/>
          <a:stretch/>
        </p:blipFill>
        <p:spPr>
          <a:xfrm>
            <a:off x="2880360" y="2089440"/>
            <a:ext cx="4535640" cy="539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195</Words>
  <Application>Microsoft Office PowerPoint</Application>
  <PresentationFormat>사용자 지정</PresentationFormat>
  <Paragraphs>47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student</dc:creator>
  <cp:lastModifiedBy>student</cp:lastModifiedBy>
  <cp:revision>60</cp:revision>
  <dcterms:created xsi:type="dcterms:W3CDTF">2019-07-20T14:29:37Z</dcterms:created>
  <dcterms:modified xsi:type="dcterms:W3CDTF">2019-08-07T07:35:19Z</dcterms:modified>
  <dc:language>ko-KR</dc:language>
</cp:coreProperties>
</file>