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3" r:id="rId5"/>
    <p:sldId id="260" r:id="rId6"/>
    <p:sldId id="264" r:id="rId7"/>
    <p:sldId id="265" r:id="rId8"/>
    <p:sldId id="267" r:id="rId9"/>
    <p:sldId id="261" r:id="rId10"/>
    <p:sldId id="266" r:id="rId11"/>
    <p:sldId id="268" r:id="rId12"/>
    <p:sldId id="269" r:id="rId13"/>
    <p:sldId id="26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5" d="100"/>
          <a:sy n="95" d="100"/>
        </p:scale>
        <p:origin x="-206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5CAB314-A1AE-4496-A1A0-470B17C66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FF785100-BE16-44FF-BA28-D1CDE6207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F8F0624-6A97-4340-BBC0-F406EC9E1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21F1-FD33-430F-B954-AFA6A8745600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1398D5D-AF3A-4737-9209-7D8C40653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51C6D5E-AB41-44E0-852C-9728866BF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24DF-6AB6-4B27-BABD-6F8CECC64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33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612EE50-5FB7-4725-9B34-9D8BB1012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C6304240-5D2E-4982-95BC-75F4FFECC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F519733-5C1E-40B5-B8A4-7607189A9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21F1-FD33-430F-B954-AFA6A8745600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8CA3A87-A8C6-4070-AACB-23FE6B133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AB17095-1D70-49E0-960C-93BC8063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24DF-6AB6-4B27-BABD-6F8CECC64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26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CB07496F-CCB1-4A76-926D-166208828A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DFC7E65E-7002-4C7C-A91E-D94B08EEA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2DCE4A4-40D7-4463-8760-58EC5CBE1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21F1-FD33-430F-B954-AFA6A8745600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A947959-E9B6-41A1-8DBD-740A79275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4CE6B20-E9EB-4637-B63C-3B59A7748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24DF-6AB6-4B27-BABD-6F8CECC64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521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30D8C8F-B9A8-4A33-867E-72DB1F763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4E57526-A2F7-45AB-B38F-710508018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07EE74F-ABC2-4987-BA51-1D34C1CC7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21F1-FD33-430F-B954-AFA6A8745600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5F78460-E835-455F-A910-D88D6120F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D36C2AE-2567-4FF3-91D0-B75FBA08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24DF-6AB6-4B27-BABD-6F8CECC64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28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661155F-34CD-409B-89CF-07D1FFD88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80E571A-D172-4599-89B0-5FC727D6B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972A9DF-4DD4-4CC6-8677-A31344DF9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21F1-FD33-430F-B954-AFA6A8745600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C25F82E-C11C-4054-BA27-829803C8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2A7D72A-D58C-48CE-88EE-A0D5376E9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24DF-6AB6-4B27-BABD-6F8CECC64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191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B9C0673-44B9-49A7-A18A-BDEBDAF1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2B52BB-ED71-4B44-9CC4-9D3CF3C444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C308A9E-070B-4382-B9A3-2EC36D7F7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7B48C2B-F3BE-433E-B7BC-B4F49AC6D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21F1-FD33-430F-B954-AFA6A8745600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841D66C-FF71-4280-A86F-5126E9476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8B2EAA5-1DB1-4B62-BC4E-6AF8C9897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24DF-6AB6-4B27-BABD-6F8CECC64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209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A6FA39B-FEED-49F6-88BF-CD9B2430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689BDD6-6D65-49A1-8E77-F20C8433B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1CBAAA9-6F19-4B4F-9B04-F441A0723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1094EB5F-5A0B-4449-B888-A7A6400290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FCD315FC-EDA9-4967-A80D-01D60F926D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96E443D9-E487-430D-AAAC-38630AF72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21F1-FD33-430F-B954-AFA6A8745600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2AF6DF78-918E-4E56-BE20-7C77D526B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7E0AD0AA-6409-4277-9B5F-F2C08F5E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24DF-6AB6-4B27-BABD-6F8CECC64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191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BD6DEF4-D2E1-4CD8-AE26-604B020F3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685C673A-D249-48EA-9AA8-B9282819C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21F1-FD33-430F-B954-AFA6A8745600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CF7E536D-E8C9-4CF1-9889-0F53A8BAA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C5D579B-66B8-44E1-9CBC-AF85D6D16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24DF-6AB6-4B27-BABD-6F8CECC64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428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F67ECC7B-EDE4-4300-80FD-6171A06C4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21F1-FD33-430F-B954-AFA6A8745600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F4E74344-EF50-40DD-B992-A0785C844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C4DBAE10-4AEA-4740-956B-1E472572F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24DF-6AB6-4B27-BABD-6F8CECC64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02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FD8F59D-D2D1-44A0-843E-A0A45C27A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133E5C6-AE19-40CD-A861-E9EF741A0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CB2F85E5-E045-461C-9D18-2E007AF7C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D495165-F85F-45BE-9D8C-6DD872370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21F1-FD33-430F-B954-AFA6A8745600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A178DDD-152B-43DF-8FA5-5A0637FAF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58A20FC-63E6-45BC-8ED0-7A4E0D25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24DF-6AB6-4B27-BABD-6F8CECC64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505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115B897-2695-41D7-A408-C839E8D15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826C28D-4904-4B52-ACA4-2BAFC24C19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72DC752-629C-4DDF-A2EA-8C41B961C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3E32760-0798-461B-8197-F71329420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21F1-FD33-430F-B954-AFA6A8745600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A0FDC31-168D-4E42-99FE-B06EBF16D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3865785-7FFE-40B4-B5BE-4051A718A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24DF-6AB6-4B27-BABD-6F8CECC64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952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19BAC46A-B3B6-4131-A7D9-43DD94285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E0DAEA4-5CA1-4F45-97A5-1B8B5DCD9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B9F39FD-DAC6-4CC0-B3ED-89D3F5658E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F21F1-FD33-430F-B954-AFA6A8745600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23682CA-663D-472E-9A4C-721813193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25562B5-DA5B-4C62-87CD-5B4916AB9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324DF-6AB6-4B27-BABD-6F8CECC64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611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igh fashion woman wearing sunglasses with a handful of shopping bags">
            <a:extLst>
              <a:ext uri="{FF2B5EF4-FFF2-40B4-BE49-F238E27FC236}">
                <a16:creationId xmlns:a16="http://schemas.microsoft.com/office/drawing/2014/main" xmlns="" id="{DD0AC4B8-86D7-431B-84CE-89BB82019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순서도: 수동 입력 9">
            <a:extLst>
              <a:ext uri="{FF2B5EF4-FFF2-40B4-BE49-F238E27FC236}">
                <a16:creationId xmlns:a16="http://schemas.microsoft.com/office/drawing/2014/main" xmlns="" id="{3426C77E-F3B4-4B16-B451-DBD904ECB5E3}"/>
              </a:ext>
            </a:extLst>
          </p:cNvPr>
          <p:cNvSpPr/>
          <p:nvPr/>
        </p:nvSpPr>
        <p:spPr>
          <a:xfrm rot="16200000" flipH="1">
            <a:off x="4441423" y="-945841"/>
            <a:ext cx="6895733" cy="8711954"/>
          </a:xfrm>
          <a:prstGeom prst="flowChartManualInput">
            <a:avLst/>
          </a:pr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56FD1554-DE19-493D-8C10-430A2EB1243B}"/>
              </a:ext>
            </a:extLst>
          </p:cNvPr>
          <p:cNvCxnSpPr>
            <a:cxnSpLocks/>
          </p:cNvCxnSpPr>
          <p:nvPr/>
        </p:nvCxnSpPr>
        <p:spPr>
          <a:xfrm>
            <a:off x="5309937" y="2972054"/>
            <a:ext cx="6136105" cy="0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176207" y="1720537"/>
            <a:ext cx="54543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>
                <a:solidFill>
                  <a:schemeClr val="bg1"/>
                </a:solidFill>
                <a:latin typeface="BrushScript BT" pitchFamily="2" charset="0"/>
              </a:rPr>
              <a:t>Hip-</a:t>
            </a:r>
            <a:r>
              <a:rPr lang="en-US" altLang="ko-KR" sz="8000" dirty="0" err="1" smtClean="0">
                <a:solidFill>
                  <a:schemeClr val="bg1"/>
                </a:solidFill>
                <a:latin typeface="BrushScript BT" pitchFamily="2" charset="0"/>
              </a:rPr>
              <a:t>Drobe</a:t>
            </a:r>
            <a:endParaRPr lang="ko-KR" altLang="en-US" sz="8000" dirty="0">
              <a:solidFill>
                <a:schemeClr val="bg1"/>
              </a:solidFill>
              <a:latin typeface="BrushScript BT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4866" y="3084588"/>
            <a:ext cx="4628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>
                <a:solidFill>
                  <a:schemeClr val="bg1"/>
                </a:solidFill>
                <a:latin typeface="12롯데마트드림Bold" pitchFamily="18" charset="-127"/>
                <a:ea typeface="12롯데마트드림Bold" pitchFamily="18" charset="-127"/>
                <a:cs typeface="Segoe UI Historic" pitchFamily="34" charset="0"/>
              </a:rPr>
              <a:t>힙드로브</a:t>
            </a:r>
            <a:r>
              <a:rPr lang="en-US" altLang="ko-KR" sz="2800" dirty="0" smtClean="0">
                <a:solidFill>
                  <a:schemeClr val="bg1"/>
                </a:solidFill>
                <a:latin typeface="12롯데마트드림Bold" pitchFamily="18" charset="-127"/>
                <a:ea typeface="12롯데마트드림Bold" pitchFamily="18" charset="-127"/>
                <a:cs typeface="Segoe UI Historic" pitchFamily="34" charset="0"/>
              </a:rPr>
              <a:t>, </a:t>
            </a:r>
            <a:r>
              <a:rPr lang="ko-KR" altLang="en-US" sz="2800" dirty="0" smtClean="0">
                <a:solidFill>
                  <a:schemeClr val="bg1"/>
                </a:solidFill>
                <a:latin typeface="12롯데마트드림Bold" pitchFamily="18" charset="-127"/>
                <a:ea typeface="12롯데마트드림Bold" pitchFamily="18" charset="-127"/>
                <a:cs typeface="Segoe UI Historic" pitchFamily="34" charset="0"/>
              </a:rPr>
              <a:t>내 손 안의 옷장</a:t>
            </a:r>
            <a:endParaRPr lang="ko-KR" altLang="en-US" sz="2800" dirty="0">
              <a:solidFill>
                <a:schemeClr val="bg1"/>
              </a:solidFill>
              <a:latin typeface="12롯데마트드림Bold" pitchFamily="18" charset="-127"/>
              <a:ea typeface="12롯데마트드림Bold" pitchFamily="18" charset="-127"/>
              <a:cs typeface="Segoe UI Historic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53660" y="5897133"/>
            <a:ext cx="3834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65000"/>
                  </a:schemeClr>
                </a:solidFill>
                <a:latin typeface="BrushScript BT" pitchFamily="2" charset="0"/>
                <a:ea typeface="12롯데마트행복Bold" pitchFamily="18" charset="-127"/>
                <a:cs typeface="Segoe UI Historic" pitchFamily="34" charset="0"/>
              </a:rPr>
              <a:t>Designed by. Passion Leader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BrushScript BT" pitchFamily="2" charset="0"/>
              <a:ea typeface="12롯데마트행복Bold" pitchFamily="18" charset="-127"/>
              <a:cs typeface="Segoe UI Histor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48384" y="6265158"/>
            <a:ext cx="3892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bg1">
                    <a:lumMod val="65000"/>
                  </a:schemeClr>
                </a:solidFill>
                <a:latin typeface="12롯데마트행복Bold" pitchFamily="18" charset="-127"/>
                <a:ea typeface="12롯데마트행복Bold" pitchFamily="18" charset="-127"/>
                <a:cs typeface="Segoe UI Historic" pitchFamily="34" charset="0"/>
              </a:rPr>
              <a:t>윤루빈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12롯데마트행복Bold" pitchFamily="18" charset="-127"/>
                <a:ea typeface="12롯데마트행복Bold" pitchFamily="18" charset="-127"/>
                <a:cs typeface="Segoe UI Historic" pitchFamily="34" charset="0"/>
              </a:rPr>
              <a:t>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12롯데마트행복Bold" pitchFamily="18" charset="-127"/>
                <a:ea typeface="12롯데마트행복Bold" pitchFamily="18" charset="-127"/>
                <a:cs typeface="Segoe UI Historic" pitchFamily="34" charset="0"/>
              </a:rPr>
              <a:t>  |   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12롯데마트행복Bold" pitchFamily="18" charset="-127"/>
                <a:ea typeface="12롯데마트행복Bold" pitchFamily="18" charset="-127"/>
                <a:cs typeface="Segoe UI Historic" pitchFamily="34" charset="0"/>
              </a:rPr>
              <a:t>김재현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12롯데마트행복Bold" pitchFamily="18" charset="-127"/>
                <a:ea typeface="12롯데마트행복Bold" pitchFamily="18" charset="-127"/>
                <a:cs typeface="Segoe UI Historic" pitchFamily="34" charset="0"/>
              </a:rPr>
              <a:t>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12롯데마트행복Bold" pitchFamily="18" charset="-127"/>
                <a:ea typeface="12롯데마트행복Bold" pitchFamily="18" charset="-127"/>
                <a:cs typeface="Segoe UI Historic" pitchFamily="34" charset="0"/>
              </a:rPr>
              <a:t>  |   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12롯데마트행복Bold" pitchFamily="18" charset="-127"/>
                <a:ea typeface="12롯데마트행복Bold" pitchFamily="18" charset="-127"/>
                <a:cs typeface="Segoe UI Historic" pitchFamily="34" charset="0"/>
              </a:rPr>
              <a:t>김현민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12롯데마트행복Bold" pitchFamily="18" charset="-127"/>
                <a:ea typeface="12롯데마트행복Bold" pitchFamily="18" charset="-127"/>
                <a:cs typeface="Segoe UI Historic" pitchFamily="34" charset="0"/>
              </a:rPr>
              <a:t>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12롯데마트행복Bold" pitchFamily="18" charset="-127"/>
                <a:ea typeface="12롯데마트행복Bold" pitchFamily="18" charset="-127"/>
                <a:cs typeface="Segoe UI Historic" pitchFamily="34" charset="0"/>
              </a:rPr>
              <a:t>  |   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12롯데마트행복Bold" pitchFamily="18" charset="-127"/>
                <a:ea typeface="12롯데마트행복Bold" pitchFamily="18" charset="-127"/>
                <a:cs typeface="Segoe UI Historic" pitchFamily="34" charset="0"/>
              </a:rPr>
              <a:t>성하진</a:t>
            </a:r>
            <a:endParaRPr lang="en-US" altLang="ko-KR" sz="1600" dirty="0" smtClean="0">
              <a:solidFill>
                <a:schemeClr val="bg1">
                  <a:lumMod val="65000"/>
                </a:schemeClr>
              </a:solidFill>
              <a:latin typeface="12롯데마트행복Bold" pitchFamily="18" charset="-127"/>
              <a:ea typeface="12롯데마트행복Bold" pitchFamily="18" charset="-127"/>
              <a:cs typeface="Segoe UI Histor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28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Women's shirts, jeans, and belt hanging on a clothing rack">
            <a:extLst>
              <a:ext uri="{FF2B5EF4-FFF2-40B4-BE49-F238E27FC236}">
                <a16:creationId xmlns:a16="http://schemas.microsoft.com/office/drawing/2014/main" xmlns="" id="{C54F7EE9-E7D5-47FA-B4B9-F7F3188AC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83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xmlns="" id="{5C538803-DAF2-430A-86A6-6E7EF7363DE3}"/>
              </a:ext>
            </a:extLst>
          </p:cNvPr>
          <p:cNvSpPr/>
          <p:nvPr/>
        </p:nvSpPr>
        <p:spPr>
          <a:xfrm>
            <a:off x="4870883" y="444176"/>
            <a:ext cx="498627" cy="47051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xmlns="" id="{611EAF4E-A4EE-4165-BA13-1AFA22E27AE0}"/>
              </a:ext>
            </a:extLst>
          </p:cNvPr>
          <p:cNvSpPr/>
          <p:nvPr/>
        </p:nvSpPr>
        <p:spPr>
          <a:xfrm>
            <a:off x="5103183" y="679434"/>
            <a:ext cx="498627" cy="4705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3E14952-4A9D-4935-AAAF-A1FD3D28C5F4}"/>
              </a:ext>
            </a:extLst>
          </p:cNvPr>
          <p:cNvSpPr txBox="1"/>
          <p:nvPr/>
        </p:nvSpPr>
        <p:spPr>
          <a:xfrm>
            <a:off x="5717960" y="780619"/>
            <a:ext cx="5743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03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MAKE YOUR DAY </a:t>
            </a:r>
          </a:p>
        </p:txBody>
      </p:sp>
    </p:spTree>
    <p:extLst>
      <p:ext uri="{BB962C8B-B14F-4D97-AF65-F5344CB8AC3E}">
        <p14:creationId xmlns:p14="http://schemas.microsoft.com/office/powerpoint/2010/main" val="3903080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xmlns="" id="{8FCEF73A-CBAD-4A38-89AB-18C7C8BC6AD7}"/>
              </a:ext>
            </a:extLst>
          </p:cNvPr>
          <p:cNvSpPr/>
          <p:nvPr/>
        </p:nvSpPr>
        <p:spPr>
          <a:xfrm>
            <a:off x="5049298" y="867792"/>
            <a:ext cx="5166804" cy="49271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C4DBA10-ECEE-45C5-8333-D4D028FFB56F}"/>
              </a:ext>
            </a:extLst>
          </p:cNvPr>
          <p:cNvSpPr txBox="1"/>
          <p:nvPr/>
        </p:nvSpPr>
        <p:spPr>
          <a:xfrm>
            <a:off x="2817007" y="1793190"/>
            <a:ext cx="4474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Made by </a:t>
            </a:r>
            <a:r>
              <a:rPr lang="en-US" altLang="ko-KR" sz="1600" dirty="0" err="1">
                <a:solidFill>
                  <a:schemeClr val="bg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Hanarin</a:t>
            </a:r>
            <a:endParaRPr lang="en-US" altLang="ko-KR" sz="1600" dirty="0">
              <a:solidFill>
                <a:schemeClr val="bg2">
                  <a:lumMod val="7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7E0C767-0991-430F-BB59-4FEC7A7B325D}"/>
              </a:ext>
            </a:extLst>
          </p:cNvPr>
          <p:cNvSpPr txBox="1"/>
          <p:nvPr/>
        </p:nvSpPr>
        <p:spPr>
          <a:xfrm>
            <a:off x="486176" y="1269970"/>
            <a:ext cx="6897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8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FIND MY FASHION STYLE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A066B5C-FC17-44C2-86DC-B343AC2F4CB9}"/>
              </a:ext>
            </a:extLst>
          </p:cNvPr>
          <p:cNvSpPr/>
          <p:nvPr/>
        </p:nvSpPr>
        <p:spPr>
          <a:xfrm>
            <a:off x="1195353" y="2307766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 Antiqua" panose="02040602050305030304" pitchFamily="18" charset="0"/>
              </a:rPr>
              <a:t>Fashion</a:t>
            </a:r>
            <a:r>
              <a:rPr lang="en-US" altLang="ko-KR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 Antiqua" panose="02040602050305030304" pitchFamily="18" charset="0"/>
              </a:rPr>
              <a:t> is a popular style or practice, especially in clothing, footwear, 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ook Antiqua" panose="02040602050305030304" pitchFamily="18" charset="0"/>
              </a:rPr>
              <a:t>accessories</a:t>
            </a:r>
            <a:r>
              <a:rPr lang="en-US" altLang="ko-KR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 Antiqua" panose="02040602050305030304" pitchFamily="18" charset="0"/>
              </a:rPr>
              <a:t>, makeup, hairstyle and body. Fashion is a distinctive and often constant trend in the style in which a person dresses. It is the prevailing styles in </a:t>
            </a:r>
            <a:r>
              <a:rPr lang="en-US" altLang="ko-KR" sz="16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 Antiqua" panose="02040602050305030304" pitchFamily="18" charset="0"/>
              </a:rPr>
              <a:t>behaviour</a:t>
            </a:r>
            <a:r>
              <a:rPr lang="en-US" altLang="ko-KR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 Antiqua" panose="02040602050305030304" pitchFamily="18" charset="0"/>
              </a:rPr>
              <a:t> and the newest creations of textile designers. Because the more technical term </a:t>
            </a:r>
            <a:r>
              <a:rPr lang="en-US" altLang="ko-KR" sz="16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 Antiqua" panose="02040602050305030304" pitchFamily="18" charset="0"/>
              </a:rPr>
              <a:t>costume</a:t>
            </a:r>
            <a:r>
              <a:rPr lang="en-US" altLang="ko-KR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 Antiqua" panose="02040602050305030304" pitchFamily="18" charset="0"/>
              </a:rPr>
              <a:t> is regularly linked to the term "fashion", the use of the former has been relegated to special senses like 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ook Antiqua" panose="02040602050305030304" pitchFamily="18" charset="0"/>
              </a:rPr>
              <a:t>fancy dress</a:t>
            </a:r>
            <a:r>
              <a:rPr lang="en-US" altLang="ko-KR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 Antiqua" panose="02040602050305030304" pitchFamily="18" charset="0"/>
              </a:rPr>
              <a:t> or 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ook Antiqua" panose="02040602050305030304" pitchFamily="18" charset="0"/>
              </a:rPr>
              <a:t>masquerade</a:t>
            </a:r>
            <a:r>
              <a:rPr lang="en-US" altLang="ko-KR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 Antiqua" panose="02040602050305030304" pitchFamily="18" charset="0"/>
              </a:rPr>
              <a:t> wear, while "fashion" generally means clothing, including the study of it. Although aspects of fashion can be feminine or masculine, some trends are 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ook Antiqua" panose="02040602050305030304" pitchFamily="18" charset="0"/>
              </a:rPr>
              <a:t>androgynous</a:t>
            </a:r>
            <a:r>
              <a:rPr lang="en-US" altLang="ko-KR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 Antiqua" panose="02040602050305030304" pitchFamily="18" charset="0"/>
              </a:rPr>
              <a:t>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Book Antiqua" panose="02040602050305030304" pitchFamily="18" charset="0"/>
            </a:endParaRPr>
          </a:p>
        </p:txBody>
      </p:sp>
      <p:pic>
        <p:nvPicPr>
          <p:cNvPr id="7" name="Picture 2" descr="A woman wearing a plaid jacket and red handbag on the street in Bucharest">
            <a:extLst>
              <a:ext uri="{FF2B5EF4-FFF2-40B4-BE49-F238E27FC236}">
                <a16:creationId xmlns:a16="http://schemas.microsoft.com/office/drawing/2014/main" xmlns="" id="{4B8C5FD8-A634-41DC-9076-ED1B9DB37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700" y="0"/>
            <a:ext cx="4559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28C31F14-2DFC-4A1E-B977-D3682B86677C}"/>
              </a:ext>
            </a:extLst>
          </p:cNvPr>
          <p:cNvCxnSpPr>
            <a:cxnSpLocks/>
          </p:cNvCxnSpPr>
          <p:nvPr/>
        </p:nvCxnSpPr>
        <p:spPr>
          <a:xfrm>
            <a:off x="550215" y="1126044"/>
            <a:ext cx="6741138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024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A woman in fashionable attire is seen smoking by the railing on a rooftop.">
            <a:extLst>
              <a:ext uri="{FF2B5EF4-FFF2-40B4-BE49-F238E27FC236}">
                <a16:creationId xmlns:a16="http://schemas.microsoft.com/office/drawing/2014/main" xmlns="" id="{B73A69A4-9E1E-410C-8C9B-F14B6E9B8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096"/>
            <a:ext cx="12192000" cy="684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81161876-BB4F-42C9-B410-31333C1DF8A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48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4AECB5A-79AC-47AA-A7A9-EF1F43BC0A11}"/>
              </a:ext>
            </a:extLst>
          </p:cNvPr>
          <p:cNvSpPr txBox="1"/>
          <p:nvPr/>
        </p:nvSpPr>
        <p:spPr>
          <a:xfrm>
            <a:off x="4756335" y="2166614"/>
            <a:ext cx="6897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800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FREE PAGE FOR YOU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D54B9274-E587-4A49-8AB6-B47235351884}"/>
              </a:ext>
            </a:extLst>
          </p:cNvPr>
          <p:cNvCxnSpPr>
            <a:cxnSpLocks/>
          </p:cNvCxnSpPr>
          <p:nvPr/>
        </p:nvCxnSpPr>
        <p:spPr>
          <a:xfrm>
            <a:off x="4820374" y="2022688"/>
            <a:ext cx="674113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72EF4B2F-A779-47FE-AC25-EFB9BD5B874B}"/>
              </a:ext>
            </a:extLst>
          </p:cNvPr>
          <p:cNvCxnSpPr>
            <a:cxnSpLocks/>
          </p:cNvCxnSpPr>
          <p:nvPr/>
        </p:nvCxnSpPr>
        <p:spPr>
          <a:xfrm>
            <a:off x="4820374" y="2795045"/>
            <a:ext cx="674113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616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 young woman in a beanie holding her sunglasses with one hand">
            <a:extLst>
              <a:ext uri="{FF2B5EF4-FFF2-40B4-BE49-F238E27FC236}">
                <a16:creationId xmlns:a16="http://schemas.microsoft.com/office/drawing/2014/main" xmlns="" id="{7421FD52-14FA-4A30-943C-0576D1B15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0AEB292-CBDC-4D52-B176-E11CB3705556}"/>
              </a:ext>
            </a:extLst>
          </p:cNvPr>
          <p:cNvSpPr txBox="1"/>
          <p:nvPr/>
        </p:nvSpPr>
        <p:spPr>
          <a:xfrm>
            <a:off x="861135" y="2245288"/>
            <a:ext cx="100761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THANK YOU FOR WATCHING!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6B385366-908D-4675-B3CD-4A70261EB5FA}"/>
              </a:ext>
            </a:extLst>
          </p:cNvPr>
          <p:cNvCxnSpPr>
            <a:cxnSpLocks/>
          </p:cNvCxnSpPr>
          <p:nvPr/>
        </p:nvCxnSpPr>
        <p:spPr>
          <a:xfrm>
            <a:off x="692458" y="2988096"/>
            <a:ext cx="10351363" cy="0"/>
          </a:xfrm>
          <a:prstGeom prst="line">
            <a:avLst/>
          </a:prstGeom>
          <a:ln w="28575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B448A66-6DFE-4613-ACCA-51B27E58E26D}"/>
              </a:ext>
            </a:extLst>
          </p:cNvPr>
          <p:cNvSpPr txBox="1"/>
          <p:nvPr/>
        </p:nvSpPr>
        <p:spPr>
          <a:xfrm>
            <a:off x="6442229" y="3090445"/>
            <a:ext cx="4474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Made by </a:t>
            </a:r>
            <a:r>
              <a:rPr lang="en-US" altLang="ko-KR" sz="1600" dirty="0" err="1">
                <a:solidFill>
                  <a:schemeClr val="accent1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Hanarin</a:t>
            </a:r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2332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images.unsplash.com/photo-1457972851104-4fd469440bf9?ixlib=rb-0.3.5&amp;ixid=eyJhcHBfaWQiOjEyMDd9&amp;s=e2996962c8db1ab54f6998cf640db8ec&amp;dpr=1&amp;auto=format&amp;fit=crop&amp;w=1000&amp;q=80&amp;cs=tinysrgb">
            <a:extLst>
              <a:ext uri="{FF2B5EF4-FFF2-40B4-BE49-F238E27FC236}">
                <a16:creationId xmlns:a16="http://schemas.microsoft.com/office/drawing/2014/main" xmlns="" id="{D8D164FB-29B2-45AB-BA36-EB991CC79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순서도: 수동 입력 2">
            <a:extLst>
              <a:ext uri="{FF2B5EF4-FFF2-40B4-BE49-F238E27FC236}">
                <a16:creationId xmlns:a16="http://schemas.microsoft.com/office/drawing/2014/main" xmlns="" id="{47E2C6D9-46B5-4B83-A64C-91583E25CEA7}"/>
              </a:ext>
            </a:extLst>
          </p:cNvPr>
          <p:cNvSpPr/>
          <p:nvPr/>
        </p:nvSpPr>
        <p:spPr>
          <a:xfrm rot="16200000" flipH="1">
            <a:off x="5298119" y="1852"/>
            <a:ext cx="6895733" cy="6892029"/>
          </a:xfrm>
          <a:prstGeom prst="flowChartManualInput">
            <a:avLst/>
          </a:pr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xmlns="" id="{E4D8B4DA-FE34-4BB7-B8A8-A8434076A52A}"/>
              </a:ext>
            </a:extLst>
          </p:cNvPr>
          <p:cNvSpPr/>
          <p:nvPr/>
        </p:nvSpPr>
        <p:spPr>
          <a:xfrm>
            <a:off x="6922949" y="1696881"/>
            <a:ext cx="488272" cy="47051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A1AEBB7D-A3B2-4DEA-9374-C7BB4968A53B}"/>
              </a:ext>
            </a:extLst>
          </p:cNvPr>
          <p:cNvSpPr/>
          <p:nvPr/>
        </p:nvSpPr>
        <p:spPr>
          <a:xfrm>
            <a:off x="7155249" y="1932139"/>
            <a:ext cx="488272" cy="47051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7E0057D1-FEB3-4C26-913F-35200288099F}"/>
              </a:ext>
            </a:extLst>
          </p:cNvPr>
          <p:cNvSpPr/>
          <p:nvPr/>
        </p:nvSpPr>
        <p:spPr>
          <a:xfrm>
            <a:off x="6800295" y="3193742"/>
            <a:ext cx="488272" cy="4705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502EF1F7-7E4F-4049-955A-4BA1276676BD}"/>
              </a:ext>
            </a:extLst>
          </p:cNvPr>
          <p:cNvSpPr/>
          <p:nvPr/>
        </p:nvSpPr>
        <p:spPr>
          <a:xfrm>
            <a:off x="7032595" y="3429000"/>
            <a:ext cx="488272" cy="47051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AAEED8FF-98BA-4FEF-9BD7-9E5898DD40A0}"/>
              </a:ext>
            </a:extLst>
          </p:cNvPr>
          <p:cNvSpPr/>
          <p:nvPr/>
        </p:nvSpPr>
        <p:spPr>
          <a:xfrm>
            <a:off x="6788459" y="4732090"/>
            <a:ext cx="488272" cy="47051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5A4F9652-5620-4EE4-9239-1D1C3FFF11F2}"/>
              </a:ext>
            </a:extLst>
          </p:cNvPr>
          <p:cNvSpPr/>
          <p:nvPr/>
        </p:nvSpPr>
        <p:spPr>
          <a:xfrm>
            <a:off x="7020759" y="4967348"/>
            <a:ext cx="488272" cy="4705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757684" y="1809126"/>
            <a:ext cx="2205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12롯데마트드림Bold" pitchFamily="18" charset="-127"/>
                <a:ea typeface="12롯데마트드림Bold" pitchFamily="18" charset="-127"/>
                <a:cs typeface="Segoe UI Historic" pitchFamily="34" charset="0"/>
              </a:rPr>
              <a:t>기획 의도 </a:t>
            </a:r>
            <a:r>
              <a:rPr lang="en-US" altLang="ko-KR" sz="2400" dirty="0" smtClean="0">
                <a:solidFill>
                  <a:schemeClr val="bg1"/>
                </a:solidFill>
                <a:latin typeface="12롯데마트드림Bold" pitchFamily="18" charset="-127"/>
                <a:ea typeface="12롯데마트드림Bold" pitchFamily="18" charset="-127"/>
                <a:cs typeface="Segoe UI Historic" pitchFamily="34" charset="0"/>
              </a:rPr>
              <a:t>(</a:t>
            </a:r>
            <a:r>
              <a:rPr lang="ko-KR" altLang="en-US" sz="2400" dirty="0" smtClean="0">
                <a:solidFill>
                  <a:schemeClr val="bg1"/>
                </a:solidFill>
                <a:latin typeface="12롯데마트드림Bold" pitchFamily="18" charset="-127"/>
                <a:ea typeface="12롯데마트드림Bold" pitchFamily="18" charset="-127"/>
                <a:cs typeface="Segoe UI Historic" pitchFamily="34" charset="0"/>
              </a:rPr>
              <a:t>문제</a:t>
            </a:r>
            <a:endParaRPr lang="ko-KR" altLang="en-US" sz="2400" dirty="0">
              <a:solidFill>
                <a:schemeClr val="bg1"/>
              </a:solidFill>
              <a:latin typeface="12롯데마트드림Bold" pitchFamily="18" charset="-127"/>
              <a:ea typeface="12롯데마트드림Bold" pitchFamily="18" charset="-127"/>
              <a:cs typeface="Segoe UI Histor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70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https://images.unsplash.com/photo-1444204091080-d0e664341e6b?ixlib=rb-0.3.5&amp;ixid=eyJhcHBfaWQiOjEyMDd9&amp;s=2ba648d8a7016525ad5e4e5c23a4a9c6&amp;dpr=1&amp;auto=format&amp;fit=crop&amp;w=1000&amp;q=80&amp;cs=tinysrgb">
            <a:extLst>
              <a:ext uri="{FF2B5EF4-FFF2-40B4-BE49-F238E27FC236}">
                <a16:creationId xmlns:a16="http://schemas.microsoft.com/office/drawing/2014/main" xmlns="" id="{05980422-D86C-4EAB-8774-C4D613B40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663201F5-AF5D-4426-87BD-8C365882D32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3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순서도: 수동 입력 14">
            <a:extLst>
              <a:ext uri="{FF2B5EF4-FFF2-40B4-BE49-F238E27FC236}">
                <a16:creationId xmlns:a16="http://schemas.microsoft.com/office/drawing/2014/main" xmlns="" id="{766D3DF2-08BA-43CF-9C54-4600539E1CE0}"/>
              </a:ext>
            </a:extLst>
          </p:cNvPr>
          <p:cNvSpPr/>
          <p:nvPr/>
        </p:nvSpPr>
        <p:spPr>
          <a:xfrm rot="5400000" flipH="1">
            <a:off x="3410604" y="-456373"/>
            <a:ext cx="573890" cy="7395099"/>
          </a:xfrm>
          <a:prstGeom prst="flowChartManualInpu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4FE082A-0BDE-439B-88A2-E3FDCA169320}"/>
              </a:ext>
            </a:extLst>
          </p:cNvPr>
          <p:cNvSpPr txBox="1"/>
          <p:nvPr/>
        </p:nvSpPr>
        <p:spPr>
          <a:xfrm>
            <a:off x="243766" y="2954233"/>
            <a:ext cx="5701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01</a:t>
            </a:r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YOUR FASHION STYLE</a:t>
            </a:r>
          </a:p>
        </p:txBody>
      </p:sp>
      <p:sp>
        <p:nvSpPr>
          <p:cNvPr id="17" name="순서도: 수동 입력 16">
            <a:extLst>
              <a:ext uri="{FF2B5EF4-FFF2-40B4-BE49-F238E27FC236}">
                <a16:creationId xmlns:a16="http://schemas.microsoft.com/office/drawing/2014/main" xmlns="" id="{D7FBBCA1-8CA9-43C7-87D2-A9CECF27B3E3}"/>
              </a:ext>
            </a:extLst>
          </p:cNvPr>
          <p:cNvSpPr/>
          <p:nvPr/>
        </p:nvSpPr>
        <p:spPr>
          <a:xfrm rot="16200000" flipH="1">
            <a:off x="9506604" y="269853"/>
            <a:ext cx="573890" cy="4796900"/>
          </a:xfrm>
          <a:prstGeom prst="flowChartManualInpu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835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531535A-7992-426F-9D23-E6E4CBCBBA7C}"/>
              </a:ext>
            </a:extLst>
          </p:cNvPr>
          <p:cNvSpPr txBox="1"/>
          <p:nvPr/>
        </p:nvSpPr>
        <p:spPr>
          <a:xfrm>
            <a:off x="2982895" y="1358362"/>
            <a:ext cx="4474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Made by </a:t>
            </a:r>
            <a:r>
              <a:rPr lang="en-US" altLang="ko-KR" sz="1600" dirty="0" err="1">
                <a:solidFill>
                  <a:schemeClr val="bg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Hanarin</a:t>
            </a:r>
            <a:endParaRPr lang="en-US" altLang="ko-KR" sz="1600" dirty="0">
              <a:solidFill>
                <a:schemeClr val="bg2">
                  <a:lumMod val="7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xmlns="" id="{F9DD3FEA-507F-4203-9059-EFB0D8368C03}"/>
              </a:ext>
            </a:extLst>
          </p:cNvPr>
          <p:cNvSpPr/>
          <p:nvPr/>
        </p:nvSpPr>
        <p:spPr>
          <a:xfrm>
            <a:off x="423169" y="366580"/>
            <a:ext cx="488272" cy="47051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xmlns="" id="{746D96FE-14F3-4801-9FF0-0A2BC6244B76}"/>
              </a:ext>
            </a:extLst>
          </p:cNvPr>
          <p:cNvSpPr/>
          <p:nvPr/>
        </p:nvSpPr>
        <p:spPr>
          <a:xfrm>
            <a:off x="655469" y="601838"/>
            <a:ext cx="488272" cy="47051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746445C-E72D-486D-B733-69DB57F112C1}"/>
              </a:ext>
            </a:extLst>
          </p:cNvPr>
          <p:cNvSpPr txBox="1"/>
          <p:nvPr/>
        </p:nvSpPr>
        <p:spPr>
          <a:xfrm>
            <a:off x="559292" y="887767"/>
            <a:ext cx="6897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8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FINE MY FASHION STYLE</a:t>
            </a:r>
          </a:p>
        </p:txBody>
      </p:sp>
      <p:pic>
        <p:nvPicPr>
          <p:cNvPr id="6" name="Picture 2" descr="Women's shirts, jeans, and belt hanging on a clothing rack">
            <a:extLst>
              <a:ext uri="{FF2B5EF4-FFF2-40B4-BE49-F238E27FC236}">
                <a16:creationId xmlns:a16="http://schemas.microsoft.com/office/drawing/2014/main" xmlns="" id="{9FDC73BB-9361-4544-AC93-A419164A7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765" y="0"/>
            <a:ext cx="45783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34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lothes and a watch on a white wooden chair">
            <a:extLst>
              <a:ext uri="{FF2B5EF4-FFF2-40B4-BE49-F238E27FC236}">
                <a16:creationId xmlns:a16="http://schemas.microsoft.com/office/drawing/2014/main" xmlns="" id="{DC907F8D-810F-42EB-A80E-6F0B432AB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xmlns="" id="{498EFBB5-027A-4937-8D0E-E6878757B242}"/>
              </a:ext>
            </a:extLst>
          </p:cNvPr>
          <p:cNvSpPr/>
          <p:nvPr/>
        </p:nvSpPr>
        <p:spPr>
          <a:xfrm>
            <a:off x="9703294" y="790113"/>
            <a:ext cx="5166804" cy="492710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BBDC3D7-6EF9-4F5D-AAFD-9BC0CB3B819A}"/>
              </a:ext>
            </a:extLst>
          </p:cNvPr>
          <p:cNvSpPr txBox="1"/>
          <p:nvPr/>
        </p:nvSpPr>
        <p:spPr>
          <a:xfrm>
            <a:off x="7462125" y="1733266"/>
            <a:ext cx="4474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Made by </a:t>
            </a:r>
            <a:r>
              <a:rPr lang="en-US" altLang="ko-KR" sz="1600" dirty="0" err="1">
                <a:solidFill>
                  <a:schemeClr val="bg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Hanarin</a:t>
            </a:r>
            <a:endParaRPr lang="en-US" altLang="ko-KR" sz="1600" dirty="0">
              <a:solidFill>
                <a:schemeClr val="bg2">
                  <a:lumMod val="7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268BC58-A716-4AC5-8886-55BB185406AF}"/>
              </a:ext>
            </a:extLst>
          </p:cNvPr>
          <p:cNvSpPr txBox="1"/>
          <p:nvPr/>
        </p:nvSpPr>
        <p:spPr>
          <a:xfrm>
            <a:off x="5131294" y="1210046"/>
            <a:ext cx="6897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8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FIND MY FASHION STYLE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A5DB2FDC-7080-48C5-A6E7-0249337A950F}"/>
              </a:ext>
            </a:extLst>
          </p:cNvPr>
          <p:cNvSpPr/>
          <p:nvPr/>
        </p:nvSpPr>
        <p:spPr>
          <a:xfrm>
            <a:off x="5840471" y="2247842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 Antiqua" panose="02040602050305030304" pitchFamily="18" charset="0"/>
              </a:rPr>
              <a:t>Fashion</a:t>
            </a:r>
            <a:r>
              <a:rPr lang="en-US" altLang="ko-KR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 Antiqua" panose="02040602050305030304" pitchFamily="18" charset="0"/>
              </a:rPr>
              <a:t> is a popular style or practice, especially in clothing, footwear, 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ook Antiqua" panose="02040602050305030304" pitchFamily="18" charset="0"/>
              </a:rPr>
              <a:t>accessories</a:t>
            </a:r>
            <a:r>
              <a:rPr lang="en-US" altLang="ko-KR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 Antiqua" panose="02040602050305030304" pitchFamily="18" charset="0"/>
              </a:rPr>
              <a:t>, makeup, hairstyle and body. Fashion is a distinctive and often constant trend in the style in which a person dresses. It is the prevailing styles in </a:t>
            </a:r>
            <a:r>
              <a:rPr lang="en-US" altLang="ko-KR" sz="16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 Antiqua" panose="02040602050305030304" pitchFamily="18" charset="0"/>
              </a:rPr>
              <a:t>behaviour</a:t>
            </a:r>
            <a:r>
              <a:rPr lang="en-US" altLang="ko-KR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 Antiqua" panose="02040602050305030304" pitchFamily="18" charset="0"/>
              </a:rPr>
              <a:t> and the newest creations of textile designers. Because the more technical term </a:t>
            </a:r>
            <a:r>
              <a:rPr lang="en-US" altLang="ko-KR" sz="16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 Antiqua" panose="02040602050305030304" pitchFamily="18" charset="0"/>
              </a:rPr>
              <a:t>costume</a:t>
            </a:r>
            <a:r>
              <a:rPr lang="en-US" altLang="ko-KR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 Antiqua" panose="02040602050305030304" pitchFamily="18" charset="0"/>
              </a:rPr>
              <a:t> is regularly linked to the term "fashion", the use of the former has been relegated to special senses like 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ook Antiqua" panose="02040602050305030304" pitchFamily="18" charset="0"/>
              </a:rPr>
              <a:t>fancy dress</a:t>
            </a:r>
            <a:r>
              <a:rPr lang="en-US" altLang="ko-KR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 Antiqua" panose="02040602050305030304" pitchFamily="18" charset="0"/>
              </a:rPr>
              <a:t> or 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ook Antiqua" panose="02040602050305030304" pitchFamily="18" charset="0"/>
              </a:rPr>
              <a:t>masquerade</a:t>
            </a:r>
            <a:r>
              <a:rPr lang="en-US" altLang="ko-KR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 Antiqua" panose="02040602050305030304" pitchFamily="18" charset="0"/>
              </a:rPr>
              <a:t> wear, while "fashion" generally means clothing, including the study of it. Although aspects of fashion can be feminine or masculine, some trends are 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ook Antiqua" panose="02040602050305030304" pitchFamily="18" charset="0"/>
              </a:rPr>
              <a:t>androgynous</a:t>
            </a:r>
            <a:r>
              <a:rPr lang="en-US" altLang="ko-KR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 Antiqua" panose="02040602050305030304" pitchFamily="18" charset="0"/>
              </a:rPr>
              <a:t>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Book Antiqua" panose="02040602050305030304" pitchFamily="18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168704A2-3106-418D-B05A-0A98DC1C0F9C}"/>
              </a:ext>
            </a:extLst>
          </p:cNvPr>
          <p:cNvCxnSpPr>
            <a:cxnSpLocks/>
          </p:cNvCxnSpPr>
          <p:nvPr/>
        </p:nvCxnSpPr>
        <p:spPr>
          <a:xfrm>
            <a:off x="5131294" y="5103684"/>
            <a:ext cx="6741138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5C3467F9-A911-4872-B61E-60E9E0E1B753}"/>
              </a:ext>
            </a:extLst>
          </p:cNvPr>
          <p:cNvCxnSpPr>
            <a:cxnSpLocks/>
          </p:cNvCxnSpPr>
          <p:nvPr/>
        </p:nvCxnSpPr>
        <p:spPr>
          <a:xfrm>
            <a:off x="5131294" y="1007172"/>
            <a:ext cx="6741138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35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s://images.unsplash.com/photo-1512990414788-d97cb4a25db3?ixlib=rb-0.3.5&amp;ixid=eyJhcHBfaWQiOjEyMDd9&amp;s=8d3313d109d86ac30336aadd47f83880&amp;dpr=1&amp;auto=format&amp;fit=crop&amp;w=1000&amp;q=80&amp;cs=tinysrgb">
            <a:extLst>
              <a:ext uri="{FF2B5EF4-FFF2-40B4-BE49-F238E27FC236}">
                <a16:creationId xmlns:a16="http://schemas.microsoft.com/office/drawing/2014/main" xmlns="" id="{199404FF-802A-4469-B7E5-191C7E869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3AA1B93-85EA-4CBE-86A1-56FC60B9D2A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3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순서도: 수동 입력 6">
            <a:extLst>
              <a:ext uri="{FF2B5EF4-FFF2-40B4-BE49-F238E27FC236}">
                <a16:creationId xmlns:a16="http://schemas.microsoft.com/office/drawing/2014/main" xmlns="" id="{E23A1D44-7471-4358-81EE-9D74EE94F2F3}"/>
              </a:ext>
            </a:extLst>
          </p:cNvPr>
          <p:cNvSpPr/>
          <p:nvPr/>
        </p:nvSpPr>
        <p:spPr>
          <a:xfrm rot="5400000" flipH="1">
            <a:off x="4351639" y="-3314982"/>
            <a:ext cx="573890" cy="9277168"/>
          </a:xfrm>
          <a:prstGeom prst="flowChartManualInpu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BEC13EF-8692-40A2-9EB8-CCB7F92A7C71}"/>
              </a:ext>
            </a:extLst>
          </p:cNvPr>
          <p:cNvSpPr txBox="1"/>
          <p:nvPr/>
        </p:nvSpPr>
        <p:spPr>
          <a:xfrm>
            <a:off x="75089" y="1044289"/>
            <a:ext cx="7470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02 FIND YOUR PERSONAL COLOR </a:t>
            </a:r>
            <a:endParaRPr lang="en-US" altLang="ko-KR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9" name="순서도: 수동 입력 8">
            <a:extLst>
              <a:ext uri="{FF2B5EF4-FFF2-40B4-BE49-F238E27FC236}">
                <a16:creationId xmlns:a16="http://schemas.microsoft.com/office/drawing/2014/main" xmlns="" id="{CBA6D650-6491-4F31-B887-277450FE3C99}"/>
              </a:ext>
            </a:extLst>
          </p:cNvPr>
          <p:cNvSpPr/>
          <p:nvPr/>
        </p:nvSpPr>
        <p:spPr>
          <a:xfrm rot="16200000" flipH="1">
            <a:off x="10447639" y="-707704"/>
            <a:ext cx="573890" cy="2914832"/>
          </a:xfrm>
          <a:prstGeom prst="flowChartManualInpu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098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images.unsplash.com/photo-1491528289243-567f4ed5706a?ixlib=rb-0.3.5&amp;ixid=eyJhcHBfaWQiOjEyMDd9&amp;s=13e980a350b754c59b4d0992e6682468&amp;dpr=1&amp;auto=format&amp;fit=crop&amp;w=1000&amp;q=80&amp;cs=tinysrgb">
            <a:extLst>
              <a:ext uri="{FF2B5EF4-FFF2-40B4-BE49-F238E27FC236}">
                <a16:creationId xmlns:a16="http://schemas.microsoft.com/office/drawing/2014/main" xmlns="" id="{71D8B03C-BC4D-4C51-9711-2515CA53A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각 삼각형 1">
            <a:extLst>
              <a:ext uri="{FF2B5EF4-FFF2-40B4-BE49-F238E27FC236}">
                <a16:creationId xmlns:a16="http://schemas.microsoft.com/office/drawing/2014/main" xmlns="" id="{62A4C070-C6F6-4F03-B1C1-E8B4376465A7}"/>
              </a:ext>
            </a:extLst>
          </p:cNvPr>
          <p:cNvSpPr/>
          <p:nvPr/>
        </p:nvSpPr>
        <p:spPr>
          <a:xfrm rot="5400000">
            <a:off x="781235" y="701339"/>
            <a:ext cx="3178206" cy="3222595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9018646-CDE3-4868-B7FC-E471F6CC3581}"/>
              </a:ext>
            </a:extLst>
          </p:cNvPr>
          <p:cNvSpPr txBox="1"/>
          <p:nvPr/>
        </p:nvSpPr>
        <p:spPr>
          <a:xfrm>
            <a:off x="5189738" y="1446822"/>
            <a:ext cx="4474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Made by </a:t>
            </a:r>
            <a:r>
              <a:rPr lang="en-US" altLang="ko-KR" sz="1600" dirty="0" err="1">
                <a:solidFill>
                  <a:schemeClr val="bg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Hanarin</a:t>
            </a:r>
            <a:endParaRPr lang="en-US" altLang="ko-KR" sz="1600" dirty="0">
              <a:solidFill>
                <a:schemeClr val="bg2">
                  <a:lumMod val="7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08AC2E6-5027-4918-B39D-EFD936B4BF54}"/>
              </a:ext>
            </a:extLst>
          </p:cNvPr>
          <p:cNvSpPr txBox="1"/>
          <p:nvPr/>
        </p:nvSpPr>
        <p:spPr>
          <a:xfrm>
            <a:off x="1056444" y="908206"/>
            <a:ext cx="6897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8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FIND MY FASHION STYLE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5397ECFD-3152-49A0-84C7-E528E6100146}"/>
              </a:ext>
            </a:extLst>
          </p:cNvPr>
          <p:cNvSpPr/>
          <p:nvPr/>
        </p:nvSpPr>
        <p:spPr>
          <a:xfrm>
            <a:off x="1137822" y="1974763"/>
            <a:ext cx="6096000" cy="36625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 Antiqua" panose="02040602050305030304" pitchFamily="18" charset="0"/>
              </a:rPr>
              <a:t>Fashion</a:t>
            </a:r>
            <a:r>
              <a:rPr lang="en-US" altLang="ko-KR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 Antiqua" panose="02040602050305030304" pitchFamily="18" charset="0"/>
              </a:rPr>
              <a:t> is a popular style or practice, especially in clothing, footwear, 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ook Antiqua" panose="02040602050305030304" pitchFamily="18" charset="0"/>
              </a:rPr>
              <a:t>accessories</a:t>
            </a:r>
            <a:r>
              <a:rPr lang="en-US" altLang="ko-KR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 Antiqua" panose="02040602050305030304" pitchFamily="18" charset="0"/>
              </a:rPr>
              <a:t>, makeup, hairstyle and body. Fashion is a distinctive and often constant trend in the style in which a person dresses. </a:t>
            </a: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Book Antiqua" panose="02040602050305030304" pitchFamily="18" charset="0"/>
            </a:endParaRPr>
          </a:p>
          <a:p>
            <a:r>
              <a:rPr lang="en-US" altLang="ko-KR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 Antiqua" panose="02040602050305030304" pitchFamily="18" charset="0"/>
              </a:rPr>
              <a:t>It is the prevailing styles in </a:t>
            </a:r>
            <a:r>
              <a:rPr lang="en-US" altLang="ko-KR" sz="16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 Antiqua" panose="02040602050305030304" pitchFamily="18" charset="0"/>
              </a:rPr>
              <a:t>behaviour</a:t>
            </a:r>
            <a:r>
              <a:rPr lang="en-US" altLang="ko-KR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 Antiqua" panose="02040602050305030304" pitchFamily="18" charset="0"/>
              </a:rPr>
              <a:t> and the newest creations of textile designers. Because the more technical term </a:t>
            </a:r>
            <a:r>
              <a:rPr lang="en-US" altLang="ko-KR" sz="16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 Antiqua" panose="02040602050305030304" pitchFamily="18" charset="0"/>
              </a:rPr>
              <a:t>costume</a:t>
            </a:r>
            <a:r>
              <a:rPr lang="en-US" altLang="ko-KR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 Antiqua" panose="02040602050305030304" pitchFamily="18" charset="0"/>
              </a:rPr>
              <a:t> is regularly linked to the term "fashion",</a:t>
            </a: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Book Antiqua" panose="02040602050305030304" pitchFamily="18" charset="0"/>
            </a:endParaRPr>
          </a:p>
          <a:p>
            <a:r>
              <a:rPr lang="en-US" altLang="ko-KR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 Antiqua" panose="02040602050305030304" pitchFamily="18" charset="0"/>
              </a:rPr>
              <a:t>The use of the former has been relegated to special senses like 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ook Antiqua" panose="02040602050305030304" pitchFamily="18" charset="0"/>
              </a:rPr>
              <a:t>fancy dress</a:t>
            </a:r>
            <a:r>
              <a:rPr lang="en-US" altLang="ko-KR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 Antiqua" panose="02040602050305030304" pitchFamily="18" charset="0"/>
              </a:rPr>
              <a:t> or 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ook Antiqua" panose="02040602050305030304" pitchFamily="18" charset="0"/>
              </a:rPr>
              <a:t>masquerade</a:t>
            </a:r>
            <a:r>
              <a:rPr lang="en-US" altLang="ko-KR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 Antiqua" panose="02040602050305030304" pitchFamily="18" charset="0"/>
              </a:rPr>
              <a:t> wear, while "fashion" generally means clothing, including the study of it. Although aspects of fashion can be feminine or masculine, some trends are 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ook Antiqua" panose="02040602050305030304" pitchFamily="18" charset="0"/>
              </a:rPr>
              <a:t>androgynous</a:t>
            </a:r>
            <a:r>
              <a:rPr lang="en-US" altLang="ko-KR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 Antiqua" panose="02040602050305030304" pitchFamily="18" charset="0"/>
              </a:rPr>
              <a:t>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Book Antiqua" panose="02040602050305030304" pitchFamily="18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2D9BFCFD-5188-42CF-A447-0203ED4F3925}"/>
              </a:ext>
            </a:extLst>
          </p:cNvPr>
          <p:cNvCxnSpPr>
            <a:cxnSpLocks/>
          </p:cNvCxnSpPr>
          <p:nvPr/>
        </p:nvCxnSpPr>
        <p:spPr>
          <a:xfrm>
            <a:off x="1213255" y="1973343"/>
            <a:ext cx="6741138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23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Fur coat PNG">
            <a:extLst>
              <a:ext uri="{FF2B5EF4-FFF2-40B4-BE49-F238E27FC236}">
                <a16:creationId xmlns:a16="http://schemas.microsoft.com/office/drawing/2014/main" xmlns="" id="{1AB18135-5CF6-4572-BB29-A04EFAD2E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733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96EEA2E-AD8A-413B-B2F4-ECB034DA363A}"/>
              </a:ext>
            </a:extLst>
          </p:cNvPr>
          <p:cNvSpPr txBox="1"/>
          <p:nvPr/>
        </p:nvSpPr>
        <p:spPr>
          <a:xfrm>
            <a:off x="6058983" y="1634251"/>
            <a:ext cx="33365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FIND</a:t>
            </a:r>
          </a:p>
          <a:p>
            <a:pPr algn="dist"/>
            <a:r>
              <a:rPr lang="en-US" altLang="ko-KR" sz="28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MY </a:t>
            </a:r>
            <a:r>
              <a:rPr lang="en-US" altLang="ko-KR" sz="2800" dirty="0">
                <a:solidFill>
                  <a:srgbClr val="C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FASHION</a:t>
            </a:r>
            <a:r>
              <a:rPr lang="en-US" altLang="ko-KR" sz="28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</a:p>
          <a:p>
            <a:pPr algn="dist"/>
            <a:r>
              <a:rPr lang="en-US" altLang="ko-KR" sz="2800" dirty="0">
                <a:solidFill>
                  <a:schemeClr val="tx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STYLE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C6CAEE0A-493D-4D00-A63D-A498D02818C6}"/>
              </a:ext>
            </a:extLst>
          </p:cNvPr>
          <p:cNvCxnSpPr/>
          <p:nvPr/>
        </p:nvCxnSpPr>
        <p:spPr>
          <a:xfrm>
            <a:off x="5968726" y="1410130"/>
            <a:ext cx="342678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61FB8ABA-1455-473C-82D9-3F5676F8AAF6}"/>
              </a:ext>
            </a:extLst>
          </p:cNvPr>
          <p:cNvCxnSpPr/>
          <p:nvPr/>
        </p:nvCxnSpPr>
        <p:spPr>
          <a:xfrm>
            <a:off x="5968726" y="3185664"/>
            <a:ext cx="342678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8498921C-5A19-42C6-B23E-26A3B84E2A67}"/>
              </a:ext>
            </a:extLst>
          </p:cNvPr>
          <p:cNvSpPr/>
          <p:nvPr/>
        </p:nvSpPr>
        <p:spPr>
          <a:xfrm>
            <a:off x="5931009" y="3352083"/>
            <a:ext cx="3592469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Book Antiqua" panose="02040602050305030304" pitchFamily="18" charset="0"/>
              </a:rPr>
              <a:t>Fashion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ook Antiqua" panose="02040602050305030304" pitchFamily="18" charset="0"/>
              </a:rPr>
              <a:t> is a popular style or practice, especially in clothing, footwear, accessories, makeup, hairstyle and body. Fashion is a distinctive and often constant trend in the style in which a person dresses. </a:t>
            </a:r>
            <a:r>
              <a:rPr lang="en-US" altLang="ko-KR" sz="14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 Antiqua" panose="02040602050305030304" pitchFamily="18" charset="0"/>
              </a:rPr>
              <a:t>It is the prevailing styles in </a:t>
            </a:r>
            <a:r>
              <a:rPr lang="en-US" altLang="ko-KR" sz="140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 Antiqua" panose="02040602050305030304" pitchFamily="18" charset="0"/>
              </a:rPr>
              <a:t>behaviour</a:t>
            </a:r>
            <a:r>
              <a:rPr lang="en-US" altLang="ko-KR" sz="14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 Antiqua" panose="02040602050305030304" pitchFamily="18" charset="0"/>
              </a:rPr>
              <a:t> and the newest creations of textile designers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3EC77A8E-D483-4787-9773-FB7587813FC8}"/>
              </a:ext>
            </a:extLst>
          </p:cNvPr>
          <p:cNvCxnSpPr/>
          <p:nvPr/>
        </p:nvCxnSpPr>
        <p:spPr>
          <a:xfrm>
            <a:off x="3098307" y="1233996"/>
            <a:ext cx="834501" cy="5504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7E595B87-96CE-473F-AB50-7A73BB9F5548}"/>
              </a:ext>
            </a:extLst>
          </p:cNvPr>
          <p:cNvCxnSpPr>
            <a:cxnSpLocks/>
          </p:cNvCxnSpPr>
          <p:nvPr/>
        </p:nvCxnSpPr>
        <p:spPr>
          <a:xfrm flipV="1">
            <a:off x="3000652" y="2755837"/>
            <a:ext cx="1528439" cy="85965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98188AA6-B2F5-44F7-A97C-62DC472996B2}"/>
              </a:ext>
            </a:extLst>
          </p:cNvPr>
          <p:cNvCxnSpPr>
            <a:cxnSpLocks/>
          </p:cNvCxnSpPr>
          <p:nvPr/>
        </p:nvCxnSpPr>
        <p:spPr>
          <a:xfrm>
            <a:off x="3000652" y="4838330"/>
            <a:ext cx="1331651" cy="118221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144C9F0F-1FAB-4C4E-9B2F-1F9E6142A164}"/>
              </a:ext>
            </a:extLst>
          </p:cNvPr>
          <p:cNvSpPr/>
          <p:nvPr/>
        </p:nvSpPr>
        <p:spPr>
          <a:xfrm>
            <a:off x="603948" y="977809"/>
            <a:ext cx="24943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Book Antiqua" panose="02040602050305030304" pitchFamily="18" charset="0"/>
              </a:rPr>
              <a:t>New White fur coat 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5722DF87-4EBE-4029-8152-7B82462EB082}"/>
              </a:ext>
            </a:extLst>
          </p:cNvPr>
          <p:cNvCxnSpPr>
            <a:cxnSpLocks/>
          </p:cNvCxnSpPr>
          <p:nvPr/>
        </p:nvCxnSpPr>
        <p:spPr>
          <a:xfrm>
            <a:off x="630582" y="1377919"/>
            <a:ext cx="239670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599BBD1B-6178-4CF7-9BC9-DE071E3C6C60}"/>
              </a:ext>
            </a:extLst>
          </p:cNvPr>
          <p:cNvSpPr/>
          <p:nvPr/>
        </p:nvSpPr>
        <p:spPr>
          <a:xfrm>
            <a:off x="603948" y="1377919"/>
            <a:ext cx="24943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ook Antiqua" panose="02040602050305030304" pitchFamily="18" charset="0"/>
              </a:rPr>
              <a:t>2018 Spring season new white fur coat made by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ook Antiqua" panose="02040602050305030304" pitchFamily="18" charset="0"/>
              </a:rPr>
              <a:t>Transfashion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ook Antiqua" panose="02040602050305030304" pitchFamily="18" charset="0"/>
              </a:rPr>
              <a:t>. 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94272A11-7650-4649-A770-34DFA15843FA}"/>
              </a:ext>
            </a:extLst>
          </p:cNvPr>
          <p:cNvSpPr/>
          <p:nvPr/>
        </p:nvSpPr>
        <p:spPr>
          <a:xfrm>
            <a:off x="476586" y="3286961"/>
            <a:ext cx="24943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Book Antiqua" panose="02040602050305030304" pitchFamily="18" charset="0"/>
              </a:rPr>
              <a:t>Black comfortable 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4DF6D30C-62B8-4695-9F42-0BCE0E50A90C}"/>
              </a:ext>
            </a:extLst>
          </p:cNvPr>
          <p:cNvCxnSpPr>
            <a:cxnSpLocks/>
          </p:cNvCxnSpPr>
          <p:nvPr/>
        </p:nvCxnSpPr>
        <p:spPr>
          <a:xfrm>
            <a:off x="503220" y="3687071"/>
            <a:ext cx="239670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F786A247-6457-4448-8097-C65849239C7A}"/>
              </a:ext>
            </a:extLst>
          </p:cNvPr>
          <p:cNvSpPr/>
          <p:nvPr/>
        </p:nvSpPr>
        <p:spPr>
          <a:xfrm>
            <a:off x="476586" y="3687071"/>
            <a:ext cx="249435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ook Antiqua" panose="02040602050305030304" pitchFamily="18" charset="0"/>
              </a:rPr>
              <a:t>2017 Black comfortable dress. 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A2162C2B-7E04-45CE-9E39-6B32C07AECDE}"/>
              </a:ext>
            </a:extLst>
          </p:cNvPr>
          <p:cNvSpPr/>
          <p:nvPr/>
        </p:nvSpPr>
        <p:spPr>
          <a:xfrm>
            <a:off x="506293" y="4441537"/>
            <a:ext cx="24943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Book Antiqua" panose="02040602050305030304" pitchFamily="18" charset="0"/>
              </a:rPr>
              <a:t>Fashion style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83DBE813-8E69-4E85-9F3B-ADBAC1748D0B}"/>
              </a:ext>
            </a:extLst>
          </p:cNvPr>
          <p:cNvCxnSpPr>
            <a:cxnSpLocks/>
          </p:cNvCxnSpPr>
          <p:nvPr/>
        </p:nvCxnSpPr>
        <p:spPr>
          <a:xfrm>
            <a:off x="532927" y="4841647"/>
            <a:ext cx="239670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D0541086-E676-442A-A246-DD4D4AF27D63}"/>
              </a:ext>
            </a:extLst>
          </p:cNvPr>
          <p:cNvSpPr/>
          <p:nvPr/>
        </p:nvSpPr>
        <p:spPr>
          <a:xfrm>
            <a:off x="506293" y="4841647"/>
            <a:ext cx="249435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ook Antiqua" panose="02040602050305030304" pitchFamily="18" charset="0"/>
              </a:rPr>
              <a:t>Who like style like this woman?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54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mages.unsplash.com/photo-1504640381437-3e7e37b039a1?ixlib=rb-0.3.5&amp;ixid=eyJhcHBfaWQiOjEyMDd9&amp;s=6cfe9018b152bf485b8447ec8ea5d814&amp;dpr=1&amp;auto=format&amp;fit=crop&amp;w=1000&amp;q=80&amp;cs=tinysrgb">
            <a:extLst>
              <a:ext uri="{FF2B5EF4-FFF2-40B4-BE49-F238E27FC236}">
                <a16:creationId xmlns:a16="http://schemas.microsoft.com/office/drawing/2014/main" xmlns="" id="{398B2130-921A-498F-846A-16A3DB657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40E7BDF-E859-4D10-957F-E7693A79E5B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3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순서도: 수동 입력 1">
            <a:extLst>
              <a:ext uri="{FF2B5EF4-FFF2-40B4-BE49-F238E27FC236}">
                <a16:creationId xmlns:a16="http://schemas.microsoft.com/office/drawing/2014/main" xmlns="" id="{F062EA16-42A1-43F0-B898-265E68DC4FA6}"/>
              </a:ext>
            </a:extLst>
          </p:cNvPr>
          <p:cNvSpPr/>
          <p:nvPr/>
        </p:nvSpPr>
        <p:spPr>
          <a:xfrm rot="5400000" flipH="1">
            <a:off x="3410606" y="1061708"/>
            <a:ext cx="573890" cy="7395099"/>
          </a:xfrm>
          <a:prstGeom prst="flowChartManualInpu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DADD180-5C35-4E0F-A110-F7935F7584B6}"/>
              </a:ext>
            </a:extLst>
          </p:cNvPr>
          <p:cNvSpPr txBox="1"/>
          <p:nvPr/>
        </p:nvSpPr>
        <p:spPr>
          <a:xfrm>
            <a:off x="243768" y="4472314"/>
            <a:ext cx="5701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03</a:t>
            </a:r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MAKE YOUR DAY</a:t>
            </a:r>
          </a:p>
        </p:txBody>
      </p:sp>
      <p:sp>
        <p:nvSpPr>
          <p:cNvPr id="4" name="순서도: 수동 입력 3">
            <a:extLst>
              <a:ext uri="{FF2B5EF4-FFF2-40B4-BE49-F238E27FC236}">
                <a16:creationId xmlns:a16="http://schemas.microsoft.com/office/drawing/2014/main" xmlns="" id="{A7EFF5E9-0808-4F7E-B595-969362A9FCFB}"/>
              </a:ext>
            </a:extLst>
          </p:cNvPr>
          <p:cNvSpPr/>
          <p:nvPr/>
        </p:nvSpPr>
        <p:spPr>
          <a:xfrm rot="16200000" flipH="1">
            <a:off x="9506606" y="1787934"/>
            <a:ext cx="573890" cy="4796900"/>
          </a:xfrm>
          <a:prstGeom prst="flowChartManualInpu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2454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119</Words>
  <Application>Microsoft Office PowerPoint</Application>
  <PresentationFormat>사용자 지정</PresentationFormat>
  <Paragraphs>37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shajung1999@naver.com</dc:creator>
  <cp:lastModifiedBy>Home Seong</cp:lastModifiedBy>
  <cp:revision>21</cp:revision>
  <dcterms:created xsi:type="dcterms:W3CDTF">2018-02-16T14:41:37Z</dcterms:created>
  <dcterms:modified xsi:type="dcterms:W3CDTF">2019-11-20T16:04:06Z</dcterms:modified>
</cp:coreProperties>
</file>