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10058400" cx="7772400"/>
  <p:notesSz cx="6858000" cy="9144000"/>
  <p:embeddedFontLst>
    <p:embeddedFont>
      <p:font typeface="Source Code Pro"/>
      <p:regular r:id="rId40"/>
      <p:bold r:id="rId41"/>
      <p:italic r:id="rId42"/>
      <p:boldItalic r:id="rId43"/>
    </p:embeddedFont>
    <p:embeddedFont>
      <p:font typeface="Helvetica Neue"/>
      <p:regular r:id="rId44"/>
      <p:bold r:id="rId45"/>
      <p:italic r:id="rId46"/>
      <p:boldItalic r:id="rId47"/>
    </p:embeddedFont>
    <p:embeddedFont>
      <p:font typeface="Open Sans Ligh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jyWwzMtnHIP2GPbI8yDT0iyOKN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42" Type="http://schemas.openxmlformats.org/officeDocument/2006/relationships/font" Target="fonts/SourceCodePro-italic.fntdata"/><Relationship Id="rId41" Type="http://schemas.openxmlformats.org/officeDocument/2006/relationships/font" Target="fonts/SourceCodePro-bold.fntdata"/><Relationship Id="rId44" Type="http://schemas.openxmlformats.org/officeDocument/2006/relationships/font" Target="fonts/HelveticaNeue-regular.fntdata"/><Relationship Id="rId43" Type="http://schemas.openxmlformats.org/officeDocument/2006/relationships/font" Target="fonts/SourceCodePro-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OpenSansLight-regular.fntdata"/><Relationship Id="rId47" Type="http://schemas.openxmlformats.org/officeDocument/2006/relationships/font" Target="fonts/HelveticaNeue-boldItalic.fntdata"/><Relationship Id="rId49" Type="http://schemas.openxmlformats.org/officeDocument/2006/relationships/font" Target="fonts/OpenSansLight-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Light-boldItalic.fntdata"/><Relationship Id="rId50" Type="http://schemas.openxmlformats.org/officeDocument/2006/relationships/font" Target="fonts/OpenSansLigh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4.xml"/><Relationship Id="rId55" Type="http://schemas.openxmlformats.org/officeDocument/2006/relationships/font" Target="fonts/OpenSans-boldItalic.fntdata"/><Relationship Id="rId10" Type="http://schemas.openxmlformats.org/officeDocument/2006/relationships/slide" Target="slides/slide3.xml"/><Relationship Id="rId54"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56"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d77b09ac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d77b09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Data Governance:</a:t>
            </a:r>
            <a:endParaRPr/>
          </a:p>
          <a:p>
            <a:pPr indent="-317500" lvl="1" marL="914400" rtl="0" algn="l">
              <a:lnSpc>
                <a:spcPct val="100000"/>
              </a:lnSpc>
              <a:spcBef>
                <a:spcPts val="0"/>
              </a:spcBef>
              <a:spcAft>
                <a:spcPts val="0"/>
              </a:spcAft>
              <a:buSzPts val="1400"/>
              <a:buAutoNum type="alphaLcPeriod"/>
            </a:pPr>
            <a:r>
              <a:rPr lang="en"/>
              <a:t>Ownership: HR Employees</a:t>
            </a:r>
            <a:endParaRPr/>
          </a:p>
          <a:p>
            <a:pPr indent="-317500" lvl="1" marL="914400" rtl="0" algn="l">
              <a:lnSpc>
                <a:spcPct val="100000"/>
              </a:lnSpc>
              <a:spcBef>
                <a:spcPts val="0"/>
              </a:spcBef>
              <a:spcAft>
                <a:spcPts val="0"/>
              </a:spcAft>
              <a:buSzPts val="1400"/>
              <a:buAutoNum type="alphaLcPeriod"/>
            </a:pPr>
            <a:r>
              <a:rPr lang="en"/>
              <a:t>Access: employees with login</a:t>
            </a:r>
            <a:endParaRPr/>
          </a:p>
          <a:p>
            <a:pPr indent="-317500" lvl="0" marL="457200" rtl="0" algn="l">
              <a:lnSpc>
                <a:spcPct val="100000"/>
              </a:lnSpc>
              <a:spcBef>
                <a:spcPts val="0"/>
              </a:spcBef>
              <a:spcAft>
                <a:spcPts val="0"/>
              </a:spcAft>
              <a:buSzPts val="1400"/>
              <a:buAutoNum type="arabicPeriod"/>
            </a:pPr>
            <a:r>
              <a:rPr lang="en"/>
              <a:t>Scalability:</a:t>
            </a:r>
            <a:endParaRPr/>
          </a:p>
          <a:p>
            <a:pPr indent="-317500" lvl="1" marL="914400" rtl="0" algn="l">
              <a:lnSpc>
                <a:spcPct val="100000"/>
              </a:lnSpc>
              <a:spcBef>
                <a:spcPts val="0"/>
              </a:spcBef>
              <a:spcAft>
                <a:spcPts val="0"/>
              </a:spcAft>
              <a:buSzPts val="1400"/>
              <a:buAutoNum type="alphaLcPeriod"/>
            </a:pPr>
            <a:r>
              <a:rPr lang="en"/>
              <a:t>Replication</a:t>
            </a:r>
            <a:endParaRPr/>
          </a:p>
          <a:p>
            <a:pPr indent="-317500" lvl="0" marL="457200" rtl="0" algn="l">
              <a:lnSpc>
                <a:spcPct val="100000"/>
              </a:lnSpc>
              <a:spcBef>
                <a:spcPts val="0"/>
              </a:spcBef>
              <a:spcAft>
                <a:spcPts val="0"/>
              </a:spcAft>
              <a:buSzPts val="1400"/>
              <a:buAutoNum type="arabicPeriod"/>
            </a:pPr>
            <a:r>
              <a:rPr lang="en"/>
              <a:t>Flexibility:</a:t>
            </a:r>
            <a:endParaRPr/>
          </a:p>
          <a:p>
            <a:pPr indent="-317500" lvl="1" marL="914400" rtl="0" algn="l">
              <a:lnSpc>
                <a:spcPct val="100000"/>
              </a:lnSpc>
              <a:spcBef>
                <a:spcPts val="0"/>
              </a:spcBef>
              <a:spcAft>
                <a:spcPts val="0"/>
              </a:spcAft>
              <a:buSzPts val="1400"/>
              <a:buAutoNum type="alphaLcPeriod"/>
            </a:pPr>
            <a:r>
              <a:rPr lang="en"/>
              <a:t>Data is backed up.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0" name="Google Shape;240;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-develop relational database in 3NF</a:t>
            </a:r>
            <a:endParaRPr/>
          </a:p>
          <a:p>
            <a:pPr indent="0" lvl="0" marL="0" rtl="0" algn="l">
              <a:lnSpc>
                <a:spcPct val="100000"/>
              </a:lnSpc>
              <a:spcBef>
                <a:spcPts val="0"/>
              </a:spcBef>
              <a:spcAft>
                <a:spcPts val="0"/>
              </a:spcAft>
              <a:buSzPts val="1400"/>
              <a:buNone/>
            </a:pPr>
            <a:r>
              <a:rPr lang="en"/>
              <a:t>-3 entity relationship diagrams to show how you developed the final design for your data</a:t>
            </a:r>
            <a:endParaRPr/>
          </a:p>
          <a:p>
            <a:pPr indent="0" lvl="0" marL="0" rtl="0" algn="l">
              <a:lnSpc>
                <a:spcPct val="100000"/>
              </a:lnSpc>
              <a:spcBef>
                <a:spcPts val="0"/>
              </a:spcBef>
              <a:spcAft>
                <a:spcPts val="0"/>
              </a:spcAft>
              <a:buSzPts val="1400"/>
              <a:buNone/>
            </a:pPr>
            <a:r>
              <a:rPr lang="en"/>
              <a:t>-submit screenshot for each ERD.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3 </a:t>
            </a:r>
            <a:r>
              <a:rPr lang="en"/>
              <a:t>entities</a:t>
            </a:r>
            <a:r>
              <a:rPr lang="en"/>
              <a:t>:</a:t>
            </a:r>
            <a:endParaRPr/>
          </a:p>
          <a:p>
            <a:pPr indent="-317500" lvl="0" marL="457200" rtl="0" algn="l">
              <a:lnSpc>
                <a:spcPct val="100000"/>
              </a:lnSpc>
              <a:spcBef>
                <a:spcPts val="0"/>
              </a:spcBef>
              <a:spcAft>
                <a:spcPts val="0"/>
              </a:spcAft>
              <a:buSzPts val="1400"/>
              <a:buChar char="-"/>
            </a:pPr>
            <a:r>
              <a:rPr lang="en"/>
              <a:t>Employee_info</a:t>
            </a:r>
            <a:endParaRPr/>
          </a:p>
          <a:p>
            <a:pPr indent="-317500" lvl="1" marL="914400" rtl="0" algn="l">
              <a:lnSpc>
                <a:spcPct val="100000"/>
              </a:lnSpc>
              <a:spcBef>
                <a:spcPts val="0"/>
              </a:spcBef>
              <a:spcAft>
                <a:spcPts val="0"/>
              </a:spcAft>
              <a:buSzPts val="1400"/>
              <a:buChar char="-"/>
            </a:pPr>
            <a:r>
              <a:rPr lang="en"/>
              <a:t>Empl_id</a:t>
            </a:r>
            <a:endParaRPr/>
          </a:p>
          <a:p>
            <a:pPr indent="-317500" lvl="1" marL="914400" rtl="0" algn="l">
              <a:lnSpc>
                <a:spcPct val="100000"/>
              </a:lnSpc>
              <a:spcBef>
                <a:spcPts val="0"/>
              </a:spcBef>
              <a:spcAft>
                <a:spcPts val="0"/>
              </a:spcAft>
              <a:buSzPts val="1400"/>
              <a:buChar char="-"/>
            </a:pPr>
            <a:r>
              <a:rPr lang="en"/>
              <a:t>Emp_name</a:t>
            </a:r>
            <a:endParaRPr/>
          </a:p>
          <a:p>
            <a:pPr indent="-317500" lvl="1" marL="914400" rtl="0" algn="l">
              <a:lnSpc>
                <a:spcPct val="100000"/>
              </a:lnSpc>
              <a:spcBef>
                <a:spcPts val="0"/>
              </a:spcBef>
              <a:spcAft>
                <a:spcPts val="0"/>
              </a:spcAft>
              <a:buSzPts val="1400"/>
              <a:buChar char="-"/>
            </a:pPr>
            <a:r>
              <a:rPr lang="en"/>
              <a:t>Emp_email</a:t>
            </a:r>
            <a:endParaRPr/>
          </a:p>
          <a:p>
            <a:pPr indent="-317500" lvl="1" marL="914400" rtl="0" algn="l">
              <a:lnSpc>
                <a:spcPct val="100000"/>
              </a:lnSpc>
              <a:spcBef>
                <a:spcPts val="0"/>
              </a:spcBef>
              <a:spcAft>
                <a:spcPts val="0"/>
              </a:spcAft>
              <a:buSzPts val="1400"/>
              <a:buChar char="-"/>
            </a:pPr>
            <a:r>
              <a:rPr lang="en"/>
              <a:t>Address</a:t>
            </a:r>
            <a:endParaRPr/>
          </a:p>
          <a:p>
            <a:pPr indent="-317500" lvl="1" marL="914400" rtl="0" algn="l">
              <a:lnSpc>
                <a:spcPct val="100000"/>
              </a:lnSpc>
              <a:spcBef>
                <a:spcPts val="0"/>
              </a:spcBef>
              <a:spcAft>
                <a:spcPts val="0"/>
              </a:spcAft>
              <a:buSzPts val="1400"/>
              <a:buChar char="-"/>
            </a:pPr>
            <a:r>
              <a:rPr lang="en"/>
              <a:t>City</a:t>
            </a:r>
            <a:endParaRPr/>
          </a:p>
          <a:p>
            <a:pPr indent="-317500" lvl="1" marL="914400" rtl="0" algn="l">
              <a:lnSpc>
                <a:spcPct val="100000"/>
              </a:lnSpc>
              <a:spcBef>
                <a:spcPts val="0"/>
              </a:spcBef>
              <a:spcAft>
                <a:spcPts val="0"/>
              </a:spcAft>
              <a:buSzPts val="1400"/>
              <a:buChar char="-"/>
            </a:pPr>
            <a:r>
              <a:rPr lang="en"/>
              <a:t>State</a:t>
            </a:r>
            <a:endParaRPr/>
          </a:p>
          <a:p>
            <a:pPr indent="0" lvl="0" marL="9144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
              <a:t>Employee_comp_data</a:t>
            </a:r>
            <a:endParaRPr/>
          </a:p>
          <a:p>
            <a:pPr indent="-317500" lvl="1" marL="914400" rtl="0" algn="l">
              <a:lnSpc>
                <a:spcPct val="100000"/>
              </a:lnSpc>
              <a:spcBef>
                <a:spcPts val="0"/>
              </a:spcBef>
              <a:spcAft>
                <a:spcPts val="0"/>
              </a:spcAft>
              <a:buSzPts val="1400"/>
              <a:buChar char="-"/>
            </a:pPr>
            <a:r>
              <a:rPr lang="en"/>
              <a:t>Job_title</a:t>
            </a:r>
            <a:endParaRPr/>
          </a:p>
          <a:p>
            <a:pPr indent="-317500" lvl="1" marL="914400" rtl="0" algn="l">
              <a:lnSpc>
                <a:spcPct val="100000"/>
              </a:lnSpc>
              <a:spcBef>
                <a:spcPts val="0"/>
              </a:spcBef>
              <a:spcAft>
                <a:spcPts val="0"/>
              </a:spcAft>
              <a:buSzPts val="1400"/>
              <a:buChar char="-"/>
            </a:pPr>
            <a:r>
              <a:rPr lang="en"/>
              <a:t>Department</a:t>
            </a:r>
            <a:endParaRPr/>
          </a:p>
          <a:p>
            <a:pPr indent="-317500" lvl="1" marL="914400" rtl="0" algn="l">
              <a:lnSpc>
                <a:spcPct val="100000"/>
              </a:lnSpc>
              <a:spcBef>
                <a:spcPts val="0"/>
              </a:spcBef>
              <a:spcAft>
                <a:spcPts val="0"/>
              </a:spcAft>
              <a:buSzPts val="1400"/>
              <a:buChar char="-"/>
            </a:pPr>
            <a:r>
              <a:rPr lang="en"/>
              <a:t>Manager</a:t>
            </a:r>
            <a:endParaRPr/>
          </a:p>
          <a:p>
            <a:pPr indent="-317500" lvl="1" marL="914400" rtl="0" algn="l">
              <a:lnSpc>
                <a:spcPct val="100000"/>
              </a:lnSpc>
              <a:spcBef>
                <a:spcPts val="0"/>
              </a:spcBef>
              <a:spcAft>
                <a:spcPts val="0"/>
              </a:spcAft>
              <a:buSzPts val="1400"/>
              <a:buChar char="-"/>
            </a:pPr>
            <a:r>
              <a:rPr lang="en"/>
              <a:t>Start_date</a:t>
            </a:r>
            <a:endParaRPr/>
          </a:p>
          <a:p>
            <a:pPr indent="-317500" lvl="1" marL="914400" rtl="0" algn="l">
              <a:lnSpc>
                <a:spcPct val="100000"/>
              </a:lnSpc>
              <a:spcBef>
                <a:spcPts val="0"/>
              </a:spcBef>
              <a:spcAft>
                <a:spcPts val="0"/>
              </a:spcAft>
              <a:buSzPts val="1400"/>
              <a:buChar char="-"/>
            </a:pPr>
            <a:r>
              <a:rPr lang="en"/>
              <a:t>End_date</a:t>
            </a:r>
            <a:endParaRPr/>
          </a:p>
          <a:p>
            <a:pPr indent="-317500" lvl="1" marL="914400" rtl="0" algn="l">
              <a:lnSpc>
                <a:spcPct val="100000"/>
              </a:lnSpc>
              <a:spcBef>
                <a:spcPts val="0"/>
              </a:spcBef>
              <a:spcAft>
                <a:spcPts val="0"/>
              </a:spcAft>
              <a:buSzPts val="1400"/>
              <a:buChar char="-"/>
            </a:pPr>
            <a:r>
              <a:rPr lang="en"/>
              <a:t>Emp_id</a:t>
            </a:r>
            <a:endParaRPr/>
          </a:p>
          <a:p>
            <a:pPr indent="-317500" lvl="1" marL="914400" rtl="0" algn="l">
              <a:lnSpc>
                <a:spcPct val="100000"/>
              </a:lnSpc>
              <a:spcBef>
                <a:spcPts val="0"/>
              </a:spcBef>
              <a:spcAft>
                <a:spcPts val="0"/>
              </a:spcAft>
              <a:buSzPts val="1400"/>
              <a:buChar char="-"/>
            </a:pPr>
            <a:r>
              <a:rPr lang="en"/>
              <a:t>Salary</a:t>
            </a:r>
            <a:endParaRPr/>
          </a:p>
          <a:p>
            <a:pPr indent="-317500" lvl="1" marL="914400" rtl="0" algn="l">
              <a:lnSpc>
                <a:spcPct val="100000"/>
              </a:lnSpc>
              <a:spcBef>
                <a:spcPts val="0"/>
              </a:spcBef>
              <a:spcAft>
                <a:spcPts val="0"/>
              </a:spcAft>
              <a:buSzPts val="1400"/>
              <a:buChar char="-"/>
            </a:pPr>
            <a:r>
              <a:rPr lang="en"/>
              <a:t>Hire_date</a:t>
            </a:r>
            <a:endParaRPr/>
          </a:p>
          <a:p>
            <a:pPr indent="-317500" lvl="1" marL="914400" rtl="0" algn="l">
              <a:lnSpc>
                <a:spcPct val="100000"/>
              </a:lnSpc>
              <a:spcBef>
                <a:spcPts val="0"/>
              </a:spcBef>
              <a:spcAft>
                <a:spcPts val="0"/>
              </a:spcAft>
              <a:buSzPts val="1400"/>
              <a:buChar char="-"/>
            </a:pPr>
            <a:r>
              <a:rPr lang="en"/>
              <a:t>End_date</a:t>
            </a:r>
            <a:endParaRPr/>
          </a:p>
          <a:p>
            <a:pPr indent="-317500" lvl="1" marL="914400" rtl="0" algn="l">
              <a:spcBef>
                <a:spcPts val="0"/>
              </a:spcBef>
              <a:spcAft>
                <a:spcPts val="0"/>
              </a:spcAft>
              <a:buSzPts val="1400"/>
              <a:buChar char="-"/>
            </a:pPr>
            <a:r>
              <a:rPr lang="en">
                <a:solidFill>
                  <a:schemeClr val="dk1"/>
                </a:solidFill>
              </a:rPr>
              <a:t>Location</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SzPts val="1400"/>
              <a:buChar char="-"/>
            </a:pPr>
            <a:r>
              <a:rPr lang="en"/>
              <a:t>Employee_education:</a:t>
            </a:r>
            <a:endParaRPr/>
          </a:p>
          <a:p>
            <a:pPr indent="-317500" lvl="1" marL="914400" rtl="0" algn="l">
              <a:lnSpc>
                <a:spcPct val="100000"/>
              </a:lnSpc>
              <a:spcBef>
                <a:spcPts val="0"/>
              </a:spcBef>
              <a:spcAft>
                <a:spcPts val="0"/>
              </a:spcAft>
              <a:buSzPts val="1400"/>
              <a:buChar char="-"/>
            </a:pPr>
            <a:r>
              <a:rPr lang="en"/>
              <a:t>Education_level</a:t>
            </a:r>
            <a:endParaRPr/>
          </a:p>
          <a:p>
            <a:pPr indent="-317500" lvl="1" marL="914400" rtl="0" algn="l">
              <a:lnSpc>
                <a:spcPct val="100000"/>
              </a:lnSpc>
              <a:spcBef>
                <a:spcPts val="0"/>
              </a:spcBef>
              <a:spcAft>
                <a:spcPts val="0"/>
              </a:spcAft>
              <a:buSzPts val="1400"/>
              <a:buChar char="-"/>
            </a:pPr>
            <a:r>
              <a:rPr lang="en"/>
              <a:t>emp_id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3" name="Google Shape;273;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3000"/>
              <a:buFont typeface="Arial"/>
              <a:buNone/>
            </a:pPr>
            <a:r>
              <a:rPr b="1" lang="en" sz="1900">
                <a:solidFill>
                  <a:srgbClr val="595959"/>
                </a:solidFill>
                <a:latin typeface="Open Sans"/>
                <a:ea typeface="Open Sans"/>
                <a:cs typeface="Open Sans"/>
                <a:sym typeface="Open Sans"/>
              </a:rPr>
              <a:t>You can create views that exclude the salary column. When you create a view with the necessary info and opt out salary, then grant permissions on this view to users who should not see salary details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0" name="Google Shape;340;p2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p3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3" name="Google Shape;203;p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Notes:</a:t>
            </a:r>
            <a:endParaRPr/>
          </a:p>
          <a:p>
            <a:pPr indent="-317500" lvl="0" marL="457200" rtl="0" algn="l">
              <a:lnSpc>
                <a:spcPct val="100000"/>
              </a:lnSpc>
              <a:spcBef>
                <a:spcPts val="0"/>
              </a:spcBef>
              <a:spcAft>
                <a:spcPts val="0"/>
              </a:spcAft>
              <a:buSzPts val="1400"/>
              <a:buChar char="-"/>
            </a:pPr>
            <a:r>
              <a:rPr lang="en"/>
              <a:t>10 employees to 200 employees in 6 months</a:t>
            </a:r>
            <a:endParaRPr/>
          </a:p>
          <a:p>
            <a:pPr indent="-317500" lvl="0" marL="457200" rtl="0" algn="l">
              <a:lnSpc>
                <a:spcPct val="100000"/>
              </a:lnSpc>
              <a:spcBef>
                <a:spcPts val="0"/>
              </a:spcBef>
              <a:spcAft>
                <a:spcPts val="0"/>
              </a:spcAft>
              <a:buSzPts val="1400"/>
              <a:buChar char="-"/>
            </a:pPr>
            <a:r>
              <a:rPr lang="en"/>
              <a:t>Projected 20% growth year over year for the next 5 years.</a:t>
            </a:r>
            <a:endParaRPr/>
          </a:p>
          <a:p>
            <a:pPr indent="-317500" lvl="0" marL="457200" rtl="0" algn="l">
              <a:lnSpc>
                <a:spcPct val="100000"/>
              </a:lnSpc>
              <a:spcBef>
                <a:spcPts val="0"/>
              </a:spcBef>
              <a:spcAft>
                <a:spcPts val="0"/>
              </a:spcAft>
              <a:buSzPts val="1400"/>
              <a:buChar char="-"/>
            </a:pPr>
            <a:r>
              <a:rPr lang="en"/>
              <a:t>Offices: Dallas - Texas, NYC - NY, San Francisco - California, Minneapolis - MN, Nashville - TN</a:t>
            </a:r>
            <a:endParaRPr/>
          </a:p>
          <a:p>
            <a:pPr indent="-317500" lvl="0" marL="457200" rtl="0" algn="l">
              <a:lnSpc>
                <a:spcPct val="100000"/>
              </a:lnSpc>
              <a:spcBef>
                <a:spcPts val="0"/>
              </a:spcBef>
              <a:spcAft>
                <a:spcPts val="0"/>
              </a:spcAft>
              <a:buSzPts val="1400"/>
              <a:buChar char="-"/>
            </a:pPr>
            <a:r>
              <a:rPr lang="en"/>
              <a:t>Strain in record keeping for HR, all info is in excel file, excel file is a shared document.</a:t>
            </a:r>
            <a:endParaRPr/>
          </a:p>
          <a:p>
            <a:pPr indent="-317500" lvl="0" marL="457200" rtl="0" algn="l">
              <a:lnSpc>
                <a:spcPct val="100000"/>
              </a:lnSpc>
              <a:spcBef>
                <a:spcPts val="0"/>
              </a:spcBef>
              <a:spcAft>
                <a:spcPts val="0"/>
              </a:spcAft>
              <a:buSzPts val="1400"/>
              <a:buChar char="-"/>
            </a:pPr>
            <a:r>
              <a:rPr lang="en"/>
              <a:t>Since it’s a shared document there might be data </a:t>
            </a:r>
            <a:r>
              <a:rPr lang="en"/>
              <a:t>integrity</a:t>
            </a:r>
            <a:r>
              <a:rPr lang="en"/>
              <a:t> issues and the wrong person would have access to salaries</a:t>
            </a:r>
            <a:endParaRPr/>
          </a:p>
          <a:p>
            <a:pPr indent="-317500" lvl="0" marL="457200" rtl="0" algn="l">
              <a:lnSpc>
                <a:spcPct val="100000"/>
              </a:lnSpc>
              <a:spcBef>
                <a:spcPts val="0"/>
              </a:spcBef>
              <a:spcAft>
                <a:spcPts val="0"/>
              </a:spcAft>
              <a:buSzPts val="1400"/>
              <a:buChar char="-"/>
            </a:pPr>
            <a:r>
              <a:rPr lang="en"/>
              <a:t>Job is to convert HR excel file into a database</a:t>
            </a:r>
            <a:endParaRPr/>
          </a:p>
          <a:p>
            <a:pPr indent="-317500" lvl="0" marL="457200" rtl="0" algn="l">
              <a:lnSpc>
                <a:spcPct val="100000"/>
              </a:lnSpc>
              <a:spcBef>
                <a:spcPts val="0"/>
              </a:spcBef>
              <a:spcAft>
                <a:spcPts val="0"/>
              </a:spcAft>
              <a:buSzPts val="1400"/>
              <a:buChar char="-"/>
            </a:pPr>
            <a:r>
              <a:rPr lang="en"/>
              <a:t>This database should allow users to input, edit information into, must maintain data for at least 7 years, data must be backed up properly. </a:t>
            </a:r>
            <a:endParaRPr/>
          </a:p>
          <a:p>
            <a:pPr indent="-317500" lvl="0" marL="457200" rtl="0" algn="l">
              <a:lnSpc>
                <a:spcPct val="100000"/>
              </a:lnSpc>
              <a:spcBef>
                <a:spcPts val="0"/>
              </a:spcBef>
              <a:spcAft>
                <a:spcPts val="0"/>
              </a:spcAft>
              <a:buSzPts val="1400"/>
              <a:buChar char="-"/>
            </a:pPr>
            <a:r>
              <a:rPr lang="en"/>
              <a:t>Optional: like to connect with the payroll department’s system in the future. They </a:t>
            </a:r>
            <a:r>
              <a:rPr lang="en"/>
              <a:t>maintain</a:t>
            </a:r>
            <a:r>
              <a:rPr lang="en"/>
              <a:t> employee attendance and pto info. It would be nice for the two systems to  interface with each other in the future.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What is the business partner </a:t>
            </a:r>
            <a:r>
              <a:rPr lang="en"/>
              <a:t>requesting?</a:t>
            </a:r>
            <a:endParaRPr/>
          </a:p>
          <a:p>
            <a:pPr indent="-317500" lvl="0" marL="914400" rtl="0" algn="l">
              <a:lnSpc>
                <a:spcPct val="100000"/>
              </a:lnSpc>
              <a:spcBef>
                <a:spcPts val="0"/>
              </a:spcBef>
              <a:spcAft>
                <a:spcPts val="0"/>
              </a:spcAft>
              <a:buSzPts val="1400"/>
              <a:buChar char="●"/>
            </a:pPr>
            <a:r>
              <a:rPr lang="en"/>
              <a:t>The business partner is requesting a new database due to the growth of the company over the past 6 months. They want to migrate data from excel sheets to a accessible, live database.</a:t>
            </a:r>
            <a:endParaRPr/>
          </a:p>
          <a:p>
            <a:pPr indent="-317500" lvl="0" marL="914400" rtl="0" algn="l">
              <a:lnSpc>
                <a:spcPct val="100000"/>
              </a:lnSpc>
              <a:spcBef>
                <a:spcPts val="0"/>
              </a:spcBef>
              <a:spcAft>
                <a:spcPts val="0"/>
              </a:spcAft>
              <a:buSzPts val="1400"/>
              <a:buChar char="●"/>
            </a:pPr>
            <a:r>
              <a:rPr lang="en"/>
              <a:t>The current data management solution is an excel file. </a:t>
            </a:r>
            <a:endParaRPr/>
          </a:p>
          <a:p>
            <a:pPr indent="-317500" lvl="0" marL="914400" rtl="0" algn="l">
              <a:lnSpc>
                <a:spcPct val="100000"/>
              </a:lnSpc>
              <a:spcBef>
                <a:spcPts val="0"/>
              </a:spcBef>
              <a:spcAft>
                <a:spcPts val="0"/>
              </a:spcAft>
              <a:buSzPts val="1400"/>
              <a:buChar char="●"/>
            </a:pPr>
            <a:r>
              <a:rPr lang="en"/>
              <a:t>Data available: Here are the columns available below:</a:t>
            </a:r>
            <a:endParaRPr/>
          </a:p>
          <a:p>
            <a:pPr indent="0" lvl="0" marL="1371600" rtl="0" algn="l">
              <a:spcBef>
                <a:spcPts val="0"/>
              </a:spcBef>
              <a:spcAft>
                <a:spcPts val="0"/>
              </a:spcAft>
              <a:buNone/>
            </a:pPr>
            <a:r>
              <a:rPr lang="en"/>
              <a:t>EMP_ID, EMP_NM,  EMAIL, HIRE_DT, JOB_TITLE, SALARY, DEPARTMENT, MANAGER, START_DT, END_DT, LOCATION    ADDRESS, CITY, STATE,  EDUCATION LEVEL</a:t>
            </a:r>
            <a:endParaRPr/>
          </a:p>
          <a:p>
            <a:pPr indent="-317500" lvl="0" marL="914400" rtl="0" algn="l">
              <a:spcBef>
                <a:spcPts val="0"/>
              </a:spcBef>
              <a:spcAft>
                <a:spcPts val="0"/>
              </a:spcAft>
              <a:buSzPts val="1400"/>
              <a:buChar char="●"/>
            </a:pPr>
            <a:r>
              <a:rPr lang="en"/>
              <a:t> </a:t>
            </a:r>
            <a:r>
              <a:rPr lang="en">
                <a:solidFill>
                  <a:schemeClr val="dk1"/>
                </a:solidFill>
              </a:rPr>
              <a:t>input, edit information into, must maintain data for at least 7 years</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All employees with a login will have access to this database</a:t>
            </a:r>
            <a:endParaRPr>
              <a:solidFill>
                <a:schemeClr val="dk1"/>
              </a:solidFill>
            </a:endParaRPr>
          </a:p>
          <a:p>
            <a:pPr indent="-317500" lvl="0" marL="914400" rtl="0" algn="l">
              <a:spcBef>
                <a:spcPts val="0"/>
              </a:spcBef>
              <a:spcAft>
                <a:spcPts val="0"/>
              </a:spcAft>
              <a:buClr>
                <a:schemeClr val="dk1"/>
              </a:buClr>
              <a:buSzPts val="1400"/>
              <a:buChar char="●"/>
            </a:pPr>
            <a:r>
              <a:rPr lang="en">
                <a:solidFill>
                  <a:schemeClr val="dk1"/>
                </a:solidFill>
              </a:rPr>
              <a:t>Restricted access for salary information and most employees will only have read only access.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Estimated Size of Database:</a:t>
            </a:r>
            <a:endParaRPr/>
          </a:p>
          <a:p>
            <a:pPr indent="-317500" lvl="1" marL="914400" rtl="0" algn="l">
              <a:lnSpc>
                <a:spcPct val="100000"/>
              </a:lnSpc>
              <a:spcBef>
                <a:spcPts val="0"/>
              </a:spcBef>
              <a:spcAft>
                <a:spcPts val="0"/>
              </a:spcAft>
              <a:buSzPts val="1400"/>
              <a:buAutoNum type="alphaLcPeriod"/>
            </a:pPr>
            <a:r>
              <a:rPr lang="en"/>
              <a:t>15 columns, 206 rows</a:t>
            </a:r>
            <a:endParaRPr/>
          </a:p>
          <a:p>
            <a:pPr indent="-317500" lvl="0" marL="457200" rtl="0" algn="l">
              <a:lnSpc>
                <a:spcPct val="100000"/>
              </a:lnSpc>
              <a:spcBef>
                <a:spcPts val="0"/>
              </a:spcBef>
              <a:spcAft>
                <a:spcPts val="0"/>
              </a:spcAft>
              <a:buSzPts val="1400"/>
              <a:buAutoNum type="arabicPeriod"/>
            </a:pPr>
            <a:r>
              <a:rPr lang="en"/>
              <a:t>Estimated Annual Growth:</a:t>
            </a:r>
            <a:endParaRPr/>
          </a:p>
          <a:p>
            <a:pPr indent="-317500" lvl="1" marL="914400" rtl="0" algn="l">
              <a:lnSpc>
                <a:spcPct val="100000"/>
              </a:lnSpc>
              <a:spcBef>
                <a:spcPts val="0"/>
              </a:spcBef>
              <a:spcAft>
                <a:spcPts val="0"/>
              </a:spcAft>
              <a:buSzPts val="1400"/>
              <a:buAutoNum type="alphaLcPeriod"/>
            </a:pPr>
            <a:r>
              <a:rPr lang="en"/>
              <a:t>10 / 206 * 100 over 6 months = 20.6% growth in half a year.</a:t>
            </a:r>
            <a:endParaRPr/>
          </a:p>
          <a:p>
            <a:pPr indent="-317500" lvl="0" marL="457200" rtl="0" algn="l">
              <a:lnSpc>
                <a:spcPct val="100000"/>
              </a:lnSpc>
              <a:spcBef>
                <a:spcPts val="0"/>
              </a:spcBef>
              <a:spcAft>
                <a:spcPts val="0"/>
              </a:spcAft>
              <a:buSzPts val="1400"/>
              <a:buAutoNum type="arabicPeriod"/>
            </a:pPr>
            <a:r>
              <a:rPr lang="en"/>
              <a:t>Which</a:t>
            </a:r>
            <a:r>
              <a:rPr lang="en"/>
              <a:t> data is sensitive/restricted?</a:t>
            </a:r>
            <a:endParaRPr/>
          </a:p>
          <a:p>
            <a:pPr indent="-317500" lvl="1" marL="914400" rtl="0" algn="l">
              <a:lnSpc>
                <a:spcPct val="100000"/>
              </a:lnSpc>
              <a:spcBef>
                <a:spcPts val="0"/>
              </a:spcBef>
              <a:spcAft>
                <a:spcPts val="0"/>
              </a:spcAft>
              <a:buSzPts val="1400"/>
              <a:buAutoNum type="alphaLcPeriod"/>
            </a:pPr>
            <a:r>
              <a:rPr lang="en"/>
              <a:t>Salary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Excel sheets aren’t really scalable when you have many </a:t>
            </a:r>
            <a:r>
              <a:rPr lang="en"/>
              <a:t>employees, it’s also not very secure.</a:t>
            </a:r>
            <a:endParaRPr/>
          </a:p>
          <a:p>
            <a:pPr indent="-317500" lvl="0" marL="457200" rtl="0" algn="l">
              <a:lnSpc>
                <a:spcPct val="100000"/>
              </a:lnSpc>
              <a:spcBef>
                <a:spcPts val="0"/>
              </a:spcBef>
              <a:spcAft>
                <a:spcPts val="0"/>
              </a:spcAft>
              <a:buSzPts val="1400"/>
              <a:buAutoNum type="arabicPeriod"/>
            </a:pPr>
            <a:r>
              <a:rPr lang="en"/>
              <a:t>There is just a table called proj_stg with employee information</a:t>
            </a:r>
            <a:endParaRPr/>
          </a:p>
          <a:p>
            <a:pPr indent="-317500" lvl="0" marL="457200" rtl="0" algn="l">
              <a:lnSpc>
                <a:spcPct val="100000"/>
              </a:lnSpc>
              <a:spcBef>
                <a:spcPts val="0"/>
              </a:spcBef>
              <a:spcAft>
                <a:spcPts val="0"/>
              </a:spcAft>
              <a:buSzPts val="1400"/>
              <a:buAutoNum type="arabicPeriod"/>
            </a:pPr>
            <a:r>
              <a:rPr lang="en"/>
              <a:t>Direct Feed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sp>
      <p:sp>
        <p:nvSpPr>
          <p:cNvPr id="112" name="Google Shape;112;p65"/>
          <p:cNvSpPr/>
          <p:nvPr>
            <p:ph idx="3" type="pic"/>
          </p:nvPr>
        </p:nvSpPr>
        <p:spPr>
          <a:xfrm>
            <a:off x="3985763" y="916781"/>
            <a:ext cx="2391000" cy="3889500"/>
          </a:xfrm>
          <a:prstGeom prst="rect">
            <a:avLst/>
          </a:prstGeom>
          <a:noFill/>
          <a:ln>
            <a:noFill/>
          </a:ln>
        </p:spPr>
      </p:sp>
      <p:sp>
        <p:nvSpPr>
          <p:cNvPr id="113" name="Google Shape;113;p65"/>
          <p:cNvSpPr/>
          <p:nvPr>
            <p:ph idx="4" type="pic"/>
          </p:nvPr>
        </p:nvSpPr>
        <p:spPr>
          <a:xfrm>
            <a:off x="1398501" y="916781"/>
            <a:ext cx="2391000" cy="8225100"/>
          </a:xfrm>
          <a:prstGeom prst="rect">
            <a:avLst/>
          </a:prstGeom>
          <a:noFill/>
          <a:ln>
            <a:noFill/>
          </a:ln>
        </p:spPr>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71"/>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3" name="Google Shape;133;p71"/>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4" name="Google Shape;134;p7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72"/>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7" name="Google Shape;137;p7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sp>
        <p:nvSpPr>
          <p:cNvPr id="139" name="Google Shape;139;p7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7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1" name="Google Shape;141;p7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7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4" name="Google Shape;144;p74"/>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5" name="Google Shape;145;p74"/>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6" name="Google Shape;146;p74"/>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7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75"/>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76"/>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2" name="Google Shape;152;p76"/>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3" name="Google Shape;153;p76"/>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77"/>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6" name="Google Shape;156;p77"/>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7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8"/>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0" name="Google Shape;160;p78"/>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1" name="Google Shape;161;p78"/>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2" name="Google Shape;162;p7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79"/>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5" name="Google Shape;165;p79"/>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80"/>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8" name="Google Shape;168;p80"/>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9" name="Google Shape;169;p8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8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5.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7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9" name="Google Shape;129;p70"/>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0" name="Google Shape;130;p70"/>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rive.google.com/file/d/1YdBZPpaIQvnD9NbgkeLMb5PeFtnhGGRP/view?usp=sharing" TargetMode="External"/><Relationship Id="rId4" Type="http://schemas.openxmlformats.org/officeDocument/2006/relationships/hyperlink" Target="https://drive.google.com/file/d/1YdBZPpaIQvnD9NbgkeLMb5PeFtnhGGRP/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rive.google.com/file/d/14SgnE_0wNpuPdF5ss94GGqIBfcxLnpIF/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02d77b09ac_0_0"/>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HR Database Project Proposal Submission</a:t>
            </a:r>
            <a:endParaRPr/>
          </a:p>
        </p:txBody>
      </p:sp>
      <p:sp>
        <p:nvSpPr>
          <p:cNvPr id="177" name="Google Shape;177;g202d77b09ac_0_0"/>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237" name="Google Shape;237;p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Ownership: </a:t>
            </a:r>
            <a:r>
              <a:rPr lang="en" sz="1700"/>
              <a:t>who will own and maintain the data</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User Access: </a:t>
            </a:r>
            <a:r>
              <a:rPr lang="en" sz="1700"/>
              <a:t>who will and will not have access to the data</a:t>
            </a:r>
            <a:endParaRPr sz="1700"/>
          </a:p>
          <a:p>
            <a:pPr indent="0" lvl="0" marL="45720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Scalability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900"/>
              <a:t>Should replication or sharding be used to ensure scalability based on user needs</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Flexibility</a:t>
            </a:r>
            <a:endParaRPr sz="1900"/>
          </a:p>
          <a:p>
            <a:pPr indent="0" lvl="0" marL="457200" rtl="0" algn="l">
              <a:lnSpc>
                <a:spcPct val="115000"/>
              </a:lnSpc>
              <a:spcBef>
                <a:spcPts val="1600"/>
              </a:spcBef>
              <a:spcAft>
                <a:spcPts val="0"/>
              </a:spcAft>
              <a:buSzPts val="3000"/>
              <a:buNone/>
            </a:pPr>
            <a:r>
              <a:rPr lang="en" sz="1900"/>
              <a:t>Describe measures taken to ensure future data integration if needed</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Storage &amp; retention</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Retention: </a:t>
            </a:r>
            <a:r>
              <a:rPr lang="en" sz="1700"/>
              <a:t>how long does the data have to be kept for?</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Backup</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700"/>
              <a:t> </a:t>
            </a:r>
            <a:r>
              <a:rPr lang="en" sz="1700" u="sng">
                <a:solidFill>
                  <a:schemeClr val="hlink"/>
                </a:solidFill>
                <a:hlinkClick r:id="rId4"/>
              </a:rPr>
              <a:t>IT Best Practices document</a:t>
            </a:r>
            <a:r>
              <a:rPr lang="en" sz="1700"/>
              <a:t> lists Backup schedule requirements</a:t>
            </a:r>
            <a:endParaRPr sz="1700"/>
          </a:p>
          <a:p>
            <a:pPr indent="0" lvl="0" marL="457200" rtl="0" algn="l">
              <a:lnSpc>
                <a:spcPct val="100000"/>
              </a:lnSpc>
              <a:spcBef>
                <a:spcPts val="1600"/>
              </a:spcBef>
              <a:spcAft>
                <a:spcPts val="0"/>
              </a:spcAft>
              <a:buSzPts val="3000"/>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1" name="Shape 241"/>
        <p:cNvGrpSpPr/>
        <p:nvPr/>
      </p:nvGrpSpPr>
      <p:grpSpPr>
        <a:xfrm>
          <a:off x="0" y="0"/>
          <a:ext cx="0" cy="0"/>
          <a:chOff x="0" y="0"/>
          <a:chExt cx="0" cy="0"/>
        </a:xfrm>
      </p:grpSpPr>
      <p:sp>
        <p:nvSpPr>
          <p:cNvPr id="242" name="Google Shape;242;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243" name="Google Shape;243;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2: Relational Database Design</a:t>
            </a:r>
            <a:endParaRPr/>
          </a:p>
        </p:txBody>
      </p:sp>
      <p:sp>
        <p:nvSpPr>
          <p:cNvPr id="249" name="Google Shape;249;p1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3000"/>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55" name="Google Shape;255;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256" name="Google Shape;256;p12"/>
          <p:cNvPicPr preferRelativeResize="0"/>
          <p:nvPr/>
        </p:nvPicPr>
        <p:blipFill>
          <a:blip r:embed="rId3">
            <a:alphaModFix/>
          </a:blip>
          <a:stretch>
            <a:fillRect/>
          </a:stretch>
        </p:blipFill>
        <p:spPr>
          <a:xfrm>
            <a:off x="654050" y="5560424"/>
            <a:ext cx="6089701" cy="427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62" name="Google Shape;262;p13"/>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263" name="Google Shape;263;p13"/>
          <p:cNvPicPr preferRelativeResize="0"/>
          <p:nvPr/>
        </p:nvPicPr>
        <p:blipFill>
          <a:blip r:embed="rId3">
            <a:alphaModFix/>
          </a:blip>
          <a:stretch>
            <a:fillRect/>
          </a:stretch>
        </p:blipFill>
        <p:spPr>
          <a:xfrm>
            <a:off x="450500" y="5119000"/>
            <a:ext cx="6871400" cy="5126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69" name="Google Shape;269;p14"/>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70" name="Google Shape;270;p14"/>
          <p:cNvPicPr preferRelativeResize="0"/>
          <p:nvPr/>
        </p:nvPicPr>
        <p:blipFill>
          <a:blip r:embed="rId3">
            <a:alphaModFix/>
          </a:blip>
          <a:stretch>
            <a:fillRect/>
          </a:stretch>
        </p:blipFill>
        <p:spPr>
          <a:xfrm>
            <a:off x="264950" y="5073779"/>
            <a:ext cx="7242598" cy="54032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74" name="Shape 274"/>
        <p:cNvGrpSpPr/>
        <p:nvPr/>
      </p:nvGrpSpPr>
      <p:grpSpPr>
        <a:xfrm>
          <a:off x="0" y="0"/>
          <a:ext cx="0" cy="0"/>
          <a:chOff x="0" y="0"/>
          <a:chExt cx="0" cy="0"/>
        </a:xfrm>
      </p:grpSpPr>
      <p:sp>
        <p:nvSpPr>
          <p:cNvPr id="275" name="Google Shape;275;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76" name="Google Shape;276;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3: Create A Physical Database</a:t>
            </a:r>
            <a:endParaRPr/>
          </a:p>
        </p:txBody>
      </p:sp>
      <p:sp>
        <p:nvSpPr>
          <p:cNvPr id="282" name="Google Shape;282;p16"/>
          <p:cNvSpPr txBox="1"/>
          <p:nvPr>
            <p:ph idx="1" type="body"/>
          </p:nvPr>
        </p:nvSpPr>
        <p:spPr>
          <a:xfrm>
            <a:off x="264895" y="2381604"/>
            <a:ext cx="7242600" cy="6239700"/>
          </a:xfrm>
          <a:prstGeom prst="rect">
            <a:avLst/>
          </a:prstGeom>
          <a:noFill/>
          <a:ln>
            <a:noFill/>
          </a:ln>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DDL</a:t>
            </a:r>
            <a:endParaRPr/>
          </a:p>
        </p:txBody>
      </p:sp>
      <p:sp>
        <p:nvSpPr>
          <p:cNvPr id="288" name="Google Shape;288;p1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900"/>
              <a:t>Create a DDL SQL script capable of building the database you designed in Step 2</a:t>
            </a:r>
            <a:endParaRPr sz="1900"/>
          </a:p>
          <a:p>
            <a:pPr indent="0" lvl="0" marL="241300" marR="241300" rtl="0" algn="l">
              <a:lnSpc>
                <a:spcPct val="100000"/>
              </a:lnSpc>
              <a:spcBef>
                <a:spcPts val="160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Hints</a:t>
            </a:r>
            <a:endParaRPr b="1"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t/>
            </a:r>
            <a:endParaRPr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89" name="Google Shape;289;p17"/>
          <p:cNvPicPr preferRelativeResize="0"/>
          <p:nvPr/>
        </p:nvPicPr>
        <p:blipFill>
          <a:blip r:embed="rId3">
            <a:alphaModFix/>
          </a:blip>
          <a:stretch>
            <a:fillRect/>
          </a:stretch>
        </p:blipFill>
        <p:spPr>
          <a:xfrm>
            <a:off x="975475" y="538163"/>
            <a:ext cx="6181725" cy="898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95" name="Google Shape;295;p18"/>
          <p:cNvSpPr txBox="1"/>
          <p:nvPr>
            <p:ph idx="1" type="body"/>
          </p:nvPr>
        </p:nvSpPr>
        <p:spPr>
          <a:xfrm>
            <a:off x="264950" y="21568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457200" rtl="0" algn="l">
              <a:lnSpc>
                <a:spcPct val="115000"/>
              </a:lnSpc>
              <a:spcBef>
                <a:spcPts val="1600"/>
              </a:spcBef>
              <a:spcAft>
                <a:spcPts val="0"/>
              </a:spcAft>
              <a:buNone/>
            </a:pP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96" name="Google Shape;296;p18"/>
          <p:cNvPicPr preferRelativeResize="0"/>
          <p:nvPr/>
        </p:nvPicPr>
        <p:blipFill>
          <a:blip r:embed="rId3">
            <a:alphaModFix/>
          </a:blip>
          <a:stretch>
            <a:fillRect/>
          </a:stretch>
        </p:blipFill>
        <p:spPr>
          <a:xfrm>
            <a:off x="303824" y="4621687"/>
            <a:ext cx="7164850" cy="280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1" name="Shape 181"/>
        <p:cNvGrpSpPr/>
        <p:nvPr/>
      </p:nvGrpSpPr>
      <p:grpSpPr>
        <a:xfrm>
          <a:off x="0" y="0"/>
          <a:ext cx="0" cy="0"/>
          <a:chOff x="0" y="0"/>
          <a:chExt cx="0" cy="0"/>
        </a:xfrm>
      </p:grpSpPr>
      <p:sp>
        <p:nvSpPr>
          <p:cNvPr id="182" name="Google Shape;182;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84" name="Google Shape;184;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85" name="Google Shape;185;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86" name="Google Shape;186;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2500">
                <a:solidFill>
                  <a:srgbClr val="FFFFFF"/>
                </a:solidFill>
              </a:rPr>
              <a:t>[Student Name &amp; Date]</a:t>
            </a:r>
            <a:endParaRPr sz="2500">
              <a:solidFill>
                <a:srgbClr val="FFFFFF"/>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02" name="Google Shape;302;p19"/>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03" name="Google Shape;303;p19"/>
          <p:cNvPicPr preferRelativeResize="0"/>
          <p:nvPr/>
        </p:nvPicPr>
        <p:blipFill>
          <a:blip r:embed="rId3">
            <a:alphaModFix/>
          </a:blip>
          <a:stretch>
            <a:fillRect/>
          </a:stretch>
        </p:blipFill>
        <p:spPr>
          <a:xfrm>
            <a:off x="95250" y="4476750"/>
            <a:ext cx="7677151" cy="6650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09" name="Google Shape;309;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0" name="Google Shape;310;p20"/>
          <p:cNvPicPr preferRelativeResize="0"/>
          <p:nvPr/>
        </p:nvPicPr>
        <p:blipFill>
          <a:blip r:embed="rId3">
            <a:alphaModFix/>
          </a:blip>
          <a:stretch>
            <a:fillRect/>
          </a:stretch>
        </p:blipFill>
        <p:spPr>
          <a:xfrm>
            <a:off x="1433513" y="4567238"/>
            <a:ext cx="4295775" cy="138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16" name="Google Shape;316;p21"/>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7" name="Google Shape;317;p21"/>
          <p:cNvPicPr preferRelativeResize="0"/>
          <p:nvPr/>
        </p:nvPicPr>
        <p:blipFill>
          <a:blip r:embed="rId3">
            <a:alphaModFix/>
          </a:blip>
          <a:stretch>
            <a:fillRect/>
          </a:stretch>
        </p:blipFill>
        <p:spPr>
          <a:xfrm>
            <a:off x="0" y="4800600"/>
            <a:ext cx="7772401" cy="6027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23" name="Google Shape;323;p22"/>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24" name="Google Shape;324;p22"/>
          <p:cNvPicPr preferRelativeResize="0"/>
          <p:nvPr/>
        </p:nvPicPr>
        <p:blipFill>
          <a:blip r:embed="rId3">
            <a:alphaModFix/>
          </a:blip>
          <a:stretch>
            <a:fillRect/>
          </a:stretch>
        </p:blipFill>
        <p:spPr>
          <a:xfrm>
            <a:off x="-171450" y="4950646"/>
            <a:ext cx="7772401" cy="16430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30" name="Google Shape;330;p23"/>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31" name="Google Shape;331;p23"/>
          <p:cNvPicPr preferRelativeResize="0"/>
          <p:nvPr/>
        </p:nvPicPr>
        <p:blipFill>
          <a:blip r:embed="rId3">
            <a:alphaModFix/>
          </a:blip>
          <a:stretch>
            <a:fillRect/>
          </a:stretch>
        </p:blipFill>
        <p:spPr>
          <a:xfrm>
            <a:off x="0" y="4988966"/>
            <a:ext cx="7772400" cy="9948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337" name="Google Shape;337;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900">
                <a:solidFill>
                  <a:srgbClr val="FF0000"/>
                </a:solidFill>
                <a:latin typeface="Open Sans"/>
                <a:ea typeface="Open Sans"/>
                <a:cs typeface="Open Sans"/>
                <a:sym typeface="Open Sans"/>
              </a:rPr>
              <a:t>** answer in a short paragraph, how you would apply table security to restrict access to employee salaries</a:t>
            </a:r>
            <a:endParaRPr b="1" sz="1900">
              <a:solidFill>
                <a:srgbClr val="FF0000"/>
              </a:solidFill>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900">
                <a:latin typeface="Open Sans"/>
                <a:ea typeface="Open Sans"/>
                <a:cs typeface="Open Sans"/>
                <a:sym typeface="Open Sans"/>
              </a:rPr>
              <a:t>You can create views that exclude the salary column. When you create a view with the necessary info and opt out salary, then grant permissions on this view to users who should not see salary details.</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41" name="Shape 341"/>
        <p:cNvGrpSpPr/>
        <p:nvPr/>
      </p:nvGrpSpPr>
      <p:grpSpPr>
        <a:xfrm>
          <a:off x="0" y="0"/>
          <a:ext cx="0" cy="0"/>
          <a:chOff x="0" y="0"/>
          <a:chExt cx="0" cy="0"/>
        </a:xfrm>
      </p:grpSpPr>
      <p:sp>
        <p:nvSpPr>
          <p:cNvPr id="342" name="Google Shape;342;p2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Above and Beyond (optional)</a:t>
            </a:r>
            <a:endParaRPr b="0" i="0" sz="3000" u="none" cap="none" strike="noStrike">
              <a:solidFill>
                <a:srgbClr val="FFFFFF"/>
              </a:solidFill>
              <a:latin typeface="Open Sans"/>
              <a:ea typeface="Open Sans"/>
              <a:cs typeface="Open Sans"/>
              <a:sym typeface="Open Sans"/>
            </a:endParaRPr>
          </a:p>
        </p:txBody>
      </p:sp>
      <p:sp>
        <p:nvSpPr>
          <p:cNvPr id="343" name="Google Shape;343;p2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4: Above and Beyond</a:t>
            </a:r>
            <a:endParaRPr/>
          </a:p>
        </p:txBody>
      </p:sp>
      <p:sp>
        <p:nvSpPr>
          <p:cNvPr id="349" name="Google Shape;349;p26"/>
          <p:cNvSpPr txBox="1"/>
          <p:nvPr>
            <p:ph idx="1" type="body"/>
          </p:nvPr>
        </p:nvSpPr>
        <p:spPr>
          <a:xfrm>
            <a:off x="264945" y="20251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lnSpc>
                <a:spcPct val="115000"/>
              </a:lnSpc>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lnSpc>
                <a:spcPct val="115000"/>
              </a:lnSpc>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lnSpc>
                <a:spcPct val="115000"/>
              </a:lnSpc>
              <a:spcBef>
                <a:spcPts val="1600"/>
              </a:spcBef>
              <a:spcAft>
                <a:spcPts val="1600"/>
              </a:spcAft>
              <a:buSzPts val="3000"/>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1</a:t>
            </a:r>
            <a:endParaRPr/>
          </a:p>
        </p:txBody>
      </p:sp>
      <p:sp>
        <p:nvSpPr>
          <p:cNvPr id="355" name="Google Shape;355;p2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return a screenshot of the view create code, along with the results of a select all on the view </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56" name="Google Shape;356;p27"/>
          <p:cNvPicPr preferRelativeResize="0"/>
          <p:nvPr/>
        </p:nvPicPr>
        <p:blipFill>
          <a:blip r:embed="rId3">
            <a:alphaModFix/>
          </a:blip>
          <a:stretch>
            <a:fillRect/>
          </a:stretch>
        </p:blipFill>
        <p:spPr>
          <a:xfrm>
            <a:off x="114300" y="4438650"/>
            <a:ext cx="7393250" cy="50533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2</a:t>
            </a:r>
            <a:endParaRPr/>
          </a:p>
        </p:txBody>
      </p:sp>
      <p:sp>
        <p:nvSpPr>
          <p:cNvPr id="362" name="Google Shape;362;p2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How to use this Template</a:t>
            </a:r>
            <a:endParaRPr/>
          </a:p>
        </p:txBody>
      </p:sp>
      <p:sp>
        <p:nvSpPr>
          <p:cNvPr id="192" name="Google Shape;192;p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Make a copy of this Google Slide deck.</a:t>
            </a:r>
            <a:endParaRPr sz="2200"/>
          </a:p>
          <a:p>
            <a:pPr indent="-368300" lvl="0" marL="457200" rtl="0" algn="l">
              <a:lnSpc>
                <a:spcPct val="115000"/>
              </a:lnSpc>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lnSpc>
                <a:spcPct val="115000"/>
              </a:lnSpc>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indent="-368300" lvl="0" marL="457200" rtl="0" algn="l">
              <a:lnSpc>
                <a:spcPct val="115000"/>
              </a:lnSpc>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lnSpc>
                <a:spcPct val="115000"/>
              </a:lnSpc>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lnSpc>
                <a:spcPct val="115000"/>
              </a:lnSpc>
              <a:spcBef>
                <a:spcPts val="1600"/>
              </a:spcBef>
              <a:spcAft>
                <a:spcPts val="1600"/>
              </a:spcAft>
              <a:buSzPts val="3000"/>
              <a:buNone/>
            </a:pPr>
            <a:r>
              <a:t/>
            </a:r>
            <a:endParaRPr sz="2200"/>
          </a:p>
        </p:txBody>
      </p:sp>
      <p:sp>
        <p:nvSpPr>
          <p:cNvPr id="193" name="Google Shape;193;p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Open Sans"/>
                <a:ea typeface="Open Sans"/>
                <a:cs typeface="Open Sans"/>
                <a:sym typeface="Open Sans"/>
              </a:rPr>
              <a:t>Remove this slide</a:t>
            </a:r>
            <a:endParaRPr b="0" i="0" sz="4500" u="none" cap="none" strike="noStrike">
              <a:solidFill>
                <a:srgbClr val="FFFFFF"/>
              </a:solidFill>
              <a:latin typeface="Open Sans"/>
              <a:ea typeface="Open Sans"/>
              <a:cs typeface="Open Sans"/>
              <a:sym typeface="Open Sans"/>
            </a:endParaRPr>
          </a:p>
        </p:txBody>
      </p:sp>
      <p:pic>
        <p:nvPicPr>
          <p:cNvPr id="194" name="Google Shape;194;p2"/>
          <p:cNvPicPr preferRelativeResize="0"/>
          <p:nvPr/>
        </p:nvPicPr>
        <p:blipFill rotWithShape="1">
          <a:blip r:embed="rId3">
            <a:alphaModFix/>
          </a:blip>
          <a:srcRect b="11823" l="18073" r="14486" t="20988"/>
          <a:stretch/>
        </p:blipFill>
        <p:spPr>
          <a:xfrm>
            <a:off x="374375" y="7823200"/>
            <a:ext cx="7023750" cy="1749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3</a:t>
            </a:r>
            <a:endParaRPr/>
          </a:p>
        </p:txBody>
      </p:sp>
      <p:sp>
        <p:nvSpPr>
          <p:cNvPr id="368" name="Google Shape;368;p2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lnSpc>
                <a:spcPct val="115000"/>
              </a:lnSpc>
              <a:spcBef>
                <a:spcPts val="1600"/>
              </a:spcBef>
              <a:spcAft>
                <a:spcPts val="0"/>
              </a:spcAft>
              <a:buSzPts val="3000"/>
              <a:buNone/>
            </a:pPr>
            <a:r>
              <a:rPr lang="en" sz="1900">
                <a:solidFill>
                  <a:srgbClr val="FF0000"/>
                </a:solidFill>
              </a:rPr>
              <a:t>Submit screenshot of code</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pic>
        <p:nvPicPr>
          <p:cNvPr id="369" name="Google Shape;369;p29"/>
          <p:cNvPicPr preferRelativeResize="0"/>
          <p:nvPr/>
        </p:nvPicPr>
        <p:blipFill>
          <a:blip r:embed="rId3">
            <a:alphaModFix/>
          </a:blip>
          <a:stretch>
            <a:fillRect/>
          </a:stretch>
        </p:blipFill>
        <p:spPr>
          <a:xfrm>
            <a:off x="0" y="5442999"/>
            <a:ext cx="7772402" cy="16108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73" name="Shape 373"/>
        <p:cNvGrpSpPr/>
        <p:nvPr/>
      </p:nvGrpSpPr>
      <p:grpSpPr>
        <a:xfrm>
          <a:off x="0" y="0"/>
          <a:ext cx="0" cy="0"/>
          <a:chOff x="0" y="0"/>
          <a:chExt cx="0" cy="0"/>
        </a:xfrm>
      </p:grpSpPr>
      <p:sp>
        <p:nvSpPr>
          <p:cNvPr id="374" name="Google Shape;374;p3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Appendix</a:t>
            </a:r>
            <a:endParaRPr b="1" i="0" sz="30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3000"/>
              <a:buFont typeface="Open Sans"/>
              <a:buNone/>
            </a:pPr>
            <a:r>
              <a:t/>
            </a:r>
            <a:endParaRPr b="1" i="0" sz="3000" u="none" cap="none" strike="noStrike">
              <a:solidFill>
                <a:srgbClr val="FFFFFF"/>
              </a:solidFill>
              <a:latin typeface="Open Sans"/>
              <a:ea typeface="Open Sans"/>
              <a:cs typeface="Open Sans"/>
              <a:sym typeface="Open Sans"/>
            </a:endParaRPr>
          </a:p>
        </p:txBody>
      </p:sp>
      <p:sp>
        <p:nvSpPr>
          <p:cNvPr id="375" name="Google Shape;375;p3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Additional Info</a:t>
            </a:r>
            <a:endParaRPr/>
          </a:p>
        </p:txBody>
      </p:sp>
      <p:sp>
        <p:nvSpPr>
          <p:cNvPr id="381" name="Google Shape;381;p31"/>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3100"/>
              <a:t>You can include supporting or additional information that supports your previous slides, but isn’t necessary for every person to see that looks at your slides.</a:t>
            </a:r>
            <a:endParaRPr sz="31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Business Scenario</a:t>
            </a:r>
            <a:endParaRPr/>
          </a:p>
        </p:txBody>
      </p:sp>
      <p:sp>
        <p:nvSpPr>
          <p:cNvPr id="200" name="Google Shape;200;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4" name="Shape 204"/>
        <p:cNvGrpSpPr/>
        <p:nvPr/>
      </p:nvGrpSpPr>
      <p:grpSpPr>
        <a:xfrm>
          <a:off x="0" y="0"/>
          <a:ext cx="0" cy="0"/>
          <a:chOff x="0" y="0"/>
          <a:chExt cx="0" cy="0"/>
        </a:xfrm>
      </p:grpSpPr>
      <p:sp>
        <p:nvSpPr>
          <p:cNvPr id="205" name="Google Shape;205;p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6" name="Google Shape;206;p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7" name="Google Shape;207;p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1: Data Architecture Foundations</a:t>
            </a:r>
            <a:endParaRPr/>
          </a:p>
        </p:txBody>
      </p:sp>
      <p:sp>
        <p:nvSpPr>
          <p:cNvPr id="213" name="Google Shape;213;p5"/>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219" name="Google Shape;219;p6"/>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What is the business partner requesting  </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rPr lang="en" sz="1700"/>
              <a:t>What is the current method data storage/management</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t/>
            </a:r>
            <a:endParaRPr sz="1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available: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900">
                <a:latin typeface="Open Sans"/>
                <a:ea typeface="Open Sans"/>
                <a:cs typeface="Open Sans"/>
                <a:sym typeface="Open Sans"/>
              </a:rPr>
              <a:t>	</a:t>
            </a:r>
            <a:r>
              <a:rPr lang="en" sz="1900"/>
              <a:t>What data does the business currently have available</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Does the user have future data requests</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What department will own / manage the data in the database</a:t>
            </a:r>
            <a:endParaRPr sz="1900"/>
          </a:p>
          <a:p>
            <a:pPr indent="0" lvl="0" marL="457200" rtl="0" algn="l">
              <a:lnSpc>
                <a:spcPct val="100000"/>
              </a:lnSpc>
              <a:spcBef>
                <a:spcPts val="0"/>
              </a:spcBef>
              <a:spcAft>
                <a:spcPts val="0"/>
              </a:spcAft>
              <a:buSzPts val="3000"/>
              <a:buNone/>
            </a:pPr>
            <a:r>
              <a:t/>
            </a:r>
            <a:endParaRPr sz="19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user types that will have access; also list any restrictions to access.</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225" name="Google Shape;225;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the size of the database in terms of numbers of rows. Business users often understand row or column size instead of GBs or MBs</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any expected growth to the data</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any data that may be sensitive or restricted from particular users</a:t>
            </a:r>
            <a:endParaRPr sz="19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231" name="Google Shape;231;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Provide at least two justifications for building a database</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the database objects (tables, views, special procedures)  that will be created for the database. </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lang="en" sz="1700"/>
              <a:t>Hint - you may want to circle back to this answer after completing the logical ERD in step 2.</a:t>
            </a:r>
            <a:endParaRPr sz="1700"/>
          </a:p>
          <a:p>
            <a:pPr indent="0" lvl="0" marL="45720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Select a data ingestion method (ERD, Direct feed, API) based on the information provided.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