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5c63153b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5c63153b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Yelp User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CREATE OR REPLACE TABLE TEMP_STAGING_YELP_USER (data VARIANT);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TEMP_STAGING_YELP_USER</a:t>
            </a:r>
            <a:endParaRPr/>
          </a:p>
          <a:p>
            <a:pPr marL="0" lvl="0" indent="0" algn="l" rtl="0">
              <a:spcBef>
                <a:spcPts val="0"/>
              </a:spcBef>
              <a:spcAft>
                <a:spcPts val="0"/>
              </a:spcAft>
              <a:buClr>
                <a:schemeClr val="dk1"/>
              </a:buClr>
              <a:buSzPts val="1100"/>
              <a:buFont typeface="Arial"/>
              <a:buNone/>
            </a:pPr>
            <a:r>
              <a:rPr lang="en"/>
              <a:t>FROM @YELP_SCHEMA.YELP_USERS_STAGING</a:t>
            </a:r>
            <a:endParaRPr/>
          </a:p>
          <a:p>
            <a:pPr marL="0" lvl="0" indent="0" algn="l" rtl="0">
              <a:spcBef>
                <a:spcPts val="0"/>
              </a:spcBef>
              <a:spcAft>
                <a:spcPts val="0"/>
              </a:spcAft>
              <a:buClr>
                <a:schemeClr val="dk1"/>
              </a:buClr>
              <a:buSzPts val="1100"/>
              <a:buFont typeface="Arial"/>
              <a:buNone/>
            </a:pPr>
            <a:r>
              <a:rPr lang="en"/>
              <a:t>FILE_FORMAT = (TYPE = 'JSON')</a:t>
            </a:r>
            <a:endParaRPr/>
          </a:p>
          <a:p>
            <a:pPr marL="0" lvl="0" indent="0" algn="l" rtl="0">
              <a:spcBef>
                <a:spcPts val="0"/>
              </a:spcBef>
              <a:spcAft>
                <a:spcPts val="0"/>
              </a:spcAft>
              <a:buClr>
                <a:schemeClr val="dk1"/>
              </a:buClr>
              <a:buSzPts val="1100"/>
              <a:buFont typeface="Arial"/>
              <a:buNone/>
            </a:pPr>
            <a:r>
              <a:rPr lang="en"/>
              <a:t>PATTERN = '.*\\.json';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Insert transformed data into the ODS table</a:t>
            </a:r>
            <a:endParaRPr/>
          </a:p>
          <a:p>
            <a:pPr marL="0" lvl="0" indent="0" algn="l" rtl="0">
              <a:spcBef>
                <a:spcPts val="0"/>
              </a:spcBef>
              <a:spcAft>
                <a:spcPts val="0"/>
              </a:spcAft>
              <a:buClr>
                <a:schemeClr val="dk1"/>
              </a:buClr>
              <a:buSzPts val="1100"/>
              <a:buFont typeface="Arial"/>
              <a:buNone/>
            </a:pPr>
            <a:r>
              <a:rPr lang="en"/>
              <a:t>INSERT INTO ODS_SCHEMA.ODS_YELP_USER (user_id, name, review_count, yelping_since, useful, funny, cool, elite, friends)</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data:user_id::STRING,</a:t>
            </a:r>
            <a:endParaRPr/>
          </a:p>
          <a:p>
            <a:pPr marL="0" lvl="0" indent="0" algn="l" rtl="0">
              <a:spcBef>
                <a:spcPts val="0"/>
              </a:spcBef>
              <a:spcAft>
                <a:spcPts val="0"/>
              </a:spcAft>
              <a:buClr>
                <a:schemeClr val="dk1"/>
              </a:buClr>
              <a:buSzPts val="1100"/>
              <a:buFont typeface="Arial"/>
              <a:buNone/>
            </a:pPr>
            <a:r>
              <a:rPr lang="en"/>
              <a:t>	data:name::STRING,</a:t>
            </a:r>
            <a:endParaRPr/>
          </a:p>
          <a:p>
            <a:pPr marL="0" lvl="0" indent="0" algn="l" rtl="0">
              <a:spcBef>
                <a:spcPts val="0"/>
              </a:spcBef>
              <a:spcAft>
                <a:spcPts val="0"/>
              </a:spcAft>
              <a:buClr>
                <a:schemeClr val="dk1"/>
              </a:buClr>
              <a:buSzPts val="1100"/>
              <a:buFont typeface="Arial"/>
              <a:buNone/>
            </a:pPr>
            <a:r>
              <a:rPr lang="en"/>
              <a:t>	data:review_count::INT,</a:t>
            </a:r>
            <a:endParaRPr/>
          </a:p>
          <a:p>
            <a:pPr marL="0" lvl="0" indent="0" algn="l" rtl="0">
              <a:spcBef>
                <a:spcPts val="0"/>
              </a:spcBef>
              <a:spcAft>
                <a:spcPts val="0"/>
              </a:spcAft>
              <a:buClr>
                <a:schemeClr val="dk1"/>
              </a:buClr>
              <a:buSzPts val="1100"/>
              <a:buFont typeface="Arial"/>
              <a:buNone/>
            </a:pPr>
            <a:r>
              <a:rPr lang="en"/>
              <a:t>	TO_TIMESTAMP(data:yelping_since::STRING, 'YYYY-MM-DD HH24:MI:SS') AS yelping_since,</a:t>
            </a:r>
            <a:endParaRPr/>
          </a:p>
          <a:p>
            <a:pPr marL="0" lvl="0" indent="0" algn="l" rtl="0">
              <a:spcBef>
                <a:spcPts val="0"/>
              </a:spcBef>
              <a:spcAft>
                <a:spcPts val="0"/>
              </a:spcAft>
              <a:buClr>
                <a:schemeClr val="dk1"/>
              </a:buClr>
              <a:buSzPts val="1100"/>
              <a:buFont typeface="Arial"/>
              <a:buNone/>
            </a:pPr>
            <a:r>
              <a:rPr lang="en"/>
              <a:t>	data:useful::INT,</a:t>
            </a:r>
            <a:endParaRPr/>
          </a:p>
          <a:p>
            <a:pPr marL="0" lvl="0" indent="0" algn="l" rtl="0">
              <a:spcBef>
                <a:spcPts val="0"/>
              </a:spcBef>
              <a:spcAft>
                <a:spcPts val="0"/>
              </a:spcAft>
              <a:buClr>
                <a:schemeClr val="dk1"/>
              </a:buClr>
              <a:buSzPts val="1100"/>
              <a:buFont typeface="Arial"/>
              <a:buNone/>
            </a:pPr>
            <a:r>
              <a:rPr lang="en"/>
              <a:t>	data:funny::INT,</a:t>
            </a:r>
            <a:endParaRPr/>
          </a:p>
          <a:p>
            <a:pPr marL="0" lvl="0" indent="0" algn="l" rtl="0">
              <a:spcBef>
                <a:spcPts val="0"/>
              </a:spcBef>
              <a:spcAft>
                <a:spcPts val="0"/>
              </a:spcAft>
              <a:buClr>
                <a:schemeClr val="dk1"/>
              </a:buClr>
              <a:buSzPts val="1100"/>
              <a:buFont typeface="Arial"/>
              <a:buNone/>
            </a:pPr>
            <a:r>
              <a:rPr lang="en"/>
              <a:t>	data:cool::INT,</a:t>
            </a:r>
            <a:endParaRPr/>
          </a:p>
          <a:p>
            <a:pPr marL="0" lvl="0" indent="0" algn="l" rtl="0">
              <a:spcBef>
                <a:spcPts val="0"/>
              </a:spcBef>
              <a:spcAft>
                <a:spcPts val="0"/>
              </a:spcAft>
              <a:buClr>
                <a:schemeClr val="dk1"/>
              </a:buClr>
              <a:buSzPts val="1100"/>
              <a:buFont typeface="Arial"/>
              <a:buNone/>
            </a:pPr>
            <a:r>
              <a:rPr lang="en"/>
              <a:t>	data:elite::STRING,</a:t>
            </a:r>
            <a:endParaRPr/>
          </a:p>
          <a:p>
            <a:pPr marL="0" lvl="0" indent="0" algn="l" rtl="0">
              <a:spcBef>
                <a:spcPts val="0"/>
              </a:spcBef>
              <a:spcAft>
                <a:spcPts val="0"/>
              </a:spcAft>
              <a:buClr>
                <a:schemeClr val="dk1"/>
              </a:buClr>
              <a:buSzPts val="1100"/>
              <a:buFont typeface="Arial"/>
              <a:buNone/>
            </a:pPr>
            <a:r>
              <a:rPr lang="en"/>
              <a:t>	data:friends::STRING</a:t>
            </a:r>
            <a:endParaRPr/>
          </a:p>
          <a:p>
            <a:pPr marL="0" lvl="0" indent="0" algn="l" rtl="0">
              <a:spcBef>
                <a:spcPts val="0"/>
              </a:spcBef>
              <a:spcAft>
                <a:spcPts val="0"/>
              </a:spcAft>
              <a:buClr>
                <a:schemeClr val="dk1"/>
              </a:buClr>
              <a:buSzPts val="1100"/>
              <a:buFont typeface="Arial"/>
              <a:buNone/>
            </a:pPr>
            <a:r>
              <a:rPr lang="en"/>
              <a:t>FROM TEMP_STAGING_YELP_USER;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SELECT * FROM ODS_SCHEMA.ODS_YELP_USER;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Yelp Checkin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Create temporary staging table for Yelp Checkin</a:t>
            </a:r>
            <a:endParaRPr/>
          </a:p>
          <a:p>
            <a:pPr marL="0" lvl="0" indent="0" algn="l" rtl="0">
              <a:spcBef>
                <a:spcPts val="0"/>
              </a:spcBef>
              <a:spcAft>
                <a:spcPts val="0"/>
              </a:spcAft>
              <a:buClr>
                <a:schemeClr val="dk1"/>
              </a:buClr>
              <a:buSzPts val="1100"/>
              <a:buFont typeface="Arial"/>
              <a:buNone/>
            </a:pPr>
            <a:r>
              <a:rPr lang="en"/>
              <a:t>CREATE OR REPLACE TABLE TEMP_STAGING_YELP_CHECKIN (data VARIANT);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TEMP_STAGING_YELP_CHECKIN</a:t>
            </a:r>
            <a:endParaRPr/>
          </a:p>
          <a:p>
            <a:pPr marL="0" lvl="0" indent="0" algn="l" rtl="0">
              <a:spcBef>
                <a:spcPts val="0"/>
              </a:spcBef>
              <a:spcAft>
                <a:spcPts val="0"/>
              </a:spcAft>
              <a:buClr>
                <a:schemeClr val="dk1"/>
              </a:buClr>
              <a:buSzPts val="1100"/>
              <a:buFont typeface="Arial"/>
              <a:buNone/>
            </a:pPr>
            <a:r>
              <a:rPr lang="en"/>
              <a:t>FROM @YELP_SCHEMA.YELP_CHECKIN_STAGING</a:t>
            </a:r>
            <a:endParaRPr/>
          </a:p>
          <a:p>
            <a:pPr marL="0" lvl="0" indent="0" algn="l" rtl="0">
              <a:spcBef>
                <a:spcPts val="0"/>
              </a:spcBef>
              <a:spcAft>
                <a:spcPts val="0"/>
              </a:spcAft>
              <a:buClr>
                <a:schemeClr val="dk1"/>
              </a:buClr>
              <a:buSzPts val="1100"/>
              <a:buFont typeface="Arial"/>
              <a:buNone/>
            </a:pPr>
            <a:r>
              <a:rPr lang="en"/>
              <a:t>FILE_FORMAT = (TYPE = 'JSON')</a:t>
            </a:r>
            <a:endParaRPr/>
          </a:p>
          <a:p>
            <a:pPr marL="0" lvl="0" indent="0" algn="l" rtl="0">
              <a:spcBef>
                <a:spcPts val="0"/>
              </a:spcBef>
              <a:spcAft>
                <a:spcPts val="0"/>
              </a:spcAft>
              <a:buClr>
                <a:schemeClr val="dk1"/>
              </a:buClr>
              <a:buSzPts val="1100"/>
              <a:buFont typeface="Arial"/>
              <a:buNone/>
            </a:pPr>
            <a:r>
              <a:rPr lang="en"/>
              <a:t>PATTERN = '.*\\.json';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Insert transformed data into the ODS table</a:t>
            </a:r>
            <a:endParaRPr/>
          </a:p>
          <a:p>
            <a:pPr marL="0" lvl="0" indent="0" algn="l" rtl="0">
              <a:spcBef>
                <a:spcPts val="0"/>
              </a:spcBef>
              <a:spcAft>
                <a:spcPts val="0"/>
              </a:spcAft>
              <a:buClr>
                <a:schemeClr val="dk1"/>
              </a:buClr>
              <a:buSzPts val="1100"/>
              <a:buFont typeface="Arial"/>
              <a:buNone/>
            </a:pPr>
            <a:r>
              <a:rPr lang="en"/>
              <a:t>INSERT INTO ODS_SCHEMA.ODS_YELP_CHECKIN (business_id, date)</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data:business_id::STRING AS business_id,</a:t>
            </a:r>
            <a:endParaRPr/>
          </a:p>
          <a:p>
            <a:pPr marL="0" lvl="0" indent="0" algn="l" rtl="0">
              <a:spcBef>
                <a:spcPts val="0"/>
              </a:spcBef>
              <a:spcAft>
                <a:spcPts val="0"/>
              </a:spcAft>
              <a:buClr>
                <a:schemeClr val="dk1"/>
              </a:buClr>
              <a:buSzPts val="1100"/>
              <a:buFont typeface="Arial"/>
              <a:buNone/>
            </a:pPr>
            <a:r>
              <a:rPr lang="en"/>
              <a:t>	TO_TIMESTAMP(LTRIM(seq.value::STRING), 'YYYY-MM-DD HH24:MI:SS') AS date</a:t>
            </a:r>
            <a:endParaRPr/>
          </a:p>
          <a:p>
            <a:pPr marL="0" lvl="0" indent="0" algn="l" rtl="0">
              <a:spcBef>
                <a:spcPts val="0"/>
              </a:spcBef>
              <a:spcAft>
                <a:spcPts val="0"/>
              </a:spcAft>
              <a:buClr>
                <a:schemeClr val="dk1"/>
              </a:buClr>
              <a:buSzPts val="1100"/>
              <a:buFont typeface="Arial"/>
              <a:buNone/>
            </a:pPr>
            <a:r>
              <a:rPr lang="en"/>
              <a:t>FROM TEMP_STAGING_YELP_CHECKIN,</a:t>
            </a:r>
            <a:endParaRPr/>
          </a:p>
          <a:p>
            <a:pPr marL="0" lvl="0" indent="0" algn="l" rtl="0">
              <a:spcBef>
                <a:spcPts val="0"/>
              </a:spcBef>
              <a:spcAft>
                <a:spcPts val="0"/>
              </a:spcAft>
              <a:buClr>
                <a:schemeClr val="dk1"/>
              </a:buClr>
              <a:buSzPts val="1100"/>
              <a:buFont typeface="Arial"/>
              <a:buNone/>
            </a:pPr>
            <a:r>
              <a:rPr lang="en"/>
              <a:t> 	LATERAL FLATTEN(input =&gt; SPLIT(data:date::STRING, ',')) seq;</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SELECT * FROM ODS_SCHEMA.ODS_YELP_CHECKIN LIMIT 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--Yelp Business</a:t>
            </a:r>
            <a:endParaRPr/>
          </a:p>
          <a:p>
            <a:pPr marL="0" lvl="0" indent="0" algn="l" rtl="0">
              <a:spcBef>
                <a:spcPts val="0"/>
              </a:spcBef>
              <a:spcAft>
                <a:spcPts val="0"/>
              </a:spcAft>
              <a:buClr>
                <a:schemeClr val="dk1"/>
              </a:buClr>
              <a:buSzPts val="1100"/>
              <a:buFont typeface="Arial"/>
              <a:buNone/>
            </a:pPr>
            <a:r>
              <a:rPr lang="en"/>
              <a:t>CREATE OR REPLACE TABLE TEMP_STAGING_YELP_BUSINESS (data VARIANT);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TEMP_STAGING_YELP_BUSINESS</a:t>
            </a:r>
            <a:endParaRPr/>
          </a:p>
          <a:p>
            <a:pPr marL="0" lvl="0" indent="0" algn="l" rtl="0">
              <a:spcBef>
                <a:spcPts val="0"/>
              </a:spcBef>
              <a:spcAft>
                <a:spcPts val="0"/>
              </a:spcAft>
              <a:buClr>
                <a:schemeClr val="dk1"/>
              </a:buClr>
              <a:buSzPts val="1100"/>
              <a:buFont typeface="Arial"/>
              <a:buNone/>
            </a:pPr>
            <a:r>
              <a:rPr lang="en"/>
              <a:t>FROM @YELP_SCHEMA.YELP_BUSINESS_STAGING</a:t>
            </a:r>
            <a:endParaRPr/>
          </a:p>
          <a:p>
            <a:pPr marL="0" lvl="0" indent="0" algn="l" rtl="0">
              <a:spcBef>
                <a:spcPts val="0"/>
              </a:spcBef>
              <a:spcAft>
                <a:spcPts val="0"/>
              </a:spcAft>
              <a:buClr>
                <a:schemeClr val="dk1"/>
              </a:buClr>
              <a:buSzPts val="1100"/>
              <a:buFont typeface="Arial"/>
              <a:buNone/>
            </a:pPr>
            <a:r>
              <a:rPr lang="en"/>
              <a:t>FILE_FORMAT = (TYPE = 'JSON')</a:t>
            </a:r>
            <a:endParaRPr/>
          </a:p>
          <a:p>
            <a:pPr marL="0" lvl="0" indent="0" algn="l" rtl="0">
              <a:spcBef>
                <a:spcPts val="0"/>
              </a:spcBef>
              <a:spcAft>
                <a:spcPts val="0"/>
              </a:spcAft>
              <a:buClr>
                <a:schemeClr val="dk1"/>
              </a:buClr>
              <a:buSzPts val="1100"/>
              <a:buFont typeface="Arial"/>
              <a:buNone/>
            </a:pPr>
            <a:r>
              <a:rPr lang="en"/>
              <a:t>PATTERN = '.*\\.json';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Insert transformed data into the ODS table</a:t>
            </a:r>
            <a:endParaRPr/>
          </a:p>
          <a:p>
            <a:pPr marL="0" lvl="0" indent="0" algn="l" rtl="0">
              <a:spcBef>
                <a:spcPts val="0"/>
              </a:spcBef>
              <a:spcAft>
                <a:spcPts val="0"/>
              </a:spcAft>
              <a:buClr>
                <a:schemeClr val="dk1"/>
              </a:buClr>
              <a:buSzPts val="1100"/>
              <a:buFont typeface="Arial"/>
              <a:buNone/>
            </a:pPr>
            <a:r>
              <a:rPr lang="en"/>
              <a:t>INSERT INTO ODS_SCHEMA.ODS_YELP_BUSINESS (business_id, name, address, city, state, postal_code, latitude, longitude, stars, review_count, is_open, attributes, categories, hours)</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data:business_id::STRING,</a:t>
            </a:r>
            <a:endParaRPr/>
          </a:p>
          <a:p>
            <a:pPr marL="0" lvl="0" indent="0" algn="l" rtl="0">
              <a:spcBef>
                <a:spcPts val="0"/>
              </a:spcBef>
              <a:spcAft>
                <a:spcPts val="0"/>
              </a:spcAft>
              <a:buClr>
                <a:schemeClr val="dk1"/>
              </a:buClr>
              <a:buSzPts val="1100"/>
              <a:buFont typeface="Arial"/>
              <a:buNone/>
            </a:pPr>
            <a:r>
              <a:rPr lang="en"/>
              <a:t>	data:name::STRING,</a:t>
            </a:r>
            <a:endParaRPr/>
          </a:p>
          <a:p>
            <a:pPr marL="0" lvl="0" indent="0" algn="l" rtl="0">
              <a:spcBef>
                <a:spcPts val="0"/>
              </a:spcBef>
              <a:spcAft>
                <a:spcPts val="0"/>
              </a:spcAft>
              <a:buClr>
                <a:schemeClr val="dk1"/>
              </a:buClr>
              <a:buSzPts val="1100"/>
              <a:buFont typeface="Arial"/>
              <a:buNone/>
            </a:pPr>
            <a:r>
              <a:rPr lang="en"/>
              <a:t>	data:address::STRING,</a:t>
            </a:r>
            <a:endParaRPr/>
          </a:p>
          <a:p>
            <a:pPr marL="0" lvl="0" indent="0" algn="l" rtl="0">
              <a:spcBef>
                <a:spcPts val="0"/>
              </a:spcBef>
              <a:spcAft>
                <a:spcPts val="0"/>
              </a:spcAft>
              <a:buClr>
                <a:schemeClr val="dk1"/>
              </a:buClr>
              <a:buSzPts val="1100"/>
              <a:buFont typeface="Arial"/>
              <a:buNone/>
            </a:pPr>
            <a:r>
              <a:rPr lang="en"/>
              <a:t>	data:city::STRING,</a:t>
            </a:r>
            <a:endParaRPr/>
          </a:p>
          <a:p>
            <a:pPr marL="0" lvl="0" indent="0" algn="l" rtl="0">
              <a:spcBef>
                <a:spcPts val="0"/>
              </a:spcBef>
              <a:spcAft>
                <a:spcPts val="0"/>
              </a:spcAft>
              <a:buClr>
                <a:schemeClr val="dk1"/>
              </a:buClr>
              <a:buSzPts val="1100"/>
              <a:buFont typeface="Arial"/>
              <a:buNone/>
            </a:pPr>
            <a:r>
              <a:rPr lang="en"/>
              <a:t>	data:state::STRING,</a:t>
            </a:r>
            <a:endParaRPr/>
          </a:p>
          <a:p>
            <a:pPr marL="0" lvl="0" indent="0" algn="l" rtl="0">
              <a:spcBef>
                <a:spcPts val="0"/>
              </a:spcBef>
              <a:spcAft>
                <a:spcPts val="0"/>
              </a:spcAft>
              <a:buClr>
                <a:schemeClr val="dk1"/>
              </a:buClr>
              <a:buSzPts val="1100"/>
              <a:buFont typeface="Arial"/>
              <a:buNone/>
            </a:pPr>
            <a:r>
              <a:rPr lang="en"/>
              <a:t>	data:postal_code::STRING,</a:t>
            </a:r>
            <a:endParaRPr/>
          </a:p>
          <a:p>
            <a:pPr marL="0" lvl="0" indent="0" algn="l" rtl="0">
              <a:spcBef>
                <a:spcPts val="0"/>
              </a:spcBef>
              <a:spcAft>
                <a:spcPts val="0"/>
              </a:spcAft>
              <a:buClr>
                <a:schemeClr val="dk1"/>
              </a:buClr>
              <a:buSzPts val="1100"/>
              <a:buFont typeface="Arial"/>
              <a:buNone/>
            </a:pPr>
            <a:r>
              <a:rPr lang="en"/>
              <a:t>	data:latitude::DOUBLE,</a:t>
            </a:r>
            <a:endParaRPr/>
          </a:p>
          <a:p>
            <a:pPr marL="0" lvl="0" indent="0" algn="l" rtl="0">
              <a:spcBef>
                <a:spcPts val="0"/>
              </a:spcBef>
              <a:spcAft>
                <a:spcPts val="0"/>
              </a:spcAft>
              <a:buClr>
                <a:schemeClr val="dk1"/>
              </a:buClr>
              <a:buSzPts val="1100"/>
              <a:buFont typeface="Arial"/>
              <a:buNone/>
            </a:pPr>
            <a:r>
              <a:rPr lang="en"/>
              <a:t>	data:longitude::DOUBLE,</a:t>
            </a:r>
            <a:endParaRPr/>
          </a:p>
          <a:p>
            <a:pPr marL="0" lvl="0" indent="0" algn="l" rtl="0">
              <a:spcBef>
                <a:spcPts val="0"/>
              </a:spcBef>
              <a:spcAft>
                <a:spcPts val="0"/>
              </a:spcAft>
              <a:buClr>
                <a:schemeClr val="dk1"/>
              </a:buClr>
              <a:buSzPts val="1100"/>
              <a:buFont typeface="Arial"/>
              <a:buNone/>
            </a:pPr>
            <a:r>
              <a:rPr lang="en"/>
              <a:t>	data:stars::DECIMAL(2, 1),</a:t>
            </a:r>
            <a:endParaRPr/>
          </a:p>
          <a:p>
            <a:pPr marL="0" lvl="0" indent="0" algn="l" rtl="0">
              <a:spcBef>
                <a:spcPts val="0"/>
              </a:spcBef>
              <a:spcAft>
                <a:spcPts val="0"/>
              </a:spcAft>
              <a:buClr>
                <a:schemeClr val="dk1"/>
              </a:buClr>
              <a:buSzPts val="1100"/>
              <a:buFont typeface="Arial"/>
              <a:buNone/>
            </a:pPr>
            <a:r>
              <a:rPr lang="en"/>
              <a:t>	data:review_count::INT,</a:t>
            </a:r>
            <a:endParaRPr/>
          </a:p>
          <a:p>
            <a:pPr marL="0" lvl="0" indent="0" algn="l" rtl="0">
              <a:spcBef>
                <a:spcPts val="0"/>
              </a:spcBef>
              <a:spcAft>
                <a:spcPts val="0"/>
              </a:spcAft>
              <a:buClr>
                <a:schemeClr val="dk1"/>
              </a:buClr>
              <a:buSzPts val="1100"/>
              <a:buFont typeface="Arial"/>
              <a:buNone/>
            </a:pPr>
            <a:r>
              <a:rPr lang="en"/>
              <a:t>	CASE</a:t>
            </a:r>
            <a:endParaRPr/>
          </a:p>
          <a:p>
            <a:pPr marL="0" lvl="0" indent="0" algn="l" rtl="0">
              <a:spcBef>
                <a:spcPts val="0"/>
              </a:spcBef>
              <a:spcAft>
                <a:spcPts val="0"/>
              </a:spcAft>
              <a:buClr>
                <a:schemeClr val="dk1"/>
              </a:buClr>
              <a:buSzPts val="1100"/>
              <a:buFont typeface="Arial"/>
              <a:buNone/>
            </a:pPr>
            <a:r>
              <a:rPr lang="en"/>
              <a:t>    	WHEN data:is_open::STRING = '1' THEN TRUE</a:t>
            </a:r>
            <a:endParaRPr/>
          </a:p>
          <a:p>
            <a:pPr marL="0" lvl="0" indent="0" algn="l" rtl="0">
              <a:spcBef>
                <a:spcPts val="0"/>
              </a:spcBef>
              <a:spcAft>
                <a:spcPts val="0"/>
              </a:spcAft>
              <a:buClr>
                <a:schemeClr val="dk1"/>
              </a:buClr>
              <a:buSzPts val="1100"/>
              <a:buFont typeface="Arial"/>
              <a:buNone/>
            </a:pPr>
            <a:r>
              <a:rPr lang="en"/>
              <a:t>    	WHEN data:is_open::STRING = '0' THEN FALSE</a:t>
            </a:r>
            <a:endParaRPr/>
          </a:p>
          <a:p>
            <a:pPr marL="0" lvl="0" indent="0" algn="l" rtl="0">
              <a:spcBef>
                <a:spcPts val="0"/>
              </a:spcBef>
              <a:spcAft>
                <a:spcPts val="0"/>
              </a:spcAft>
              <a:buClr>
                <a:schemeClr val="dk1"/>
              </a:buClr>
              <a:buSzPts val="1100"/>
              <a:buFont typeface="Arial"/>
              <a:buNone/>
            </a:pPr>
            <a:r>
              <a:rPr lang="en"/>
              <a:t>    	ELSE NULL</a:t>
            </a:r>
            <a:endParaRPr/>
          </a:p>
          <a:p>
            <a:pPr marL="0" lvl="0" indent="0" algn="l" rtl="0">
              <a:spcBef>
                <a:spcPts val="0"/>
              </a:spcBef>
              <a:spcAft>
                <a:spcPts val="0"/>
              </a:spcAft>
              <a:buClr>
                <a:schemeClr val="dk1"/>
              </a:buClr>
              <a:buSzPts val="1100"/>
              <a:buFont typeface="Arial"/>
              <a:buNone/>
            </a:pPr>
            <a:r>
              <a:rPr lang="en"/>
              <a:t>	END AS is_open,</a:t>
            </a:r>
            <a:endParaRPr/>
          </a:p>
          <a:p>
            <a:pPr marL="0" lvl="0" indent="0" algn="l" rtl="0">
              <a:spcBef>
                <a:spcPts val="0"/>
              </a:spcBef>
              <a:spcAft>
                <a:spcPts val="0"/>
              </a:spcAft>
              <a:buClr>
                <a:schemeClr val="dk1"/>
              </a:buClr>
              <a:buSzPts val="1100"/>
              <a:buFont typeface="Arial"/>
              <a:buNone/>
            </a:pPr>
            <a:r>
              <a:rPr lang="en"/>
              <a:t>	data:attributes::STRING,</a:t>
            </a:r>
            <a:endParaRPr/>
          </a:p>
          <a:p>
            <a:pPr marL="0" lvl="0" indent="0" algn="l" rtl="0">
              <a:spcBef>
                <a:spcPts val="0"/>
              </a:spcBef>
              <a:spcAft>
                <a:spcPts val="0"/>
              </a:spcAft>
              <a:buClr>
                <a:schemeClr val="dk1"/>
              </a:buClr>
              <a:buSzPts val="1100"/>
              <a:buFont typeface="Arial"/>
              <a:buNone/>
            </a:pPr>
            <a:r>
              <a:rPr lang="en"/>
              <a:t>	data:categories::STRING,</a:t>
            </a:r>
            <a:endParaRPr/>
          </a:p>
          <a:p>
            <a:pPr marL="0" lvl="0" indent="0" algn="l" rtl="0">
              <a:spcBef>
                <a:spcPts val="0"/>
              </a:spcBef>
              <a:spcAft>
                <a:spcPts val="0"/>
              </a:spcAft>
              <a:buClr>
                <a:schemeClr val="dk1"/>
              </a:buClr>
              <a:buSzPts val="1100"/>
              <a:buFont typeface="Arial"/>
              <a:buNone/>
            </a:pPr>
            <a:r>
              <a:rPr lang="en"/>
              <a:t>	data:hours::STRING</a:t>
            </a:r>
            <a:endParaRPr/>
          </a:p>
          <a:p>
            <a:pPr marL="0" lvl="0" indent="0" algn="l" rtl="0">
              <a:spcBef>
                <a:spcPts val="0"/>
              </a:spcBef>
              <a:spcAft>
                <a:spcPts val="0"/>
              </a:spcAft>
              <a:buClr>
                <a:schemeClr val="dk1"/>
              </a:buClr>
              <a:buSzPts val="1100"/>
              <a:buFont typeface="Arial"/>
              <a:buNone/>
            </a:pPr>
            <a:r>
              <a:rPr lang="en"/>
              <a:t>FROM TEMP_STAGING_YELP_BUSINESS;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SELECT * FROM ODS_SCHEMA.ODS_YELP_BUSINESS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--Yelp Reviews</a:t>
            </a:r>
            <a:endParaRPr/>
          </a:p>
          <a:p>
            <a:pPr marL="0" lvl="0" indent="0" algn="l" rtl="0">
              <a:spcBef>
                <a:spcPts val="0"/>
              </a:spcBef>
              <a:spcAft>
                <a:spcPts val="0"/>
              </a:spcAft>
              <a:buClr>
                <a:schemeClr val="dk1"/>
              </a:buClr>
              <a:buSzPts val="1100"/>
              <a:buFont typeface="Arial"/>
              <a:buNone/>
            </a:pPr>
            <a:r>
              <a:rPr lang="en"/>
              <a:t>CREATE OR REPLACE TABLE TEMP_STAGING_YELP_REVIEWS (data VARIANT);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TEMP_STAGING_YELP_REVIEWS</a:t>
            </a:r>
            <a:endParaRPr/>
          </a:p>
          <a:p>
            <a:pPr marL="0" lvl="0" indent="0" algn="l" rtl="0">
              <a:spcBef>
                <a:spcPts val="0"/>
              </a:spcBef>
              <a:spcAft>
                <a:spcPts val="0"/>
              </a:spcAft>
              <a:buClr>
                <a:schemeClr val="dk1"/>
              </a:buClr>
              <a:buSzPts val="1100"/>
              <a:buFont typeface="Arial"/>
              <a:buNone/>
            </a:pPr>
            <a:r>
              <a:rPr lang="en"/>
              <a:t>FROM @YELP_SCHEMA.YELP_REVIEWS_STAGING</a:t>
            </a:r>
            <a:endParaRPr/>
          </a:p>
          <a:p>
            <a:pPr marL="0" lvl="0" indent="0" algn="l" rtl="0">
              <a:spcBef>
                <a:spcPts val="0"/>
              </a:spcBef>
              <a:spcAft>
                <a:spcPts val="0"/>
              </a:spcAft>
              <a:buClr>
                <a:schemeClr val="dk1"/>
              </a:buClr>
              <a:buSzPts val="1100"/>
              <a:buFont typeface="Arial"/>
              <a:buNone/>
            </a:pPr>
            <a:r>
              <a:rPr lang="en"/>
              <a:t>FILE_FORMAT = (TYPE = 'JSON')</a:t>
            </a:r>
            <a:endParaRPr/>
          </a:p>
          <a:p>
            <a:pPr marL="0" lvl="0" indent="0" algn="l" rtl="0">
              <a:spcBef>
                <a:spcPts val="0"/>
              </a:spcBef>
              <a:spcAft>
                <a:spcPts val="0"/>
              </a:spcAft>
              <a:buClr>
                <a:schemeClr val="dk1"/>
              </a:buClr>
              <a:buSzPts val="1100"/>
              <a:buFont typeface="Arial"/>
              <a:buNone/>
            </a:pPr>
            <a:r>
              <a:rPr lang="en"/>
              <a:t>PATTERN = '.*\\.json';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INSERT INTO ODS_SCHEMA.ODS_YELP_REVIEWS (review_id, user_id, business_id, stars, text, date)</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data:review_id::STRING,</a:t>
            </a:r>
            <a:endParaRPr/>
          </a:p>
          <a:p>
            <a:pPr marL="0" lvl="0" indent="0" algn="l" rtl="0">
              <a:spcBef>
                <a:spcPts val="0"/>
              </a:spcBef>
              <a:spcAft>
                <a:spcPts val="0"/>
              </a:spcAft>
              <a:buClr>
                <a:schemeClr val="dk1"/>
              </a:buClr>
              <a:buSzPts val="1100"/>
              <a:buFont typeface="Arial"/>
              <a:buNone/>
            </a:pPr>
            <a:r>
              <a:rPr lang="en"/>
              <a:t>	data:user_id::STRING,</a:t>
            </a:r>
            <a:endParaRPr/>
          </a:p>
          <a:p>
            <a:pPr marL="0" lvl="0" indent="0" algn="l" rtl="0">
              <a:spcBef>
                <a:spcPts val="0"/>
              </a:spcBef>
              <a:spcAft>
                <a:spcPts val="0"/>
              </a:spcAft>
              <a:buClr>
                <a:schemeClr val="dk1"/>
              </a:buClr>
              <a:buSzPts val="1100"/>
              <a:buFont typeface="Arial"/>
              <a:buNone/>
            </a:pPr>
            <a:r>
              <a:rPr lang="en"/>
              <a:t>	data:business_id::STRING,</a:t>
            </a:r>
            <a:endParaRPr/>
          </a:p>
          <a:p>
            <a:pPr marL="0" lvl="0" indent="0" algn="l" rtl="0">
              <a:spcBef>
                <a:spcPts val="0"/>
              </a:spcBef>
              <a:spcAft>
                <a:spcPts val="0"/>
              </a:spcAft>
              <a:buClr>
                <a:schemeClr val="dk1"/>
              </a:buClr>
              <a:buSzPts val="1100"/>
              <a:buFont typeface="Arial"/>
              <a:buNone/>
            </a:pPr>
            <a:r>
              <a:rPr lang="en"/>
              <a:t>	data:stars::DECIMAL(2, 1),</a:t>
            </a:r>
            <a:endParaRPr/>
          </a:p>
          <a:p>
            <a:pPr marL="0" lvl="0" indent="0" algn="l" rtl="0">
              <a:spcBef>
                <a:spcPts val="0"/>
              </a:spcBef>
              <a:spcAft>
                <a:spcPts val="0"/>
              </a:spcAft>
              <a:buClr>
                <a:schemeClr val="dk1"/>
              </a:buClr>
              <a:buSzPts val="1100"/>
              <a:buFont typeface="Arial"/>
              <a:buNone/>
            </a:pPr>
            <a:r>
              <a:rPr lang="en"/>
              <a:t>	data:text::STRING,</a:t>
            </a:r>
            <a:endParaRPr/>
          </a:p>
          <a:p>
            <a:pPr marL="0" lvl="0" indent="0" algn="l" rtl="0">
              <a:spcBef>
                <a:spcPts val="0"/>
              </a:spcBef>
              <a:spcAft>
                <a:spcPts val="0"/>
              </a:spcAft>
              <a:buClr>
                <a:schemeClr val="dk1"/>
              </a:buClr>
              <a:buSzPts val="1100"/>
              <a:buFont typeface="Arial"/>
              <a:buNone/>
            </a:pPr>
            <a:r>
              <a:rPr lang="en"/>
              <a:t>	TO_TIMESTAMP(LTRIM(data:date::STRING), 'YYYY-MM-DD HH24:MI:SS') AS date</a:t>
            </a:r>
            <a:endParaRPr/>
          </a:p>
          <a:p>
            <a:pPr marL="0" lvl="0" indent="0" algn="l" rtl="0">
              <a:spcBef>
                <a:spcPts val="0"/>
              </a:spcBef>
              <a:spcAft>
                <a:spcPts val="0"/>
              </a:spcAft>
              <a:buClr>
                <a:schemeClr val="dk1"/>
              </a:buClr>
              <a:buSzPts val="1100"/>
              <a:buFont typeface="Arial"/>
              <a:buNone/>
            </a:pPr>
            <a:r>
              <a:rPr lang="en"/>
              <a:t>FROM TEMP_STAGING_YELP_REVIEWS;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SELECT * FROM ODS_SCHEMA.ODS_YELP_REVIEWS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Yelp Tip</a:t>
            </a:r>
            <a:endParaRPr/>
          </a:p>
          <a:p>
            <a:pPr marL="0" lvl="0" indent="0" algn="l" rtl="0">
              <a:spcBef>
                <a:spcPts val="0"/>
              </a:spcBef>
              <a:spcAft>
                <a:spcPts val="0"/>
              </a:spcAft>
              <a:buClr>
                <a:schemeClr val="dk1"/>
              </a:buClr>
              <a:buSzPts val="1100"/>
              <a:buFont typeface="Arial"/>
              <a:buNone/>
            </a:pPr>
            <a:r>
              <a:rPr lang="en"/>
              <a:t>CREATE OR REPLACE TABLE TEMP_STAGING_YELP_TIP (data VARIANT);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TEMP_STAGING_YELP_TIP</a:t>
            </a:r>
            <a:endParaRPr/>
          </a:p>
          <a:p>
            <a:pPr marL="0" lvl="0" indent="0" algn="l" rtl="0">
              <a:spcBef>
                <a:spcPts val="0"/>
              </a:spcBef>
              <a:spcAft>
                <a:spcPts val="0"/>
              </a:spcAft>
              <a:buClr>
                <a:schemeClr val="dk1"/>
              </a:buClr>
              <a:buSzPts val="1100"/>
              <a:buFont typeface="Arial"/>
              <a:buNone/>
            </a:pPr>
            <a:r>
              <a:rPr lang="en"/>
              <a:t>FROM @YELP_SCHEMA.YELP_TIP_STAGING</a:t>
            </a:r>
            <a:endParaRPr/>
          </a:p>
          <a:p>
            <a:pPr marL="0" lvl="0" indent="0" algn="l" rtl="0">
              <a:spcBef>
                <a:spcPts val="0"/>
              </a:spcBef>
              <a:spcAft>
                <a:spcPts val="0"/>
              </a:spcAft>
              <a:buClr>
                <a:schemeClr val="dk1"/>
              </a:buClr>
              <a:buSzPts val="1100"/>
              <a:buFont typeface="Arial"/>
              <a:buNone/>
            </a:pPr>
            <a:r>
              <a:rPr lang="en"/>
              <a:t>FILE_FORMAT = (TYPE = 'JSON')</a:t>
            </a:r>
            <a:endParaRPr/>
          </a:p>
          <a:p>
            <a:pPr marL="0" lvl="0" indent="0" algn="l" rtl="0">
              <a:spcBef>
                <a:spcPts val="0"/>
              </a:spcBef>
              <a:spcAft>
                <a:spcPts val="0"/>
              </a:spcAft>
              <a:buClr>
                <a:schemeClr val="dk1"/>
              </a:buClr>
              <a:buSzPts val="1100"/>
              <a:buFont typeface="Arial"/>
              <a:buNone/>
            </a:pPr>
            <a:r>
              <a:rPr lang="en"/>
              <a:t>PATTERN = '.*\\.json';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Insert transformed data into the ODS table</a:t>
            </a:r>
            <a:endParaRPr/>
          </a:p>
          <a:p>
            <a:pPr marL="0" lvl="0" indent="0" algn="l" rtl="0">
              <a:spcBef>
                <a:spcPts val="0"/>
              </a:spcBef>
              <a:spcAft>
                <a:spcPts val="0"/>
              </a:spcAft>
              <a:buClr>
                <a:schemeClr val="dk1"/>
              </a:buClr>
              <a:buSzPts val="1100"/>
              <a:buFont typeface="Arial"/>
              <a:buNone/>
            </a:pPr>
            <a:r>
              <a:rPr lang="en"/>
              <a:t>INSERT INTO ODS_SCHEMA.ODS_YELP_TIP (user_id, business_id, text, date, compliment_count)</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data:user_id::STRING,</a:t>
            </a:r>
            <a:endParaRPr/>
          </a:p>
          <a:p>
            <a:pPr marL="0" lvl="0" indent="0" algn="l" rtl="0">
              <a:spcBef>
                <a:spcPts val="0"/>
              </a:spcBef>
              <a:spcAft>
                <a:spcPts val="0"/>
              </a:spcAft>
              <a:buClr>
                <a:schemeClr val="dk1"/>
              </a:buClr>
              <a:buSzPts val="1100"/>
              <a:buFont typeface="Arial"/>
              <a:buNone/>
            </a:pPr>
            <a:r>
              <a:rPr lang="en"/>
              <a:t>	data:business_id::STRING,</a:t>
            </a:r>
            <a:endParaRPr/>
          </a:p>
          <a:p>
            <a:pPr marL="0" lvl="0" indent="0" algn="l" rtl="0">
              <a:spcBef>
                <a:spcPts val="0"/>
              </a:spcBef>
              <a:spcAft>
                <a:spcPts val="0"/>
              </a:spcAft>
              <a:buClr>
                <a:schemeClr val="dk1"/>
              </a:buClr>
              <a:buSzPts val="1100"/>
              <a:buFont typeface="Arial"/>
              <a:buNone/>
            </a:pPr>
            <a:r>
              <a:rPr lang="en"/>
              <a:t>	data:text::STRING,</a:t>
            </a:r>
            <a:endParaRPr/>
          </a:p>
          <a:p>
            <a:pPr marL="0" lvl="0" indent="0" algn="l" rtl="0">
              <a:spcBef>
                <a:spcPts val="0"/>
              </a:spcBef>
              <a:spcAft>
                <a:spcPts val="0"/>
              </a:spcAft>
              <a:buClr>
                <a:schemeClr val="dk1"/>
              </a:buClr>
              <a:buSzPts val="1100"/>
              <a:buFont typeface="Arial"/>
              <a:buNone/>
            </a:pPr>
            <a:r>
              <a:rPr lang="en"/>
              <a:t>	TO_TIMESTAMP(LTRIM(data:date::STRING), 'YYYY-MM-DD HH24:MI:SS') AS date,</a:t>
            </a:r>
            <a:endParaRPr/>
          </a:p>
          <a:p>
            <a:pPr marL="0" lvl="0" indent="0" algn="l" rtl="0">
              <a:spcBef>
                <a:spcPts val="0"/>
              </a:spcBef>
              <a:spcAft>
                <a:spcPts val="0"/>
              </a:spcAft>
              <a:buClr>
                <a:schemeClr val="dk1"/>
              </a:buClr>
              <a:buSzPts val="1100"/>
              <a:buFont typeface="Arial"/>
              <a:buNone/>
            </a:pPr>
            <a:r>
              <a:rPr lang="en"/>
              <a:t>	data:compliment_count::INT</a:t>
            </a:r>
            <a:endParaRPr/>
          </a:p>
          <a:p>
            <a:pPr marL="0" lvl="0" indent="0" algn="l" rtl="0">
              <a:spcBef>
                <a:spcPts val="0"/>
              </a:spcBef>
              <a:spcAft>
                <a:spcPts val="0"/>
              </a:spcAft>
              <a:buClr>
                <a:schemeClr val="dk1"/>
              </a:buClr>
              <a:buSzPts val="1100"/>
              <a:buFont typeface="Arial"/>
              <a:buNone/>
            </a:pPr>
            <a:r>
              <a:rPr lang="en"/>
              <a:t>FROM TEMP_STAGING_YELP_TIP;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SELECT * FROM ODS_SCHEMA.ODS_YELP_TIP</a:t>
            </a:r>
            <a:endParaRPr/>
          </a:p>
          <a:p>
            <a:pPr marL="0" lvl="0" indent="0" algn="l" rtl="0">
              <a:spcBef>
                <a:spcPts val="0"/>
              </a:spcBef>
              <a:spcAft>
                <a:spcPts val="0"/>
              </a:spcAft>
              <a:buClr>
                <a:schemeClr val="dk1"/>
              </a:buClr>
              <a:buSzPts val="1100"/>
              <a:buFont typeface="Arial"/>
              <a:buNone/>
            </a:pPr>
            <a:r>
              <a:rPr lang="en"/>
              <a:t>limit 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--Weather Temperature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Create temporary staging table with appropriate columns</a:t>
            </a:r>
            <a:endParaRPr/>
          </a:p>
          <a:p>
            <a:pPr marL="0" lvl="0" indent="0" algn="l" rtl="0">
              <a:spcBef>
                <a:spcPts val="0"/>
              </a:spcBef>
              <a:spcAft>
                <a:spcPts val="0"/>
              </a:spcAft>
              <a:buClr>
                <a:schemeClr val="dk1"/>
              </a:buClr>
              <a:buSzPts val="1100"/>
              <a:buFont typeface="Arial"/>
              <a:buNone/>
            </a:pPr>
            <a:r>
              <a:rPr lang="en"/>
              <a:t>CREATE OR REPLACE TABLE TEMP_STAGING_WEATHER_TEMPERATURE (</a:t>
            </a:r>
            <a:endParaRPr/>
          </a:p>
          <a:p>
            <a:pPr marL="0" lvl="0" indent="0" algn="l" rtl="0">
              <a:spcBef>
                <a:spcPts val="0"/>
              </a:spcBef>
              <a:spcAft>
                <a:spcPts val="0"/>
              </a:spcAft>
              <a:buClr>
                <a:schemeClr val="dk1"/>
              </a:buClr>
              <a:buSzPts val="1100"/>
              <a:buFont typeface="Arial"/>
              <a:buNone/>
            </a:pPr>
            <a:r>
              <a:rPr lang="en"/>
              <a:t>	date STRING,</a:t>
            </a:r>
            <a:endParaRPr/>
          </a:p>
          <a:p>
            <a:pPr marL="0" lvl="0" indent="0" algn="l" rtl="0">
              <a:spcBef>
                <a:spcPts val="0"/>
              </a:spcBef>
              <a:spcAft>
                <a:spcPts val="0"/>
              </a:spcAft>
              <a:buClr>
                <a:schemeClr val="dk1"/>
              </a:buClr>
              <a:buSzPts val="1100"/>
              <a:buFont typeface="Arial"/>
              <a:buNone/>
            </a:pPr>
            <a:r>
              <a:rPr lang="en"/>
              <a:t>	temp_min DOUBLE,</a:t>
            </a:r>
            <a:endParaRPr/>
          </a:p>
          <a:p>
            <a:pPr marL="0" lvl="0" indent="0" algn="l" rtl="0">
              <a:spcBef>
                <a:spcPts val="0"/>
              </a:spcBef>
              <a:spcAft>
                <a:spcPts val="0"/>
              </a:spcAft>
              <a:buClr>
                <a:schemeClr val="dk1"/>
              </a:buClr>
              <a:buSzPts val="1100"/>
              <a:buFont typeface="Arial"/>
              <a:buNone/>
            </a:pPr>
            <a:r>
              <a:rPr lang="en"/>
              <a:t>	temp_max DOUBLE,</a:t>
            </a:r>
            <a:endParaRPr/>
          </a:p>
          <a:p>
            <a:pPr marL="0" lvl="0" indent="0" algn="l" rtl="0">
              <a:spcBef>
                <a:spcPts val="0"/>
              </a:spcBef>
              <a:spcAft>
                <a:spcPts val="0"/>
              </a:spcAft>
              <a:buClr>
                <a:schemeClr val="dk1"/>
              </a:buClr>
              <a:buSzPts val="1100"/>
              <a:buFont typeface="Arial"/>
              <a:buNone/>
            </a:pPr>
            <a:r>
              <a:rPr lang="en"/>
              <a:t>	normal_min DOUBLE,</a:t>
            </a:r>
            <a:endParaRPr/>
          </a:p>
          <a:p>
            <a:pPr marL="0" lvl="0" indent="0" algn="l" rtl="0">
              <a:spcBef>
                <a:spcPts val="0"/>
              </a:spcBef>
              <a:spcAft>
                <a:spcPts val="0"/>
              </a:spcAft>
              <a:buClr>
                <a:schemeClr val="dk1"/>
              </a:buClr>
              <a:buSzPts val="1100"/>
              <a:buFont typeface="Arial"/>
              <a:buNone/>
            </a:pPr>
            <a:r>
              <a:rPr lang="en"/>
              <a:t>	normal_max DOUBLE</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TEMP_STAGING_WEATHER_TEMPERATURE</a:t>
            </a:r>
            <a:endParaRPr/>
          </a:p>
          <a:p>
            <a:pPr marL="0" lvl="0" indent="0" algn="l" rtl="0">
              <a:spcBef>
                <a:spcPts val="0"/>
              </a:spcBef>
              <a:spcAft>
                <a:spcPts val="0"/>
              </a:spcAft>
              <a:buClr>
                <a:schemeClr val="dk1"/>
              </a:buClr>
              <a:buSzPts val="1100"/>
              <a:buFont typeface="Arial"/>
              <a:buNone/>
            </a:pPr>
            <a:r>
              <a:rPr lang="en"/>
              <a:t>FROM @YELP_SCHEMA.TEMPERATURE_STAGING</a:t>
            </a:r>
            <a:endParaRPr/>
          </a:p>
          <a:p>
            <a:pPr marL="0" lvl="0" indent="0" algn="l" rtl="0">
              <a:spcBef>
                <a:spcPts val="0"/>
              </a:spcBef>
              <a:spcAft>
                <a:spcPts val="0"/>
              </a:spcAft>
              <a:buClr>
                <a:schemeClr val="dk1"/>
              </a:buClr>
              <a:buSzPts val="1100"/>
              <a:buFont typeface="Arial"/>
              <a:buNone/>
            </a:pPr>
            <a:r>
              <a:rPr lang="en"/>
              <a:t>FILE_FORMAT = (FORMAT_NAME = YELP_SCHEMA.CSV_FORMAT)</a:t>
            </a:r>
            <a:endParaRPr/>
          </a:p>
          <a:p>
            <a:pPr marL="0" lvl="0" indent="0" algn="l" rtl="0">
              <a:spcBef>
                <a:spcPts val="0"/>
              </a:spcBef>
              <a:spcAft>
                <a:spcPts val="0"/>
              </a:spcAft>
              <a:buClr>
                <a:schemeClr val="dk1"/>
              </a:buClr>
              <a:buSzPts val="1100"/>
              <a:buFont typeface="Arial"/>
              <a:buNone/>
            </a:pPr>
            <a:r>
              <a:rPr lang="en"/>
              <a:t>PATTERN = '.*\\.csv'</a:t>
            </a:r>
            <a:endParaRPr/>
          </a:p>
          <a:p>
            <a:pPr marL="0" lvl="0" indent="0" algn="l" rtl="0">
              <a:spcBef>
                <a:spcPts val="0"/>
              </a:spcBef>
              <a:spcAft>
                <a:spcPts val="0"/>
              </a:spcAft>
              <a:buClr>
                <a:schemeClr val="dk1"/>
              </a:buClr>
              <a:buSzPts val="1100"/>
              <a:buFont typeface="Arial"/>
              <a:buNone/>
            </a:pPr>
            <a:r>
              <a:rPr lang="en"/>
              <a:t>ON_ERROR = 'CONTINUE';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Create ODS_WEATHER_TEMPERATURE table if it doesn't exist</a:t>
            </a:r>
            <a:endParaRPr/>
          </a:p>
          <a:p>
            <a:pPr marL="0" lvl="0" indent="0" algn="l" rtl="0">
              <a:spcBef>
                <a:spcPts val="0"/>
              </a:spcBef>
              <a:spcAft>
                <a:spcPts val="0"/>
              </a:spcAft>
              <a:buClr>
                <a:schemeClr val="dk1"/>
              </a:buClr>
              <a:buSzPts val="1100"/>
              <a:buFont typeface="Arial"/>
              <a:buNone/>
            </a:pPr>
            <a:r>
              <a:rPr lang="en"/>
              <a:t>CREATE OR REPLACE TABLE ODS_SCHEMA.ODS_WEATHER_TEMPERATURE (</a:t>
            </a:r>
            <a:endParaRPr/>
          </a:p>
          <a:p>
            <a:pPr marL="0" lvl="0" indent="0" algn="l" rtl="0">
              <a:spcBef>
                <a:spcPts val="0"/>
              </a:spcBef>
              <a:spcAft>
                <a:spcPts val="0"/>
              </a:spcAft>
              <a:buClr>
                <a:schemeClr val="dk1"/>
              </a:buClr>
              <a:buSzPts val="1100"/>
              <a:buFont typeface="Arial"/>
              <a:buNone/>
            </a:pPr>
            <a:r>
              <a:rPr lang="en"/>
              <a:t>	weather_id INT AUTOINCREMENT,</a:t>
            </a:r>
            <a:endParaRPr/>
          </a:p>
          <a:p>
            <a:pPr marL="0" lvl="0" indent="0" algn="l" rtl="0">
              <a:spcBef>
                <a:spcPts val="0"/>
              </a:spcBef>
              <a:spcAft>
                <a:spcPts val="0"/>
              </a:spcAft>
              <a:buClr>
                <a:schemeClr val="dk1"/>
              </a:buClr>
              <a:buSzPts val="1100"/>
              <a:buFont typeface="Arial"/>
              <a:buNone/>
            </a:pPr>
            <a:r>
              <a:rPr lang="en"/>
              <a:t>	date TIMESTAMP,</a:t>
            </a:r>
            <a:endParaRPr/>
          </a:p>
          <a:p>
            <a:pPr marL="0" lvl="0" indent="0" algn="l" rtl="0">
              <a:spcBef>
                <a:spcPts val="0"/>
              </a:spcBef>
              <a:spcAft>
                <a:spcPts val="0"/>
              </a:spcAft>
              <a:buClr>
                <a:schemeClr val="dk1"/>
              </a:buClr>
              <a:buSzPts val="1100"/>
              <a:buFont typeface="Arial"/>
              <a:buNone/>
            </a:pPr>
            <a:r>
              <a:rPr lang="en"/>
              <a:t>	temp_min DOUBLE,</a:t>
            </a:r>
            <a:endParaRPr/>
          </a:p>
          <a:p>
            <a:pPr marL="0" lvl="0" indent="0" algn="l" rtl="0">
              <a:spcBef>
                <a:spcPts val="0"/>
              </a:spcBef>
              <a:spcAft>
                <a:spcPts val="0"/>
              </a:spcAft>
              <a:buClr>
                <a:schemeClr val="dk1"/>
              </a:buClr>
              <a:buSzPts val="1100"/>
              <a:buFont typeface="Arial"/>
              <a:buNone/>
            </a:pPr>
            <a:r>
              <a:rPr lang="en"/>
              <a:t>	temp_max DOUBLE,</a:t>
            </a:r>
            <a:endParaRPr/>
          </a:p>
          <a:p>
            <a:pPr marL="0" lvl="0" indent="0" algn="l" rtl="0">
              <a:spcBef>
                <a:spcPts val="0"/>
              </a:spcBef>
              <a:spcAft>
                <a:spcPts val="0"/>
              </a:spcAft>
              <a:buClr>
                <a:schemeClr val="dk1"/>
              </a:buClr>
              <a:buSzPts val="1100"/>
              <a:buFont typeface="Arial"/>
              <a:buNone/>
            </a:pPr>
            <a:r>
              <a:rPr lang="en"/>
              <a:t>	normal_min DOUBLE,</a:t>
            </a:r>
            <a:endParaRPr/>
          </a:p>
          <a:p>
            <a:pPr marL="0" lvl="0" indent="0" algn="l" rtl="0">
              <a:spcBef>
                <a:spcPts val="0"/>
              </a:spcBef>
              <a:spcAft>
                <a:spcPts val="0"/>
              </a:spcAft>
              <a:buClr>
                <a:schemeClr val="dk1"/>
              </a:buClr>
              <a:buSzPts val="1100"/>
              <a:buFont typeface="Arial"/>
              <a:buNone/>
            </a:pPr>
            <a:r>
              <a:rPr lang="en"/>
              <a:t>	normal_max DOUBLE</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Insert transformed data into the ODS table</a:t>
            </a:r>
            <a:endParaRPr/>
          </a:p>
          <a:p>
            <a:pPr marL="0" lvl="0" indent="0" algn="l" rtl="0">
              <a:spcBef>
                <a:spcPts val="0"/>
              </a:spcBef>
              <a:spcAft>
                <a:spcPts val="0"/>
              </a:spcAft>
              <a:buClr>
                <a:schemeClr val="dk1"/>
              </a:buClr>
              <a:buSzPts val="1100"/>
              <a:buFont typeface="Arial"/>
              <a:buNone/>
            </a:pPr>
            <a:r>
              <a:rPr lang="en"/>
              <a:t>INSERT INTO ODS_SCHEMA.ODS_WEATHER_TEMPERATURE (date, temp_min, temp_max, normal_min, normal_max)</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TO_TIMESTAMP(LTRIM(date), 'YYYYMMDD') AS date,</a:t>
            </a:r>
            <a:endParaRPr/>
          </a:p>
          <a:p>
            <a:pPr marL="0" lvl="0" indent="0" algn="l" rtl="0">
              <a:spcBef>
                <a:spcPts val="0"/>
              </a:spcBef>
              <a:spcAft>
                <a:spcPts val="0"/>
              </a:spcAft>
              <a:buClr>
                <a:schemeClr val="dk1"/>
              </a:buClr>
              <a:buSzPts val="1100"/>
              <a:buFont typeface="Arial"/>
              <a:buNone/>
            </a:pPr>
            <a:r>
              <a:rPr lang="en"/>
              <a:t>	temp_min,</a:t>
            </a:r>
            <a:endParaRPr/>
          </a:p>
          <a:p>
            <a:pPr marL="0" lvl="0" indent="0" algn="l" rtl="0">
              <a:spcBef>
                <a:spcPts val="0"/>
              </a:spcBef>
              <a:spcAft>
                <a:spcPts val="0"/>
              </a:spcAft>
              <a:buClr>
                <a:schemeClr val="dk1"/>
              </a:buClr>
              <a:buSzPts val="1100"/>
              <a:buFont typeface="Arial"/>
              <a:buNone/>
            </a:pPr>
            <a:r>
              <a:rPr lang="en"/>
              <a:t>	temp_max,</a:t>
            </a:r>
            <a:endParaRPr/>
          </a:p>
          <a:p>
            <a:pPr marL="0" lvl="0" indent="0" algn="l" rtl="0">
              <a:spcBef>
                <a:spcPts val="0"/>
              </a:spcBef>
              <a:spcAft>
                <a:spcPts val="0"/>
              </a:spcAft>
              <a:buClr>
                <a:schemeClr val="dk1"/>
              </a:buClr>
              <a:buSzPts val="1100"/>
              <a:buFont typeface="Arial"/>
              <a:buNone/>
            </a:pPr>
            <a:r>
              <a:rPr lang="en"/>
              <a:t>	normal_min,</a:t>
            </a:r>
            <a:endParaRPr/>
          </a:p>
          <a:p>
            <a:pPr marL="0" lvl="0" indent="0" algn="l" rtl="0">
              <a:spcBef>
                <a:spcPts val="0"/>
              </a:spcBef>
              <a:spcAft>
                <a:spcPts val="0"/>
              </a:spcAft>
              <a:buClr>
                <a:schemeClr val="dk1"/>
              </a:buClr>
              <a:buSzPts val="1100"/>
              <a:buFont typeface="Arial"/>
              <a:buNone/>
            </a:pPr>
            <a:r>
              <a:rPr lang="en"/>
              <a:t>	normal_max</a:t>
            </a:r>
            <a:endParaRPr/>
          </a:p>
          <a:p>
            <a:pPr marL="0" lvl="0" indent="0" algn="l" rtl="0">
              <a:spcBef>
                <a:spcPts val="0"/>
              </a:spcBef>
              <a:spcAft>
                <a:spcPts val="0"/>
              </a:spcAft>
              <a:buClr>
                <a:schemeClr val="dk1"/>
              </a:buClr>
              <a:buSzPts val="1100"/>
              <a:buFont typeface="Arial"/>
              <a:buNone/>
            </a:pPr>
            <a:r>
              <a:rPr lang="en"/>
              <a:t>FROM TEMP_STAGING_WEATHER_TEMPERATURE;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SELECT * FROM ODS_SCHEMA.ODS_WEATHER_TEMPERATURE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--Weather Precipitation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Create temporary staging table with appropriate columns</a:t>
            </a:r>
            <a:endParaRPr/>
          </a:p>
          <a:p>
            <a:pPr marL="0" lvl="0" indent="0" algn="l" rtl="0">
              <a:spcBef>
                <a:spcPts val="0"/>
              </a:spcBef>
              <a:spcAft>
                <a:spcPts val="0"/>
              </a:spcAft>
              <a:buClr>
                <a:schemeClr val="dk1"/>
              </a:buClr>
              <a:buSzPts val="1100"/>
              <a:buFont typeface="Arial"/>
              <a:buNone/>
            </a:pPr>
            <a:r>
              <a:rPr lang="en"/>
              <a:t>CREATE OR REPLACE TABLE TEMP_STAGING_WEATHER_PRECIPITATION (</a:t>
            </a:r>
            <a:endParaRPr/>
          </a:p>
          <a:p>
            <a:pPr marL="0" lvl="0" indent="0" algn="l" rtl="0">
              <a:spcBef>
                <a:spcPts val="0"/>
              </a:spcBef>
              <a:spcAft>
                <a:spcPts val="0"/>
              </a:spcAft>
              <a:buClr>
                <a:schemeClr val="dk1"/>
              </a:buClr>
              <a:buSzPts val="1100"/>
              <a:buFont typeface="Arial"/>
              <a:buNone/>
            </a:pPr>
            <a:r>
              <a:rPr lang="en"/>
              <a:t>	date STRING,</a:t>
            </a:r>
            <a:endParaRPr/>
          </a:p>
          <a:p>
            <a:pPr marL="0" lvl="0" indent="0" algn="l" rtl="0">
              <a:spcBef>
                <a:spcPts val="0"/>
              </a:spcBef>
              <a:spcAft>
                <a:spcPts val="0"/>
              </a:spcAft>
              <a:buClr>
                <a:schemeClr val="dk1"/>
              </a:buClr>
              <a:buSzPts val="1100"/>
              <a:buFont typeface="Arial"/>
              <a:buNone/>
            </a:pPr>
            <a:r>
              <a:rPr lang="en"/>
              <a:t>	location STRING,</a:t>
            </a:r>
            <a:endParaRPr/>
          </a:p>
          <a:p>
            <a:pPr marL="0" lvl="0" indent="0" algn="l" rtl="0">
              <a:spcBef>
                <a:spcPts val="0"/>
              </a:spcBef>
              <a:spcAft>
                <a:spcPts val="0"/>
              </a:spcAft>
              <a:buClr>
                <a:schemeClr val="dk1"/>
              </a:buClr>
              <a:buSzPts val="1100"/>
              <a:buFont typeface="Arial"/>
              <a:buNone/>
            </a:pPr>
            <a:r>
              <a:rPr lang="en"/>
              <a:t>	precipitation DOUBLE</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Define a file format to explicitly specify the CSV structure</a:t>
            </a:r>
            <a:endParaRPr/>
          </a:p>
          <a:p>
            <a:pPr marL="0" lvl="0" indent="0" algn="l" rtl="0">
              <a:spcBef>
                <a:spcPts val="0"/>
              </a:spcBef>
              <a:spcAft>
                <a:spcPts val="0"/>
              </a:spcAft>
              <a:buClr>
                <a:schemeClr val="dk1"/>
              </a:buClr>
              <a:buSzPts val="1100"/>
              <a:buFont typeface="Arial"/>
              <a:buNone/>
            </a:pPr>
            <a:r>
              <a:rPr lang="en"/>
              <a:t>CREATE OR REPLACE FILE FORMAT YELP_SCHEMA.CSV_FORMAT</a:t>
            </a:r>
            <a:endParaRPr/>
          </a:p>
          <a:p>
            <a:pPr marL="0" lvl="0" indent="0" algn="l" rtl="0">
              <a:spcBef>
                <a:spcPts val="0"/>
              </a:spcBef>
              <a:spcAft>
                <a:spcPts val="0"/>
              </a:spcAft>
              <a:buClr>
                <a:schemeClr val="dk1"/>
              </a:buClr>
              <a:buSzPts val="1100"/>
              <a:buFont typeface="Arial"/>
              <a:buNone/>
            </a:pPr>
            <a:r>
              <a:rPr lang="en"/>
              <a:t>TYPE = 'CSV'</a:t>
            </a:r>
            <a:endParaRPr/>
          </a:p>
          <a:p>
            <a:pPr marL="0" lvl="0" indent="0" algn="l" rtl="0">
              <a:spcBef>
                <a:spcPts val="0"/>
              </a:spcBef>
              <a:spcAft>
                <a:spcPts val="0"/>
              </a:spcAft>
              <a:buClr>
                <a:schemeClr val="dk1"/>
              </a:buClr>
              <a:buSzPts val="1100"/>
              <a:buFont typeface="Arial"/>
              <a:buNone/>
            </a:pPr>
            <a:r>
              <a:rPr lang="en"/>
              <a:t>FIELD_OPTIONALLY_ENCLOSED_BY = '"'</a:t>
            </a:r>
            <a:endParaRPr/>
          </a:p>
          <a:p>
            <a:pPr marL="0" lvl="0" indent="0" algn="l" rtl="0">
              <a:spcBef>
                <a:spcPts val="0"/>
              </a:spcBef>
              <a:spcAft>
                <a:spcPts val="0"/>
              </a:spcAft>
              <a:buClr>
                <a:schemeClr val="dk1"/>
              </a:buClr>
              <a:buSzPts val="1100"/>
              <a:buFont typeface="Arial"/>
              <a:buNone/>
            </a:pPr>
            <a:r>
              <a:rPr lang="en"/>
              <a:t>SKIP_HEADER = 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Load data into the temporary staging table</a:t>
            </a:r>
            <a:endParaRPr/>
          </a:p>
          <a:p>
            <a:pPr marL="0" lvl="0" indent="0" algn="l" rtl="0">
              <a:spcBef>
                <a:spcPts val="0"/>
              </a:spcBef>
              <a:spcAft>
                <a:spcPts val="0"/>
              </a:spcAft>
              <a:buClr>
                <a:schemeClr val="dk1"/>
              </a:buClr>
              <a:buSzPts val="1100"/>
              <a:buFont typeface="Arial"/>
              <a:buNone/>
            </a:pPr>
            <a:r>
              <a:rPr lang="en"/>
              <a:t>COPY INTO TEMP_STAGING_WEATHER_PRECIPITATION</a:t>
            </a:r>
            <a:endParaRPr/>
          </a:p>
          <a:p>
            <a:pPr marL="0" lvl="0" indent="0" algn="l" rtl="0">
              <a:spcBef>
                <a:spcPts val="0"/>
              </a:spcBef>
              <a:spcAft>
                <a:spcPts val="0"/>
              </a:spcAft>
              <a:buClr>
                <a:schemeClr val="dk1"/>
              </a:buClr>
              <a:buSzPts val="1100"/>
              <a:buFont typeface="Arial"/>
              <a:buNone/>
            </a:pPr>
            <a:r>
              <a:rPr lang="en"/>
              <a:t>FROM @YELP_SCHEMA.PERCIPITATION_STAGING</a:t>
            </a:r>
            <a:endParaRPr/>
          </a:p>
          <a:p>
            <a:pPr marL="0" lvl="0" indent="0" algn="l" rtl="0">
              <a:spcBef>
                <a:spcPts val="0"/>
              </a:spcBef>
              <a:spcAft>
                <a:spcPts val="0"/>
              </a:spcAft>
              <a:buClr>
                <a:schemeClr val="dk1"/>
              </a:buClr>
              <a:buSzPts val="1100"/>
              <a:buFont typeface="Arial"/>
              <a:buNone/>
            </a:pPr>
            <a:r>
              <a:rPr lang="en"/>
              <a:t>FILE_FORMAT = (FORMAT_NAME = YELP_SCHEMA.CSV_FORMAT)</a:t>
            </a:r>
            <a:endParaRPr/>
          </a:p>
          <a:p>
            <a:pPr marL="0" lvl="0" indent="0" algn="l" rtl="0">
              <a:spcBef>
                <a:spcPts val="0"/>
              </a:spcBef>
              <a:spcAft>
                <a:spcPts val="0"/>
              </a:spcAft>
              <a:buClr>
                <a:schemeClr val="dk1"/>
              </a:buClr>
              <a:buSzPts val="1100"/>
              <a:buFont typeface="Arial"/>
              <a:buNone/>
            </a:pPr>
            <a:r>
              <a:rPr lang="en"/>
              <a:t>PATTERN = '.*\\.csv'</a:t>
            </a:r>
            <a:endParaRPr/>
          </a:p>
          <a:p>
            <a:pPr marL="0" lvl="0" indent="0" algn="l" rtl="0">
              <a:spcBef>
                <a:spcPts val="0"/>
              </a:spcBef>
              <a:spcAft>
                <a:spcPts val="0"/>
              </a:spcAft>
              <a:buClr>
                <a:schemeClr val="dk1"/>
              </a:buClr>
              <a:buSzPts val="1100"/>
              <a:buFont typeface="Arial"/>
              <a:buNone/>
            </a:pPr>
            <a:r>
              <a:rPr lang="en"/>
              <a:t>ON_ERROR = 'CONTINUE';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Create ODS_WEATHER_PRECIPITATION table if it doesn't exist</a:t>
            </a:r>
            <a:endParaRPr/>
          </a:p>
          <a:p>
            <a:pPr marL="0" lvl="0" indent="0" algn="l" rtl="0">
              <a:spcBef>
                <a:spcPts val="0"/>
              </a:spcBef>
              <a:spcAft>
                <a:spcPts val="0"/>
              </a:spcAft>
              <a:buClr>
                <a:schemeClr val="dk1"/>
              </a:buClr>
              <a:buSzPts val="1100"/>
              <a:buFont typeface="Arial"/>
              <a:buNone/>
            </a:pPr>
            <a:r>
              <a:rPr lang="en"/>
              <a:t>CREATE OR REPLACE TABLE ODS_SCHEMA.ODS_WEATHER_PRECIPITATION (</a:t>
            </a:r>
            <a:endParaRPr/>
          </a:p>
          <a:p>
            <a:pPr marL="0" lvl="0" indent="0" algn="l" rtl="0">
              <a:spcBef>
                <a:spcPts val="0"/>
              </a:spcBef>
              <a:spcAft>
                <a:spcPts val="0"/>
              </a:spcAft>
              <a:buClr>
                <a:schemeClr val="dk1"/>
              </a:buClr>
              <a:buSzPts val="1100"/>
              <a:buFont typeface="Arial"/>
              <a:buNone/>
            </a:pPr>
            <a:r>
              <a:rPr lang="en"/>
              <a:t>	weather_id INT AUTOINCREMENT,</a:t>
            </a:r>
            <a:endParaRPr/>
          </a:p>
          <a:p>
            <a:pPr marL="0" lvl="0" indent="0" algn="l" rtl="0">
              <a:spcBef>
                <a:spcPts val="0"/>
              </a:spcBef>
              <a:spcAft>
                <a:spcPts val="0"/>
              </a:spcAft>
              <a:buClr>
                <a:schemeClr val="dk1"/>
              </a:buClr>
              <a:buSzPts val="1100"/>
              <a:buFont typeface="Arial"/>
              <a:buNone/>
            </a:pPr>
            <a:r>
              <a:rPr lang="en"/>
              <a:t>	date TIMESTAMP,</a:t>
            </a:r>
            <a:endParaRPr/>
          </a:p>
          <a:p>
            <a:pPr marL="0" lvl="0" indent="0" algn="l" rtl="0">
              <a:spcBef>
                <a:spcPts val="0"/>
              </a:spcBef>
              <a:spcAft>
                <a:spcPts val="0"/>
              </a:spcAft>
              <a:buClr>
                <a:schemeClr val="dk1"/>
              </a:buClr>
              <a:buSzPts val="1100"/>
              <a:buFont typeface="Arial"/>
              <a:buNone/>
            </a:pPr>
            <a:r>
              <a:rPr lang="en"/>
              <a:t>	location STRING,</a:t>
            </a:r>
            <a:endParaRPr/>
          </a:p>
          <a:p>
            <a:pPr marL="0" lvl="0" indent="0" algn="l" rtl="0">
              <a:spcBef>
                <a:spcPts val="0"/>
              </a:spcBef>
              <a:spcAft>
                <a:spcPts val="0"/>
              </a:spcAft>
              <a:buClr>
                <a:schemeClr val="dk1"/>
              </a:buClr>
              <a:buSzPts val="1100"/>
              <a:buFont typeface="Arial"/>
              <a:buNone/>
            </a:pPr>
            <a:r>
              <a:rPr lang="en"/>
              <a:t>	precipitation DOUBLE</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Insert transformed data into the ODS table</a:t>
            </a:r>
            <a:endParaRPr/>
          </a:p>
          <a:p>
            <a:pPr marL="0" lvl="0" indent="0" algn="l" rtl="0">
              <a:spcBef>
                <a:spcPts val="0"/>
              </a:spcBef>
              <a:spcAft>
                <a:spcPts val="0"/>
              </a:spcAft>
              <a:buClr>
                <a:schemeClr val="dk1"/>
              </a:buClr>
              <a:buSzPts val="1100"/>
              <a:buFont typeface="Arial"/>
              <a:buNone/>
            </a:pPr>
            <a:r>
              <a:rPr lang="en"/>
              <a:t>INSERT INTO ODS_SCHEMA.ODS_WEATHER_PRECIPITATION (date, location, precipitation)</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TO_TIMESTAMP(LTRIM(date), 'YYYYMMDD') AS date,</a:t>
            </a:r>
            <a:endParaRPr/>
          </a:p>
          <a:p>
            <a:pPr marL="0" lvl="0" indent="0" algn="l" rtl="0">
              <a:spcBef>
                <a:spcPts val="0"/>
              </a:spcBef>
              <a:spcAft>
                <a:spcPts val="0"/>
              </a:spcAft>
              <a:buClr>
                <a:schemeClr val="dk1"/>
              </a:buClr>
              <a:buSzPts val="1100"/>
              <a:buFont typeface="Arial"/>
              <a:buNone/>
            </a:pPr>
            <a:r>
              <a:rPr lang="en"/>
              <a:t>	location,</a:t>
            </a:r>
            <a:endParaRPr/>
          </a:p>
          <a:p>
            <a:pPr marL="0" lvl="0" indent="0" algn="l" rtl="0">
              <a:spcBef>
                <a:spcPts val="0"/>
              </a:spcBef>
              <a:spcAft>
                <a:spcPts val="0"/>
              </a:spcAft>
              <a:buClr>
                <a:schemeClr val="dk1"/>
              </a:buClr>
              <a:buSzPts val="1100"/>
              <a:buFont typeface="Arial"/>
              <a:buNone/>
            </a:pPr>
            <a:r>
              <a:rPr lang="en"/>
              <a:t>	precipitation</a:t>
            </a:r>
            <a:endParaRPr/>
          </a:p>
          <a:p>
            <a:pPr marL="0" lvl="0" indent="0" algn="l" rtl="0">
              <a:spcBef>
                <a:spcPts val="0"/>
              </a:spcBef>
              <a:spcAft>
                <a:spcPts val="0"/>
              </a:spcAft>
              <a:buClr>
                <a:schemeClr val="dk1"/>
              </a:buClr>
              <a:buSzPts val="1100"/>
              <a:buFont typeface="Arial"/>
              <a:buNone/>
            </a:pPr>
            <a:r>
              <a:rPr lang="en"/>
              <a:t>FROM TEMP_STAGING_WEATHER_PRECIPITATION;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Verify the data in the ODS table</a:t>
            </a:r>
            <a:endParaRPr/>
          </a:p>
          <a:p>
            <a:pPr marL="0" lvl="0" indent="0" algn="l" rtl="0">
              <a:spcBef>
                <a:spcPts val="0"/>
              </a:spcBef>
              <a:spcAft>
                <a:spcPts val="0"/>
              </a:spcAft>
              <a:buNone/>
            </a:pPr>
            <a:r>
              <a:rPr lang="en"/>
              <a:t>SELECT * FROM ODS_SCHEMA.ODS_WEATHER_PRECIPITATION LIMIT 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71c910cf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71c910c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71c910cf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71c910c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71c910cf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71c910cf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71c910cf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71c910cf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71c910cf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71c910cf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71c910cf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71c910cf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e69307cca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e69307cca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--integrating weather data with yelp reviews</a:t>
            </a:r>
            <a:endParaRPr/>
          </a:p>
          <a:p>
            <a:pPr marL="0" lvl="0" indent="0" algn="l" rtl="0">
              <a:spcBef>
                <a:spcPts val="0"/>
              </a:spcBef>
              <a:spcAft>
                <a:spcPts val="0"/>
              </a:spcAft>
              <a:buClr>
                <a:schemeClr val="dk1"/>
              </a:buClr>
              <a:buSzPts val="1100"/>
              <a:buFont typeface="Arial"/>
              <a:buNone/>
            </a:pPr>
            <a:r>
              <a:rPr lang="en"/>
              <a:t>CREATE OR REPLACE VIEW ODS_SCHEMA.INTEGRATED_YELP_REVIEWS_WEATHER AS</a:t>
            </a:r>
            <a:endParaRPr/>
          </a:p>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y.review_id,</a:t>
            </a:r>
            <a:endParaRPr/>
          </a:p>
          <a:p>
            <a:pPr marL="0" lvl="0" indent="0" algn="l" rtl="0">
              <a:spcBef>
                <a:spcPts val="0"/>
              </a:spcBef>
              <a:spcAft>
                <a:spcPts val="0"/>
              </a:spcAft>
              <a:buClr>
                <a:schemeClr val="dk1"/>
              </a:buClr>
              <a:buSzPts val="1100"/>
              <a:buFont typeface="Arial"/>
              <a:buNone/>
            </a:pPr>
            <a:r>
              <a:rPr lang="en"/>
              <a:t>	y.user_id,</a:t>
            </a:r>
            <a:endParaRPr/>
          </a:p>
          <a:p>
            <a:pPr marL="0" lvl="0" indent="0" algn="l" rtl="0">
              <a:spcBef>
                <a:spcPts val="0"/>
              </a:spcBef>
              <a:spcAft>
                <a:spcPts val="0"/>
              </a:spcAft>
              <a:buClr>
                <a:schemeClr val="dk1"/>
              </a:buClr>
              <a:buSzPts val="1100"/>
              <a:buFont typeface="Arial"/>
              <a:buNone/>
            </a:pPr>
            <a:r>
              <a:rPr lang="en"/>
              <a:t>	y.business_id,</a:t>
            </a:r>
            <a:endParaRPr/>
          </a:p>
          <a:p>
            <a:pPr marL="0" lvl="0" indent="0" algn="l" rtl="0">
              <a:spcBef>
                <a:spcPts val="0"/>
              </a:spcBef>
              <a:spcAft>
                <a:spcPts val="0"/>
              </a:spcAft>
              <a:buClr>
                <a:schemeClr val="dk1"/>
              </a:buClr>
              <a:buSzPts val="1100"/>
              <a:buFont typeface="Arial"/>
              <a:buNone/>
            </a:pPr>
            <a:r>
              <a:rPr lang="en"/>
              <a:t>	y.stars,</a:t>
            </a:r>
            <a:endParaRPr/>
          </a:p>
          <a:p>
            <a:pPr marL="0" lvl="0" indent="0" algn="l" rtl="0">
              <a:spcBef>
                <a:spcPts val="0"/>
              </a:spcBef>
              <a:spcAft>
                <a:spcPts val="0"/>
              </a:spcAft>
              <a:buClr>
                <a:schemeClr val="dk1"/>
              </a:buClr>
              <a:buSzPts val="1100"/>
              <a:buFont typeface="Arial"/>
              <a:buNone/>
            </a:pPr>
            <a:r>
              <a:rPr lang="en"/>
              <a:t>	y.text,</a:t>
            </a:r>
            <a:endParaRPr/>
          </a:p>
          <a:p>
            <a:pPr marL="0" lvl="0" indent="0" algn="l" rtl="0">
              <a:spcBef>
                <a:spcPts val="0"/>
              </a:spcBef>
              <a:spcAft>
                <a:spcPts val="0"/>
              </a:spcAft>
              <a:buClr>
                <a:schemeClr val="dk1"/>
              </a:buClr>
              <a:buSzPts val="1100"/>
              <a:buFont typeface="Arial"/>
              <a:buNone/>
            </a:pPr>
            <a:r>
              <a:rPr lang="en"/>
              <a:t>	y.date AS review_date,</a:t>
            </a:r>
            <a:endParaRPr/>
          </a:p>
          <a:p>
            <a:pPr marL="0" lvl="0" indent="0" algn="l" rtl="0">
              <a:spcBef>
                <a:spcPts val="0"/>
              </a:spcBef>
              <a:spcAft>
                <a:spcPts val="0"/>
              </a:spcAft>
              <a:buClr>
                <a:schemeClr val="dk1"/>
              </a:buClr>
              <a:buSzPts val="1100"/>
              <a:buFont typeface="Arial"/>
              <a:buNone/>
            </a:pPr>
            <a:r>
              <a:rPr lang="en"/>
              <a:t>	t.temp_min,</a:t>
            </a:r>
            <a:endParaRPr/>
          </a:p>
          <a:p>
            <a:pPr marL="0" lvl="0" indent="0" algn="l" rtl="0">
              <a:spcBef>
                <a:spcPts val="0"/>
              </a:spcBef>
              <a:spcAft>
                <a:spcPts val="0"/>
              </a:spcAft>
              <a:buClr>
                <a:schemeClr val="dk1"/>
              </a:buClr>
              <a:buSzPts val="1100"/>
              <a:buFont typeface="Arial"/>
              <a:buNone/>
            </a:pPr>
            <a:r>
              <a:rPr lang="en"/>
              <a:t>	t.temp_max,</a:t>
            </a:r>
            <a:endParaRPr/>
          </a:p>
          <a:p>
            <a:pPr marL="0" lvl="0" indent="0" algn="l" rtl="0">
              <a:spcBef>
                <a:spcPts val="0"/>
              </a:spcBef>
              <a:spcAft>
                <a:spcPts val="0"/>
              </a:spcAft>
              <a:buClr>
                <a:schemeClr val="dk1"/>
              </a:buClr>
              <a:buSzPts val="1100"/>
              <a:buFont typeface="Arial"/>
              <a:buNone/>
            </a:pPr>
            <a:r>
              <a:rPr lang="en"/>
              <a:t>	t.normal_min,</a:t>
            </a:r>
            <a:endParaRPr/>
          </a:p>
          <a:p>
            <a:pPr marL="0" lvl="0" indent="0" algn="l" rtl="0">
              <a:spcBef>
                <a:spcPts val="0"/>
              </a:spcBef>
              <a:spcAft>
                <a:spcPts val="0"/>
              </a:spcAft>
              <a:buClr>
                <a:schemeClr val="dk1"/>
              </a:buClr>
              <a:buSzPts val="1100"/>
              <a:buFont typeface="Arial"/>
              <a:buNone/>
            </a:pPr>
            <a:r>
              <a:rPr lang="en"/>
              <a:t>	t.normal_max,</a:t>
            </a:r>
            <a:endParaRPr/>
          </a:p>
          <a:p>
            <a:pPr marL="0" lvl="0" indent="0" algn="l" rtl="0">
              <a:spcBef>
                <a:spcPts val="0"/>
              </a:spcBef>
              <a:spcAft>
                <a:spcPts val="0"/>
              </a:spcAft>
              <a:buClr>
                <a:schemeClr val="dk1"/>
              </a:buClr>
              <a:buSzPts val="1100"/>
              <a:buFont typeface="Arial"/>
              <a:buNone/>
            </a:pPr>
            <a:r>
              <a:rPr lang="en"/>
              <a:t>	p.precipitation</a:t>
            </a:r>
            <a:endParaRPr/>
          </a:p>
          <a:p>
            <a:pPr marL="0" lvl="0" indent="0" algn="l" rtl="0">
              <a:spcBef>
                <a:spcPts val="0"/>
              </a:spcBef>
              <a:spcAft>
                <a:spcPts val="0"/>
              </a:spcAft>
              <a:buClr>
                <a:schemeClr val="dk1"/>
              </a:buClr>
              <a:buSzPts val="1100"/>
              <a:buFont typeface="Arial"/>
              <a:buNone/>
            </a:pPr>
            <a:r>
              <a:rPr lang="en"/>
              <a:t>FROM</a:t>
            </a:r>
            <a:endParaRPr/>
          </a:p>
          <a:p>
            <a:pPr marL="0" lvl="0" indent="0" algn="l" rtl="0">
              <a:spcBef>
                <a:spcPts val="0"/>
              </a:spcBef>
              <a:spcAft>
                <a:spcPts val="0"/>
              </a:spcAft>
              <a:buClr>
                <a:schemeClr val="dk1"/>
              </a:buClr>
              <a:buSzPts val="1100"/>
              <a:buFont typeface="Arial"/>
              <a:buNone/>
            </a:pPr>
            <a:r>
              <a:rPr lang="en"/>
              <a:t>	ODS_SCHEMA.ODS_YELP_REVIEWS y</a:t>
            </a:r>
            <a:endParaRPr/>
          </a:p>
          <a:p>
            <a:pPr marL="0" lvl="0" indent="0" algn="l" rtl="0">
              <a:spcBef>
                <a:spcPts val="0"/>
              </a:spcBef>
              <a:spcAft>
                <a:spcPts val="0"/>
              </a:spcAft>
              <a:buClr>
                <a:schemeClr val="dk1"/>
              </a:buClr>
              <a:buSzPts val="1100"/>
              <a:buFont typeface="Arial"/>
              <a:buNone/>
            </a:pPr>
            <a:r>
              <a:rPr lang="en"/>
              <a:t>LEFT JOIN</a:t>
            </a:r>
            <a:endParaRPr/>
          </a:p>
          <a:p>
            <a:pPr marL="0" lvl="0" indent="0" algn="l" rtl="0">
              <a:spcBef>
                <a:spcPts val="0"/>
              </a:spcBef>
              <a:spcAft>
                <a:spcPts val="0"/>
              </a:spcAft>
              <a:buClr>
                <a:schemeClr val="dk1"/>
              </a:buClr>
              <a:buSzPts val="1100"/>
              <a:buFont typeface="Arial"/>
              <a:buNone/>
            </a:pPr>
            <a:r>
              <a:rPr lang="en"/>
              <a:t>	ODS_SCHEMA.ODS_WEATHER_TEMPERATURE t</a:t>
            </a:r>
            <a:endParaRPr/>
          </a:p>
          <a:p>
            <a:pPr marL="0" lvl="0" indent="0" algn="l" rtl="0">
              <a:spcBef>
                <a:spcPts val="0"/>
              </a:spcBef>
              <a:spcAft>
                <a:spcPts val="0"/>
              </a:spcAft>
              <a:buClr>
                <a:schemeClr val="dk1"/>
              </a:buClr>
              <a:buSzPts val="1100"/>
              <a:buFont typeface="Arial"/>
              <a:buNone/>
            </a:pPr>
            <a:r>
              <a:rPr lang="en"/>
              <a:t>ON</a:t>
            </a:r>
            <a:endParaRPr/>
          </a:p>
          <a:p>
            <a:pPr marL="0" lvl="0" indent="0" algn="l" rtl="0">
              <a:spcBef>
                <a:spcPts val="0"/>
              </a:spcBef>
              <a:spcAft>
                <a:spcPts val="0"/>
              </a:spcAft>
              <a:buClr>
                <a:schemeClr val="dk1"/>
              </a:buClr>
              <a:buSzPts val="1100"/>
              <a:buFont typeface="Arial"/>
              <a:buNone/>
            </a:pPr>
            <a:r>
              <a:rPr lang="en"/>
              <a:t>	TO_CHAR(y.date, 'YYYY-MM-DD') = TO_CHAR(t.date, 'YYYY-MM-DD')</a:t>
            </a:r>
            <a:endParaRPr/>
          </a:p>
          <a:p>
            <a:pPr marL="0" lvl="0" indent="0" algn="l" rtl="0">
              <a:spcBef>
                <a:spcPts val="0"/>
              </a:spcBef>
              <a:spcAft>
                <a:spcPts val="0"/>
              </a:spcAft>
              <a:buClr>
                <a:schemeClr val="dk1"/>
              </a:buClr>
              <a:buSzPts val="1100"/>
              <a:buFont typeface="Arial"/>
              <a:buNone/>
            </a:pPr>
            <a:r>
              <a:rPr lang="en"/>
              <a:t>LEFT JOIN</a:t>
            </a:r>
            <a:endParaRPr/>
          </a:p>
          <a:p>
            <a:pPr marL="0" lvl="0" indent="0" algn="l" rtl="0">
              <a:spcBef>
                <a:spcPts val="0"/>
              </a:spcBef>
              <a:spcAft>
                <a:spcPts val="0"/>
              </a:spcAft>
              <a:buClr>
                <a:schemeClr val="dk1"/>
              </a:buClr>
              <a:buSzPts val="1100"/>
              <a:buFont typeface="Arial"/>
              <a:buNone/>
            </a:pPr>
            <a:r>
              <a:rPr lang="en"/>
              <a:t>	ODS_SCHEMA.ODS_WEATHER_PRECIPITATION p</a:t>
            </a:r>
            <a:endParaRPr/>
          </a:p>
          <a:p>
            <a:pPr marL="0" lvl="0" indent="0" algn="l" rtl="0">
              <a:spcBef>
                <a:spcPts val="0"/>
              </a:spcBef>
              <a:spcAft>
                <a:spcPts val="0"/>
              </a:spcAft>
              <a:buClr>
                <a:schemeClr val="dk1"/>
              </a:buClr>
              <a:buSzPts val="1100"/>
              <a:buFont typeface="Arial"/>
              <a:buNone/>
            </a:pPr>
            <a:r>
              <a:rPr lang="en"/>
              <a:t>ON</a:t>
            </a:r>
            <a:endParaRPr/>
          </a:p>
          <a:p>
            <a:pPr marL="0" lvl="0" indent="0" algn="l" rtl="0">
              <a:spcBef>
                <a:spcPts val="0"/>
              </a:spcBef>
              <a:spcAft>
                <a:spcPts val="0"/>
              </a:spcAft>
              <a:buClr>
                <a:schemeClr val="dk1"/>
              </a:buClr>
              <a:buSzPts val="1100"/>
              <a:buFont typeface="Arial"/>
              <a:buNone/>
            </a:pPr>
            <a:r>
              <a:rPr lang="en"/>
              <a:t>	TO_CHAR(y.date, 'YYYY-MM-DD') = TO_CHAR(p.date, 'YYYY-MM-DD');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SELECT * FROM ODS_SCHEMA.INTEGRATED_YELP_REVIEWS_WEATHER limit 10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742178e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742178e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69307cca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69307cca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Create DWH tables</a:t>
            </a:r>
            <a:endParaRPr/>
          </a:p>
          <a:p>
            <a:pPr marL="0" lvl="0" indent="0" algn="l" rtl="0">
              <a:spcBef>
                <a:spcPts val="0"/>
              </a:spcBef>
              <a:spcAft>
                <a:spcPts val="0"/>
              </a:spcAft>
              <a:buClr>
                <a:schemeClr val="dk1"/>
              </a:buClr>
              <a:buSzPts val="1100"/>
              <a:buFont typeface="Arial"/>
              <a:buNone/>
            </a:pPr>
            <a:r>
              <a:rPr lang="en"/>
              <a:t>--Yelp Reviews</a:t>
            </a:r>
            <a:endParaRPr/>
          </a:p>
          <a:p>
            <a:pPr marL="0" lvl="0" indent="0" algn="l" rtl="0">
              <a:spcBef>
                <a:spcPts val="0"/>
              </a:spcBef>
              <a:spcAft>
                <a:spcPts val="0"/>
              </a:spcAft>
              <a:buClr>
                <a:schemeClr val="dk1"/>
              </a:buClr>
              <a:buSzPts val="1100"/>
              <a:buFont typeface="Arial"/>
              <a:buNone/>
            </a:pPr>
            <a:r>
              <a:rPr lang="en"/>
              <a:t>CREATE OR REPLACE TABLE DWH_SCHEMA.DWH_YELP_REVIEWS AS</a:t>
            </a:r>
            <a:endParaRPr/>
          </a:p>
          <a:p>
            <a:pPr marL="0" lvl="0" indent="0" algn="l" rtl="0">
              <a:spcBef>
                <a:spcPts val="0"/>
              </a:spcBef>
              <a:spcAft>
                <a:spcPts val="0"/>
              </a:spcAft>
              <a:buClr>
                <a:schemeClr val="dk1"/>
              </a:buClr>
              <a:buSzPts val="1100"/>
              <a:buFont typeface="Arial"/>
              <a:buNone/>
            </a:pPr>
            <a:r>
              <a:rPr lang="en"/>
              <a:t>SELECT * FROM ODS_SCHEMA.ODS_YELP_REVIEWS;</a:t>
            </a:r>
            <a:endParaRPr/>
          </a:p>
          <a:p>
            <a:pPr marL="0" lvl="0" indent="0" algn="l" rtl="0">
              <a:spcBef>
                <a:spcPts val="0"/>
              </a:spcBef>
              <a:spcAft>
                <a:spcPts val="0"/>
              </a:spcAft>
              <a:buClr>
                <a:schemeClr val="dk1"/>
              </a:buClr>
              <a:buSzPts val="1100"/>
              <a:buFont typeface="Arial"/>
              <a:buNone/>
            </a:pPr>
            <a:r>
              <a:rPr lang="en"/>
              <a:t>INSERT INTO DWH_SCHEMA.DWH_YELP_REVIEWS;</a:t>
            </a:r>
            <a:endParaRPr/>
          </a:p>
          <a:p>
            <a:pPr marL="0" lvl="0" indent="0" algn="l" rtl="0">
              <a:spcBef>
                <a:spcPts val="0"/>
              </a:spcBef>
              <a:spcAft>
                <a:spcPts val="0"/>
              </a:spcAft>
              <a:buClr>
                <a:schemeClr val="dk1"/>
              </a:buClr>
              <a:buSzPts val="1100"/>
              <a:buFont typeface="Arial"/>
              <a:buNone/>
            </a:pPr>
            <a:r>
              <a:rPr lang="en"/>
              <a:t>SELECT * FROM DWH_SCHEMA.DWH_YELP_REVIEWS limit 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--Yelp Business</a:t>
            </a:r>
            <a:endParaRPr/>
          </a:p>
          <a:p>
            <a:pPr marL="0" lvl="0" indent="0" algn="l" rtl="0">
              <a:spcBef>
                <a:spcPts val="0"/>
              </a:spcBef>
              <a:spcAft>
                <a:spcPts val="0"/>
              </a:spcAft>
              <a:buClr>
                <a:schemeClr val="dk1"/>
              </a:buClr>
              <a:buSzPts val="1100"/>
              <a:buFont typeface="Arial"/>
              <a:buNone/>
            </a:pPr>
            <a:r>
              <a:rPr lang="en"/>
              <a:t>CREATE OR REPLACE TABLE DWH_SCHEMA.DWH_YELP_BUSINESS AS</a:t>
            </a:r>
            <a:endParaRPr/>
          </a:p>
          <a:p>
            <a:pPr marL="0" lvl="0" indent="0" algn="l" rtl="0">
              <a:spcBef>
                <a:spcPts val="0"/>
              </a:spcBef>
              <a:spcAft>
                <a:spcPts val="0"/>
              </a:spcAft>
              <a:buClr>
                <a:schemeClr val="dk1"/>
              </a:buClr>
              <a:buSzPts val="1100"/>
              <a:buFont typeface="Arial"/>
              <a:buNone/>
            </a:pPr>
            <a:r>
              <a:rPr lang="en"/>
              <a:t>SELECT * FROM ODS_SCHEMA.ODS_YELP_BUSINESS;</a:t>
            </a:r>
            <a:endParaRPr/>
          </a:p>
          <a:p>
            <a:pPr marL="0" lvl="0" indent="0" algn="l" rtl="0">
              <a:spcBef>
                <a:spcPts val="0"/>
              </a:spcBef>
              <a:spcAft>
                <a:spcPts val="0"/>
              </a:spcAft>
              <a:buClr>
                <a:schemeClr val="dk1"/>
              </a:buClr>
              <a:buSzPts val="1100"/>
              <a:buFont typeface="Arial"/>
              <a:buNone/>
            </a:pPr>
            <a:r>
              <a:rPr lang="en"/>
              <a:t>INSERT INTO DWH_SCHEMA.DWH_YELP_BUSINESS</a:t>
            </a:r>
            <a:endParaRPr/>
          </a:p>
          <a:p>
            <a:pPr marL="0" lvl="0" indent="0" algn="l" rtl="0">
              <a:spcBef>
                <a:spcPts val="0"/>
              </a:spcBef>
              <a:spcAft>
                <a:spcPts val="0"/>
              </a:spcAft>
              <a:buClr>
                <a:schemeClr val="dk1"/>
              </a:buClr>
              <a:buSzPts val="1100"/>
              <a:buFont typeface="Arial"/>
              <a:buNone/>
            </a:pPr>
            <a:r>
              <a:rPr lang="en"/>
              <a:t>SELECT * FROM DWH_SCHEMA.DWH_YELP_BUSINESS limit 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--Yelp Tip</a:t>
            </a:r>
            <a:endParaRPr/>
          </a:p>
          <a:p>
            <a:pPr marL="0" lvl="0" indent="0" algn="l" rtl="0">
              <a:spcBef>
                <a:spcPts val="0"/>
              </a:spcBef>
              <a:spcAft>
                <a:spcPts val="0"/>
              </a:spcAft>
              <a:buClr>
                <a:schemeClr val="dk1"/>
              </a:buClr>
              <a:buSzPts val="1100"/>
              <a:buFont typeface="Arial"/>
              <a:buNone/>
            </a:pPr>
            <a:r>
              <a:rPr lang="en"/>
              <a:t>CREATE OR REPLACE TABLE DWH_SCHEMA.DWH_YELP_TIP AS</a:t>
            </a:r>
            <a:endParaRPr/>
          </a:p>
          <a:p>
            <a:pPr marL="0" lvl="0" indent="0" algn="l" rtl="0">
              <a:spcBef>
                <a:spcPts val="0"/>
              </a:spcBef>
              <a:spcAft>
                <a:spcPts val="0"/>
              </a:spcAft>
              <a:buClr>
                <a:schemeClr val="dk1"/>
              </a:buClr>
              <a:buSzPts val="1100"/>
              <a:buFont typeface="Arial"/>
              <a:buNone/>
            </a:pPr>
            <a:r>
              <a:rPr lang="en"/>
              <a:t>SELECT * FROM ODS_SCHEMA.ODS_YELP_TIP;</a:t>
            </a:r>
            <a:endParaRPr/>
          </a:p>
          <a:p>
            <a:pPr marL="0" lvl="0" indent="0" algn="l" rtl="0">
              <a:spcBef>
                <a:spcPts val="0"/>
              </a:spcBef>
              <a:spcAft>
                <a:spcPts val="0"/>
              </a:spcAft>
              <a:buClr>
                <a:schemeClr val="dk1"/>
              </a:buClr>
              <a:buSzPts val="1100"/>
              <a:buFont typeface="Arial"/>
              <a:buNone/>
            </a:pPr>
            <a:r>
              <a:rPr lang="en"/>
              <a:t>INSERT INTO DWH_SCHEMA.DWH_YELP_TIP</a:t>
            </a:r>
            <a:endParaRPr/>
          </a:p>
          <a:p>
            <a:pPr marL="0" lvl="0" indent="0" algn="l" rtl="0">
              <a:spcBef>
                <a:spcPts val="0"/>
              </a:spcBef>
              <a:spcAft>
                <a:spcPts val="0"/>
              </a:spcAft>
              <a:buClr>
                <a:schemeClr val="dk1"/>
              </a:buClr>
              <a:buSzPts val="1100"/>
              <a:buFont typeface="Arial"/>
              <a:buNone/>
            </a:pPr>
            <a:r>
              <a:rPr lang="en"/>
              <a:t>SELECT * FROM ODS_SCHEMA.ODS_YELP_TIP;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--Weather Temperature</a:t>
            </a:r>
            <a:endParaRPr/>
          </a:p>
          <a:p>
            <a:pPr marL="0" lvl="0" indent="0" algn="l" rtl="0">
              <a:spcBef>
                <a:spcPts val="0"/>
              </a:spcBef>
              <a:spcAft>
                <a:spcPts val="0"/>
              </a:spcAft>
              <a:buClr>
                <a:schemeClr val="dk1"/>
              </a:buClr>
              <a:buSzPts val="1100"/>
              <a:buFont typeface="Arial"/>
              <a:buNone/>
            </a:pPr>
            <a:r>
              <a:rPr lang="en"/>
              <a:t>CREATE OR REPLACE TABLE DWH_SCHEMA.DWH_WEATHER_TEMPERATURE AS</a:t>
            </a:r>
            <a:endParaRPr/>
          </a:p>
          <a:p>
            <a:pPr marL="0" lvl="0" indent="0" algn="l" rtl="0">
              <a:spcBef>
                <a:spcPts val="0"/>
              </a:spcBef>
              <a:spcAft>
                <a:spcPts val="0"/>
              </a:spcAft>
              <a:buClr>
                <a:schemeClr val="dk1"/>
              </a:buClr>
              <a:buSzPts val="1100"/>
              <a:buFont typeface="Arial"/>
              <a:buNone/>
            </a:pPr>
            <a:r>
              <a:rPr lang="en"/>
              <a:t>SELECT * FROM ODS_SCHEMA.ODS_WEATHER_TEMPERATURE;</a:t>
            </a:r>
            <a:endParaRPr/>
          </a:p>
          <a:p>
            <a:pPr marL="0" lvl="0" indent="0" algn="l" rtl="0">
              <a:spcBef>
                <a:spcPts val="0"/>
              </a:spcBef>
              <a:spcAft>
                <a:spcPts val="0"/>
              </a:spcAft>
              <a:buClr>
                <a:schemeClr val="dk1"/>
              </a:buClr>
              <a:buSzPts val="1100"/>
              <a:buFont typeface="Arial"/>
              <a:buNone/>
            </a:pPr>
            <a:r>
              <a:rPr lang="en"/>
              <a:t>INSERT INTO DWH_SCHEMA.DWH_WEATHER_TEMPERATURE</a:t>
            </a:r>
            <a:endParaRPr/>
          </a:p>
          <a:p>
            <a:pPr marL="0" lvl="0" indent="0" algn="l" rtl="0">
              <a:spcBef>
                <a:spcPts val="0"/>
              </a:spcBef>
              <a:spcAft>
                <a:spcPts val="0"/>
              </a:spcAft>
              <a:buClr>
                <a:schemeClr val="dk1"/>
              </a:buClr>
              <a:buSzPts val="1100"/>
              <a:buFont typeface="Arial"/>
              <a:buNone/>
            </a:pPr>
            <a:r>
              <a:rPr lang="en"/>
              <a:t>SELECT * FROM ODS_SCHEMA.ODS_WEATHER_TEMPERATURE limit 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--Weather Precipitation</a:t>
            </a:r>
            <a:endParaRPr/>
          </a:p>
          <a:p>
            <a:pPr marL="0" lvl="0" indent="0" algn="l" rtl="0">
              <a:spcBef>
                <a:spcPts val="0"/>
              </a:spcBef>
              <a:spcAft>
                <a:spcPts val="0"/>
              </a:spcAft>
              <a:buClr>
                <a:schemeClr val="dk1"/>
              </a:buClr>
              <a:buSzPts val="1100"/>
              <a:buFont typeface="Arial"/>
              <a:buNone/>
            </a:pPr>
            <a:r>
              <a:rPr lang="en"/>
              <a:t>CREATE OR REPLACE TABLE DWH_SCHEMA.DWH_WEATHER_PRECIPITATION AS</a:t>
            </a:r>
            <a:endParaRPr/>
          </a:p>
          <a:p>
            <a:pPr marL="0" lvl="0" indent="0" algn="l" rtl="0">
              <a:spcBef>
                <a:spcPts val="0"/>
              </a:spcBef>
              <a:spcAft>
                <a:spcPts val="0"/>
              </a:spcAft>
              <a:buClr>
                <a:schemeClr val="dk1"/>
              </a:buClr>
              <a:buSzPts val="1100"/>
              <a:buFont typeface="Arial"/>
              <a:buNone/>
            </a:pPr>
            <a:r>
              <a:rPr lang="en"/>
              <a:t>SELECT * FROM ODS_SCHEMA.ODS_WEATHER_PRECIPITATION;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INSERT INTO DWH_SCHEMA.DWH_WEATHER_PRECIPITATION</a:t>
            </a:r>
            <a:endParaRPr/>
          </a:p>
          <a:p>
            <a:pPr marL="0" lvl="0" indent="0" algn="l" rtl="0">
              <a:spcBef>
                <a:spcPts val="0"/>
              </a:spcBef>
              <a:spcAft>
                <a:spcPts val="0"/>
              </a:spcAft>
              <a:buNone/>
            </a:pPr>
            <a:r>
              <a:rPr lang="en"/>
              <a:t>SELECT * FROM ODS_SCHEMA.ODS_WEATHER_PRECIPITATION;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357514627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35751462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i="1">
                <a:solidFill>
                  <a:schemeClr val="dk1"/>
                </a:solidFill>
              </a:rPr>
              <a:t>Conceptual models</a:t>
            </a:r>
            <a:r>
              <a:rPr lang="en">
                <a:solidFill>
                  <a:schemeClr val="dk1"/>
                </a:solidFill>
              </a:rPr>
              <a:t>: Data flows in these systems can be represented by conceptual models. The conceptual model focuses on the high-level entities and their relationships without diving into attributes or data types.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69307cca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e69307cca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SELECT</a:t>
            </a:r>
            <a:endParaRPr/>
          </a:p>
          <a:p>
            <a:pPr marL="0" lvl="0" indent="0" algn="l" rtl="0">
              <a:spcBef>
                <a:spcPts val="0"/>
              </a:spcBef>
              <a:spcAft>
                <a:spcPts val="0"/>
              </a:spcAft>
              <a:buClr>
                <a:schemeClr val="dk1"/>
              </a:buClr>
              <a:buSzPts val="1100"/>
              <a:buFont typeface="Arial"/>
              <a:buNone/>
            </a:pPr>
            <a:r>
              <a:rPr lang="en"/>
              <a:t>	b.name AS business_name,</a:t>
            </a:r>
            <a:endParaRPr/>
          </a:p>
          <a:p>
            <a:pPr marL="0" lvl="0" indent="0" algn="l" rtl="0">
              <a:spcBef>
                <a:spcPts val="0"/>
              </a:spcBef>
              <a:spcAft>
                <a:spcPts val="0"/>
              </a:spcAft>
              <a:buClr>
                <a:schemeClr val="dk1"/>
              </a:buClr>
              <a:buSzPts val="1100"/>
              <a:buFont typeface="Arial"/>
              <a:buNone/>
            </a:pPr>
            <a:r>
              <a:rPr lang="en"/>
              <a:t>	y.stars AS rating,</a:t>
            </a:r>
            <a:endParaRPr/>
          </a:p>
          <a:p>
            <a:pPr marL="0" lvl="0" indent="0" algn="l" rtl="0">
              <a:spcBef>
                <a:spcPts val="0"/>
              </a:spcBef>
              <a:spcAft>
                <a:spcPts val="0"/>
              </a:spcAft>
              <a:buClr>
                <a:schemeClr val="dk1"/>
              </a:buClr>
              <a:buSzPts val="1100"/>
              <a:buFont typeface="Arial"/>
              <a:buNone/>
            </a:pPr>
            <a:r>
              <a:rPr lang="en"/>
              <a:t>	y.text AS review,</a:t>
            </a:r>
            <a:endParaRPr/>
          </a:p>
          <a:p>
            <a:pPr marL="0" lvl="0" indent="0" algn="l" rtl="0">
              <a:spcBef>
                <a:spcPts val="0"/>
              </a:spcBef>
              <a:spcAft>
                <a:spcPts val="0"/>
              </a:spcAft>
              <a:buClr>
                <a:schemeClr val="dk1"/>
              </a:buClr>
              <a:buSzPts val="1100"/>
              <a:buFont typeface="Arial"/>
              <a:buNone/>
            </a:pPr>
            <a:r>
              <a:rPr lang="en"/>
              <a:t>	y.temp_min,</a:t>
            </a:r>
            <a:endParaRPr/>
          </a:p>
          <a:p>
            <a:pPr marL="0" lvl="0" indent="0" algn="l" rtl="0">
              <a:spcBef>
                <a:spcPts val="0"/>
              </a:spcBef>
              <a:spcAft>
                <a:spcPts val="0"/>
              </a:spcAft>
              <a:buClr>
                <a:schemeClr val="dk1"/>
              </a:buClr>
              <a:buSzPts val="1100"/>
              <a:buFont typeface="Arial"/>
              <a:buNone/>
            </a:pPr>
            <a:r>
              <a:rPr lang="en"/>
              <a:t>	y.temp_max,</a:t>
            </a:r>
            <a:endParaRPr/>
          </a:p>
          <a:p>
            <a:pPr marL="0" lvl="0" indent="0" algn="l" rtl="0">
              <a:spcBef>
                <a:spcPts val="0"/>
              </a:spcBef>
              <a:spcAft>
                <a:spcPts val="0"/>
              </a:spcAft>
              <a:buClr>
                <a:schemeClr val="dk1"/>
              </a:buClr>
              <a:buSzPts val="1100"/>
              <a:buFont typeface="Arial"/>
              <a:buNone/>
            </a:pPr>
            <a:r>
              <a:rPr lang="en"/>
              <a:t>	y.normal_min,</a:t>
            </a:r>
            <a:endParaRPr/>
          </a:p>
          <a:p>
            <a:pPr marL="0" lvl="0" indent="0" algn="l" rtl="0">
              <a:spcBef>
                <a:spcPts val="0"/>
              </a:spcBef>
              <a:spcAft>
                <a:spcPts val="0"/>
              </a:spcAft>
              <a:buClr>
                <a:schemeClr val="dk1"/>
              </a:buClr>
              <a:buSzPts val="1100"/>
              <a:buFont typeface="Arial"/>
              <a:buNone/>
            </a:pPr>
            <a:r>
              <a:rPr lang="en"/>
              <a:t>	y.normal_max,</a:t>
            </a:r>
            <a:endParaRPr/>
          </a:p>
          <a:p>
            <a:pPr marL="0" lvl="0" indent="0" algn="l" rtl="0">
              <a:spcBef>
                <a:spcPts val="0"/>
              </a:spcBef>
              <a:spcAft>
                <a:spcPts val="0"/>
              </a:spcAft>
              <a:buClr>
                <a:schemeClr val="dk1"/>
              </a:buClr>
              <a:buSzPts val="1100"/>
              <a:buFont typeface="Arial"/>
              <a:buNone/>
            </a:pPr>
            <a:r>
              <a:rPr lang="en"/>
              <a:t>	y.precipitation</a:t>
            </a:r>
            <a:endParaRPr/>
          </a:p>
          <a:p>
            <a:pPr marL="0" lvl="0" indent="0" algn="l" rtl="0">
              <a:spcBef>
                <a:spcPts val="0"/>
              </a:spcBef>
              <a:spcAft>
                <a:spcPts val="0"/>
              </a:spcAft>
              <a:buClr>
                <a:schemeClr val="dk1"/>
              </a:buClr>
              <a:buSzPts val="1100"/>
              <a:buFont typeface="Arial"/>
              <a:buNone/>
            </a:pPr>
            <a:r>
              <a:rPr lang="en"/>
              <a:t>FROM</a:t>
            </a:r>
            <a:endParaRPr/>
          </a:p>
          <a:p>
            <a:pPr marL="0" lvl="0" indent="0" algn="l" rtl="0">
              <a:spcBef>
                <a:spcPts val="0"/>
              </a:spcBef>
              <a:spcAft>
                <a:spcPts val="0"/>
              </a:spcAft>
              <a:buClr>
                <a:schemeClr val="dk1"/>
              </a:buClr>
              <a:buSzPts val="1100"/>
              <a:buFont typeface="Arial"/>
              <a:buNone/>
            </a:pPr>
            <a:r>
              <a:rPr lang="en"/>
              <a:t>	ODS_SCHEMA.INTEGRATED_YELP_WEATHER y</a:t>
            </a:r>
            <a:endParaRPr/>
          </a:p>
          <a:p>
            <a:pPr marL="0" lvl="0" indent="0" algn="l" rtl="0">
              <a:spcBef>
                <a:spcPts val="0"/>
              </a:spcBef>
              <a:spcAft>
                <a:spcPts val="0"/>
              </a:spcAft>
              <a:buClr>
                <a:schemeClr val="dk1"/>
              </a:buClr>
              <a:buSzPts val="1100"/>
              <a:buFont typeface="Arial"/>
              <a:buNone/>
            </a:pPr>
            <a:r>
              <a:rPr lang="en"/>
              <a:t>JOIN</a:t>
            </a:r>
            <a:endParaRPr/>
          </a:p>
          <a:p>
            <a:pPr marL="0" lvl="0" indent="0" algn="l" rtl="0">
              <a:spcBef>
                <a:spcPts val="0"/>
              </a:spcBef>
              <a:spcAft>
                <a:spcPts val="0"/>
              </a:spcAft>
              <a:buClr>
                <a:schemeClr val="dk1"/>
              </a:buClr>
              <a:buSzPts val="1100"/>
              <a:buFont typeface="Arial"/>
              <a:buNone/>
            </a:pPr>
            <a:r>
              <a:rPr lang="en"/>
              <a:t>	ODS_SCHEMA.ODS_YELP_BUSINESS b</a:t>
            </a:r>
            <a:endParaRPr/>
          </a:p>
          <a:p>
            <a:pPr marL="0" lvl="0" indent="0" algn="l" rtl="0">
              <a:spcBef>
                <a:spcPts val="0"/>
              </a:spcBef>
              <a:spcAft>
                <a:spcPts val="0"/>
              </a:spcAft>
              <a:buClr>
                <a:schemeClr val="dk1"/>
              </a:buClr>
              <a:buSzPts val="1100"/>
              <a:buFont typeface="Arial"/>
              <a:buNone/>
            </a:pPr>
            <a:r>
              <a:rPr lang="en"/>
              <a:t>ON</a:t>
            </a:r>
            <a:endParaRPr/>
          </a:p>
          <a:p>
            <a:pPr marL="0" lvl="0" indent="0" algn="l" rtl="0">
              <a:spcBef>
                <a:spcPts val="0"/>
              </a:spcBef>
              <a:spcAft>
                <a:spcPts val="0"/>
              </a:spcAft>
              <a:buClr>
                <a:schemeClr val="dk1"/>
              </a:buClr>
              <a:buSzPts val="1100"/>
              <a:buFont typeface="Arial"/>
              <a:buNone/>
            </a:pPr>
            <a:r>
              <a:rPr lang="en"/>
              <a:t>	y.business_id = b.business_id</a:t>
            </a:r>
            <a:endParaRPr/>
          </a:p>
          <a:p>
            <a:pPr marL="0" lvl="0" indent="0" algn="l" rtl="0">
              <a:spcBef>
                <a:spcPts val="0"/>
              </a:spcBef>
              <a:spcAft>
                <a:spcPts val="0"/>
              </a:spcAft>
              <a:buNone/>
            </a:pPr>
            <a:r>
              <a:rPr lang="en"/>
              <a:t>LIMIT 50;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e46cb87fb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e46cb87f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i="1">
                <a:solidFill>
                  <a:schemeClr val="dk1"/>
                </a:solidFill>
              </a:rPr>
              <a:t>Logical models</a:t>
            </a:r>
            <a:r>
              <a:rPr lang="en">
                <a:solidFill>
                  <a:schemeClr val="dk1"/>
                </a:solidFill>
              </a:rPr>
              <a:t> represent business concepts within a relationship diagram. The primary relationships are 1 to 1, 1 to many, many to many. The logical model adds more detail such as specific attributes and their data types, and specifies relationships in more detail. Think about how your Customer Rep has many Customers. Each of those Customers orders many different products, and can submit many orders</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r>
              <a:rPr lang="en">
                <a:solidFill>
                  <a:schemeClr val="dk1"/>
                </a:solidFill>
              </a:rPr>
              <a:t>Precipitation headers: </a:t>
            </a:r>
            <a:br>
              <a:rPr lang="en">
                <a:solidFill>
                  <a:schemeClr val="dk1"/>
                </a:solidFill>
              </a:rPr>
            </a:br>
            <a:r>
              <a:rPr lang="en">
                <a:solidFill>
                  <a:schemeClr val="dk1"/>
                </a:solidFill>
              </a:rPr>
              <a:t>date, </a:t>
            </a:r>
            <a:br>
              <a:rPr lang="en">
                <a:solidFill>
                  <a:schemeClr val="dk1"/>
                </a:solidFill>
              </a:rPr>
            </a:br>
            <a:r>
              <a:rPr lang="en">
                <a:solidFill>
                  <a:schemeClr val="dk1"/>
                </a:solidFill>
              </a:rPr>
              <a:t>precipitation,    </a:t>
            </a:r>
            <a:br>
              <a:rPr lang="en">
                <a:solidFill>
                  <a:schemeClr val="dk1"/>
                </a:solidFill>
              </a:rPr>
            </a:br>
            <a:r>
              <a:rPr lang="en">
                <a:solidFill>
                  <a:schemeClr val="dk1"/>
                </a:solidFill>
              </a:rPr>
              <a:t>precipitation_normal</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Temperature headers: </a:t>
            </a:r>
            <a:br>
              <a:rPr lang="en">
                <a:solidFill>
                  <a:schemeClr val="dk1"/>
                </a:solidFill>
              </a:rPr>
            </a:br>
            <a:r>
              <a:rPr lang="en">
                <a:solidFill>
                  <a:schemeClr val="dk1"/>
                </a:solidFill>
              </a:rPr>
              <a:t>date,</a:t>
            </a:r>
            <a:br>
              <a:rPr lang="en">
                <a:solidFill>
                  <a:schemeClr val="dk1"/>
                </a:solidFill>
              </a:rPr>
            </a:br>
            <a:r>
              <a:rPr lang="en">
                <a:solidFill>
                  <a:schemeClr val="dk1"/>
                </a:solidFill>
              </a:rPr>
              <a:t>min</a:t>
            </a:r>
            <a:br>
              <a:rPr lang="en">
                <a:solidFill>
                  <a:schemeClr val="dk1"/>
                </a:solidFill>
              </a:rPr>
            </a:br>
            <a:r>
              <a:rPr lang="en">
                <a:solidFill>
                  <a:schemeClr val="dk1"/>
                </a:solidFill>
              </a:rPr>
              <a:t>max,   </a:t>
            </a:r>
            <a:br>
              <a:rPr lang="en">
                <a:solidFill>
                  <a:schemeClr val="dk1"/>
                </a:solidFill>
              </a:rPr>
            </a:br>
            <a:r>
              <a:rPr lang="en">
                <a:solidFill>
                  <a:schemeClr val="dk1"/>
                </a:solidFill>
              </a:rPr>
              <a:t>normal_min,    </a:t>
            </a:r>
            <a:br>
              <a:rPr lang="en">
                <a:solidFill>
                  <a:schemeClr val="dk1"/>
                </a:solidFill>
              </a:rPr>
            </a:br>
            <a:r>
              <a:rPr lang="en">
                <a:solidFill>
                  <a:schemeClr val="dk1"/>
                </a:solidFill>
              </a:rPr>
              <a:t>normal_max</a:t>
            </a:r>
            <a:endParaRPr>
              <a:solidFill>
                <a:schemeClr val="dk1"/>
              </a:solidFill>
            </a:endParaRPr>
          </a:p>
          <a:p>
            <a:pPr marL="0" lvl="0" indent="0" algn="l" rtl="0">
              <a:lnSpc>
                <a:spcPct val="115000"/>
              </a:lnSpc>
              <a:spcBef>
                <a:spcPts val="1200"/>
              </a:spcBef>
              <a:spcAft>
                <a:spcPts val="0"/>
              </a:spcAft>
              <a:buNone/>
            </a:pPr>
            <a:r>
              <a:rPr lang="en">
                <a:solidFill>
                  <a:schemeClr val="dk1"/>
                </a:solidFill>
              </a:rPr>
              <a:t>—-----</a:t>
            </a:r>
            <a:endParaRPr>
              <a:solidFill>
                <a:schemeClr val="dk1"/>
              </a:solidFill>
            </a:endParaRPr>
          </a:p>
          <a:p>
            <a:pPr marL="0" lvl="0" indent="0" algn="l" rtl="0">
              <a:lnSpc>
                <a:spcPct val="115000"/>
              </a:lnSpc>
              <a:spcBef>
                <a:spcPts val="1200"/>
              </a:spcBef>
              <a:spcAft>
                <a:spcPts val="0"/>
              </a:spcAft>
              <a:buNone/>
            </a:pPr>
            <a:r>
              <a:rPr lang="en">
                <a:solidFill>
                  <a:schemeClr val="dk1"/>
                </a:solidFill>
              </a:rPr>
              <a:t>Yelp_academic_tip headers: </a:t>
            </a:r>
            <a:br>
              <a:rPr lang="en">
                <a:solidFill>
                  <a:schemeClr val="dk1"/>
                </a:solidFill>
              </a:rPr>
            </a:br>
            <a:r>
              <a:rPr lang="en">
                <a:solidFill>
                  <a:schemeClr val="dk1"/>
                </a:solidFill>
              </a:rPr>
              <a:t>user_id, </a:t>
            </a:r>
            <a:br>
              <a:rPr lang="en">
                <a:solidFill>
                  <a:schemeClr val="dk1"/>
                </a:solidFill>
              </a:rPr>
            </a:br>
            <a:r>
              <a:rPr lang="en">
                <a:solidFill>
                  <a:schemeClr val="dk1"/>
                </a:solidFill>
              </a:rPr>
              <a:t>business_id, </a:t>
            </a:r>
            <a:br>
              <a:rPr lang="en">
                <a:solidFill>
                  <a:schemeClr val="dk1"/>
                </a:solidFill>
              </a:rPr>
            </a:br>
            <a:r>
              <a:rPr lang="en">
                <a:solidFill>
                  <a:schemeClr val="dk1"/>
                </a:solidFill>
              </a:rPr>
              <a:t>text, </a:t>
            </a:r>
            <a:br>
              <a:rPr lang="en">
                <a:solidFill>
                  <a:schemeClr val="dk1"/>
                </a:solidFill>
              </a:rPr>
            </a:br>
            <a:r>
              <a:rPr lang="en">
                <a:solidFill>
                  <a:schemeClr val="dk1"/>
                </a:solidFill>
              </a:rPr>
              <a:t>date, </a:t>
            </a:r>
            <a:br>
              <a:rPr lang="en">
                <a:solidFill>
                  <a:schemeClr val="dk1"/>
                </a:solidFill>
              </a:rPr>
            </a:br>
            <a:r>
              <a:rPr lang="en">
                <a:solidFill>
                  <a:schemeClr val="dk1"/>
                </a:solidFill>
              </a:rPr>
              <a:t>compliment_count</a:t>
            </a:r>
            <a:endParaRPr>
              <a:solidFill>
                <a:schemeClr val="dk1"/>
              </a:solidFill>
            </a:endParaRPr>
          </a:p>
          <a:p>
            <a:pPr marL="0" lvl="0" indent="0" algn="l" rtl="0">
              <a:lnSpc>
                <a:spcPct val="115000"/>
              </a:lnSpc>
              <a:spcBef>
                <a:spcPts val="1200"/>
              </a:spcBef>
              <a:spcAft>
                <a:spcPts val="0"/>
              </a:spcAft>
              <a:buNone/>
            </a:pPr>
            <a:r>
              <a:rPr lang="en">
                <a:solidFill>
                  <a:schemeClr val="dk1"/>
                </a:solidFill>
              </a:rPr>
              <a:t>Yelp_academic_user headers: </a:t>
            </a:r>
            <a:br>
              <a:rPr lang="en">
                <a:solidFill>
                  <a:schemeClr val="dk1"/>
                </a:solidFill>
              </a:rPr>
            </a:br>
            <a:r>
              <a:rPr lang="en">
                <a:solidFill>
                  <a:schemeClr val="dk1"/>
                </a:solidFill>
              </a:rPr>
              <a:t>user_id, </a:t>
            </a:r>
            <a:br>
              <a:rPr lang="en">
                <a:solidFill>
                  <a:schemeClr val="dk1"/>
                </a:solidFill>
              </a:rPr>
            </a:br>
            <a:r>
              <a:rPr lang="en">
                <a:solidFill>
                  <a:schemeClr val="dk1"/>
                </a:solidFill>
              </a:rPr>
              <a:t>name, </a:t>
            </a:r>
            <a:br>
              <a:rPr lang="en">
                <a:solidFill>
                  <a:schemeClr val="dk1"/>
                </a:solidFill>
              </a:rPr>
            </a:br>
            <a:r>
              <a:rPr lang="en">
                <a:solidFill>
                  <a:schemeClr val="dk1"/>
                </a:solidFill>
              </a:rPr>
              <a:t>review_count, </a:t>
            </a:r>
            <a:br>
              <a:rPr lang="en">
                <a:solidFill>
                  <a:schemeClr val="dk1"/>
                </a:solidFill>
              </a:rPr>
            </a:br>
            <a:r>
              <a:rPr lang="en">
                <a:solidFill>
                  <a:schemeClr val="dk1"/>
                </a:solidFill>
              </a:rPr>
              <a:t>yelping_since, </a:t>
            </a:r>
            <a:br>
              <a:rPr lang="en">
                <a:solidFill>
                  <a:schemeClr val="dk1"/>
                </a:solidFill>
              </a:rPr>
            </a:br>
            <a:r>
              <a:rPr lang="en">
                <a:solidFill>
                  <a:schemeClr val="dk1"/>
                </a:solidFill>
              </a:rPr>
              <a:t>useful, </a:t>
            </a:r>
            <a:br>
              <a:rPr lang="en">
                <a:solidFill>
                  <a:schemeClr val="dk1"/>
                </a:solidFill>
              </a:rPr>
            </a:br>
            <a:r>
              <a:rPr lang="en">
                <a:solidFill>
                  <a:schemeClr val="dk1"/>
                </a:solidFill>
              </a:rPr>
              <a:t>funny, </a:t>
            </a:r>
            <a:br>
              <a:rPr lang="en">
                <a:solidFill>
                  <a:schemeClr val="dk1"/>
                </a:solidFill>
              </a:rPr>
            </a:br>
            <a:r>
              <a:rPr lang="en">
                <a:solidFill>
                  <a:schemeClr val="dk1"/>
                </a:solidFill>
              </a:rPr>
              <a:t>Cool,</a:t>
            </a:r>
            <a:br>
              <a:rPr lang="en">
                <a:solidFill>
                  <a:schemeClr val="dk1"/>
                </a:solidFill>
              </a:rPr>
            </a:br>
            <a:r>
              <a:rPr lang="en">
                <a:solidFill>
                  <a:schemeClr val="dk1"/>
                </a:solidFill>
              </a:rPr>
              <a:t> elite, </a:t>
            </a:r>
            <a:br>
              <a:rPr lang="en">
                <a:solidFill>
                  <a:schemeClr val="dk1"/>
                </a:solidFill>
              </a:rPr>
            </a:br>
            <a:r>
              <a:rPr lang="en">
                <a:solidFill>
                  <a:schemeClr val="dk1"/>
                </a:solidFill>
              </a:rPr>
              <a:t>friends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Yelp_academic_checkin headers: </a:t>
            </a:r>
            <a:br>
              <a:rPr lang="en">
                <a:solidFill>
                  <a:schemeClr val="dk1"/>
                </a:solidFill>
              </a:rPr>
            </a:br>
            <a:r>
              <a:rPr lang="en">
                <a:solidFill>
                  <a:schemeClr val="dk1"/>
                </a:solidFill>
              </a:rPr>
              <a:t>business_id, </a:t>
            </a:r>
            <a:br>
              <a:rPr lang="en">
                <a:solidFill>
                  <a:schemeClr val="dk1"/>
                </a:solidFill>
              </a:rPr>
            </a:br>
            <a:r>
              <a:rPr lang="en">
                <a:solidFill>
                  <a:schemeClr val="dk1"/>
                </a:solidFill>
              </a:rPr>
              <a:t>Date</a:t>
            </a:r>
            <a:br>
              <a:rPr lang="en">
                <a:solidFill>
                  <a:schemeClr val="dk1"/>
                </a:solidFill>
              </a:rPr>
            </a:br>
            <a:br>
              <a:rPr lang="en">
                <a:solidFill>
                  <a:schemeClr val="dk1"/>
                </a:solidFill>
              </a:rPr>
            </a:br>
            <a:r>
              <a:rPr lang="en">
                <a:solidFill>
                  <a:schemeClr val="dk1"/>
                </a:solidFill>
              </a:rPr>
              <a:t>Yelp_academic_business headers:</a:t>
            </a:r>
            <a:br>
              <a:rPr lang="en">
                <a:solidFill>
                  <a:schemeClr val="dk1"/>
                </a:solidFill>
              </a:rPr>
            </a:br>
            <a:r>
              <a:rPr lang="en">
                <a:solidFill>
                  <a:schemeClr val="dk1"/>
                </a:solidFill>
              </a:rPr>
              <a:t>Business_id,</a:t>
            </a:r>
            <a:br>
              <a:rPr lang="en">
                <a:solidFill>
                  <a:schemeClr val="dk1"/>
                </a:solidFill>
              </a:rPr>
            </a:br>
            <a:r>
              <a:rPr lang="en">
                <a:solidFill>
                  <a:schemeClr val="dk1"/>
                </a:solidFill>
              </a:rPr>
              <a:t>name:"Temple Beth-El",</a:t>
            </a:r>
            <a:br>
              <a:rPr lang="en">
                <a:solidFill>
                  <a:schemeClr val="dk1"/>
                </a:solidFill>
              </a:rPr>
            </a:br>
            <a:r>
              <a:rPr lang="en">
                <a:solidFill>
                  <a:schemeClr val="dk1"/>
                </a:solidFill>
              </a:rPr>
              <a:t>address:"400 Pasadena Ave S","</a:t>
            </a:r>
            <a:br>
              <a:rPr lang="en">
                <a:solidFill>
                  <a:schemeClr val="dk1"/>
                </a:solidFill>
              </a:rPr>
            </a:br>
            <a:r>
              <a:rPr lang="en">
                <a:solidFill>
                  <a:schemeClr val="dk1"/>
                </a:solidFill>
              </a:rPr>
              <a:t>city:"St.Petersburg",</a:t>
            </a:r>
            <a:br>
              <a:rPr lang="en">
                <a:solidFill>
                  <a:schemeClr val="dk1"/>
                </a:solidFill>
              </a:rPr>
            </a:br>
            <a:r>
              <a:rPr lang="en">
                <a:solidFill>
                  <a:schemeClr val="dk1"/>
                </a:solidFill>
              </a:rPr>
              <a:t>state:"FL",</a:t>
            </a:r>
            <a:br>
              <a:rPr lang="en">
                <a:solidFill>
                  <a:schemeClr val="dk1"/>
                </a:solidFill>
              </a:rPr>
            </a:br>
            <a:r>
              <a:rPr lang="en">
                <a:solidFill>
                  <a:schemeClr val="dk1"/>
                </a:solidFill>
              </a:rPr>
              <a:t>Postal_code:"33707",</a:t>
            </a:r>
            <a:br>
              <a:rPr lang="en">
                <a:solidFill>
                  <a:schemeClr val="dk1"/>
                </a:solidFill>
              </a:rPr>
            </a:br>
            <a:r>
              <a:rPr lang="en">
                <a:solidFill>
                  <a:schemeClr val="dk1"/>
                </a:solidFill>
              </a:rPr>
              <a:t>Latitude: 27.76659,</a:t>
            </a:r>
            <a:br>
              <a:rPr lang="en">
                <a:solidFill>
                  <a:schemeClr val="dk1"/>
                </a:solidFill>
              </a:rPr>
            </a:br>
            <a:r>
              <a:rPr lang="en">
                <a:solidFill>
                  <a:schemeClr val="dk1"/>
                </a:solidFill>
              </a:rPr>
              <a:t>Longitude:-82.732983,</a:t>
            </a:r>
            <a:br>
              <a:rPr lang="en">
                <a:solidFill>
                  <a:schemeClr val="dk1"/>
                </a:solidFill>
              </a:rPr>
            </a:br>
            <a:r>
              <a:rPr lang="en">
                <a:solidFill>
                  <a:schemeClr val="dk1"/>
                </a:solidFill>
              </a:rPr>
              <a:t>Stars:3.5,</a:t>
            </a:r>
            <a:br>
              <a:rPr lang="en">
                <a:solidFill>
                  <a:schemeClr val="dk1"/>
                </a:solidFill>
              </a:rPr>
            </a:br>
            <a:r>
              <a:rPr lang="en">
                <a:solidFill>
                  <a:schemeClr val="dk1"/>
                </a:solidFill>
              </a:rPr>
              <a:t>Review_count:5,</a:t>
            </a:r>
            <a:br>
              <a:rPr lang="en">
                <a:solidFill>
                  <a:schemeClr val="dk1"/>
                </a:solidFill>
              </a:rPr>
            </a:br>
            <a:r>
              <a:rPr lang="en">
                <a:solidFill>
                  <a:schemeClr val="dk1"/>
                </a:solidFill>
              </a:rPr>
              <a:t>Is_open:1,</a:t>
            </a:r>
            <a:br>
              <a:rPr lang="en">
                <a:solidFill>
                  <a:schemeClr val="dk1"/>
                </a:solidFill>
              </a:rPr>
            </a:br>
            <a:r>
              <a:rPr lang="en">
                <a:solidFill>
                  <a:schemeClr val="dk1"/>
                </a:solidFill>
              </a:rPr>
              <a:t>Attributes:null</a:t>
            </a:r>
            <a:br>
              <a:rPr lang="en">
                <a:solidFill>
                  <a:schemeClr val="dk1"/>
                </a:solidFill>
              </a:rPr>
            </a:br>
            <a:r>
              <a:rPr lang="en">
                <a:solidFill>
                  <a:schemeClr val="dk1"/>
                </a:solidFill>
              </a:rPr>
              <a:t>categories:"Synagogues, Religious Organizations",</a:t>
            </a:r>
            <a:br>
              <a:rPr lang="en">
                <a:solidFill>
                  <a:schemeClr val="dk1"/>
                </a:solidFill>
              </a:rPr>
            </a:br>
            <a:r>
              <a:rPr lang="en">
                <a:solidFill>
                  <a:schemeClr val="dk1"/>
                </a:solidFill>
              </a:rPr>
              <a:t>hours:{"Monday":"9:0-17:0","Tuesday":"9:0-17:0","Wednesday":"9:0-17:0","Thursday":"9:0-17:0","Friday":"9:0-17:0"}}</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Yelp_academic_reviews headers:</a:t>
            </a:r>
            <a:br>
              <a:rPr lang="en">
                <a:solidFill>
                  <a:schemeClr val="dk1"/>
                </a:solidFill>
              </a:rPr>
            </a:br>
            <a:r>
              <a:rPr lang="en">
                <a:solidFill>
                  <a:schemeClr val="dk1"/>
                </a:solidFill>
              </a:rPr>
              <a:t>Reivew_id,</a:t>
            </a:r>
            <a:br>
              <a:rPr lang="en">
                <a:solidFill>
                  <a:schemeClr val="dk1"/>
                </a:solidFill>
              </a:rPr>
            </a:br>
            <a:r>
              <a:rPr lang="en">
                <a:solidFill>
                  <a:schemeClr val="dk1"/>
                </a:solidFill>
              </a:rPr>
              <a:t>User_id,</a:t>
            </a:r>
            <a:br>
              <a:rPr lang="en">
                <a:solidFill>
                  <a:schemeClr val="dk1"/>
                </a:solidFill>
              </a:rPr>
            </a:br>
            <a:r>
              <a:rPr lang="en">
                <a:solidFill>
                  <a:schemeClr val="dk1"/>
                </a:solidFill>
              </a:rPr>
              <a:t>Business_id,</a:t>
            </a:r>
            <a:br>
              <a:rPr lang="en">
                <a:solidFill>
                  <a:schemeClr val="dk1"/>
                </a:solidFill>
              </a:rPr>
            </a:br>
            <a:r>
              <a:rPr lang="en">
                <a:solidFill>
                  <a:schemeClr val="dk1"/>
                </a:solidFill>
              </a:rPr>
              <a:t>Stars,</a:t>
            </a:r>
            <a:br>
              <a:rPr lang="en">
                <a:solidFill>
                  <a:schemeClr val="dk1"/>
                </a:solidFill>
              </a:rPr>
            </a:br>
            <a:r>
              <a:rPr lang="en">
                <a:solidFill>
                  <a:schemeClr val="dk1"/>
                </a:solidFill>
              </a:rPr>
              <a:t>Text,</a:t>
            </a:r>
            <a:br>
              <a:rPr lang="en">
                <a:solidFill>
                  <a:schemeClr val="dk1"/>
                </a:solidFill>
              </a:rPr>
            </a:br>
            <a:r>
              <a:rPr lang="en">
                <a:solidFill>
                  <a:schemeClr val="dk1"/>
                </a:solidFill>
              </a:rPr>
              <a:t>Date,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e53c98103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e53c98103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53c9810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53c9810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53c98103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53c98103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5c63153b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5c63153b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5c63153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5c63153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742178e8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742178e8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115000"/>
              </a:lnSpc>
              <a:spcBef>
                <a:spcPts val="1100"/>
              </a:spcBef>
              <a:spcAft>
                <a:spcPts val="0"/>
              </a:spcAft>
              <a:buClr>
                <a:schemeClr val="dk1"/>
              </a:buClr>
              <a:buSzPts val="1100"/>
              <a:buFont typeface="Arial"/>
              <a:buNone/>
            </a:pPr>
            <a:r>
              <a:rPr lang="en" sz="2300" b="1"/>
              <a:t>Project: Design a Data Warehouse for Reporting and OLAP:</a:t>
            </a:r>
            <a:endParaRPr sz="2300" b="1"/>
          </a:p>
          <a:p>
            <a:pPr marL="0" lvl="0" indent="0" algn="l" rtl="0">
              <a:lnSpc>
                <a:spcPct val="115000"/>
              </a:lnSpc>
              <a:spcBef>
                <a:spcPts val="1100"/>
              </a:spcBef>
              <a:spcAft>
                <a:spcPts val="0"/>
              </a:spcAft>
              <a:buClr>
                <a:schemeClr val="dk1"/>
              </a:buClr>
              <a:buSzPts val="1100"/>
              <a:buFont typeface="Arial"/>
              <a:buNone/>
            </a:pPr>
            <a:r>
              <a:rPr lang="en" sz="2300" b="1"/>
              <a:t>Effects of Weather on Restaurant Reviews:</a:t>
            </a:r>
            <a:endParaRPr sz="2300" b="1"/>
          </a:p>
          <a:p>
            <a:pPr marL="0" lvl="0" indent="0" algn="ctr" rtl="0">
              <a:spcBef>
                <a:spcPts val="20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Staging to ODS Queries/json functions to transform data from json to multiple columns in ods</a:t>
            </a:r>
            <a:endParaRPr/>
          </a:p>
        </p:txBody>
      </p:sp>
      <p:sp>
        <p:nvSpPr>
          <p:cNvPr id="119" name="Google Shape;11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2"/>
          <p:cNvPicPr preferRelativeResize="0"/>
          <p:nvPr/>
        </p:nvPicPr>
        <p:blipFill>
          <a:blip r:embed="rId3">
            <a:alphaModFix/>
          </a:blip>
          <a:stretch>
            <a:fillRect/>
          </a:stretch>
        </p:blipFill>
        <p:spPr>
          <a:xfrm>
            <a:off x="0" y="1239453"/>
            <a:ext cx="9143999" cy="4414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Staging to ODS Queries/json functions to transform data from json to multiple columns in ods</a:t>
            </a:r>
            <a:endParaRPr/>
          </a:p>
          <a:p>
            <a:pPr marL="0" lvl="0" indent="0" algn="l" rtl="0">
              <a:spcBef>
                <a:spcPts val="0"/>
              </a:spcBef>
              <a:spcAft>
                <a:spcPts val="0"/>
              </a:spcAft>
              <a:buNone/>
            </a:pP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478863" y="1289225"/>
            <a:ext cx="8353425" cy="40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Staging to ODS Queries/json functions to transform data from json to multiple columns in ods</a:t>
            </a:r>
            <a:endParaRPr/>
          </a:p>
          <a:p>
            <a:pPr marL="0" lvl="0" indent="0" algn="l" rtl="0">
              <a:spcBef>
                <a:spcPts val="0"/>
              </a:spcBef>
              <a:spcAft>
                <a:spcPts val="0"/>
              </a:spcAft>
              <a:buNone/>
            </a:pPr>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0" y="1314102"/>
            <a:ext cx="9144000" cy="36917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Staging to ODS Queries/json functions to transform data from json to multiple columns in ods</a:t>
            </a:r>
            <a:endParaRPr/>
          </a:p>
          <a:p>
            <a:pPr marL="0" lvl="0" indent="0" algn="l" rtl="0">
              <a:spcBef>
                <a:spcPts val="0"/>
              </a:spcBef>
              <a:spcAft>
                <a:spcPts val="0"/>
              </a:spcAft>
              <a:buNone/>
            </a:pPr>
            <a:endParaRPr/>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5"/>
          <p:cNvPicPr preferRelativeResize="0"/>
          <p:nvPr/>
        </p:nvPicPr>
        <p:blipFill>
          <a:blip r:embed="rId3">
            <a:alphaModFix/>
          </a:blip>
          <a:stretch>
            <a:fillRect/>
          </a:stretch>
        </p:blipFill>
        <p:spPr>
          <a:xfrm>
            <a:off x="506400" y="1420838"/>
            <a:ext cx="8010525" cy="305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Staging to ODS Queries/json functions to transform data from json to multiple columns in ods</a:t>
            </a:r>
            <a:endParaRPr/>
          </a:p>
          <a:p>
            <a:pPr marL="0" lvl="0" indent="0" algn="l" rtl="0">
              <a:spcBef>
                <a:spcPts val="0"/>
              </a:spcBef>
              <a:spcAft>
                <a:spcPts val="0"/>
              </a:spcAft>
              <a:buNone/>
            </a:pP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6"/>
          <p:cNvPicPr preferRelativeResize="0"/>
          <p:nvPr/>
        </p:nvPicPr>
        <p:blipFill>
          <a:blip r:embed="rId3">
            <a:alphaModFix/>
          </a:blip>
          <a:stretch>
            <a:fillRect/>
          </a:stretch>
        </p:blipFill>
        <p:spPr>
          <a:xfrm>
            <a:off x="981075" y="1358938"/>
            <a:ext cx="7181850" cy="320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Staging to ODS Queries/json functions to transform data from json to multiple columns in ods</a:t>
            </a:r>
            <a:endParaRPr/>
          </a:p>
          <a:p>
            <a:pPr marL="0" lvl="0" indent="0" algn="l" rtl="0">
              <a:spcBef>
                <a:spcPts val="0"/>
              </a:spcBef>
              <a:spcAft>
                <a:spcPts val="0"/>
              </a:spcAft>
              <a:buNone/>
            </a:pPr>
            <a:endParaRPr/>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7"/>
          <p:cNvPicPr preferRelativeResize="0"/>
          <p:nvPr/>
        </p:nvPicPr>
        <p:blipFill>
          <a:blip r:embed="rId3">
            <a:alphaModFix/>
          </a:blip>
          <a:stretch>
            <a:fillRect/>
          </a:stretch>
        </p:blipFill>
        <p:spPr>
          <a:xfrm>
            <a:off x="1156458" y="1259075"/>
            <a:ext cx="6831084"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Staging to ODS Queries/json functions to transform data from json to multiple columns in ods</a:t>
            </a:r>
            <a:endParaRPr/>
          </a:p>
          <a:p>
            <a:pPr marL="0" lvl="0" indent="0" algn="l" rtl="0">
              <a:spcBef>
                <a:spcPts val="0"/>
              </a:spcBef>
              <a:spcAft>
                <a:spcPts val="0"/>
              </a:spcAft>
              <a:buNone/>
            </a:pPr>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28"/>
          <p:cNvPicPr preferRelativeResize="0"/>
          <p:nvPr/>
        </p:nvPicPr>
        <p:blipFill>
          <a:blip r:embed="rId3">
            <a:alphaModFix/>
          </a:blip>
          <a:stretch>
            <a:fillRect/>
          </a:stretch>
        </p:blipFill>
        <p:spPr>
          <a:xfrm>
            <a:off x="1791129" y="1267025"/>
            <a:ext cx="5742742"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Query to integrate climate and yelp data</a:t>
            </a:r>
            <a:endParaRPr/>
          </a:p>
        </p:txBody>
      </p:sp>
      <p:pic>
        <p:nvPicPr>
          <p:cNvPr id="168" name="Google Shape;168;p29"/>
          <p:cNvPicPr preferRelativeResize="0"/>
          <p:nvPr/>
        </p:nvPicPr>
        <p:blipFill>
          <a:blip r:embed="rId3">
            <a:alphaModFix/>
          </a:blip>
          <a:stretch>
            <a:fillRect/>
          </a:stretch>
        </p:blipFill>
        <p:spPr>
          <a:xfrm>
            <a:off x="1509900" y="1017725"/>
            <a:ext cx="4852159"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SQL Query to integrate climate and yelp data results</a:t>
            </a:r>
            <a:endParaRPr/>
          </a:p>
          <a:p>
            <a:pPr marL="0" lvl="0" indent="0" algn="l" rtl="0">
              <a:spcBef>
                <a:spcPts val="0"/>
              </a:spcBef>
              <a:spcAft>
                <a:spcPts val="0"/>
              </a:spcAft>
              <a:buNone/>
            </a:pP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5" name="Google Shape;175;p30"/>
          <p:cNvPicPr preferRelativeResize="0"/>
          <p:nvPr/>
        </p:nvPicPr>
        <p:blipFill>
          <a:blip r:embed="rId3">
            <a:alphaModFix/>
          </a:blip>
          <a:stretch>
            <a:fillRect/>
          </a:stretch>
        </p:blipFill>
        <p:spPr>
          <a:xfrm>
            <a:off x="0" y="956080"/>
            <a:ext cx="9143998" cy="2892540"/>
          </a:xfrm>
          <a:prstGeom prst="rect">
            <a:avLst/>
          </a:prstGeom>
          <a:noFill/>
          <a:ln>
            <a:noFill/>
          </a:ln>
        </p:spPr>
      </p:pic>
      <p:pic>
        <p:nvPicPr>
          <p:cNvPr id="176" name="Google Shape;176;p30"/>
          <p:cNvPicPr preferRelativeResize="0"/>
          <p:nvPr/>
        </p:nvPicPr>
        <p:blipFill>
          <a:blip r:embed="rId4">
            <a:alphaModFix/>
          </a:blip>
          <a:stretch>
            <a:fillRect/>
          </a:stretch>
        </p:blipFill>
        <p:spPr>
          <a:xfrm>
            <a:off x="0" y="3848615"/>
            <a:ext cx="9143998" cy="2921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Queries code to move data from ODS to DWH</a:t>
            </a:r>
            <a:endParaRPr/>
          </a:p>
        </p:txBody>
      </p:sp>
      <p:sp>
        <p:nvSpPr>
          <p:cNvPr id="182" name="Google Shape;18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a:t>Queries in the text section below</a:t>
            </a:r>
            <a:endParaRPr/>
          </a:p>
        </p:txBody>
      </p:sp>
      <p:pic>
        <p:nvPicPr>
          <p:cNvPr id="183" name="Google Shape;183;p31"/>
          <p:cNvPicPr preferRelativeResize="0"/>
          <p:nvPr/>
        </p:nvPicPr>
        <p:blipFill>
          <a:blip r:embed="rId3">
            <a:alphaModFix/>
          </a:blip>
          <a:stretch>
            <a:fillRect/>
          </a:stretch>
        </p:blipFill>
        <p:spPr>
          <a:xfrm>
            <a:off x="2407124" y="874850"/>
            <a:ext cx="432975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Architecture Diagram - Conceptual Model</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2" name="Google Shape;62;p14"/>
          <p:cNvPicPr preferRelativeResize="0"/>
          <p:nvPr/>
        </p:nvPicPr>
        <p:blipFill>
          <a:blip r:embed="rId3">
            <a:alphaModFix/>
          </a:blip>
          <a:stretch>
            <a:fillRect/>
          </a:stretch>
        </p:blipFill>
        <p:spPr>
          <a:xfrm>
            <a:off x="0" y="1152486"/>
            <a:ext cx="9143999" cy="4045527"/>
          </a:xfrm>
          <a:prstGeom prst="rect">
            <a:avLst/>
          </a:prstGeom>
          <a:noFill/>
          <a:ln>
            <a:noFill/>
          </a:ln>
        </p:spPr>
      </p:pic>
      <p:pic>
        <p:nvPicPr>
          <p:cNvPr id="63" name="Google Shape;63;p14"/>
          <p:cNvPicPr preferRelativeResize="0"/>
          <p:nvPr/>
        </p:nvPicPr>
        <p:blipFill>
          <a:blip r:embed="rId4">
            <a:alphaModFix/>
          </a:blip>
          <a:stretch>
            <a:fillRect/>
          </a:stretch>
        </p:blipFill>
        <p:spPr>
          <a:xfrm>
            <a:off x="667042" y="5332775"/>
            <a:ext cx="7809914"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Queries that reports business name, temp, precip, and ratings</a:t>
            </a:r>
            <a:endParaRPr/>
          </a:p>
        </p:txBody>
      </p:sp>
      <p:sp>
        <p:nvSpPr>
          <p:cNvPr id="189" name="Google Shape;18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0" name="Google Shape;190;p32"/>
          <p:cNvPicPr preferRelativeResize="0"/>
          <p:nvPr/>
        </p:nvPicPr>
        <p:blipFill>
          <a:blip r:embed="rId3">
            <a:alphaModFix/>
          </a:blip>
          <a:stretch>
            <a:fillRect/>
          </a:stretch>
        </p:blipFill>
        <p:spPr>
          <a:xfrm>
            <a:off x="1666875" y="1539925"/>
            <a:ext cx="5810250" cy="302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Architecture Diagram - Logical Model</a:t>
            </a:r>
            <a:endParaRPr/>
          </a:p>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3773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0" name="Google Shape;70;p15"/>
          <p:cNvPicPr preferRelativeResize="0"/>
          <p:nvPr/>
        </p:nvPicPr>
        <p:blipFill>
          <a:blip r:embed="rId3">
            <a:alphaModFix/>
          </a:blip>
          <a:stretch>
            <a:fillRect/>
          </a:stretch>
        </p:blipFill>
        <p:spPr>
          <a:xfrm>
            <a:off x="0" y="1017726"/>
            <a:ext cx="9144003" cy="3638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Architecture Diagram - ER Model</a:t>
            </a:r>
            <a:endParaRPr/>
          </a:p>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311700" y="8006124"/>
            <a:ext cx="9143998" cy="5081601"/>
          </a:xfrm>
          <a:prstGeom prst="rect">
            <a:avLst/>
          </a:prstGeom>
          <a:noFill/>
          <a:ln>
            <a:noFill/>
          </a:ln>
        </p:spPr>
      </p:pic>
      <p:pic>
        <p:nvPicPr>
          <p:cNvPr id="78" name="Google Shape;78;p16"/>
          <p:cNvPicPr preferRelativeResize="0"/>
          <p:nvPr/>
        </p:nvPicPr>
        <p:blipFill>
          <a:blip r:embed="rId4">
            <a:alphaModFix/>
          </a:blip>
          <a:stretch>
            <a:fillRect/>
          </a:stretch>
        </p:blipFill>
        <p:spPr>
          <a:xfrm>
            <a:off x="34732" y="945475"/>
            <a:ext cx="907453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Architect Diagram: Dimensional Model</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311703" y="0"/>
            <a:ext cx="819904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Star Schema</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8"/>
          <p:cNvPicPr preferRelativeResize="0"/>
          <p:nvPr/>
        </p:nvPicPr>
        <p:blipFill>
          <a:blip r:embed="rId3">
            <a:alphaModFix/>
          </a:blip>
          <a:stretch>
            <a:fillRect/>
          </a:stretch>
        </p:blipFill>
        <p:spPr>
          <a:xfrm>
            <a:off x="553847" y="152400"/>
            <a:ext cx="648285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Tables for Yelp Data</a:t>
            </a:r>
            <a:endParaRPr/>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9"/>
          <p:cNvPicPr preferRelativeResize="0"/>
          <p:nvPr/>
        </p:nvPicPr>
        <p:blipFill>
          <a:blip r:embed="rId3">
            <a:alphaModFix/>
          </a:blip>
          <a:stretch>
            <a:fillRect/>
          </a:stretch>
        </p:blipFill>
        <p:spPr>
          <a:xfrm>
            <a:off x="0" y="1152470"/>
            <a:ext cx="9144003" cy="3687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Tables for Weather Data</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20"/>
          <p:cNvPicPr preferRelativeResize="0"/>
          <p:nvPr/>
        </p:nvPicPr>
        <p:blipFill>
          <a:blip r:embed="rId3">
            <a:alphaModFix/>
          </a:blip>
          <a:stretch>
            <a:fillRect/>
          </a:stretch>
        </p:blipFill>
        <p:spPr>
          <a:xfrm>
            <a:off x="0" y="1047948"/>
            <a:ext cx="9144003" cy="3625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Row Counts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1"/>
          <p:cNvPicPr preferRelativeResize="0"/>
          <p:nvPr/>
        </p:nvPicPr>
        <p:blipFill>
          <a:blip r:embed="rId3">
            <a:alphaModFix/>
          </a:blip>
          <a:stretch>
            <a:fillRect/>
          </a:stretch>
        </p:blipFill>
        <p:spPr>
          <a:xfrm>
            <a:off x="0" y="1152474"/>
            <a:ext cx="9144001" cy="36757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2707</Words>
  <Application>Microsoft Office PowerPoint</Application>
  <PresentationFormat>On-screen Show (16:9)</PresentationFormat>
  <Paragraphs>342</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Project: Design a Data Warehouse for Reporting and OLAP: Effects of Weather on Restaurant Reviews: </vt:lpstr>
      <vt:lpstr>Data Architecture Diagram - Conceptual Model</vt:lpstr>
      <vt:lpstr>Data Architecture Diagram - Logical Model </vt:lpstr>
      <vt:lpstr>Data Architecture Diagram - ER Model </vt:lpstr>
      <vt:lpstr>Data Architect Diagram: Dimensional Model</vt:lpstr>
      <vt:lpstr>Star Schema</vt:lpstr>
      <vt:lpstr>6 Tables for Yelp Data</vt:lpstr>
      <vt:lpstr>2 Tables for Weather Data</vt:lpstr>
      <vt:lpstr>Table Row Counts</vt:lpstr>
      <vt:lpstr>SQL Staging to ODS Queries/json functions to transform data from json to multiple columns in ods</vt:lpstr>
      <vt:lpstr>SQL Staging to ODS Queries/json functions to transform data from json to multiple columns in ods </vt:lpstr>
      <vt:lpstr>SQL Staging to ODS Queries/json functions to transform data from json to multiple columns in ods </vt:lpstr>
      <vt:lpstr>SQL Staging to ODS Queries/json functions to transform data from json to multiple columns in ods </vt:lpstr>
      <vt:lpstr>SQL Staging to ODS Queries/json functions to transform data from json to multiple columns in ods </vt:lpstr>
      <vt:lpstr>SQL Staging to ODS Queries/json functions to transform data from json to multiple columns in ods </vt:lpstr>
      <vt:lpstr>SQL Staging to ODS Queries/json functions to transform data from json to multiple columns in ods </vt:lpstr>
      <vt:lpstr>SQL Query to integrate climate and yelp data</vt:lpstr>
      <vt:lpstr>SQL Query to integrate climate and yelp data results </vt:lpstr>
      <vt:lpstr>SQL Queries code to move data from ODS to DWH</vt:lpstr>
      <vt:lpstr>SQL Queries that reports business name, temp, precip, and ratings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Amin</cp:lastModifiedBy>
  <cp:revision>1</cp:revision>
  <dcterms:modified xsi:type="dcterms:W3CDTF">2024-10-19T17:28:47Z</dcterms:modified>
</cp:coreProperties>
</file>