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Open Sans" panose="020B0606030504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TwImjFOZAx0HNIrs7/1kMBewo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633"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ecb4ba4e0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ecb4ba4e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sz="1400">
                <a:solidFill>
                  <a:srgbClr val="2E3D49"/>
                </a:solidFill>
                <a:latin typeface="Open Sans"/>
                <a:ea typeface="Open Sans"/>
                <a:cs typeface="Open Sans"/>
                <a:sym typeface="Open Sans"/>
              </a:rPr>
              <a:t>&lt; </a:t>
            </a:r>
            <a:r>
              <a:rPr lang="en" sz="1400" b="1">
                <a:solidFill>
                  <a:srgbClr val="2E3D49"/>
                </a:solidFill>
                <a:latin typeface="Open Sans"/>
                <a:ea typeface="Open Sans"/>
                <a:cs typeface="Open Sans"/>
                <a:sym typeface="Open Sans"/>
              </a:rPr>
              <a:t>Think about:</a:t>
            </a:r>
            <a:r>
              <a:rPr lang="en" sz="1400">
                <a:solidFill>
                  <a:srgbClr val="2E3D49"/>
                </a:solidFill>
                <a:latin typeface="Open Sans"/>
                <a:ea typeface="Open Sans"/>
                <a:cs typeface="Open Sans"/>
                <a:sym typeface="Open Sans"/>
              </a:rPr>
              <a:t> Research if a Data Warehouse can still be a viable solution instead of a Data Lake? What is the difference between both? &gt;</a:t>
            </a:r>
            <a:endParaRPr sz="1400">
              <a:solidFill>
                <a:srgbClr val="2E3D49"/>
              </a:solidFill>
              <a:latin typeface="Open Sans"/>
              <a:ea typeface="Open Sans"/>
              <a:cs typeface="Open Sans"/>
              <a:sym typeface="Open Sans"/>
            </a:endParaRPr>
          </a:p>
          <a:p>
            <a:pPr marL="0" lvl="0" indent="0" algn="l" rtl="0">
              <a:spcBef>
                <a:spcPts val="0"/>
              </a:spcBef>
              <a:spcAft>
                <a:spcPts val="0"/>
              </a:spcAft>
              <a:buClr>
                <a:schemeClr val="dk1"/>
              </a:buClr>
              <a:buSzPts val="1400"/>
              <a:buFont typeface="Arial"/>
              <a:buNone/>
            </a:pPr>
            <a:endParaRPr sz="1400">
              <a:solidFill>
                <a:srgbClr val="2E3D49"/>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400">
                <a:solidFill>
                  <a:srgbClr val="2E3D49"/>
                </a:solidFill>
                <a:latin typeface="Open Sans"/>
                <a:ea typeface="Open Sans"/>
                <a:cs typeface="Open Sans"/>
                <a:sym typeface="Open Sans"/>
              </a:rPr>
              <a:t>&lt; You will complete this information on the next slide. Please provide at least 3 items for each. No need to add any content on this slide &gt;</a:t>
            </a:r>
            <a:endParaRPr sz="1400">
              <a:solidFill>
                <a:srgbClr val="2E3D49"/>
              </a:solidFill>
              <a:latin typeface="Open Sans"/>
              <a:ea typeface="Open Sans"/>
              <a:cs typeface="Open Sans"/>
              <a:sym typeface="Open Sans"/>
            </a:endParaRPr>
          </a:p>
          <a:p>
            <a:pPr marL="0" lvl="0" indent="0" algn="l" rtl="0">
              <a:spcBef>
                <a:spcPts val="0"/>
              </a:spcBef>
              <a:spcAft>
                <a:spcPts val="0"/>
              </a:spcAft>
              <a:buClr>
                <a:schemeClr val="dk1"/>
              </a:buClr>
              <a:buSzPts val="1400"/>
              <a:buFont typeface="Arial"/>
              <a:buNone/>
            </a:pPr>
            <a:r>
              <a:rPr lang="en" sz="1400">
                <a:solidFill>
                  <a:srgbClr val="2E3D49"/>
                </a:solidFill>
                <a:latin typeface="Open Sans"/>
                <a:ea typeface="Open Sans"/>
                <a:cs typeface="Open Sans"/>
                <a:sym typeface="Open Sans"/>
              </a:rPr>
              <a:t>&lt; Video tip:  While presenting the differences, elaborate why a Data Lake solution makes more sense for Medical Data Processing Company over a Data Warehouse approach? How the Data Lake / Big Data characteristics different from Data warehouse&gt;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ard" type="twoColTx">
  <p:cSld name="TITLE_AND_TWO_COLUMNS">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11"/>
          <p:cNvSpPr txBox="1">
            <a:spLocks noGrp="1"/>
          </p:cNvSpPr>
          <p:nvPr>
            <p:ph type="title"/>
          </p:nvPr>
        </p:nvSpPr>
        <p:spPr>
          <a:xfrm>
            <a:off x="2086350" y="2198475"/>
            <a:ext cx="48867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
        <p:nvSpPr>
          <p:cNvPr id="12" name="Google Shape;1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11"/>
          <p:cNvSpPr txBox="1">
            <a:spLocks noGrp="1"/>
          </p:cNvSpPr>
          <p:nvPr>
            <p:ph type="subTitle" idx="1"/>
          </p:nvPr>
        </p:nvSpPr>
        <p:spPr>
          <a:xfrm>
            <a:off x="2086350" y="2834125"/>
            <a:ext cx="4886700" cy="47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a:lnSpc>
                <a:spcPct val="100000"/>
              </a:lnSpc>
              <a:spcBef>
                <a:spcPts val="0"/>
              </a:spcBef>
              <a:spcAft>
                <a:spcPts val="0"/>
              </a:spcAft>
              <a:buClr>
                <a:srgbClr val="2E3D49"/>
              </a:buClr>
              <a:buSzPts val="2800"/>
              <a:buNone/>
              <a:defRPr sz="2800">
                <a:solidFill>
                  <a:srgbClr val="2E3D49"/>
                </a:solidFill>
              </a:defRPr>
            </a:lvl2pPr>
            <a:lvl3pPr lvl="2" algn="ctr">
              <a:lnSpc>
                <a:spcPct val="100000"/>
              </a:lnSpc>
              <a:spcBef>
                <a:spcPts val="0"/>
              </a:spcBef>
              <a:spcAft>
                <a:spcPts val="0"/>
              </a:spcAft>
              <a:buClr>
                <a:srgbClr val="2E3D49"/>
              </a:buClr>
              <a:buSzPts val="2800"/>
              <a:buNone/>
              <a:defRPr sz="2800">
                <a:solidFill>
                  <a:srgbClr val="2E3D49"/>
                </a:solidFill>
              </a:defRPr>
            </a:lvl3pPr>
            <a:lvl4pPr lvl="3" algn="ctr">
              <a:lnSpc>
                <a:spcPct val="100000"/>
              </a:lnSpc>
              <a:spcBef>
                <a:spcPts val="0"/>
              </a:spcBef>
              <a:spcAft>
                <a:spcPts val="0"/>
              </a:spcAft>
              <a:buClr>
                <a:srgbClr val="2E3D49"/>
              </a:buClr>
              <a:buSzPts val="2800"/>
              <a:buNone/>
              <a:defRPr sz="2800">
                <a:solidFill>
                  <a:srgbClr val="2E3D49"/>
                </a:solidFill>
              </a:defRPr>
            </a:lvl4pPr>
            <a:lvl5pPr lvl="4" algn="ctr">
              <a:lnSpc>
                <a:spcPct val="100000"/>
              </a:lnSpc>
              <a:spcBef>
                <a:spcPts val="0"/>
              </a:spcBef>
              <a:spcAft>
                <a:spcPts val="0"/>
              </a:spcAft>
              <a:buClr>
                <a:srgbClr val="2E3D49"/>
              </a:buClr>
              <a:buSzPts val="2800"/>
              <a:buNone/>
              <a:defRPr sz="2800">
                <a:solidFill>
                  <a:srgbClr val="2E3D49"/>
                </a:solidFill>
              </a:defRPr>
            </a:lvl5pPr>
            <a:lvl6pPr lvl="5" algn="ctr">
              <a:lnSpc>
                <a:spcPct val="100000"/>
              </a:lnSpc>
              <a:spcBef>
                <a:spcPts val="0"/>
              </a:spcBef>
              <a:spcAft>
                <a:spcPts val="0"/>
              </a:spcAft>
              <a:buClr>
                <a:srgbClr val="2E3D49"/>
              </a:buClr>
              <a:buSzPts val="2800"/>
              <a:buNone/>
              <a:defRPr sz="2800">
                <a:solidFill>
                  <a:srgbClr val="2E3D49"/>
                </a:solidFill>
              </a:defRPr>
            </a:lvl6pPr>
            <a:lvl7pPr lvl="6" algn="ctr">
              <a:lnSpc>
                <a:spcPct val="100000"/>
              </a:lnSpc>
              <a:spcBef>
                <a:spcPts val="0"/>
              </a:spcBef>
              <a:spcAft>
                <a:spcPts val="0"/>
              </a:spcAft>
              <a:buClr>
                <a:srgbClr val="2E3D49"/>
              </a:buClr>
              <a:buSzPts val="2800"/>
              <a:buNone/>
              <a:defRPr sz="2800">
                <a:solidFill>
                  <a:srgbClr val="2E3D49"/>
                </a:solidFill>
              </a:defRPr>
            </a:lvl7pPr>
            <a:lvl8pPr lvl="7" algn="ctr">
              <a:lnSpc>
                <a:spcPct val="100000"/>
              </a:lnSpc>
              <a:spcBef>
                <a:spcPts val="0"/>
              </a:spcBef>
              <a:spcAft>
                <a:spcPts val="0"/>
              </a:spcAft>
              <a:buClr>
                <a:srgbClr val="2E3D49"/>
              </a:buClr>
              <a:buSzPts val="2800"/>
              <a:buNone/>
              <a:defRPr sz="2800">
                <a:solidFill>
                  <a:srgbClr val="2E3D49"/>
                </a:solidFill>
              </a:defRPr>
            </a:lvl8pPr>
            <a:lvl9pPr lvl="8" algn="ctr">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20"/>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
        <p:nvSpPr>
          <p:cNvPr id="49" name="Google Shape;49;p20"/>
          <p:cNvSpPr txBox="1">
            <a:spLocks noGrp="1"/>
          </p:cNvSpPr>
          <p:nvPr>
            <p:ph type="body" idx="1"/>
          </p:nvPr>
        </p:nvSpPr>
        <p:spPr>
          <a:xfrm>
            <a:off x="4876950" y="1337500"/>
            <a:ext cx="3661500" cy="3325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Box (small)" type="titleOnly">
  <p:cSld name="TITLE_ONLY">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12"/>
          <p:cNvSpPr txBox="1">
            <a:spLocks noGrp="1"/>
          </p:cNvSpPr>
          <p:nvPr>
            <p:ph type="title"/>
          </p:nvPr>
        </p:nvSpPr>
        <p:spPr>
          <a:xfrm>
            <a:off x="1048800" y="1129475"/>
            <a:ext cx="70464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
        <p:nvSpPr>
          <p:cNvPr id="16" name="Google Shape;1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12"/>
          <p:cNvSpPr txBox="1">
            <a:spLocks noGrp="1"/>
          </p:cNvSpPr>
          <p:nvPr>
            <p:ph type="body" idx="1"/>
          </p:nvPr>
        </p:nvSpPr>
        <p:spPr>
          <a:xfrm>
            <a:off x="1066775" y="1962650"/>
            <a:ext cx="7046400" cy="19173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13"/>
          <p:cNvSpPr txBox="1">
            <a:spLocks noGrp="1"/>
          </p:cNvSpPr>
          <p:nvPr>
            <p:ph type="body" idx="1"/>
          </p:nvPr>
        </p:nvSpPr>
        <p:spPr>
          <a:xfrm>
            <a:off x="605400" y="1787750"/>
            <a:ext cx="7867200" cy="2875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1" name="Google Shape;21;p13"/>
          <p:cNvSpPr txBox="1">
            <a:spLocks noGrp="1"/>
          </p:cNvSpPr>
          <p:nvPr>
            <p:ph type="subTitle" idx="2"/>
          </p:nvPr>
        </p:nvSpPr>
        <p:spPr>
          <a:xfrm>
            <a:off x="605400" y="1180500"/>
            <a:ext cx="7933200" cy="47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
        <p:nvSpPr>
          <p:cNvPr id="22" name="Google Shape;22;p13"/>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14"/>
          <p:cNvSpPr txBox="1">
            <a:spLocks noGrp="1"/>
          </p:cNvSpPr>
          <p:nvPr>
            <p:ph type="body" idx="1"/>
          </p:nvPr>
        </p:nvSpPr>
        <p:spPr>
          <a:xfrm>
            <a:off x="605400" y="1333650"/>
            <a:ext cx="3442200" cy="3329700"/>
          </a:xfrm>
          <a:prstGeom prst="rect">
            <a:avLst/>
          </a:prstGeom>
          <a:noFill/>
          <a:ln>
            <a:noFill/>
          </a:ln>
        </p:spPr>
        <p:txBody>
          <a:bodyPr spcFirstLastPara="1" wrap="square" lIns="91425" tIns="91425" rIns="91425" bIns="91425" anchor="t" anchorCtr="0">
            <a:noAutofit/>
          </a:bodyPr>
          <a:lstStyle>
            <a:lvl1pPr marL="457200" lvl="0" indent="-3175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6" name="Google Shape;26;p14"/>
          <p:cNvSpPr txBox="1">
            <a:spLocks noGrp="1"/>
          </p:cNvSpPr>
          <p:nvPr>
            <p:ph type="body" idx="2"/>
          </p:nvPr>
        </p:nvSpPr>
        <p:spPr>
          <a:xfrm>
            <a:off x="5030250" y="1333525"/>
            <a:ext cx="3442200" cy="3329700"/>
          </a:xfrm>
          <a:prstGeom prst="rect">
            <a:avLst/>
          </a:prstGeom>
          <a:noFill/>
          <a:ln>
            <a:noFill/>
          </a:ln>
        </p:spPr>
        <p:txBody>
          <a:bodyPr spcFirstLastPara="1" wrap="square" lIns="91425" tIns="91425" rIns="91425" bIns="91425" anchor="t" anchorCtr="0">
            <a:noAutofit/>
          </a:bodyPr>
          <a:lstStyle>
            <a:lvl1pPr marL="457200" lvl="0" indent="-3175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7" name="Google Shape;27;p14"/>
          <p:cNvSpPr txBox="1">
            <a:spLocks noGrp="1"/>
          </p:cNvSpPr>
          <p:nvPr>
            <p:ph type="title"/>
          </p:nvPr>
        </p:nvSpPr>
        <p:spPr>
          <a:xfrm>
            <a:off x="605400" y="473950"/>
            <a:ext cx="2509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Guidelines Slides" type="secHead">
  <p:cSld name="SECTION_HEADER">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0" name="Google Shape;3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16"/>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
        <p:nvSpPr>
          <p:cNvPr id="34" name="Google Shape;34;p16"/>
          <p:cNvSpPr txBox="1">
            <a:spLocks noGrp="1"/>
          </p:cNvSpPr>
          <p:nvPr>
            <p:ph type="body" idx="1"/>
          </p:nvPr>
        </p:nvSpPr>
        <p:spPr>
          <a:xfrm>
            <a:off x="604750" y="1337500"/>
            <a:ext cx="3595500" cy="3325800"/>
          </a:xfrm>
          <a:prstGeom prst="rect">
            <a:avLst/>
          </a:prstGeom>
          <a:noFill/>
          <a:ln>
            <a:noFill/>
          </a:ln>
        </p:spPr>
        <p:txBody>
          <a:bodyPr spcFirstLastPara="1" wrap="square" lIns="91425" tIns="91425" rIns="91425" bIns="91425" anchor="t" anchorCtr="0">
            <a:noAutofit/>
          </a:bodyPr>
          <a:lstStyle>
            <a:lvl1pPr marL="457200" lvl="0" indent="-3175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5" name="Google Shape;35;p16"/>
          <p:cNvSpPr txBox="1">
            <a:spLocks noGrp="1"/>
          </p:cNvSpPr>
          <p:nvPr>
            <p:ph type="body" idx="2"/>
          </p:nvPr>
        </p:nvSpPr>
        <p:spPr>
          <a:xfrm>
            <a:off x="4877050" y="1337500"/>
            <a:ext cx="3595500" cy="3325800"/>
          </a:xfrm>
          <a:prstGeom prst="rect">
            <a:avLst/>
          </a:prstGeom>
          <a:noFill/>
          <a:ln>
            <a:noFill/>
          </a:ln>
        </p:spPr>
        <p:txBody>
          <a:bodyPr spcFirstLastPara="1" wrap="square" lIns="91425" tIns="91425" rIns="91425" bIns="91425" anchor="t" anchorCtr="0">
            <a:noAutofit/>
          </a:bodyPr>
          <a:lstStyle>
            <a:lvl1pPr marL="457200" lvl="0" indent="-3175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17"/>
          <p:cNvSpPr txBox="1">
            <a:spLocks noGrp="1"/>
          </p:cNvSpPr>
          <p:nvPr>
            <p:ph type="body" idx="1"/>
          </p:nvPr>
        </p:nvSpPr>
        <p:spPr>
          <a:xfrm>
            <a:off x="3266500" y="701850"/>
            <a:ext cx="5205900" cy="3961500"/>
          </a:xfrm>
          <a:prstGeom prst="rect">
            <a:avLst/>
          </a:prstGeom>
          <a:noFill/>
          <a:ln>
            <a:noFill/>
          </a:ln>
        </p:spPr>
        <p:txBody>
          <a:bodyPr spcFirstLastPara="1" wrap="square" lIns="91425" tIns="91425" rIns="91425" bIns="91425" anchor="t" anchorCtr="0">
            <a:noAutofit/>
          </a:bodyPr>
          <a:lstStyle>
            <a:lvl1pPr marL="457200" lvl="0" indent="-3175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9" name="Google Shape;39;p17"/>
          <p:cNvSpPr txBox="1">
            <a:spLocks noGrp="1"/>
          </p:cNvSpPr>
          <p:nvPr>
            <p:ph type="title"/>
          </p:nvPr>
        </p:nvSpPr>
        <p:spPr>
          <a:xfrm>
            <a:off x="605400" y="473950"/>
            <a:ext cx="2509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
        <p:nvSpPr>
          <p:cNvPr id="40" name="Google Shape;40;p17"/>
          <p:cNvSpPr txBox="1">
            <a:spLocks noGrp="1"/>
          </p:cNvSpPr>
          <p:nvPr>
            <p:ph type="subTitle" idx="2"/>
          </p:nvPr>
        </p:nvSpPr>
        <p:spPr>
          <a:xfrm>
            <a:off x="605400" y="1180500"/>
            <a:ext cx="2509200" cy="47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or icons (with title)"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18"/>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E3D49"/>
              </a:buClr>
              <a:buSzPts val="2000"/>
              <a:buFont typeface="Open Sans"/>
              <a:buNone/>
              <a:defRPr sz="2000" b="1"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9pPr>
          </a:lstStyle>
          <a:p>
            <a:endParaRPr/>
          </a:p>
        </p:txBody>
      </p:sp>
      <p:sp>
        <p:nvSpPr>
          <p:cNvPr id="7" name="Google Shape;7;p10"/>
          <p:cNvSpPr txBox="1">
            <a:spLocks noGrp="1"/>
          </p:cNvSpPr>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9pPr>
          </a:lstStyle>
          <a:p>
            <a:endParaRPr/>
          </a:p>
        </p:txBody>
      </p:sp>
      <p:sp>
        <p:nvSpPr>
          <p:cNvPr id="8" name="Google Shape;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0"/>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999999"/>
                </a:solidFill>
                <a:latin typeface="Open Sans"/>
                <a:ea typeface="Open Sans"/>
                <a:cs typeface="Open Sans"/>
                <a:sym typeface="Open Sans"/>
              </a:rPr>
              <a:t>Confidential</a:t>
            </a:r>
            <a:endParaRPr sz="800" b="0" i="0" u="none" strike="noStrike" cap="none">
              <a:solidFill>
                <a:srgbClr val="999999"/>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l="9957" t="35734" r="10513" b="35787"/>
          <a:stretch/>
        </p:blipFill>
        <p:spPr>
          <a:xfrm>
            <a:off x="2963449" y="497350"/>
            <a:ext cx="3217100" cy="863899"/>
          </a:xfrm>
          <a:prstGeom prst="rect">
            <a:avLst/>
          </a:prstGeom>
          <a:noFill/>
          <a:ln>
            <a:noFill/>
          </a:ln>
        </p:spPr>
      </p:pic>
      <p:sp>
        <p:nvSpPr>
          <p:cNvPr id="55" name="Google Shape;55;p1"/>
          <p:cNvSpPr txBox="1">
            <a:spLocks noGrp="1"/>
          </p:cNvSpPr>
          <p:nvPr>
            <p:ph type="title"/>
          </p:nvPr>
        </p:nvSpPr>
        <p:spPr>
          <a:xfrm>
            <a:off x="2086350" y="2198475"/>
            <a:ext cx="4886700" cy="572700"/>
          </a:xfrm>
          <a:prstGeom prst="rect">
            <a:avLst/>
          </a:prstGeom>
          <a:noFill/>
          <a:ln>
            <a:noFill/>
          </a:ln>
        </p:spPr>
        <p:txBody>
          <a:bodyPr spcFirstLastPara="1" wrap="square" lIns="91425" tIns="91425" rIns="91425" bIns="91425" anchor="ctr" anchorCtr="0">
            <a:noAutofit/>
          </a:bodyPr>
          <a:lstStyle/>
          <a:p>
            <a:pPr marL="0" lvl="0" indent="0" algn="ctr" rtl="0">
              <a:lnSpc>
                <a:spcPct val="200000"/>
              </a:lnSpc>
              <a:spcBef>
                <a:spcPts val="0"/>
              </a:spcBef>
              <a:spcAft>
                <a:spcPts val="0"/>
              </a:spcAft>
              <a:buSzPts val="2400"/>
              <a:buNone/>
            </a:pPr>
            <a:r>
              <a:rPr lang="en" sz="2200" dirty="0"/>
              <a:t>Data Lake Value Proposition</a:t>
            </a:r>
            <a:endParaRPr sz="2200" b="0" dirty="0"/>
          </a:p>
        </p:txBody>
      </p:sp>
      <p:sp>
        <p:nvSpPr>
          <p:cNvPr id="56" name="Google Shape;56;p1"/>
          <p:cNvSpPr txBox="1">
            <a:spLocks noGrp="1"/>
          </p:cNvSpPr>
          <p:nvPr>
            <p:ph type="subTitle" idx="1"/>
          </p:nvPr>
        </p:nvSpPr>
        <p:spPr>
          <a:xfrm>
            <a:off x="2086350" y="2910325"/>
            <a:ext cx="4886700" cy="47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endParaRPr lang="en" dirty="0"/>
          </a:p>
          <a:p>
            <a:pPr marL="0" lvl="0" indent="0" algn="ctr" rtl="0">
              <a:lnSpc>
                <a:spcPct val="100000"/>
              </a:lnSpc>
              <a:spcBef>
                <a:spcPts val="0"/>
              </a:spcBef>
              <a:spcAft>
                <a:spcPts val="0"/>
              </a:spcAft>
              <a:buSzPts val="1800"/>
              <a:buNone/>
            </a:pPr>
            <a:r>
              <a:rPr lang="en" dirty="0"/>
              <a:t>Richard A.</a:t>
            </a:r>
            <a:endParaRPr dirty="0"/>
          </a:p>
        </p:txBody>
      </p:sp>
      <p:sp>
        <p:nvSpPr>
          <p:cNvPr id="57" name="Google Shape;57;p1"/>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999999"/>
                </a:solidFill>
                <a:latin typeface="Open Sans"/>
                <a:ea typeface="Open Sans"/>
                <a:cs typeface="Open Sans"/>
                <a:sym typeface="Open Sans"/>
              </a:rPr>
              <a:t>Udacity IPS Version 1.0</a:t>
            </a:r>
            <a:endParaRPr sz="800" b="0" i="0" u="none" strike="noStrike" cap="none">
              <a:solidFill>
                <a:srgbClr val="999999"/>
              </a:solidFill>
              <a:latin typeface="Open Sans"/>
              <a:ea typeface="Open Sans"/>
              <a:cs typeface="Open Sans"/>
              <a:sym typeface="Open Sans"/>
            </a:endParaRPr>
          </a:p>
        </p:txBody>
      </p:sp>
      <p:sp>
        <p:nvSpPr>
          <p:cNvPr id="58" name="Google Shape;58;p1"/>
          <p:cNvSpPr txBox="1"/>
          <p:nvPr/>
        </p:nvSpPr>
        <p:spPr>
          <a:xfrm>
            <a:off x="2110150" y="2505800"/>
            <a:ext cx="4886700" cy="25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lang="en" sz="1400" b="0" i="0" u="none" strike="noStrike" cap="none" dirty="0">
              <a:solidFill>
                <a:srgbClr val="000000"/>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Open Sans"/>
                <a:ea typeface="Open Sans"/>
                <a:cs typeface="Open Sans"/>
                <a:sym typeface="Open Sans"/>
              </a:rPr>
              <a:t>Medical Data Processing Company</a:t>
            </a:r>
            <a:endParaRPr sz="1400" b="0" i="0" u="none" strike="noStrike" cap="none" dirty="0">
              <a:solidFill>
                <a:srgbClr val="00000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body" idx="1"/>
          </p:nvPr>
        </p:nvSpPr>
        <p:spPr>
          <a:xfrm>
            <a:off x="605400" y="1787750"/>
            <a:ext cx="7867200" cy="2875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 data lake is a centralized repository that allows you to scale your data enterprise to store structured, semi-structured and unstructured data.</a:t>
            </a:r>
            <a:endParaRPr/>
          </a:p>
          <a:p>
            <a:pPr marL="457200" lvl="0" indent="0" algn="l" rtl="0">
              <a:spcBef>
                <a:spcPts val="0"/>
              </a:spcBef>
              <a:spcAft>
                <a:spcPts val="0"/>
              </a:spcAft>
              <a:buClr>
                <a:schemeClr val="dk1"/>
              </a:buClr>
              <a:buSzPts val="1100"/>
              <a:buFont typeface="Arial"/>
              <a:buNone/>
            </a:pPr>
            <a:endParaRPr/>
          </a:p>
          <a:p>
            <a:pPr marL="457200" lvl="0" indent="-317500" algn="l" rtl="0">
              <a:spcBef>
                <a:spcPts val="0"/>
              </a:spcBef>
              <a:spcAft>
                <a:spcPts val="0"/>
              </a:spcAft>
              <a:buSzPts val="1400"/>
              <a:buChar char="●"/>
            </a:pPr>
            <a:r>
              <a:rPr lang="en"/>
              <a:t>It enables raw data storage in its native format until it is needed, then it goes through cleaning, preprocessing and transformation so it is ready to be saved and used by stakeholders and end users.</a:t>
            </a:r>
            <a:endParaRPr/>
          </a:p>
          <a:p>
            <a:pPr marL="457200" lvl="0" indent="0" algn="l" rtl="0">
              <a:spcBef>
                <a:spcPts val="0"/>
              </a:spcBef>
              <a:spcAft>
                <a:spcPts val="0"/>
              </a:spcAft>
              <a:buClr>
                <a:schemeClr val="dk1"/>
              </a:buClr>
              <a:buSzPts val="1100"/>
              <a:buFont typeface="Arial"/>
              <a:buNone/>
            </a:pPr>
            <a:endParaRPr/>
          </a:p>
          <a:p>
            <a:pPr marL="457200" lvl="0" indent="-317500" algn="l" rtl="0">
              <a:lnSpc>
                <a:spcPct val="100000"/>
              </a:lnSpc>
              <a:spcBef>
                <a:spcPts val="0"/>
              </a:spcBef>
              <a:spcAft>
                <a:spcPts val="0"/>
              </a:spcAft>
              <a:buSzPts val="1400"/>
              <a:buChar char="●"/>
            </a:pPr>
            <a:r>
              <a:rPr lang="en"/>
              <a:t>Data lakes also facilitate scalable, cost effective data management solutions allowing for optimized analytics and dashboarding. </a:t>
            </a:r>
            <a:endParaRPr/>
          </a:p>
          <a:p>
            <a:pPr marL="457200" lvl="0" indent="0" algn="l" rtl="0">
              <a:lnSpc>
                <a:spcPct val="100000"/>
              </a:lnSpc>
              <a:spcBef>
                <a:spcPts val="0"/>
              </a:spcBef>
              <a:spcAft>
                <a:spcPts val="0"/>
              </a:spcAft>
              <a:buNone/>
            </a:pPr>
            <a:endParaRPr/>
          </a:p>
          <a:p>
            <a:pPr marL="457200" lvl="0" indent="-317500" algn="l" rtl="0">
              <a:lnSpc>
                <a:spcPct val="100000"/>
              </a:lnSpc>
              <a:spcBef>
                <a:spcPts val="0"/>
              </a:spcBef>
              <a:spcAft>
                <a:spcPts val="0"/>
              </a:spcAft>
              <a:buSzPts val="1400"/>
              <a:buChar char="●"/>
            </a:pPr>
            <a:r>
              <a:rPr lang="en"/>
              <a:t>This architecture supports various types of analytics, including big data processing, real-time analytics, and machine learning. </a:t>
            </a:r>
            <a:endParaRPr/>
          </a:p>
        </p:txBody>
      </p:sp>
      <p:sp>
        <p:nvSpPr>
          <p:cNvPr id="64" name="Google Shape;64;p3"/>
          <p:cNvSpPr txBox="1">
            <a:spLocks noGrp="1"/>
          </p:cNvSpPr>
          <p:nvPr>
            <p:ph type="subTitle" idx="2"/>
          </p:nvPr>
        </p:nvSpPr>
        <p:spPr>
          <a:xfrm>
            <a:off x="605400" y="1180500"/>
            <a:ext cx="7933200" cy="47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a:t>Executive summary</a:t>
            </a:r>
            <a:endParaRPr/>
          </a:p>
        </p:txBody>
      </p:sp>
      <p:sp>
        <p:nvSpPr>
          <p:cNvPr id="65" name="Google Shape;65;p3"/>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What is a Data Lake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a:spLocks noGrp="1"/>
          </p:cNvSpPr>
          <p:nvPr>
            <p:ph type="body" idx="1"/>
          </p:nvPr>
        </p:nvSpPr>
        <p:spPr>
          <a:xfrm>
            <a:off x="543975" y="1284600"/>
            <a:ext cx="7867200" cy="27186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a:t>Ingestion Layer: Apache Nifi, Apache Kafka</a:t>
            </a:r>
            <a:endParaRPr/>
          </a:p>
          <a:p>
            <a:pPr marL="457200" lvl="0" indent="-317500" algn="l" rtl="0">
              <a:lnSpc>
                <a:spcPct val="200000"/>
              </a:lnSpc>
              <a:spcBef>
                <a:spcPts val="0"/>
              </a:spcBef>
              <a:spcAft>
                <a:spcPts val="0"/>
              </a:spcAft>
              <a:buSzPts val="1400"/>
              <a:buChar char="●"/>
            </a:pPr>
            <a:r>
              <a:rPr lang="en"/>
              <a:t>Storage Layer: Apache HDFS, Apache Cassandra</a:t>
            </a:r>
            <a:endParaRPr/>
          </a:p>
          <a:p>
            <a:pPr marL="457200" lvl="0" indent="-317500" algn="l" rtl="0">
              <a:lnSpc>
                <a:spcPct val="200000"/>
              </a:lnSpc>
              <a:spcBef>
                <a:spcPts val="0"/>
              </a:spcBef>
              <a:spcAft>
                <a:spcPts val="0"/>
              </a:spcAft>
              <a:buSzPts val="1400"/>
              <a:buChar char="●"/>
            </a:pPr>
            <a:r>
              <a:rPr lang="en"/>
              <a:t>Orchestration Layer: Apache Airflow</a:t>
            </a:r>
            <a:endParaRPr/>
          </a:p>
          <a:p>
            <a:pPr marL="457200" lvl="0" indent="-317500" algn="l" rtl="0">
              <a:lnSpc>
                <a:spcPct val="200000"/>
              </a:lnSpc>
              <a:spcBef>
                <a:spcPts val="0"/>
              </a:spcBef>
              <a:spcAft>
                <a:spcPts val="0"/>
              </a:spcAft>
              <a:buSzPts val="1400"/>
              <a:buChar char="●"/>
            </a:pPr>
            <a:r>
              <a:rPr lang="en"/>
              <a:t>Processing Layer: Apache Spark</a:t>
            </a:r>
            <a:endParaRPr/>
          </a:p>
          <a:p>
            <a:pPr marL="457200" lvl="0" indent="-317500" algn="l" rtl="0">
              <a:lnSpc>
                <a:spcPct val="200000"/>
              </a:lnSpc>
              <a:spcBef>
                <a:spcPts val="0"/>
              </a:spcBef>
              <a:spcAft>
                <a:spcPts val="0"/>
              </a:spcAft>
              <a:buSzPts val="1400"/>
              <a:buChar char="●"/>
            </a:pPr>
            <a:r>
              <a:rPr lang="en"/>
              <a:t>Serving Layer: Apache Presto, Tableau, Apache Druid</a:t>
            </a:r>
            <a:endParaRPr/>
          </a:p>
        </p:txBody>
      </p:sp>
      <p:sp>
        <p:nvSpPr>
          <p:cNvPr id="71" name="Google Shape;71;p4"/>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Components of Data Lake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2ecb4ba4e0c_0_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g2ecb4ba4e0c_0_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2ecb4ba4e0c_0_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Architecture Diagram</a:t>
            </a:r>
            <a:endParaRPr/>
          </a:p>
        </p:txBody>
      </p:sp>
      <p:pic>
        <p:nvPicPr>
          <p:cNvPr id="79" name="Google Shape;79;g2ecb4ba4e0c_0_5"/>
          <p:cNvPicPr preferRelativeResize="0"/>
          <p:nvPr/>
        </p:nvPicPr>
        <p:blipFill>
          <a:blip r:embed="rId3">
            <a:alphaModFix/>
          </a:blip>
          <a:stretch>
            <a:fillRect/>
          </a:stretch>
        </p:blipFill>
        <p:spPr>
          <a:xfrm>
            <a:off x="0" y="906705"/>
            <a:ext cx="9144000" cy="42367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body" idx="1"/>
          </p:nvPr>
        </p:nvSpPr>
        <p:spPr>
          <a:xfrm>
            <a:off x="605400" y="1275250"/>
            <a:ext cx="3442200" cy="34542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a:t>Specializes in structured data.</a:t>
            </a:r>
            <a:endParaRPr/>
          </a:p>
          <a:p>
            <a:pPr marL="457200" lvl="0" indent="-317500" algn="l" rtl="0">
              <a:lnSpc>
                <a:spcPct val="200000"/>
              </a:lnSpc>
              <a:spcBef>
                <a:spcPts val="0"/>
              </a:spcBef>
              <a:spcAft>
                <a:spcPts val="0"/>
              </a:spcAft>
              <a:buSzPts val="1400"/>
              <a:buChar char="●"/>
            </a:pPr>
            <a:r>
              <a:rPr lang="en"/>
              <a:t>High query performance</a:t>
            </a:r>
            <a:endParaRPr/>
          </a:p>
          <a:p>
            <a:pPr marL="457200" lvl="0" indent="-317500" algn="l" rtl="0">
              <a:lnSpc>
                <a:spcPct val="200000"/>
              </a:lnSpc>
              <a:spcBef>
                <a:spcPts val="0"/>
              </a:spcBef>
              <a:spcAft>
                <a:spcPts val="0"/>
              </a:spcAft>
              <a:buSzPts val="1400"/>
              <a:buChar char="●"/>
            </a:pPr>
            <a:r>
              <a:rPr lang="en"/>
              <a:t>Supports ACID (Atomicity, Consistency, Isolation, Durability)</a:t>
            </a:r>
            <a:endParaRPr/>
          </a:p>
          <a:p>
            <a:pPr marL="457200" lvl="0" indent="-317500" algn="l" rtl="0">
              <a:lnSpc>
                <a:spcPct val="200000"/>
              </a:lnSpc>
              <a:spcBef>
                <a:spcPts val="0"/>
              </a:spcBef>
              <a:spcAft>
                <a:spcPts val="0"/>
              </a:spcAft>
              <a:buSzPts val="1400"/>
              <a:buChar char="●"/>
            </a:pPr>
            <a:r>
              <a:rPr lang="en"/>
              <a:t>Ideal for BI, OLAP, OLTP, dashboards, visualizations.</a:t>
            </a:r>
            <a:endParaRPr/>
          </a:p>
        </p:txBody>
      </p:sp>
      <p:sp>
        <p:nvSpPr>
          <p:cNvPr id="85" name="Google Shape;85;p6"/>
          <p:cNvSpPr txBox="1">
            <a:spLocks noGrp="1"/>
          </p:cNvSpPr>
          <p:nvPr>
            <p:ph type="body" idx="2"/>
          </p:nvPr>
        </p:nvSpPr>
        <p:spPr>
          <a:xfrm>
            <a:off x="5030250" y="1199050"/>
            <a:ext cx="3442200" cy="3329700"/>
          </a:xfrm>
          <a:prstGeom prst="rect">
            <a:avLst/>
          </a:prstGeom>
          <a:noFill/>
          <a:ln>
            <a:noFill/>
          </a:ln>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SzPts val="1200"/>
              <a:buChar char="●"/>
            </a:pPr>
            <a:r>
              <a:rPr lang="en" sz="1200"/>
              <a:t>Handling large volumes of raw, structured,unstructured/semi-structured data.</a:t>
            </a:r>
            <a:endParaRPr sz="1200"/>
          </a:p>
          <a:p>
            <a:pPr marL="457200" lvl="0" indent="-304800" algn="l" rtl="0">
              <a:lnSpc>
                <a:spcPct val="200000"/>
              </a:lnSpc>
              <a:spcBef>
                <a:spcPts val="0"/>
              </a:spcBef>
              <a:spcAft>
                <a:spcPts val="0"/>
              </a:spcAft>
              <a:buSzPts val="1200"/>
              <a:buChar char="●"/>
            </a:pPr>
            <a:r>
              <a:rPr lang="en" sz="1200"/>
              <a:t>Supports eventual consistency model.</a:t>
            </a:r>
            <a:endParaRPr sz="1200"/>
          </a:p>
          <a:p>
            <a:pPr marL="457200" lvl="0" indent="-304800" algn="l" rtl="0">
              <a:lnSpc>
                <a:spcPct val="200000"/>
              </a:lnSpc>
              <a:spcBef>
                <a:spcPts val="0"/>
              </a:spcBef>
              <a:spcAft>
                <a:spcPts val="0"/>
              </a:spcAft>
              <a:buSzPts val="1200"/>
              <a:buChar char="●"/>
            </a:pPr>
            <a:r>
              <a:rPr lang="en" sz="1200"/>
              <a:t>High availability and high throughput.</a:t>
            </a:r>
            <a:endParaRPr sz="1200"/>
          </a:p>
          <a:p>
            <a:pPr marL="457200" lvl="0" indent="-304800" algn="l" rtl="0">
              <a:lnSpc>
                <a:spcPct val="200000"/>
              </a:lnSpc>
              <a:spcBef>
                <a:spcPts val="0"/>
              </a:spcBef>
              <a:spcAft>
                <a:spcPts val="0"/>
              </a:spcAft>
              <a:buSzPts val="1200"/>
              <a:buChar char="●"/>
            </a:pPr>
            <a:r>
              <a:rPr lang="en" sz="1200"/>
              <a:t>Can scale much more efficiently.</a:t>
            </a:r>
            <a:endParaRPr sz="1200"/>
          </a:p>
          <a:p>
            <a:pPr marL="457200" lvl="0" indent="-304800" algn="l" rtl="0">
              <a:lnSpc>
                <a:spcPct val="200000"/>
              </a:lnSpc>
              <a:spcBef>
                <a:spcPts val="0"/>
              </a:spcBef>
              <a:spcAft>
                <a:spcPts val="0"/>
              </a:spcAft>
              <a:buSzPts val="1200"/>
              <a:buChar char="●"/>
            </a:pPr>
            <a:r>
              <a:rPr lang="en" sz="1200"/>
              <a:t>Ideal for data science, machine learning and big data analytics.</a:t>
            </a:r>
            <a:endParaRPr sz="1200"/>
          </a:p>
        </p:txBody>
      </p:sp>
      <p:sp>
        <p:nvSpPr>
          <p:cNvPr id="86" name="Google Shape;86;p6"/>
          <p:cNvSpPr txBox="1">
            <a:spLocks noGrp="1"/>
          </p:cNvSpPr>
          <p:nvPr>
            <p:ph type="title"/>
          </p:nvPr>
        </p:nvSpPr>
        <p:spPr>
          <a:xfrm>
            <a:off x="529200" y="626350"/>
            <a:ext cx="35184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Data Warehouse</a:t>
            </a:r>
            <a:endParaRPr b="0"/>
          </a:p>
          <a:p>
            <a:pPr marL="0" lvl="0" indent="0" algn="l" rtl="0">
              <a:lnSpc>
                <a:spcPct val="100000"/>
              </a:lnSpc>
              <a:spcBef>
                <a:spcPts val="0"/>
              </a:spcBef>
              <a:spcAft>
                <a:spcPts val="0"/>
              </a:spcAft>
              <a:buSzPts val="2000"/>
              <a:buNone/>
            </a:pPr>
            <a:endParaRPr/>
          </a:p>
        </p:txBody>
      </p:sp>
      <p:sp>
        <p:nvSpPr>
          <p:cNvPr id="87" name="Google Shape;87;p6"/>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999999"/>
                </a:solidFill>
                <a:latin typeface="Open Sans"/>
                <a:ea typeface="Open Sans"/>
                <a:cs typeface="Open Sans"/>
                <a:sym typeface="Open Sans"/>
              </a:rPr>
              <a:t>Udacity IPS Ver. 1 2/2020</a:t>
            </a:r>
            <a:endParaRPr sz="800" b="0" i="0" u="none" strike="noStrike" cap="none">
              <a:solidFill>
                <a:srgbClr val="999999"/>
              </a:solidFill>
              <a:latin typeface="Open Sans"/>
              <a:ea typeface="Open Sans"/>
              <a:cs typeface="Open Sans"/>
              <a:sym typeface="Open Sans"/>
            </a:endParaRPr>
          </a:p>
        </p:txBody>
      </p:sp>
      <p:sp>
        <p:nvSpPr>
          <p:cNvPr id="88" name="Google Shape;88;p6"/>
          <p:cNvSpPr txBox="1">
            <a:spLocks noGrp="1"/>
          </p:cNvSpPr>
          <p:nvPr>
            <p:ph type="title"/>
          </p:nvPr>
        </p:nvSpPr>
        <p:spPr>
          <a:xfrm>
            <a:off x="4954050" y="594225"/>
            <a:ext cx="35184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Data Lake</a:t>
            </a:r>
            <a:endParaRPr b="0"/>
          </a:p>
          <a:p>
            <a:pPr marL="0" lvl="0" indent="0" algn="l" rtl="0">
              <a:lnSpc>
                <a:spcPct val="100000"/>
              </a:lnSpc>
              <a:spcBef>
                <a:spcPts val="0"/>
              </a:spcBef>
              <a:spcAft>
                <a:spcPts val="0"/>
              </a:spcAft>
              <a:buSzPts val="2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a:spLocks noGrp="1"/>
          </p:cNvSpPr>
          <p:nvPr>
            <p:ph type="body" idx="1"/>
          </p:nvPr>
        </p:nvSpPr>
        <p:spPr>
          <a:xfrm>
            <a:off x="638400" y="1315525"/>
            <a:ext cx="7867200" cy="20889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Allows the company to implement a fault tolerant multi-node solution mitigating system downtime, distributing the load between different nodes, while increasing operations efficiency.</a:t>
            </a:r>
            <a:br>
              <a:rPr lang="en"/>
            </a:br>
            <a:endParaRPr/>
          </a:p>
          <a:p>
            <a:pPr marL="457200" lvl="0" indent="-317500" algn="l" rtl="0">
              <a:lnSpc>
                <a:spcPct val="100000"/>
              </a:lnSpc>
              <a:spcBef>
                <a:spcPts val="0"/>
              </a:spcBef>
              <a:spcAft>
                <a:spcPts val="0"/>
              </a:spcAft>
              <a:buSzPts val="1400"/>
              <a:buChar char="●"/>
            </a:pPr>
            <a:r>
              <a:rPr lang="en"/>
              <a:t>Scales in storage, and processing capability of the data system and removes the need to only process data at night.</a:t>
            </a:r>
            <a:br>
              <a:rPr lang="en"/>
            </a:br>
            <a:endParaRPr/>
          </a:p>
          <a:p>
            <a:pPr marL="457200" lvl="0" indent="-317500" algn="l" rtl="0">
              <a:lnSpc>
                <a:spcPct val="100000"/>
              </a:lnSpc>
              <a:spcBef>
                <a:spcPts val="0"/>
              </a:spcBef>
              <a:spcAft>
                <a:spcPts val="0"/>
              </a:spcAft>
              <a:buSzPts val="1400"/>
              <a:buChar char="●"/>
            </a:pPr>
            <a:r>
              <a:rPr lang="en"/>
              <a:t>Provides cost effective solutions for storage.</a:t>
            </a:r>
            <a:br>
              <a:rPr lang="en"/>
            </a:br>
            <a:r>
              <a:rPr lang="en"/>
              <a:t> </a:t>
            </a:r>
            <a:endParaRPr/>
          </a:p>
          <a:p>
            <a:pPr marL="457200" lvl="0" indent="-317500" algn="l" rtl="0">
              <a:lnSpc>
                <a:spcPct val="100000"/>
              </a:lnSpc>
              <a:spcBef>
                <a:spcPts val="0"/>
              </a:spcBef>
              <a:spcAft>
                <a:spcPts val="0"/>
              </a:spcAft>
              <a:buSzPts val="1400"/>
              <a:buChar char="●"/>
            </a:pPr>
            <a:r>
              <a:rPr lang="en"/>
              <a:t>Data lakes can integrate data from various sources and formats under a unified data repository.</a:t>
            </a:r>
            <a:br>
              <a:rPr lang="en"/>
            </a:br>
            <a:endParaRPr/>
          </a:p>
          <a:p>
            <a:pPr marL="457200" lvl="0" indent="-317500" algn="l" rtl="0">
              <a:lnSpc>
                <a:spcPct val="100000"/>
              </a:lnSpc>
              <a:spcBef>
                <a:spcPts val="0"/>
              </a:spcBef>
              <a:spcAft>
                <a:spcPts val="0"/>
              </a:spcAft>
              <a:buSzPts val="1400"/>
              <a:buChar char="●"/>
            </a:pPr>
            <a:r>
              <a:rPr lang="en"/>
              <a:t>Can also be configured with robust data governance frameworks ensuring data quality, security and compliance with law regulations.</a:t>
            </a:r>
            <a:endParaRPr/>
          </a:p>
        </p:txBody>
      </p:sp>
      <p:sp>
        <p:nvSpPr>
          <p:cNvPr id="94" name="Google Shape;94;p7"/>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Business Value of Data Lake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9"/>
          <p:cNvPicPr preferRelativeResize="0"/>
          <p:nvPr/>
        </p:nvPicPr>
        <p:blipFill rotWithShape="1">
          <a:blip r:embed="rId3">
            <a:alphaModFix/>
          </a:blip>
          <a:srcRect l="9957" t="35734" r="10513" b="35787"/>
          <a:stretch/>
        </p:blipFill>
        <p:spPr>
          <a:xfrm>
            <a:off x="2963449" y="497350"/>
            <a:ext cx="3217100" cy="863899"/>
          </a:xfrm>
          <a:prstGeom prst="rect">
            <a:avLst/>
          </a:prstGeom>
          <a:noFill/>
          <a:ln>
            <a:noFill/>
          </a:ln>
        </p:spPr>
      </p:pic>
      <p:sp>
        <p:nvSpPr>
          <p:cNvPr id="100" name="Google Shape;100;p9"/>
          <p:cNvSpPr txBox="1">
            <a:spLocks noGrp="1"/>
          </p:cNvSpPr>
          <p:nvPr>
            <p:ph type="title"/>
          </p:nvPr>
        </p:nvSpPr>
        <p:spPr>
          <a:xfrm>
            <a:off x="2086350" y="2198475"/>
            <a:ext cx="4886700" cy="572700"/>
          </a:xfrm>
          <a:prstGeom prst="rect">
            <a:avLst/>
          </a:prstGeom>
          <a:noFill/>
          <a:ln>
            <a:noFill/>
          </a:ln>
        </p:spPr>
        <p:txBody>
          <a:bodyPr spcFirstLastPara="1" wrap="square" lIns="91425" tIns="91425" rIns="91425" bIns="91425" anchor="ctr" anchorCtr="0">
            <a:noAutofit/>
          </a:bodyPr>
          <a:lstStyle/>
          <a:p>
            <a:pPr marL="0" lvl="0" indent="0" algn="ctr" rtl="0">
              <a:lnSpc>
                <a:spcPct val="200000"/>
              </a:lnSpc>
              <a:spcBef>
                <a:spcPts val="0"/>
              </a:spcBef>
              <a:spcAft>
                <a:spcPts val="0"/>
              </a:spcAft>
              <a:buSzPts val="2400"/>
              <a:buNone/>
            </a:pPr>
            <a:r>
              <a:rPr lang="en" sz="2200"/>
              <a:t>THANK YOU</a:t>
            </a:r>
            <a:endParaRPr sz="2200" b="0"/>
          </a:p>
        </p:txBody>
      </p:sp>
      <p:sp>
        <p:nvSpPr>
          <p:cNvPr id="101" name="Google Shape;101;p9"/>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999999"/>
                </a:solidFill>
                <a:latin typeface="Open Sans"/>
                <a:ea typeface="Open Sans"/>
                <a:cs typeface="Open Sans"/>
                <a:sym typeface="Open Sans"/>
              </a:rPr>
              <a:t>Udacity IPS Version 1.0</a:t>
            </a:r>
            <a:endParaRPr sz="800" b="0" i="0" u="none" strike="noStrike" cap="none">
              <a:solidFill>
                <a:srgbClr val="999999"/>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457</Words>
  <Application>Microsoft Office PowerPoint</Application>
  <PresentationFormat>On-screen Show (16:9)</PresentationFormat>
  <Paragraphs>46</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Open Sans</vt:lpstr>
      <vt:lpstr>Arial</vt:lpstr>
      <vt:lpstr>Simple Light</vt:lpstr>
      <vt:lpstr>Data Lake Value Proposition</vt:lpstr>
      <vt:lpstr>What is a Data Lake</vt:lpstr>
      <vt:lpstr>Components of Data Lake</vt:lpstr>
      <vt:lpstr>Data Lake Architecture Diagram</vt:lpstr>
      <vt:lpstr>Data Warehouse </vt:lpstr>
      <vt:lpstr>Business Value of Data Lake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Richard Amin</cp:lastModifiedBy>
  <cp:revision>1</cp:revision>
  <dcterms:modified xsi:type="dcterms:W3CDTF">2024-10-21T16:11:51Z</dcterms:modified>
</cp:coreProperties>
</file>