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 id="2147483672" r:id="rId3"/>
  </p:sldMasterIdLst>
  <p:notesMasterIdLst>
    <p:notesMasterId r:id="rId27"/>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7772400" cy="10058400"/>
  <p:notesSz cx="6858000" cy="9144000"/>
  <p:embeddedFontLst>
    <p:embeddedFont>
      <p:font typeface="Helvetica Neue" panose="020B0604020202020204" charset="0"/>
      <p:regular r:id="rId28"/>
      <p:bold r:id="rId29"/>
      <p:italic r:id="rId30"/>
      <p:boldItalic r:id="rId31"/>
    </p:embeddedFont>
    <p:embeddedFont>
      <p:font typeface="Open Sans" panose="020B0606030504020204" pitchFamily="34" charset="0"/>
      <p:regular r:id="rId32"/>
      <p:bold r:id="rId33"/>
      <p:italic r:id="rId34"/>
      <p:boldItalic r:id="rId35"/>
    </p:embeddedFont>
    <p:embeddedFont>
      <p:font typeface="Open Sans Light" panose="020B030603050402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jVgPKXWhIPM3D0WBf8XwbzvhN31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0" d="100"/>
          <a:sy n="40" d="100"/>
        </p:scale>
        <p:origin x="22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12.fntdata"/><Relationship Id="rId21" Type="http://schemas.openxmlformats.org/officeDocument/2006/relationships/slide" Target="slides/slide18.xml"/><Relationship Id="rId34" Type="http://schemas.openxmlformats.org/officeDocument/2006/relationships/font" Target="fonts/font7.fntdata"/><Relationship Id="rId42" Type="http://customschemas.google.com/relationships/presentationmetadata" Target="metadata"/><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5.fntdata"/><Relationship Id="rId37" Type="http://schemas.openxmlformats.org/officeDocument/2006/relationships/font" Target="fonts/font10.fntdata"/><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4.fntdata"/><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192" name="Google Shape;192;p1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204" name="Google Shape;204;p1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216" name="Google Shape;216;p1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7: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234" name="Google Shape;234;p18: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9: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246" name="Google Shape;246;p2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f05b7b700a_0_2: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f05b7b700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258" name="Google Shape;258;p22: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3: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4" name="Google Shape;264;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f05b7b700a_0_7: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f05b7b700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5: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151" name="Google Shape;151;p6: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f047737eed_0_5: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f047737ee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f047737eed_0_11: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f047737ee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f047737eed_0_17: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f047737ee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9: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179" name="Google Shape;179;p9: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5"/>
          <p:cNvSpPr txBox="1">
            <a:spLocks noGrp="1"/>
          </p:cNvSpPr>
          <p:nvPr>
            <p:ph type="ctrTitle"/>
          </p:nvPr>
        </p:nvSpPr>
        <p:spPr>
          <a:xfrm>
            <a:off x="264952" y="1456058"/>
            <a:ext cx="7242600" cy="4014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5"/>
          <p:cNvSpPr txBox="1">
            <a:spLocks noGrp="1"/>
          </p:cNvSpPr>
          <p:nvPr>
            <p:ph type="subTitle" idx="1"/>
          </p:nvPr>
        </p:nvSpPr>
        <p:spPr>
          <a:xfrm>
            <a:off x="264945" y="5542289"/>
            <a:ext cx="7242600" cy="1550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38"/>
          <p:cNvSpPr txBox="1">
            <a:spLocks noGrp="1"/>
          </p:cNvSpPr>
          <p:nvPr>
            <p:ph type="title" hasCustomPrompt="1"/>
          </p:nvPr>
        </p:nvSpPr>
        <p:spPr>
          <a:xfrm>
            <a:off x="264945" y="2163089"/>
            <a:ext cx="7242600" cy="3839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8" name="Google Shape;38;p38"/>
          <p:cNvSpPr txBox="1">
            <a:spLocks noGrp="1"/>
          </p:cNvSpPr>
          <p:nvPr>
            <p:ph type="body" idx="1"/>
          </p:nvPr>
        </p:nvSpPr>
        <p:spPr>
          <a:xfrm>
            <a:off x="264945" y="6164351"/>
            <a:ext cx="7242600" cy="25437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4"/>
        <p:cNvGrpSpPr/>
        <p:nvPr/>
      </p:nvGrpSpPr>
      <p:grpSpPr>
        <a:xfrm>
          <a:off x="0" y="0"/>
          <a:ext cx="0" cy="0"/>
          <a:chOff x="0" y="0"/>
          <a:chExt cx="0" cy="0"/>
        </a:xfrm>
      </p:grpSpPr>
      <p:sp>
        <p:nvSpPr>
          <p:cNvPr id="45" name="Google Shape;45;p27"/>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6" name="Google Shape;46;p27"/>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419100" algn="l">
              <a:lnSpc>
                <a:spcPct val="115000"/>
              </a:lnSpc>
              <a:spcBef>
                <a:spcPts val="0"/>
              </a:spcBef>
              <a:spcAft>
                <a:spcPts val="0"/>
              </a:spcAft>
              <a:buSzPts val="3000"/>
              <a:buChar char="●"/>
              <a:defRPr sz="3000"/>
            </a:lvl1pPr>
            <a:lvl2pPr marL="914400" lvl="1" indent="-381000" algn="l">
              <a:lnSpc>
                <a:spcPct val="115000"/>
              </a:lnSpc>
              <a:spcBef>
                <a:spcPts val="1600"/>
              </a:spcBef>
              <a:spcAft>
                <a:spcPts val="0"/>
              </a:spcAft>
              <a:buSzPts val="2400"/>
              <a:buChar char="○"/>
              <a:defRPr sz="2400"/>
            </a:lvl2pPr>
            <a:lvl3pPr marL="1371600" lvl="2" indent="-342900" algn="l">
              <a:lnSpc>
                <a:spcPct val="115000"/>
              </a:lnSpc>
              <a:spcBef>
                <a:spcPts val="1600"/>
              </a:spcBef>
              <a:spcAft>
                <a:spcPts val="0"/>
              </a:spcAft>
              <a:buSzPts val="1800"/>
              <a:buChar char="■"/>
              <a:defRPr sz="1800"/>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
        <p:cNvGrpSpPr/>
        <p:nvPr/>
      </p:nvGrpSpPr>
      <p:grpSpPr>
        <a:xfrm>
          <a:off x="0" y="0"/>
          <a:ext cx="0" cy="0"/>
          <a:chOff x="0" y="0"/>
          <a:chExt cx="0" cy="0"/>
        </a:xfrm>
      </p:grpSpPr>
      <p:sp>
        <p:nvSpPr>
          <p:cNvPr id="48" name="Google Shape;48;p40"/>
          <p:cNvSpPr txBox="1">
            <a:spLocks noGrp="1"/>
          </p:cNvSpPr>
          <p:nvPr>
            <p:ph type="ctrTitle"/>
          </p:nvPr>
        </p:nvSpPr>
        <p:spPr>
          <a:xfrm>
            <a:off x="264952" y="1456058"/>
            <a:ext cx="7242600" cy="4014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49" name="Google Shape;49;p40"/>
          <p:cNvSpPr txBox="1">
            <a:spLocks noGrp="1"/>
          </p:cNvSpPr>
          <p:nvPr>
            <p:ph type="subTitle" idx="1"/>
          </p:nvPr>
        </p:nvSpPr>
        <p:spPr>
          <a:xfrm>
            <a:off x="264945" y="5542289"/>
            <a:ext cx="7242600" cy="1550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41"/>
          <p:cNvSpPr txBox="1">
            <a:spLocks noGrp="1"/>
          </p:cNvSpPr>
          <p:nvPr>
            <p:ph type="title"/>
          </p:nvPr>
        </p:nvSpPr>
        <p:spPr>
          <a:xfrm>
            <a:off x="264945" y="4206107"/>
            <a:ext cx="7242600" cy="1646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2"/>
        <p:cNvGrpSpPr/>
        <p:nvPr/>
      </p:nvGrpSpPr>
      <p:grpSpPr>
        <a:xfrm>
          <a:off x="0" y="0"/>
          <a:ext cx="0" cy="0"/>
          <a:chOff x="0" y="0"/>
          <a:chExt cx="0" cy="0"/>
        </a:xfrm>
      </p:grpSpPr>
      <p:sp>
        <p:nvSpPr>
          <p:cNvPr id="53" name="Google Shape;53;p42"/>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4" name="Google Shape;54;p42"/>
          <p:cNvSpPr txBox="1">
            <a:spLocks noGrp="1"/>
          </p:cNvSpPr>
          <p:nvPr>
            <p:ph type="body" idx="1"/>
          </p:nvPr>
        </p:nvSpPr>
        <p:spPr>
          <a:xfrm>
            <a:off x="264945" y="2253729"/>
            <a:ext cx="3399900" cy="6681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55" name="Google Shape;55;p42"/>
          <p:cNvSpPr txBox="1">
            <a:spLocks noGrp="1"/>
          </p:cNvSpPr>
          <p:nvPr>
            <p:ph type="body" idx="2"/>
          </p:nvPr>
        </p:nvSpPr>
        <p:spPr>
          <a:xfrm>
            <a:off x="4107540" y="2253729"/>
            <a:ext cx="3399900" cy="6681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4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8"/>
        <p:cNvGrpSpPr/>
        <p:nvPr/>
      </p:nvGrpSpPr>
      <p:grpSpPr>
        <a:xfrm>
          <a:off x="0" y="0"/>
          <a:ext cx="0" cy="0"/>
          <a:chOff x="0" y="0"/>
          <a:chExt cx="0" cy="0"/>
        </a:xfrm>
      </p:grpSpPr>
      <p:sp>
        <p:nvSpPr>
          <p:cNvPr id="59" name="Google Shape;59;p44"/>
          <p:cNvSpPr txBox="1">
            <a:spLocks noGrp="1"/>
          </p:cNvSpPr>
          <p:nvPr>
            <p:ph type="title"/>
          </p:nvPr>
        </p:nvSpPr>
        <p:spPr>
          <a:xfrm>
            <a:off x="264945" y="1086507"/>
            <a:ext cx="2386800" cy="14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0" name="Google Shape;60;p44"/>
          <p:cNvSpPr txBox="1">
            <a:spLocks noGrp="1"/>
          </p:cNvSpPr>
          <p:nvPr>
            <p:ph type="body" idx="1"/>
          </p:nvPr>
        </p:nvSpPr>
        <p:spPr>
          <a:xfrm>
            <a:off x="264945" y="2717440"/>
            <a:ext cx="2386800" cy="62175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1"/>
        <p:cNvGrpSpPr/>
        <p:nvPr/>
      </p:nvGrpSpPr>
      <p:grpSpPr>
        <a:xfrm>
          <a:off x="0" y="0"/>
          <a:ext cx="0" cy="0"/>
          <a:chOff x="0" y="0"/>
          <a:chExt cx="0" cy="0"/>
        </a:xfrm>
      </p:grpSpPr>
      <p:sp>
        <p:nvSpPr>
          <p:cNvPr id="62" name="Google Shape;62;p45"/>
          <p:cNvSpPr txBox="1">
            <a:spLocks noGrp="1"/>
          </p:cNvSpPr>
          <p:nvPr>
            <p:ph type="title"/>
          </p:nvPr>
        </p:nvSpPr>
        <p:spPr>
          <a:xfrm>
            <a:off x="416713" y="880293"/>
            <a:ext cx="5412600" cy="7999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sp>
        <p:nvSpPr>
          <p:cNvPr id="64" name="Google Shape;64;p46"/>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46"/>
          <p:cNvSpPr txBox="1">
            <a:spLocks noGrp="1"/>
          </p:cNvSpPr>
          <p:nvPr>
            <p:ph type="title"/>
          </p:nvPr>
        </p:nvSpPr>
        <p:spPr>
          <a:xfrm>
            <a:off x="225675" y="2411542"/>
            <a:ext cx="3438300" cy="2898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66" name="Google Shape;66;p46"/>
          <p:cNvSpPr txBox="1">
            <a:spLocks noGrp="1"/>
          </p:cNvSpPr>
          <p:nvPr>
            <p:ph type="subTitle" idx="1"/>
          </p:nvPr>
        </p:nvSpPr>
        <p:spPr>
          <a:xfrm>
            <a:off x="225675" y="5481569"/>
            <a:ext cx="3438300" cy="2415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7" name="Google Shape;67;p46"/>
          <p:cNvSpPr txBox="1">
            <a:spLocks noGrp="1"/>
          </p:cNvSpPr>
          <p:nvPr>
            <p:ph type="body" idx="2"/>
          </p:nvPr>
        </p:nvSpPr>
        <p:spPr>
          <a:xfrm>
            <a:off x="4198575" y="1415969"/>
            <a:ext cx="3261300" cy="7226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0"/>
          <p:cNvSpPr txBox="1">
            <a:spLocks noGrp="1"/>
          </p:cNvSpPr>
          <p:nvPr>
            <p:ph type="title"/>
          </p:nvPr>
        </p:nvSpPr>
        <p:spPr>
          <a:xfrm>
            <a:off x="264945" y="4206107"/>
            <a:ext cx="7242600" cy="1646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8"/>
        <p:cNvGrpSpPr/>
        <p:nvPr/>
      </p:nvGrpSpPr>
      <p:grpSpPr>
        <a:xfrm>
          <a:off x="0" y="0"/>
          <a:ext cx="0" cy="0"/>
          <a:chOff x="0" y="0"/>
          <a:chExt cx="0" cy="0"/>
        </a:xfrm>
      </p:grpSpPr>
      <p:sp>
        <p:nvSpPr>
          <p:cNvPr id="69" name="Google Shape;69;p47"/>
          <p:cNvSpPr txBox="1">
            <a:spLocks noGrp="1"/>
          </p:cNvSpPr>
          <p:nvPr>
            <p:ph type="body" idx="1"/>
          </p:nvPr>
        </p:nvSpPr>
        <p:spPr>
          <a:xfrm>
            <a:off x="264945" y="8273124"/>
            <a:ext cx="5099100" cy="11832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0"/>
        <p:cNvGrpSpPr/>
        <p:nvPr/>
      </p:nvGrpSpPr>
      <p:grpSpPr>
        <a:xfrm>
          <a:off x="0" y="0"/>
          <a:ext cx="0" cy="0"/>
          <a:chOff x="0" y="0"/>
          <a:chExt cx="0" cy="0"/>
        </a:xfrm>
      </p:grpSpPr>
      <p:sp>
        <p:nvSpPr>
          <p:cNvPr id="71" name="Google Shape;71;p48"/>
          <p:cNvSpPr txBox="1">
            <a:spLocks noGrp="1"/>
          </p:cNvSpPr>
          <p:nvPr>
            <p:ph type="title" hasCustomPrompt="1"/>
          </p:nvPr>
        </p:nvSpPr>
        <p:spPr>
          <a:xfrm>
            <a:off x="264945" y="2163089"/>
            <a:ext cx="7242600" cy="3839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2" name="Google Shape;72;p48"/>
          <p:cNvSpPr txBox="1">
            <a:spLocks noGrp="1"/>
          </p:cNvSpPr>
          <p:nvPr>
            <p:ph type="body" idx="1"/>
          </p:nvPr>
        </p:nvSpPr>
        <p:spPr>
          <a:xfrm>
            <a:off x="264945" y="6164351"/>
            <a:ext cx="7242600" cy="25437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3"/>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78"/>
        <p:cNvGrpSpPr/>
        <p:nvPr/>
      </p:nvGrpSpPr>
      <p:grpSpPr>
        <a:xfrm>
          <a:off x="0" y="0"/>
          <a:ext cx="0" cy="0"/>
          <a:chOff x="0" y="0"/>
          <a:chExt cx="0" cy="0"/>
        </a:xfrm>
      </p:grpSpPr>
      <p:sp>
        <p:nvSpPr>
          <p:cNvPr id="79" name="Google Shape;79;p29"/>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80" name="Google Shape;80;p29"/>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81" name="Google Shape;81;p2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82"/>
        <p:cNvGrpSpPr/>
        <p:nvPr/>
      </p:nvGrpSpPr>
      <p:grpSpPr>
        <a:xfrm>
          <a:off x="0" y="0"/>
          <a:ext cx="0" cy="0"/>
          <a:chOff x="0" y="0"/>
          <a:chExt cx="0" cy="0"/>
        </a:xfrm>
      </p:grpSpPr>
      <p:sp>
        <p:nvSpPr>
          <p:cNvPr id="83" name="Google Shape;83;p50"/>
          <p:cNvSpPr>
            <a:spLocks noGrp="1"/>
          </p:cNvSpPr>
          <p:nvPr>
            <p:ph type="pic" idx="2"/>
          </p:nvPr>
        </p:nvSpPr>
        <p:spPr>
          <a:xfrm>
            <a:off x="1691673" y="654843"/>
            <a:ext cx="4383300" cy="6103200"/>
          </a:xfrm>
          <a:prstGeom prst="rect">
            <a:avLst/>
          </a:prstGeom>
          <a:noFill/>
          <a:ln>
            <a:noFill/>
          </a:ln>
        </p:spPr>
      </p:sp>
      <p:sp>
        <p:nvSpPr>
          <p:cNvPr id="84" name="Google Shape;84;p50"/>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85" name="Google Shape;85;p50"/>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86" name="Google Shape;86;p50"/>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87"/>
        <p:cNvGrpSpPr/>
        <p:nvPr/>
      </p:nvGrpSpPr>
      <p:grpSpPr>
        <a:xfrm>
          <a:off x="0" y="0"/>
          <a:ext cx="0" cy="0"/>
          <a:chOff x="0" y="0"/>
          <a:chExt cx="0" cy="0"/>
        </a:xfrm>
      </p:grpSpPr>
      <p:sp>
        <p:nvSpPr>
          <p:cNvPr id="88" name="Google Shape;88;p51"/>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89" name="Google Shape;89;p5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90"/>
        <p:cNvGrpSpPr/>
        <p:nvPr/>
      </p:nvGrpSpPr>
      <p:grpSpPr>
        <a:xfrm>
          <a:off x="0" y="0"/>
          <a:ext cx="0" cy="0"/>
          <a:chOff x="0" y="0"/>
          <a:chExt cx="0" cy="0"/>
        </a:xfrm>
      </p:grpSpPr>
      <p:sp>
        <p:nvSpPr>
          <p:cNvPr id="91" name="Google Shape;91;p52"/>
          <p:cNvSpPr>
            <a:spLocks noGrp="1"/>
          </p:cNvSpPr>
          <p:nvPr>
            <p:ph type="pic" idx="2"/>
          </p:nvPr>
        </p:nvSpPr>
        <p:spPr>
          <a:xfrm>
            <a:off x="3982975" y="654843"/>
            <a:ext cx="2391000" cy="8486700"/>
          </a:xfrm>
          <a:prstGeom prst="rect">
            <a:avLst/>
          </a:prstGeom>
          <a:noFill/>
          <a:ln>
            <a:noFill/>
          </a:ln>
        </p:spPr>
      </p:sp>
      <p:sp>
        <p:nvSpPr>
          <p:cNvPr id="92" name="Google Shape;92;p52"/>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R="0" lvl="0" algn="ctr">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93" name="Google Shape;93;p52"/>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94" name="Google Shape;94;p5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95"/>
        <p:cNvGrpSpPr/>
        <p:nvPr/>
      </p:nvGrpSpPr>
      <p:grpSpPr>
        <a:xfrm>
          <a:off x="0" y="0"/>
          <a:ext cx="0" cy="0"/>
          <a:chOff x="0" y="0"/>
          <a:chExt cx="0" cy="0"/>
        </a:xfrm>
      </p:grpSpPr>
      <p:sp>
        <p:nvSpPr>
          <p:cNvPr id="96" name="Google Shape;96;p5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97" name="Google Shape;97;p5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98"/>
        <p:cNvGrpSpPr/>
        <p:nvPr/>
      </p:nvGrpSpPr>
      <p:grpSpPr>
        <a:xfrm>
          <a:off x="0" y="0"/>
          <a:ext cx="0" cy="0"/>
          <a:chOff x="0" y="0"/>
          <a:chExt cx="0" cy="0"/>
        </a:xfrm>
      </p:grpSpPr>
      <p:sp>
        <p:nvSpPr>
          <p:cNvPr id="99" name="Google Shape;99;p5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00" name="Google Shape;100;p54"/>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01" name="Google Shape;101;p5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02"/>
        <p:cNvGrpSpPr/>
        <p:nvPr/>
      </p:nvGrpSpPr>
      <p:grpSpPr>
        <a:xfrm>
          <a:off x="0" y="0"/>
          <a:ext cx="0" cy="0"/>
          <a:chOff x="0" y="0"/>
          <a:chExt cx="0" cy="0"/>
        </a:xfrm>
      </p:grpSpPr>
      <p:sp>
        <p:nvSpPr>
          <p:cNvPr id="103" name="Google Shape;103;p55"/>
          <p:cNvSpPr>
            <a:spLocks noGrp="1"/>
          </p:cNvSpPr>
          <p:nvPr>
            <p:ph type="pic" idx="2"/>
          </p:nvPr>
        </p:nvSpPr>
        <p:spPr>
          <a:xfrm>
            <a:off x="3982975" y="2684859"/>
            <a:ext cx="2391000" cy="6482700"/>
          </a:xfrm>
          <a:prstGeom prst="rect">
            <a:avLst/>
          </a:prstGeom>
          <a:noFill/>
          <a:ln>
            <a:noFill/>
          </a:ln>
        </p:spPr>
      </p:sp>
      <p:sp>
        <p:nvSpPr>
          <p:cNvPr id="104" name="Google Shape;104;p55"/>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05" name="Google Shape;105;p55"/>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06" name="Google Shape;106;p5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 name="Google Shape;17;p31"/>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07"/>
        <p:cNvGrpSpPr/>
        <p:nvPr/>
      </p:nvGrpSpPr>
      <p:grpSpPr>
        <a:xfrm>
          <a:off x="0" y="0"/>
          <a:ext cx="0" cy="0"/>
          <a:chOff x="0" y="0"/>
          <a:chExt cx="0" cy="0"/>
        </a:xfrm>
      </p:grpSpPr>
      <p:sp>
        <p:nvSpPr>
          <p:cNvPr id="108" name="Google Shape;108;p56"/>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09" name="Google Shape;109;p5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10"/>
        <p:cNvGrpSpPr/>
        <p:nvPr/>
      </p:nvGrpSpPr>
      <p:grpSpPr>
        <a:xfrm>
          <a:off x="0" y="0"/>
          <a:ext cx="0" cy="0"/>
          <a:chOff x="0" y="0"/>
          <a:chExt cx="0" cy="0"/>
        </a:xfrm>
      </p:grpSpPr>
      <p:sp>
        <p:nvSpPr>
          <p:cNvPr id="111" name="Google Shape;111;p57"/>
          <p:cNvSpPr>
            <a:spLocks noGrp="1"/>
          </p:cNvSpPr>
          <p:nvPr>
            <p:ph type="pic" idx="2"/>
          </p:nvPr>
        </p:nvSpPr>
        <p:spPr>
          <a:xfrm>
            <a:off x="3982975" y="5251847"/>
            <a:ext cx="2391000" cy="3889500"/>
          </a:xfrm>
          <a:prstGeom prst="rect">
            <a:avLst/>
          </a:prstGeom>
          <a:noFill/>
          <a:ln>
            <a:noFill/>
          </a:ln>
        </p:spPr>
      </p:sp>
      <p:sp>
        <p:nvSpPr>
          <p:cNvPr id="112" name="Google Shape;112;p57"/>
          <p:cNvSpPr>
            <a:spLocks noGrp="1"/>
          </p:cNvSpPr>
          <p:nvPr>
            <p:ph type="pic" idx="3"/>
          </p:nvPr>
        </p:nvSpPr>
        <p:spPr>
          <a:xfrm>
            <a:off x="3985763" y="916781"/>
            <a:ext cx="2391000" cy="3889500"/>
          </a:xfrm>
          <a:prstGeom prst="rect">
            <a:avLst/>
          </a:prstGeom>
          <a:noFill/>
          <a:ln>
            <a:noFill/>
          </a:ln>
        </p:spPr>
      </p:sp>
      <p:sp>
        <p:nvSpPr>
          <p:cNvPr id="113" name="Google Shape;113;p57"/>
          <p:cNvSpPr>
            <a:spLocks noGrp="1"/>
          </p:cNvSpPr>
          <p:nvPr>
            <p:ph type="pic" idx="4"/>
          </p:nvPr>
        </p:nvSpPr>
        <p:spPr>
          <a:xfrm>
            <a:off x="1398501" y="916781"/>
            <a:ext cx="2391000" cy="8225100"/>
          </a:xfrm>
          <a:prstGeom prst="rect">
            <a:avLst/>
          </a:prstGeom>
          <a:noFill/>
          <a:ln>
            <a:noFill/>
          </a:ln>
        </p:spPr>
      </p:sp>
      <p:sp>
        <p:nvSpPr>
          <p:cNvPr id="114" name="Google Shape;114;p5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15"/>
        <p:cNvGrpSpPr/>
        <p:nvPr/>
      </p:nvGrpSpPr>
      <p:grpSpPr>
        <a:xfrm>
          <a:off x="0" y="0"/>
          <a:ext cx="0" cy="0"/>
          <a:chOff x="0" y="0"/>
          <a:chExt cx="0" cy="0"/>
        </a:xfrm>
      </p:grpSpPr>
      <p:sp>
        <p:nvSpPr>
          <p:cNvPr id="116" name="Google Shape;116;p58"/>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17" name="Google Shape;117;p58"/>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18" name="Google Shape;118;p5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19"/>
        <p:cNvGrpSpPr/>
        <p:nvPr/>
      </p:nvGrpSpPr>
      <p:grpSpPr>
        <a:xfrm>
          <a:off x="0" y="0"/>
          <a:ext cx="0" cy="0"/>
          <a:chOff x="0" y="0"/>
          <a:chExt cx="0" cy="0"/>
        </a:xfrm>
      </p:grpSpPr>
      <p:sp>
        <p:nvSpPr>
          <p:cNvPr id="120" name="Google Shape;120;p59"/>
          <p:cNvSpPr>
            <a:spLocks noGrp="1"/>
          </p:cNvSpPr>
          <p:nvPr>
            <p:ph type="pic" idx="2"/>
          </p:nvPr>
        </p:nvSpPr>
        <p:spPr>
          <a:xfrm>
            <a:off x="971550" y="0"/>
            <a:ext cx="5829300" cy="10058400"/>
          </a:xfrm>
          <a:prstGeom prst="rect">
            <a:avLst/>
          </a:prstGeom>
          <a:noFill/>
          <a:ln>
            <a:noFill/>
          </a:ln>
        </p:spPr>
      </p:sp>
      <p:sp>
        <p:nvSpPr>
          <p:cNvPr id="121" name="Google Shape;121;p5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22"/>
        <p:cNvGrpSpPr/>
        <p:nvPr/>
      </p:nvGrpSpPr>
      <p:grpSpPr>
        <a:xfrm>
          <a:off x="0" y="0"/>
          <a:ext cx="0" cy="0"/>
          <a:chOff x="0" y="0"/>
          <a:chExt cx="0" cy="0"/>
        </a:xfrm>
      </p:grpSpPr>
      <p:sp>
        <p:nvSpPr>
          <p:cNvPr id="123" name="Google Shape;123;p6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24"/>
        <p:cNvGrpSpPr/>
        <p:nvPr/>
      </p:nvGrpSpPr>
      <p:grpSpPr>
        <a:xfrm>
          <a:off x="0" y="0"/>
          <a:ext cx="0" cy="0"/>
          <a:chOff x="0" y="0"/>
          <a:chExt cx="0" cy="0"/>
        </a:xfrm>
      </p:grpSpPr>
      <p:sp>
        <p:nvSpPr>
          <p:cNvPr id="125" name="Google Shape;125;p61"/>
          <p:cNvSpPr txBox="1">
            <a:spLocks noGrp="1"/>
          </p:cNvSpPr>
          <p:nvPr>
            <p:ph type="title"/>
          </p:nvPr>
        </p:nvSpPr>
        <p:spPr>
          <a:xfrm>
            <a:off x="264945" y="870271"/>
            <a:ext cx="7242600" cy="1119900"/>
          </a:xfrm>
          <a:prstGeom prst="rect">
            <a:avLst/>
          </a:prstGeom>
          <a:noFill/>
          <a:ln>
            <a:noFill/>
          </a:ln>
        </p:spPr>
        <p:txBody>
          <a:bodyPr spcFirstLastPara="1" wrap="square" lIns="34275" tIns="34275" rIns="34275" bIns="34275" anchor="ctr" anchorCtr="0">
            <a:noAutofit/>
          </a:bodyPr>
          <a:lstStyle>
            <a:lvl1pPr lvl="0" algn="ctr">
              <a:lnSpc>
                <a:spcPct val="100000"/>
              </a:lnSpc>
              <a:spcBef>
                <a:spcPts val="0"/>
              </a:spcBef>
              <a:spcAft>
                <a:spcPts val="0"/>
              </a:spcAft>
              <a:buSzPts val="500"/>
              <a:buNone/>
              <a:defRPr/>
            </a:lvl1pPr>
            <a:lvl2pPr lvl="1" algn="ctr">
              <a:lnSpc>
                <a:spcPct val="100000"/>
              </a:lnSpc>
              <a:spcBef>
                <a:spcPts val="0"/>
              </a:spcBef>
              <a:spcAft>
                <a:spcPts val="0"/>
              </a:spcAft>
              <a:buSzPts val="500"/>
              <a:buNone/>
              <a:defRPr/>
            </a:lvl2pPr>
            <a:lvl3pPr lvl="2" algn="ctr">
              <a:lnSpc>
                <a:spcPct val="100000"/>
              </a:lnSpc>
              <a:spcBef>
                <a:spcPts val="0"/>
              </a:spcBef>
              <a:spcAft>
                <a:spcPts val="0"/>
              </a:spcAft>
              <a:buSzPts val="500"/>
              <a:buNone/>
              <a:defRPr/>
            </a:lvl3pPr>
            <a:lvl4pPr lvl="3" algn="ctr">
              <a:lnSpc>
                <a:spcPct val="100000"/>
              </a:lnSpc>
              <a:spcBef>
                <a:spcPts val="0"/>
              </a:spcBef>
              <a:spcAft>
                <a:spcPts val="0"/>
              </a:spcAft>
              <a:buSzPts val="500"/>
              <a:buNone/>
              <a:defRPr/>
            </a:lvl4pPr>
            <a:lvl5pPr lvl="4" algn="ctr">
              <a:lnSpc>
                <a:spcPct val="100000"/>
              </a:lnSpc>
              <a:spcBef>
                <a:spcPts val="0"/>
              </a:spcBef>
              <a:spcAft>
                <a:spcPts val="0"/>
              </a:spcAft>
              <a:buSzPts val="500"/>
              <a:buNone/>
              <a:defRPr/>
            </a:lvl5pPr>
            <a:lvl6pPr lvl="5" algn="ctr">
              <a:lnSpc>
                <a:spcPct val="100000"/>
              </a:lnSpc>
              <a:spcBef>
                <a:spcPts val="0"/>
              </a:spcBef>
              <a:spcAft>
                <a:spcPts val="0"/>
              </a:spcAft>
              <a:buSzPts val="500"/>
              <a:buNone/>
              <a:defRPr/>
            </a:lvl6pPr>
            <a:lvl7pPr lvl="6" algn="ctr">
              <a:lnSpc>
                <a:spcPct val="100000"/>
              </a:lnSpc>
              <a:spcBef>
                <a:spcPts val="0"/>
              </a:spcBef>
              <a:spcAft>
                <a:spcPts val="0"/>
              </a:spcAft>
              <a:buSzPts val="500"/>
              <a:buNone/>
              <a:defRPr/>
            </a:lvl7pPr>
            <a:lvl8pPr lvl="7" algn="ctr">
              <a:lnSpc>
                <a:spcPct val="100000"/>
              </a:lnSpc>
              <a:spcBef>
                <a:spcPts val="0"/>
              </a:spcBef>
              <a:spcAft>
                <a:spcPts val="0"/>
              </a:spcAft>
              <a:buSzPts val="500"/>
              <a:buNone/>
              <a:defRPr/>
            </a:lvl8pPr>
            <a:lvl9pPr lvl="8" algn="ctr">
              <a:lnSpc>
                <a:spcPct val="100000"/>
              </a:lnSpc>
              <a:spcBef>
                <a:spcPts val="0"/>
              </a:spcBef>
              <a:spcAft>
                <a:spcPts val="0"/>
              </a:spcAft>
              <a:buSzPts val="500"/>
              <a:buNone/>
              <a:defRPr/>
            </a:lvl9pPr>
          </a:lstStyle>
          <a:p>
            <a:endParaRPr/>
          </a:p>
        </p:txBody>
      </p:sp>
      <p:sp>
        <p:nvSpPr>
          <p:cNvPr id="126" name="Google Shape;126;p61"/>
          <p:cNvSpPr txBox="1">
            <a:spLocks noGrp="1"/>
          </p:cNvSpPr>
          <p:nvPr>
            <p:ph type="body" idx="1"/>
          </p:nvPr>
        </p:nvSpPr>
        <p:spPr>
          <a:xfrm>
            <a:off x="264945" y="2253729"/>
            <a:ext cx="7242600" cy="6239700"/>
          </a:xfrm>
          <a:prstGeom prst="rect">
            <a:avLst/>
          </a:prstGeom>
          <a:noFill/>
          <a:ln>
            <a:noFill/>
          </a:ln>
        </p:spPr>
        <p:txBody>
          <a:bodyPr spcFirstLastPara="1" wrap="square" lIns="34275" tIns="34275" rIns="34275" bIns="34275" anchor="ctr" anchorCtr="0">
            <a:noAutofit/>
          </a:bodyPr>
          <a:lstStyle>
            <a:lvl1pPr marL="457200" lvl="0" indent="-317500" algn="l">
              <a:lnSpc>
                <a:spcPct val="100000"/>
              </a:lnSpc>
              <a:spcBef>
                <a:spcPts val="2200"/>
              </a:spcBef>
              <a:spcAft>
                <a:spcPts val="0"/>
              </a:spcAft>
              <a:buSzPts val="1400"/>
              <a:buChar char="•"/>
              <a:defRPr/>
            </a:lvl1pPr>
            <a:lvl2pPr marL="914400" lvl="1" indent="-317500" algn="l">
              <a:lnSpc>
                <a:spcPct val="100000"/>
              </a:lnSpc>
              <a:spcBef>
                <a:spcPts val="2200"/>
              </a:spcBef>
              <a:spcAft>
                <a:spcPts val="0"/>
              </a:spcAft>
              <a:buSzPts val="1400"/>
              <a:buChar char="•"/>
              <a:defRPr/>
            </a:lvl2pPr>
            <a:lvl3pPr marL="1371600" lvl="2" indent="-317500" algn="l">
              <a:lnSpc>
                <a:spcPct val="100000"/>
              </a:lnSpc>
              <a:spcBef>
                <a:spcPts val="2200"/>
              </a:spcBef>
              <a:spcAft>
                <a:spcPts val="0"/>
              </a:spcAft>
              <a:buSzPts val="1400"/>
              <a:buChar char="•"/>
              <a:defRPr/>
            </a:lvl3pPr>
            <a:lvl4pPr marL="1828800" lvl="3" indent="-317500" algn="l">
              <a:lnSpc>
                <a:spcPct val="100000"/>
              </a:lnSpc>
              <a:spcBef>
                <a:spcPts val="2200"/>
              </a:spcBef>
              <a:spcAft>
                <a:spcPts val="0"/>
              </a:spcAft>
              <a:buSzPts val="1400"/>
              <a:buChar char="•"/>
              <a:defRPr/>
            </a:lvl4pPr>
            <a:lvl5pPr marL="2286000" lvl="4" indent="-317500" algn="l">
              <a:lnSpc>
                <a:spcPct val="100000"/>
              </a:lnSpc>
              <a:spcBef>
                <a:spcPts val="2200"/>
              </a:spcBef>
              <a:spcAft>
                <a:spcPts val="0"/>
              </a:spcAft>
              <a:buSzPts val="1400"/>
              <a:buChar char="•"/>
              <a:defRPr/>
            </a:lvl5pPr>
            <a:lvl6pPr marL="2743200" lvl="5" indent="-317500" algn="l">
              <a:lnSpc>
                <a:spcPct val="100000"/>
              </a:lnSpc>
              <a:spcBef>
                <a:spcPts val="2200"/>
              </a:spcBef>
              <a:spcAft>
                <a:spcPts val="0"/>
              </a:spcAft>
              <a:buSzPts val="1400"/>
              <a:buChar char="•"/>
              <a:defRPr/>
            </a:lvl6pPr>
            <a:lvl7pPr marL="3200400" lvl="6" indent="-317500" algn="l">
              <a:lnSpc>
                <a:spcPct val="100000"/>
              </a:lnSpc>
              <a:spcBef>
                <a:spcPts val="2200"/>
              </a:spcBef>
              <a:spcAft>
                <a:spcPts val="0"/>
              </a:spcAft>
              <a:buSzPts val="1400"/>
              <a:buChar char="•"/>
              <a:defRPr/>
            </a:lvl7pPr>
            <a:lvl8pPr marL="3657600" lvl="7" indent="-317500" algn="l">
              <a:lnSpc>
                <a:spcPct val="100000"/>
              </a:lnSpc>
              <a:spcBef>
                <a:spcPts val="2200"/>
              </a:spcBef>
              <a:spcAft>
                <a:spcPts val="0"/>
              </a:spcAft>
              <a:buSzPts val="1400"/>
              <a:buChar char="•"/>
              <a:defRPr/>
            </a:lvl8pPr>
            <a:lvl9pPr marL="4114800" lvl="8" indent="-317500" algn="l">
              <a:lnSpc>
                <a:spcPct val="100000"/>
              </a:lnSpc>
              <a:spcBef>
                <a:spcPts val="220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32"/>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 name="Google Shape;20;p32"/>
          <p:cNvSpPr txBox="1">
            <a:spLocks noGrp="1"/>
          </p:cNvSpPr>
          <p:nvPr>
            <p:ph type="body" idx="1"/>
          </p:nvPr>
        </p:nvSpPr>
        <p:spPr>
          <a:xfrm>
            <a:off x="264945" y="2253729"/>
            <a:ext cx="3399900" cy="6681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1" name="Google Shape;21;p32"/>
          <p:cNvSpPr txBox="1">
            <a:spLocks noGrp="1"/>
          </p:cNvSpPr>
          <p:nvPr>
            <p:ph type="body" idx="2"/>
          </p:nvPr>
        </p:nvSpPr>
        <p:spPr>
          <a:xfrm>
            <a:off x="4107540" y="2253729"/>
            <a:ext cx="3399900" cy="6681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3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34"/>
          <p:cNvSpPr txBox="1">
            <a:spLocks noGrp="1"/>
          </p:cNvSpPr>
          <p:nvPr>
            <p:ph type="title"/>
          </p:nvPr>
        </p:nvSpPr>
        <p:spPr>
          <a:xfrm>
            <a:off x="264945" y="1086507"/>
            <a:ext cx="2386800" cy="14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6" name="Google Shape;26;p34"/>
          <p:cNvSpPr txBox="1">
            <a:spLocks noGrp="1"/>
          </p:cNvSpPr>
          <p:nvPr>
            <p:ph type="body" idx="1"/>
          </p:nvPr>
        </p:nvSpPr>
        <p:spPr>
          <a:xfrm>
            <a:off x="264945" y="2717440"/>
            <a:ext cx="2386800" cy="62175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35"/>
          <p:cNvSpPr txBox="1">
            <a:spLocks noGrp="1"/>
          </p:cNvSpPr>
          <p:nvPr>
            <p:ph type="title"/>
          </p:nvPr>
        </p:nvSpPr>
        <p:spPr>
          <a:xfrm>
            <a:off x="416713" y="880293"/>
            <a:ext cx="5412600" cy="7999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36"/>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36"/>
          <p:cNvSpPr txBox="1">
            <a:spLocks noGrp="1"/>
          </p:cNvSpPr>
          <p:nvPr>
            <p:ph type="title"/>
          </p:nvPr>
        </p:nvSpPr>
        <p:spPr>
          <a:xfrm>
            <a:off x="225675" y="2411542"/>
            <a:ext cx="3438300" cy="2898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2" name="Google Shape;32;p36"/>
          <p:cNvSpPr txBox="1">
            <a:spLocks noGrp="1"/>
          </p:cNvSpPr>
          <p:nvPr>
            <p:ph type="subTitle" idx="1"/>
          </p:nvPr>
        </p:nvSpPr>
        <p:spPr>
          <a:xfrm>
            <a:off x="225675" y="5481569"/>
            <a:ext cx="3438300" cy="2415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36"/>
          <p:cNvSpPr txBox="1">
            <a:spLocks noGrp="1"/>
          </p:cNvSpPr>
          <p:nvPr>
            <p:ph type="body" idx="2"/>
          </p:nvPr>
        </p:nvSpPr>
        <p:spPr>
          <a:xfrm>
            <a:off x="4198575" y="1415969"/>
            <a:ext cx="3261300" cy="7226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37"/>
          <p:cNvSpPr txBox="1">
            <a:spLocks noGrp="1"/>
          </p:cNvSpPr>
          <p:nvPr>
            <p:ph type="body" idx="1"/>
          </p:nvPr>
        </p:nvSpPr>
        <p:spPr>
          <a:xfrm>
            <a:off x="264945" y="8273124"/>
            <a:ext cx="5099100" cy="11832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4"/>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4"/>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endParaRPr/>
          </a:p>
        </p:txBody>
      </p:sp>
      <p:sp>
        <p:nvSpPr>
          <p:cNvPr id="8" name="Google Shape;8;p24"/>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9" name="Google Shape;9;p24"/>
          <p:cNvPicPr preferRelativeResize="0"/>
          <p:nvPr/>
        </p:nvPicPr>
        <p:blipFill rotWithShape="1">
          <a:blip r:embed="rId13">
            <a:alphaModFix/>
          </a:blip>
          <a:src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0"/>
        <p:cNvGrpSpPr/>
        <p:nvPr/>
      </p:nvGrpSpPr>
      <p:grpSpPr>
        <a:xfrm>
          <a:off x="0" y="0"/>
          <a:ext cx="0" cy="0"/>
          <a:chOff x="0" y="0"/>
          <a:chExt cx="0" cy="0"/>
        </a:xfrm>
      </p:grpSpPr>
      <p:sp>
        <p:nvSpPr>
          <p:cNvPr id="41" name="Google Shape;41;p26"/>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2E3D49"/>
              </a:buClr>
              <a:buSzPts val="4000"/>
              <a:buFont typeface="Open Sans"/>
              <a:buNone/>
              <a:defRPr sz="4000" b="0" i="0" u="none" strike="noStrike" cap="none">
                <a:solidFill>
                  <a:srgbClr val="2E3D49"/>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42" name="Google Shape;42;p26"/>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Open Sans Light"/>
              <a:buChar char="●"/>
              <a:defRPr sz="1800" b="0" i="0" u="none" strike="noStrike" cap="none">
                <a:solidFill>
                  <a:schemeClr val="dk2"/>
                </a:solidFill>
                <a:latin typeface="Open Sans Light"/>
                <a:ea typeface="Open Sans Light"/>
                <a:cs typeface="Open Sans Light"/>
                <a:sym typeface="Open Sans Light"/>
              </a:defRPr>
            </a:lvl1pPr>
            <a:lvl2pPr marL="914400" marR="0" lvl="1"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2pPr>
            <a:lvl3pPr marL="1371600" marR="0" lvl="2"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3pPr>
            <a:lvl4pPr marL="1828800" marR="0" lvl="3"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4pPr>
            <a:lvl5pPr marL="2286000" marR="0" lvl="4"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5pPr>
            <a:lvl6pPr marL="2743200" marR="0" lvl="5"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6pPr>
            <a:lvl7pPr marL="3200400" marR="0" lvl="6"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7pPr>
            <a:lvl8pPr marL="3657600" marR="0" lvl="7"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8pPr>
            <a:lvl9pPr marL="4114800" marR="0" lvl="8" indent="-317500" algn="l" rtl="0">
              <a:lnSpc>
                <a:spcPct val="115000"/>
              </a:lnSpc>
              <a:spcBef>
                <a:spcPts val="1600"/>
              </a:spcBef>
              <a:spcAft>
                <a:spcPts val="160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9pPr>
          </a:lstStyle>
          <a:p>
            <a:endParaRPr/>
          </a:p>
        </p:txBody>
      </p:sp>
      <p:sp>
        <p:nvSpPr>
          <p:cNvPr id="43" name="Google Shape;43;p26"/>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4"/>
        <p:cNvGrpSpPr/>
        <p:nvPr/>
      </p:nvGrpSpPr>
      <p:grpSpPr>
        <a:xfrm>
          <a:off x="0" y="0"/>
          <a:ext cx="0" cy="0"/>
          <a:chOff x="0" y="0"/>
          <a:chExt cx="0" cy="0"/>
        </a:xfrm>
      </p:grpSpPr>
      <p:sp>
        <p:nvSpPr>
          <p:cNvPr id="75" name="Google Shape;75;p28"/>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76" name="Google Shape;76;p28"/>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77" name="Google Shape;77;p2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30"/>
        <p:cNvGrpSpPr/>
        <p:nvPr/>
      </p:nvGrpSpPr>
      <p:grpSpPr>
        <a:xfrm>
          <a:off x="0" y="0"/>
          <a:ext cx="0" cy="0"/>
          <a:chOff x="0" y="0"/>
          <a:chExt cx="0" cy="0"/>
        </a:xfrm>
      </p:grpSpPr>
      <p:sp>
        <p:nvSpPr>
          <p:cNvPr id="131" name="Google Shape;131;p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2" name="Google Shape;132;p1"/>
          <p:cNvPicPr preferRelativeResize="0"/>
          <p:nvPr/>
        </p:nvPicPr>
        <p:blipFill rotWithShape="1">
          <a:blip r:embed="rId3">
            <a:alphaModFix/>
          </a:blip>
          <a:srcRect/>
          <a:stretch/>
        </p:blipFill>
        <p:spPr>
          <a:xfrm>
            <a:off x="6296025" y="8600600"/>
            <a:ext cx="1052250" cy="1052250"/>
          </a:xfrm>
          <a:prstGeom prst="rect">
            <a:avLst/>
          </a:prstGeom>
          <a:noFill/>
          <a:ln>
            <a:noFill/>
          </a:ln>
        </p:spPr>
      </p:pic>
      <p:sp>
        <p:nvSpPr>
          <p:cNvPr id="133" name="Google Shape;133;p1"/>
          <p:cNvSpPr txBox="1">
            <a:spLocks noGrp="1"/>
          </p:cNvSpPr>
          <p:nvPr>
            <p:ph type="title" idx="4294967295"/>
          </p:nvPr>
        </p:nvSpPr>
        <p:spPr>
          <a:xfrm>
            <a:off x="264895" y="966296"/>
            <a:ext cx="7242600" cy="1119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sz="4000">
                <a:solidFill>
                  <a:srgbClr val="FFFFFF"/>
                </a:solidFill>
              </a:rPr>
              <a:t>Data Governance @ SneakerPark</a:t>
            </a:r>
            <a:endParaRPr sz="4000">
              <a:solidFill>
                <a:srgbClr val="FFFFFF"/>
              </a:solidFill>
            </a:endParaRPr>
          </a:p>
          <a:p>
            <a:pPr marL="0" lvl="0" indent="0" algn="l" rtl="0">
              <a:lnSpc>
                <a:spcPct val="100000"/>
              </a:lnSpc>
              <a:spcBef>
                <a:spcPts val="0"/>
              </a:spcBef>
              <a:spcAft>
                <a:spcPts val="0"/>
              </a:spcAft>
              <a:buSzPts val="2800"/>
              <a:buNone/>
            </a:pPr>
            <a:endParaRPr/>
          </a:p>
        </p:txBody>
      </p:sp>
      <p:pic>
        <p:nvPicPr>
          <p:cNvPr id="134" name="Google Shape;134;p1"/>
          <p:cNvPicPr preferRelativeResize="0"/>
          <p:nvPr/>
        </p:nvPicPr>
        <p:blipFill rotWithShape="1">
          <a:blip r:embed="rId4">
            <a:alphaModFix/>
          </a:blip>
          <a:srcRect t="-1820" b="1820"/>
          <a:stretch/>
        </p:blipFill>
        <p:spPr>
          <a:xfrm>
            <a:off x="1617725" y="3728150"/>
            <a:ext cx="4506849" cy="2591575"/>
          </a:xfrm>
          <a:prstGeom prst="rect">
            <a:avLst/>
          </a:prstGeom>
          <a:noFill/>
          <a:ln>
            <a:noFill/>
          </a:ln>
        </p:spPr>
      </p:pic>
      <p:sp>
        <p:nvSpPr>
          <p:cNvPr id="135" name="Google Shape;135;p1"/>
          <p:cNvSpPr txBox="1"/>
          <p:nvPr/>
        </p:nvSpPr>
        <p:spPr>
          <a:xfrm>
            <a:off x="264900" y="9001125"/>
            <a:ext cx="4324200" cy="781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1" u="none" strike="noStrike" cap="none" dirty="0">
                <a:solidFill>
                  <a:srgbClr val="EEEEEE"/>
                </a:solidFill>
                <a:latin typeface="Open Sans"/>
                <a:ea typeface="Open Sans"/>
                <a:cs typeface="Open Sans"/>
                <a:sym typeface="Open Sans"/>
              </a:rPr>
              <a:t>Prepared by: The Code on the Street.</a:t>
            </a:r>
            <a:endParaRPr sz="1400" b="0" i="1" u="none" strike="noStrike" cap="none" dirty="0">
              <a:solidFill>
                <a:srgbClr val="EEEEEE"/>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1400"/>
              <a:buFont typeface="Arial"/>
              <a:buNone/>
            </a:pPr>
            <a:endParaRPr sz="1400" b="0" i="1" u="none" strike="noStrike" cap="none" dirty="0">
              <a:solidFill>
                <a:srgbClr val="EEEEEE"/>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1400"/>
              <a:buFont typeface="Arial"/>
              <a:buNone/>
            </a:pPr>
            <a:r>
              <a:rPr lang="en" sz="1400" b="0" i="1" u="none" strike="noStrike" cap="none" dirty="0">
                <a:solidFill>
                  <a:srgbClr val="EEEEEE"/>
                </a:solidFill>
                <a:latin typeface="Open Sans"/>
                <a:ea typeface="Open Sans"/>
                <a:cs typeface="Open Sans"/>
                <a:sym typeface="Open Sans"/>
              </a:rPr>
              <a:t>Submitted on:</a:t>
            </a:r>
            <a:endParaRPr sz="1400" b="0" i="1" u="none" strike="noStrike" cap="none" dirty="0">
              <a:solidFill>
                <a:srgbClr val="EEEEEE"/>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3"/>
        <p:cNvGrpSpPr/>
        <p:nvPr/>
      </p:nvGrpSpPr>
      <p:grpSpPr>
        <a:xfrm>
          <a:off x="0" y="0"/>
          <a:ext cx="0" cy="0"/>
          <a:chOff x="0" y="0"/>
          <a:chExt cx="0" cy="0"/>
        </a:xfrm>
      </p:grpSpPr>
      <p:sp>
        <p:nvSpPr>
          <p:cNvPr id="194" name="Google Shape;194;p11"/>
          <p:cNvSpPr/>
          <p:nvPr/>
        </p:nvSpPr>
        <p:spPr>
          <a:xfrm>
            <a:off x="1051200" y="4003550"/>
            <a:ext cx="5670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SzPts val="3000"/>
              <a:buFont typeface="Open Sans"/>
              <a:buNone/>
            </a:pPr>
            <a:r>
              <a:rPr lang="en" sz="3000" b="1" i="0" u="none" strike="noStrike" cap="none">
                <a:solidFill>
                  <a:srgbClr val="FFFFFF"/>
                </a:solidFill>
                <a:latin typeface="Open Sans"/>
                <a:ea typeface="Open Sans"/>
                <a:cs typeface="Open Sans"/>
                <a:sym typeface="Open Sans"/>
              </a:rPr>
              <a:t>Step 3</a:t>
            </a:r>
            <a:endParaRPr sz="3000" b="1"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b="0" i="0" u="none" strike="noStrike" cap="none">
                <a:solidFill>
                  <a:srgbClr val="FFFFFF"/>
                </a:solidFill>
                <a:latin typeface="Open Sans"/>
                <a:ea typeface="Open Sans"/>
                <a:cs typeface="Open Sans"/>
                <a:sym typeface="Open Sans"/>
              </a:rPr>
              <a:t>Data Quality</a:t>
            </a:r>
            <a:endParaRPr sz="3000" b="0"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b="0" i="0" u="none" strike="noStrike" cap="none">
                <a:solidFill>
                  <a:srgbClr val="FFFFFF"/>
                </a:solidFill>
                <a:latin typeface="Open Sans"/>
                <a:ea typeface="Open Sans"/>
                <a:cs typeface="Open Sans"/>
                <a:sym typeface="Open Sans"/>
              </a:rPr>
              <a:t>Part 1: Profiling and Cleansing</a:t>
            </a:r>
            <a:endParaRPr sz="3000" b="0" i="0" u="none" strike="noStrike" cap="none">
              <a:solidFill>
                <a:srgbClr val="FFFFFF"/>
              </a:solidFill>
              <a:latin typeface="Open Sans"/>
              <a:ea typeface="Open Sans"/>
              <a:cs typeface="Open Sans"/>
              <a:sym typeface="Open Sans"/>
            </a:endParaRPr>
          </a:p>
        </p:txBody>
      </p:sp>
      <p:sp>
        <p:nvSpPr>
          <p:cNvPr id="195" name="Google Shape;195;p11"/>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2"/>
          <p:cNvSpPr txBox="1"/>
          <p:nvPr/>
        </p:nvSpPr>
        <p:spPr>
          <a:xfrm>
            <a:off x="504500" y="425675"/>
            <a:ext cx="6810600" cy="3000000"/>
          </a:xfrm>
          <a:prstGeom prst="rect">
            <a:avLst/>
          </a:prstGeom>
          <a:noFill/>
          <a:ln>
            <a:noFill/>
          </a:ln>
        </p:spPr>
        <p:txBody>
          <a:bodyPr spcFirstLastPara="1" wrap="square" lIns="91425" tIns="91425" rIns="91425" bIns="91425" anchor="t" anchorCtr="0">
            <a:noAutofit/>
          </a:bodyPr>
          <a:lstStyle/>
          <a:p>
            <a:pPr marL="0" marR="0" lvl="0" indent="0" algn="just" rtl="0">
              <a:lnSpc>
                <a:spcPct val="170000"/>
              </a:lnSpc>
              <a:spcBef>
                <a:spcPts val="0"/>
              </a:spcBef>
              <a:spcAft>
                <a:spcPts val="0"/>
              </a:spcAft>
              <a:buClr>
                <a:srgbClr val="000000"/>
              </a:buClr>
              <a:buSzPts val="1600"/>
              <a:buFont typeface="Arial"/>
              <a:buNone/>
            </a:pPr>
            <a:r>
              <a:rPr lang="en" sz="1600" b="0" i="0" u="none" strike="noStrike" cap="none">
                <a:solidFill>
                  <a:srgbClr val="525C65"/>
                </a:solidFill>
                <a:highlight>
                  <a:srgbClr val="FFFFFF"/>
                </a:highlight>
                <a:latin typeface="Open Sans"/>
                <a:ea typeface="Open Sans"/>
                <a:cs typeface="Open Sans"/>
                <a:sym typeface="Open Sans"/>
              </a:rPr>
              <a:t>Profile the data to identify at least </a:t>
            </a:r>
            <a:r>
              <a:rPr lang="en" sz="1600" b="1" i="0" u="none" strike="noStrike" cap="none">
                <a:solidFill>
                  <a:srgbClr val="525C65"/>
                </a:solidFill>
                <a:highlight>
                  <a:srgbClr val="FFFFFF"/>
                </a:highlight>
                <a:latin typeface="Open Sans"/>
                <a:ea typeface="Open Sans"/>
                <a:cs typeface="Open Sans"/>
                <a:sym typeface="Open Sans"/>
              </a:rPr>
              <a:t>3 data quality issues</a:t>
            </a:r>
            <a:r>
              <a:rPr lang="en" sz="1600" b="0" i="0" u="none" strike="noStrike" cap="none">
                <a:solidFill>
                  <a:srgbClr val="525C65"/>
                </a:solidFill>
                <a:highlight>
                  <a:srgbClr val="FFFFFF"/>
                </a:highlight>
                <a:latin typeface="Open Sans"/>
                <a:ea typeface="Open Sans"/>
                <a:cs typeface="Open Sans"/>
                <a:sym typeface="Open Sans"/>
              </a:rPr>
              <a:t> you see in the data. Also provide </a:t>
            </a:r>
            <a:r>
              <a:rPr lang="en" sz="1600" b="1" i="0" u="none" strike="noStrike" cap="none">
                <a:solidFill>
                  <a:srgbClr val="525C65"/>
                </a:solidFill>
                <a:highlight>
                  <a:srgbClr val="FFFFFF"/>
                </a:highlight>
                <a:latin typeface="Open Sans"/>
                <a:ea typeface="Open Sans"/>
                <a:cs typeface="Open Sans"/>
                <a:sym typeface="Open Sans"/>
              </a:rPr>
              <a:t>at least 1 data quality issue that you haven’t yet seen</a:t>
            </a:r>
            <a:r>
              <a:rPr lang="en" sz="1600" b="0" i="0" u="none" strike="noStrike" cap="none">
                <a:solidFill>
                  <a:srgbClr val="525C65"/>
                </a:solidFill>
                <a:highlight>
                  <a:srgbClr val="FFFFFF"/>
                </a:highlight>
                <a:latin typeface="Open Sans"/>
                <a:ea typeface="Open Sans"/>
                <a:cs typeface="Open Sans"/>
                <a:sym typeface="Open Sans"/>
              </a:rPr>
              <a:t> in the data, but can foresee occurring in the future. Based on the issues you’ve identified, come up with the data quality rule for each data quality issue, including for the one that you foresee.</a:t>
            </a:r>
            <a:endParaRPr sz="1600" b="0" i="0" u="none" strike="noStrike" cap="none">
              <a:solidFill>
                <a:srgbClr val="525C65"/>
              </a:solidFill>
              <a:highlight>
                <a:srgbClr val="FFFFFF"/>
              </a:highlight>
              <a:latin typeface="Open Sans"/>
              <a:ea typeface="Open Sans"/>
              <a:cs typeface="Open Sans"/>
              <a:sym typeface="Open Sans"/>
            </a:endParaRPr>
          </a:p>
          <a:p>
            <a:pPr marL="0" marR="0" lvl="0" indent="0" algn="just" rtl="0">
              <a:lnSpc>
                <a:spcPct val="170000"/>
              </a:lnSpc>
              <a:spcBef>
                <a:spcPts val="1100"/>
              </a:spcBef>
              <a:spcAft>
                <a:spcPts val="0"/>
              </a:spcAft>
              <a:buClr>
                <a:srgbClr val="000000"/>
              </a:buClr>
              <a:buSzPts val="1600"/>
              <a:buFont typeface="Arial"/>
              <a:buNone/>
            </a:pPr>
            <a:endParaRPr sz="1600" b="0" i="0" u="none" strike="noStrike" cap="none">
              <a:solidFill>
                <a:srgbClr val="525C65"/>
              </a:solidFill>
              <a:highlight>
                <a:srgbClr val="FFFFFF"/>
              </a:highlight>
              <a:latin typeface="Open Sans"/>
              <a:ea typeface="Open Sans"/>
              <a:cs typeface="Open Sans"/>
              <a:sym typeface="Open Sans"/>
            </a:endParaRPr>
          </a:p>
          <a:p>
            <a:pPr marL="0" marR="0" lvl="0" indent="0" algn="just" rtl="0">
              <a:lnSpc>
                <a:spcPct val="170000"/>
              </a:lnSpc>
              <a:spcBef>
                <a:spcPts val="1100"/>
              </a:spcBef>
              <a:spcAft>
                <a:spcPts val="1100"/>
              </a:spcAft>
              <a:buClr>
                <a:srgbClr val="000000"/>
              </a:buClr>
              <a:buSzPts val="1600"/>
              <a:buFont typeface="Arial"/>
              <a:buNone/>
            </a:pPr>
            <a:r>
              <a:rPr lang="en" sz="1600" b="0" i="0" u="none" strike="noStrike" cap="none">
                <a:solidFill>
                  <a:srgbClr val="525C65"/>
                </a:solidFill>
                <a:highlight>
                  <a:srgbClr val="FFFFFF"/>
                </a:highlight>
                <a:latin typeface="Open Sans"/>
                <a:ea typeface="Open Sans"/>
                <a:cs typeface="Open Sans"/>
                <a:sym typeface="Open Sans"/>
              </a:rPr>
              <a:t>Make sure you fill out </a:t>
            </a:r>
            <a:r>
              <a:rPr lang="en" sz="1600" b="1" i="0" u="none" strike="noStrike" cap="none">
                <a:solidFill>
                  <a:srgbClr val="525C65"/>
                </a:solidFill>
                <a:highlight>
                  <a:srgbClr val="FFFFFF"/>
                </a:highlight>
                <a:latin typeface="Open Sans"/>
                <a:ea typeface="Open Sans"/>
                <a:cs typeface="Open Sans"/>
                <a:sym typeface="Open Sans"/>
              </a:rPr>
              <a:t>all</a:t>
            </a:r>
            <a:r>
              <a:rPr lang="en" sz="1600" b="0" i="0" u="none" strike="noStrike" cap="none">
                <a:solidFill>
                  <a:srgbClr val="525C65"/>
                </a:solidFill>
                <a:highlight>
                  <a:srgbClr val="FFFFFF"/>
                </a:highlight>
                <a:latin typeface="Open Sans"/>
                <a:ea typeface="Open Sans"/>
                <a:cs typeface="Open Sans"/>
                <a:sym typeface="Open Sans"/>
              </a:rPr>
              <a:t> columns in the "Data Quality Issues" tab with your answers in the provided Sheets template.</a:t>
            </a:r>
            <a:endParaRPr sz="1600" b="0" i="0" u="none" strike="noStrike" cap="none">
              <a:solidFill>
                <a:srgbClr val="525C65"/>
              </a:solidFill>
              <a:highlight>
                <a:srgbClr val="FFFFFF"/>
              </a:highlight>
              <a:latin typeface="Open Sans"/>
              <a:ea typeface="Open Sans"/>
              <a:cs typeface="Open Sans"/>
              <a:sym typeface="Open Sans"/>
            </a:endParaRPr>
          </a:p>
        </p:txBody>
      </p:sp>
      <p:pic>
        <p:nvPicPr>
          <p:cNvPr id="201" name="Google Shape;201;p12"/>
          <p:cNvPicPr preferRelativeResize="0"/>
          <p:nvPr/>
        </p:nvPicPr>
        <p:blipFill>
          <a:blip r:embed="rId3">
            <a:alphaModFix/>
          </a:blip>
          <a:stretch>
            <a:fillRect/>
          </a:stretch>
        </p:blipFill>
        <p:spPr>
          <a:xfrm>
            <a:off x="-1534151" y="5059700"/>
            <a:ext cx="11674675" cy="2189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05"/>
        <p:cNvGrpSpPr/>
        <p:nvPr/>
      </p:nvGrpSpPr>
      <p:grpSpPr>
        <a:xfrm>
          <a:off x="0" y="0"/>
          <a:ext cx="0" cy="0"/>
          <a:chOff x="0" y="0"/>
          <a:chExt cx="0" cy="0"/>
        </a:xfrm>
      </p:grpSpPr>
      <p:sp>
        <p:nvSpPr>
          <p:cNvPr id="206" name="Google Shape;206;p13"/>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SzPts val="3000"/>
              <a:buFont typeface="Open Sans"/>
              <a:buNone/>
            </a:pPr>
            <a:r>
              <a:rPr lang="en" sz="3000" b="1" i="0" u="none" strike="noStrike" cap="none">
                <a:solidFill>
                  <a:srgbClr val="FFFFFF"/>
                </a:solidFill>
                <a:latin typeface="Open Sans"/>
                <a:ea typeface="Open Sans"/>
                <a:cs typeface="Open Sans"/>
                <a:sym typeface="Open Sans"/>
              </a:rPr>
              <a:t>Step 4</a:t>
            </a:r>
            <a:endParaRPr sz="3000" b="1"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b="0" i="0" u="none" strike="noStrike" cap="none">
                <a:solidFill>
                  <a:srgbClr val="FFFFFF"/>
                </a:solidFill>
                <a:latin typeface="Open Sans"/>
                <a:ea typeface="Open Sans"/>
                <a:cs typeface="Open Sans"/>
                <a:sym typeface="Open Sans"/>
              </a:rPr>
              <a:t>Data Quality</a:t>
            </a:r>
            <a:endParaRPr sz="3000" b="0"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b="0" i="0" u="none" strike="noStrike" cap="none">
                <a:solidFill>
                  <a:srgbClr val="FFFFFF"/>
                </a:solidFill>
                <a:latin typeface="Open Sans"/>
                <a:ea typeface="Open Sans"/>
                <a:cs typeface="Open Sans"/>
                <a:sym typeface="Open Sans"/>
              </a:rPr>
              <a:t>Part 2: Monitoring</a:t>
            </a:r>
            <a:endParaRPr sz="3000" b="0" i="0" u="none" strike="noStrike" cap="none">
              <a:solidFill>
                <a:srgbClr val="FFFFFF"/>
              </a:solidFill>
              <a:latin typeface="Open Sans"/>
              <a:ea typeface="Open Sans"/>
              <a:cs typeface="Open Sans"/>
              <a:sym typeface="Open Sans"/>
            </a:endParaRPr>
          </a:p>
        </p:txBody>
      </p:sp>
      <p:sp>
        <p:nvSpPr>
          <p:cNvPr id="207" name="Google Shape;207;p13"/>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4"/>
          <p:cNvSpPr txBox="1">
            <a:spLocks noGrp="1"/>
          </p:cNvSpPr>
          <p:nvPr>
            <p:ph type="body" idx="1"/>
          </p:nvPr>
        </p:nvSpPr>
        <p:spPr>
          <a:xfrm>
            <a:off x="369675" y="695675"/>
            <a:ext cx="6914100" cy="817500"/>
          </a:xfrm>
          <a:prstGeom prst="rect">
            <a:avLst/>
          </a:prstGeom>
          <a:noFill/>
          <a:ln>
            <a:noFill/>
          </a:ln>
        </p:spPr>
        <p:txBody>
          <a:bodyPr spcFirstLastPara="1" wrap="square" lIns="91425" tIns="91425" rIns="91425" bIns="91425" anchor="t" anchorCtr="0">
            <a:noAutofit/>
          </a:bodyPr>
          <a:lstStyle/>
          <a:p>
            <a:pPr marL="0" lvl="0" indent="0" algn="ctr" rtl="0">
              <a:lnSpc>
                <a:spcPct val="170000"/>
              </a:lnSpc>
              <a:spcBef>
                <a:spcPts val="0"/>
              </a:spcBef>
              <a:spcAft>
                <a:spcPts val="0"/>
              </a:spcAft>
              <a:buClr>
                <a:schemeClr val="dk1"/>
              </a:buClr>
              <a:buSzPts val="1100"/>
              <a:buFont typeface="Arial"/>
              <a:buNone/>
            </a:pPr>
            <a:r>
              <a:rPr lang="en" sz="2100" b="1">
                <a:solidFill>
                  <a:srgbClr val="525C65"/>
                </a:solidFill>
                <a:highlight>
                  <a:srgbClr val="FFFFFF"/>
                </a:highlight>
                <a:latin typeface="Open Sans"/>
                <a:ea typeface="Open Sans"/>
                <a:cs typeface="Open Sans"/>
                <a:sym typeface="Open Sans"/>
              </a:rPr>
              <a:t>Monitoring Dashboard</a:t>
            </a:r>
            <a:endParaRPr sz="2100">
              <a:solidFill>
                <a:srgbClr val="525C65"/>
              </a:solidFill>
              <a:highlight>
                <a:schemeClr val="lt1"/>
              </a:highlight>
              <a:latin typeface="Open Sans"/>
              <a:ea typeface="Open Sans"/>
              <a:cs typeface="Open Sans"/>
              <a:sym typeface="Open Sans"/>
            </a:endParaRPr>
          </a:p>
          <a:p>
            <a:pPr marL="0" lvl="0" indent="0" algn="l" rtl="0">
              <a:lnSpc>
                <a:spcPct val="170000"/>
              </a:lnSpc>
              <a:spcBef>
                <a:spcPts val="1100"/>
              </a:spcBef>
              <a:spcAft>
                <a:spcPts val="1100"/>
              </a:spcAft>
              <a:buSzPts val="3000"/>
              <a:buNone/>
            </a:pPr>
            <a:endParaRPr sz="1600">
              <a:solidFill>
                <a:srgbClr val="525C65"/>
              </a:solidFill>
              <a:highlight>
                <a:srgbClr val="FFFFFF"/>
              </a:highlight>
              <a:latin typeface="Open Sans"/>
              <a:ea typeface="Open Sans"/>
              <a:cs typeface="Open Sans"/>
              <a:sym typeface="Open Sans"/>
            </a:endParaRPr>
          </a:p>
        </p:txBody>
      </p:sp>
      <p:pic>
        <p:nvPicPr>
          <p:cNvPr id="213" name="Google Shape;213;p14"/>
          <p:cNvPicPr preferRelativeResize="0"/>
          <p:nvPr/>
        </p:nvPicPr>
        <p:blipFill>
          <a:blip r:embed="rId3">
            <a:alphaModFix/>
          </a:blip>
          <a:stretch>
            <a:fillRect/>
          </a:stretch>
        </p:blipFill>
        <p:spPr>
          <a:xfrm>
            <a:off x="253813" y="1858375"/>
            <a:ext cx="7264775" cy="5017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17"/>
        <p:cNvGrpSpPr/>
        <p:nvPr/>
      </p:nvGrpSpPr>
      <p:grpSpPr>
        <a:xfrm>
          <a:off x="0" y="0"/>
          <a:ext cx="0" cy="0"/>
          <a:chOff x="0" y="0"/>
          <a:chExt cx="0" cy="0"/>
        </a:xfrm>
      </p:grpSpPr>
      <p:sp>
        <p:nvSpPr>
          <p:cNvPr id="218" name="Google Shape;218;p15"/>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SzPts val="3000"/>
              <a:buFont typeface="Open Sans"/>
              <a:buNone/>
            </a:pPr>
            <a:r>
              <a:rPr lang="en" sz="3000" b="1" i="0" u="none" strike="noStrike" cap="none">
                <a:solidFill>
                  <a:srgbClr val="FFFFFF"/>
                </a:solidFill>
                <a:latin typeface="Open Sans"/>
                <a:ea typeface="Open Sans"/>
                <a:cs typeface="Open Sans"/>
                <a:sym typeface="Open Sans"/>
              </a:rPr>
              <a:t>Step 5</a:t>
            </a:r>
            <a:endParaRPr sz="3000" b="1"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b="0" i="0" u="none" strike="noStrike" cap="none">
                <a:solidFill>
                  <a:srgbClr val="FFFFFF"/>
                </a:solidFill>
                <a:latin typeface="Open Sans"/>
                <a:ea typeface="Open Sans"/>
                <a:cs typeface="Open Sans"/>
                <a:sym typeface="Open Sans"/>
              </a:rPr>
              <a:t>Master Data Management</a:t>
            </a:r>
            <a:endParaRPr sz="3000" b="0"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chemeClr val="lt1"/>
              </a:buClr>
              <a:buSzPts val="3000"/>
              <a:buFont typeface="Open Sans"/>
              <a:buNone/>
            </a:pPr>
            <a:r>
              <a:rPr lang="en" sz="3000" b="0" i="0" u="none" strike="noStrike" cap="none">
                <a:solidFill>
                  <a:schemeClr val="lt1"/>
                </a:solidFill>
                <a:latin typeface="Open Sans"/>
                <a:ea typeface="Open Sans"/>
                <a:cs typeface="Open Sans"/>
                <a:sym typeface="Open Sans"/>
              </a:rPr>
              <a:t>Part 1: MDM Architecture</a:t>
            </a:r>
            <a:endParaRPr sz="3000" b="0" i="0" u="none" strike="noStrike" cap="none">
              <a:solidFill>
                <a:srgbClr val="FFFFFF"/>
              </a:solidFill>
              <a:latin typeface="Open Sans"/>
              <a:ea typeface="Open Sans"/>
              <a:cs typeface="Open Sans"/>
              <a:sym typeface="Open Sans"/>
            </a:endParaRPr>
          </a:p>
        </p:txBody>
      </p:sp>
      <p:sp>
        <p:nvSpPr>
          <p:cNvPr id="219" name="Google Shape;219;p1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6"/>
          <p:cNvSpPr txBox="1">
            <a:spLocks noGrp="1"/>
          </p:cNvSpPr>
          <p:nvPr>
            <p:ph type="body" idx="1"/>
          </p:nvPr>
        </p:nvSpPr>
        <p:spPr>
          <a:xfrm>
            <a:off x="439225" y="-63075"/>
            <a:ext cx="6907500" cy="1196400"/>
          </a:xfrm>
          <a:prstGeom prst="rect">
            <a:avLst/>
          </a:prstGeom>
          <a:noFill/>
          <a:ln>
            <a:noFill/>
          </a:ln>
        </p:spPr>
        <p:txBody>
          <a:bodyPr spcFirstLastPara="1" wrap="square" lIns="91425" tIns="91425" rIns="91425" bIns="91425" anchor="t" anchorCtr="0">
            <a:noAutofit/>
          </a:bodyPr>
          <a:lstStyle/>
          <a:p>
            <a:pPr marL="0" marR="241300" lvl="0" indent="0" algn="ctr" rtl="0">
              <a:lnSpc>
                <a:spcPct val="150000"/>
              </a:lnSpc>
              <a:spcBef>
                <a:spcPts val="3800"/>
              </a:spcBef>
              <a:spcAft>
                <a:spcPts val="0"/>
              </a:spcAft>
              <a:buSzPts val="3000"/>
              <a:buNone/>
            </a:pPr>
            <a:r>
              <a:rPr lang="en" sz="2500" b="1">
                <a:solidFill>
                  <a:srgbClr val="525C65"/>
                </a:solidFill>
                <a:highlight>
                  <a:srgbClr val="FFFFFF"/>
                </a:highlight>
                <a:latin typeface="Open Sans"/>
                <a:ea typeface="Open Sans"/>
                <a:cs typeface="Open Sans"/>
                <a:sym typeface="Open Sans"/>
              </a:rPr>
              <a:t>MDM implementation architecture</a:t>
            </a:r>
            <a:endParaRPr sz="2500">
              <a:solidFill>
                <a:srgbClr val="525C65"/>
              </a:solidFill>
              <a:highlight>
                <a:schemeClr val="lt1"/>
              </a:highlight>
              <a:latin typeface="Open Sans"/>
              <a:ea typeface="Open Sans"/>
              <a:cs typeface="Open Sans"/>
              <a:sym typeface="Open Sans"/>
            </a:endParaRPr>
          </a:p>
          <a:p>
            <a:pPr marL="241300" marR="241300" lvl="0" indent="0" algn="just" rtl="0">
              <a:lnSpc>
                <a:spcPct val="170000"/>
              </a:lnSpc>
              <a:spcBef>
                <a:spcPts val="3800"/>
              </a:spcBef>
              <a:spcAft>
                <a:spcPts val="0"/>
              </a:spcAft>
              <a:buSzPts val="3000"/>
              <a:buNone/>
            </a:pP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SzPts val="3000"/>
              <a:buNone/>
            </a:pP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SzPts val="3000"/>
              <a:buNone/>
            </a:pP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SzPts val="3000"/>
              <a:buNone/>
            </a:pP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SzPts val="3000"/>
              <a:buNone/>
            </a:pPr>
            <a:endParaRPr sz="1600">
              <a:solidFill>
                <a:srgbClr val="525C65"/>
              </a:solidFill>
              <a:highlight>
                <a:srgbClr val="FFFFFF"/>
              </a:highlight>
              <a:latin typeface="Open Sans"/>
              <a:ea typeface="Open Sans"/>
              <a:cs typeface="Open Sans"/>
              <a:sym typeface="Open Sans"/>
            </a:endParaRPr>
          </a:p>
          <a:p>
            <a:pPr marL="0" marR="241300" lvl="0" indent="0" algn="just" rtl="0">
              <a:lnSpc>
                <a:spcPct val="170000"/>
              </a:lnSpc>
              <a:spcBef>
                <a:spcPts val="3800"/>
              </a:spcBef>
              <a:spcAft>
                <a:spcPts val="0"/>
              </a:spcAft>
              <a:buClr>
                <a:schemeClr val="dk1"/>
              </a:buClr>
              <a:buSzPts val="1100"/>
              <a:buFont typeface="Arial"/>
              <a:buNone/>
            </a:pPr>
            <a:endParaRPr sz="14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Clr>
                <a:schemeClr val="dk1"/>
              </a:buClr>
              <a:buSzPts val="1100"/>
              <a:buFont typeface="Arial"/>
              <a:buNone/>
            </a:pPr>
            <a:endParaRPr sz="1600">
              <a:solidFill>
                <a:srgbClr val="525C65"/>
              </a:solidFill>
              <a:highlight>
                <a:srgbClr val="FFFFFF"/>
              </a:highlight>
              <a:latin typeface="Open Sans"/>
              <a:ea typeface="Open Sans"/>
              <a:cs typeface="Open Sans"/>
              <a:sym typeface="Open Sans"/>
            </a:endParaRPr>
          </a:p>
          <a:p>
            <a:pPr marL="0" lvl="0" indent="0" algn="just" rtl="0">
              <a:lnSpc>
                <a:spcPct val="115000"/>
              </a:lnSpc>
              <a:spcBef>
                <a:spcPts val="0"/>
              </a:spcBef>
              <a:spcAft>
                <a:spcPts val="0"/>
              </a:spcAft>
              <a:buSzPts val="3000"/>
              <a:buNone/>
            </a:pPr>
            <a:endParaRPr sz="1600">
              <a:solidFill>
                <a:srgbClr val="525C65"/>
              </a:solidFill>
              <a:highlight>
                <a:srgbClr val="FFFFFF"/>
              </a:highlight>
              <a:latin typeface="Open Sans"/>
              <a:ea typeface="Open Sans"/>
              <a:cs typeface="Open Sans"/>
              <a:sym typeface="Open Sans"/>
            </a:endParaRPr>
          </a:p>
          <a:p>
            <a:pPr marL="0" lvl="0" indent="0" algn="just" rtl="0">
              <a:lnSpc>
                <a:spcPct val="115000"/>
              </a:lnSpc>
              <a:spcBef>
                <a:spcPts val="1600"/>
              </a:spcBef>
              <a:spcAft>
                <a:spcPts val="0"/>
              </a:spcAft>
              <a:buSzPts val="3000"/>
              <a:buNone/>
            </a:pPr>
            <a:endParaRPr sz="1600">
              <a:solidFill>
                <a:srgbClr val="525C65"/>
              </a:solidFill>
              <a:highlight>
                <a:srgbClr val="FFFFFF"/>
              </a:highlight>
              <a:latin typeface="Open Sans"/>
              <a:ea typeface="Open Sans"/>
              <a:cs typeface="Open Sans"/>
              <a:sym typeface="Open Sans"/>
            </a:endParaRPr>
          </a:p>
          <a:p>
            <a:pPr marL="0" lvl="0" indent="0" algn="just" rtl="0">
              <a:lnSpc>
                <a:spcPct val="115000"/>
              </a:lnSpc>
              <a:spcBef>
                <a:spcPts val="1600"/>
              </a:spcBef>
              <a:spcAft>
                <a:spcPts val="1600"/>
              </a:spcAft>
              <a:buSzPts val="3000"/>
              <a:buNone/>
            </a:pPr>
            <a:endParaRPr sz="1600">
              <a:solidFill>
                <a:srgbClr val="525C65"/>
              </a:solidFill>
              <a:highlight>
                <a:srgbClr val="FFFFFF"/>
              </a:highlight>
              <a:latin typeface="Open Sans"/>
              <a:ea typeface="Open Sans"/>
              <a:cs typeface="Open Sans"/>
              <a:sym typeface="Open Sans"/>
            </a:endParaRPr>
          </a:p>
        </p:txBody>
      </p:sp>
      <p:pic>
        <p:nvPicPr>
          <p:cNvPr id="225" name="Google Shape;225;p16"/>
          <p:cNvPicPr preferRelativeResize="0"/>
          <p:nvPr/>
        </p:nvPicPr>
        <p:blipFill>
          <a:blip r:embed="rId3">
            <a:alphaModFix/>
          </a:blip>
          <a:stretch>
            <a:fillRect/>
          </a:stretch>
        </p:blipFill>
        <p:spPr>
          <a:xfrm>
            <a:off x="152400" y="1804275"/>
            <a:ext cx="7467599" cy="368297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7"/>
          <p:cNvSpPr txBox="1">
            <a:spLocks noGrp="1"/>
          </p:cNvSpPr>
          <p:nvPr>
            <p:ph type="body" idx="1"/>
          </p:nvPr>
        </p:nvSpPr>
        <p:spPr>
          <a:xfrm>
            <a:off x="465150" y="524225"/>
            <a:ext cx="6842100" cy="13713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1600"/>
              </a:spcAft>
              <a:buClr>
                <a:schemeClr val="dk1"/>
              </a:buClr>
              <a:buSzPts val="1100"/>
              <a:buFont typeface="Arial"/>
              <a:buNone/>
            </a:pPr>
            <a:r>
              <a:rPr lang="en" sz="2200" b="1">
                <a:solidFill>
                  <a:srgbClr val="525C65"/>
                </a:solidFill>
                <a:highlight>
                  <a:schemeClr val="lt1"/>
                </a:highlight>
                <a:latin typeface="Open Sans"/>
                <a:ea typeface="Open Sans"/>
                <a:cs typeface="Open Sans"/>
                <a:sym typeface="Open Sans"/>
              </a:rPr>
              <a:t>Explanation:</a:t>
            </a:r>
            <a:endParaRPr sz="2200">
              <a:solidFill>
                <a:srgbClr val="525C65"/>
              </a:solidFill>
              <a:highlight>
                <a:srgbClr val="FFFFFF"/>
              </a:highlight>
              <a:latin typeface="Open Sans"/>
              <a:ea typeface="Open Sans"/>
              <a:cs typeface="Open Sans"/>
              <a:sym typeface="Open Sans"/>
            </a:endParaRPr>
          </a:p>
        </p:txBody>
      </p:sp>
      <p:sp>
        <p:nvSpPr>
          <p:cNvPr id="231" name="Google Shape;231;p17"/>
          <p:cNvSpPr txBox="1"/>
          <p:nvPr/>
        </p:nvSpPr>
        <p:spPr>
          <a:xfrm>
            <a:off x="202950" y="1238975"/>
            <a:ext cx="7366500" cy="16997700"/>
          </a:xfrm>
          <a:prstGeom prst="rect">
            <a:avLst/>
          </a:prstGeom>
          <a:noFill/>
          <a:ln>
            <a:noFill/>
          </a:ln>
        </p:spPr>
        <p:txBody>
          <a:bodyPr spcFirstLastPara="1" wrap="square" lIns="91425" tIns="91425" rIns="91425" bIns="91425" anchor="t" anchorCtr="0">
            <a:spAutoFit/>
          </a:bodyPr>
          <a:lstStyle/>
          <a:p>
            <a:pPr marL="457200" lvl="0" indent="-298450" algn="l" rtl="0">
              <a:lnSpc>
                <a:spcPct val="115000"/>
              </a:lnSpc>
              <a:spcBef>
                <a:spcPts val="0"/>
              </a:spcBef>
              <a:spcAft>
                <a:spcPts val="0"/>
              </a:spcAft>
              <a:buClr>
                <a:schemeClr val="dk1"/>
              </a:buClr>
              <a:buSzPts val="1100"/>
              <a:buAutoNum type="arabicPeriod"/>
            </a:pPr>
            <a:r>
              <a:rPr lang="en" sz="1800">
                <a:solidFill>
                  <a:schemeClr val="dk2"/>
                </a:solidFill>
                <a:latin typeface="Open Sans Light"/>
                <a:ea typeface="Open Sans Light"/>
                <a:cs typeface="Open Sans Light"/>
                <a:sym typeface="Open Sans Light"/>
              </a:rPr>
              <a:t>Data Source Layer:</a:t>
            </a:r>
            <a:endParaRPr sz="1800">
              <a:solidFill>
                <a:schemeClr val="dk2"/>
              </a:solidFill>
              <a:latin typeface="Open Sans Light"/>
              <a:ea typeface="Open Sans Light"/>
              <a:cs typeface="Open Sans Light"/>
              <a:sym typeface="Open Sans Light"/>
            </a:endParaRPr>
          </a:p>
          <a:p>
            <a:pPr marL="914400" lvl="1" indent="-298450" algn="l" rtl="0">
              <a:lnSpc>
                <a:spcPct val="115000"/>
              </a:lnSpc>
              <a:spcBef>
                <a:spcPts val="0"/>
              </a:spcBef>
              <a:spcAft>
                <a:spcPts val="0"/>
              </a:spcAft>
              <a:buClr>
                <a:schemeClr val="dk1"/>
              </a:buClr>
              <a:buSzPts val="1100"/>
              <a:buAutoNum type="arabicPeriod"/>
            </a:pPr>
            <a:r>
              <a:rPr lang="en" sz="1800">
                <a:solidFill>
                  <a:schemeClr val="dk2"/>
                </a:solidFill>
                <a:latin typeface="Open Sans Light"/>
                <a:ea typeface="Open Sans Light"/>
                <a:cs typeface="Open Sans Light"/>
                <a:sym typeface="Open Sans Light"/>
              </a:rPr>
              <a:t>Data Source:</a:t>
            </a:r>
            <a:endParaRPr sz="1800">
              <a:solidFill>
                <a:schemeClr val="dk2"/>
              </a:solidFill>
              <a:latin typeface="Open Sans Light"/>
              <a:ea typeface="Open Sans Light"/>
              <a:cs typeface="Open Sans Light"/>
              <a:sym typeface="Open Sans Light"/>
            </a:endParaRPr>
          </a:p>
          <a:p>
            <a:pPr marL="1371600" lvl="2" indent="-298450" algn="l" rtl="0">
              <a:lnSpc>
                <a:spcPct val="115000"/>
              </a:lnSpc>
              <a:spcBef>
                <a:spcPts val="0"/>
              </a:spcBef>
              <a:spcAft>
                <a:spcPts val="0"/>
              </a:spcAft>
              <a:buClr>
                <a:schemeClr val="dk1"/>
              </a:buClr>
              <a:buSzPts val="1100"/>
              <a:buAutoNum type="arabicPeriod"/>
            </a:pPr>
            <a:r>
              <a:rPr lang="en" sz="1800">
                <a:solidFill>
                  <a:schemeClr val="dk2"/>
                </a:solidFill>
                <a:latin typeface="Open Sans Light"/>
                <a:ea typeface="Open Sans Light"/>
                <a:cs typeface="Open Sans Light"/>
                <a:sym typeface="Open Sans Light"/>
              </a:rPr>
              <a:t>Customer service request data</a:t>
            </a:r>
            <a:endParaRPr sz="1800">
              <a:solidFill>
                <a:schemeClr val="dk2"/>
              </a:solidFill>
              <a:latin typeface="Open Sans Light"/>
              <a:ea typeface="Open Sans Light"/>
              <a:cs typeface="Open Sans Light"/>
              <a:sym typeface="Open Sans Light"/>
            </a:endParaRPr>
          </a:p>
          <a:p>
            <a:pPr marL="1371600" lvl="2" indent="-298450" algn="l" rtl="0">
              <a:lnSpc>
                <a:spcPct val="115000"/>
              </a:lnSpc>
              <a:spcBef>
                <a:spcPts val="0"/>
              </a:spcBef>
              <a:spcAft>
                <a:spcPts val="0"/>
              </a:spcAft>
              <a:buClr>
                <a:schemeClr val="dk1"/>
              </a:buClr>
              <a:buSzPts val="1100"/>
              <a:buAutoNum type="arabicPeriod"/>
            </a:pPr>
            <a:r>
              <a:rPr lang="en" sz="1800">
                <a:solidFill>
                  <a:schemeClr val="dk2"/>
                </a:solidFill>
                <a:latin typeface="Open Sans Light"/>
                <a:ea typeface="Open Sans Light"/>
                <a:cs typeface="Open Sans Light"/>
                <a:sym typeface="Open Sans Light"/>
              </a:rPr>
              <a:t>Item data</a:t>
            </a:r>
            <a:endParaRPr sz="1800">
              <a:solidFill>
                <a:schemeClr val="dk2"/>
              </a:solidFill>
              <a:latin typeface="Open Sans Light"/>
              <a:ea typeface="Open Sans Light"/>
              <a:cs typeface="Open Sans Light"/>
              <a:sym typeface="Open Sans Light"/>
            </a:endParaRPr>
          </a:p>
          <a:p>
            <a:pPr marL="1371600" lvl="2" indent="-298450" algn="l" rtl="0">
              <a:lnSpc>
                <a:spcPct val="115000"/>
              </a:lnSpc>
              <a:spcBef>
                <a:spcPts val="0"/>
              </a:spcBef>
              <a:spcAft>
                <a:spcPts val="0"/>
              </a:spcAft>
              <a:buClr>
                <a:schemeClr val="dk1"/>
              </a:buClr>
              <a:buSzPts val="1100"/>
              <a:buAutoNum type="arabicPeriod"/>
            </a:pPr>
            <a:r>
              <a:rPr lang="en" sz="1800">
                <a:solidFill>
                  <a:schemeClr val="dk2"/>
                </a:solidFill>
                <a:latin typeface="Open Sans Light"/>
                <a:ea typeface="Open Sans Light"/>
                <a:cs typeface="Open Sans Light"/>
                <a:sym typeface="Open Sans Light"/>
              </a:rPr>
              <a:t>Listings data</a:t>
            </a:r>
            <a:endParaRPr sz="1800">
              <a:solidFill>
                <a:schemeClr val="dk2"/>
              </a:solidFill>
              <a:latin typeface="Open Sans Light"/>
              <a:ea typeface="Open Sans Light"/>
              <a:cs typeface="Open Sans Light"/>
              <a:sym typeface="Open Sans Light"/>
            </a:endParaRPr>
          </a:p>
          <a:p>
            <a:pPr marL="1371600" lvl="2" indent="-298450" algn="l" rtl="0">
              <a:lnSpc>
                <a:spcPct val="115000"/>
              </a:lnSpc>
              <a:spcBef>
                <a:spcPts val="0"/>
              </a:spcBef>
              <a:spcAft>
                <a:spcPts val="0"/>
              </a:spcAft>
              <a:buClr>
                <a:schemeClr val="dk1"/>
              </a:buClr>
              <a:buSzPts val="1100"/>
              <a:buAutoNum type="arabicPeriod"/>
            </a:pPr>
            <a:r>
              <a:rPr lang="en" sz="1800">
                <a:solidFill>
                  <a:schemeClr val="dk2"/>
                </a:solidFill>
                <a:latin typeface="Open Sans Light"/>
                <a:ea typeface="Open Sans Light"/>
                <a:cs typeface="Open Sans Light"/>
                <a:sym typeface="Open Sans Light"/>
              </a:rPr>
              <a:t>Orders data</a:t>
            </a:r>
            <a:endParaRPr sz="1800">
              <a:solidFill>
                <a:schemeClr val="dk2"/>
              </a:solidFill>
              <a:latin typeface="Open Sans Light"/>
              <a:ea typeface="Open Sans Light"/>
              <a:cs typeface="Open Sans Light"/>
              <a:sym typeface="Open Sans Light"/>
            </a:endParaRPr>
          </a:p>
          <a:p>
            <a:pPr marL="1371600" lvl="2" indent="-298450" algn="l" rtl="0">
              <a:lnSpc>
                <a:spcPct val="115000"/>
              </a:lnSpc>
              <a:spcBef>
                <a:spcPts val="0"/>
              </a:spcBef>
              <a:spcAft>
                <a:spcPts val="0"/>
              </a:spcAft>
              <a:buClr>
                <a:schemeClr val="dk1"/>
              </a:buClr>
              <a:buSzPts val="1100"/>
              <a:buAutoNum type="arabicPeriod"/>
            </a:pPr>
            <a:r>
              <a:rPr lang="en" sz="1800">
                <a:solidFill>
                  <a:schemeClr val="dk2"/>
                </a:solidFill>
                <a:latin typeface="Open Sans Light"/>
                <a:ea typeface="Open Sans Light"/>
                <a:cs typeface="Open Sans Light"/>
                <a:sym typeface="Open Sans Light"/>
              </a:rPr>
              <a:t>Orderitems table</a:t>
            </a:r>
            <a:endParaRPr sz="1800">
              <a:solidFill>
                <a:schemeClr val="dk2"/>
              </a:solidFill>
              <a:latin typeface="Open Sans Light"/>
              <a:ea typeface="Open Sans Light"/>
              <a:cs typeface="Open Sans Light"/>
              <a:sym typeface="Open Sans Light"/>
            </a:endParaRPr>
          </a:p>
          <a:p>
            <a:pPr marL="1371600" lvl="2" indent="-298450" algn="l" rtl="0">
              <a:lnSpc>
                <a:spcPct val="115000"/>
              </a:lnSpc>
              <a:spcBef>
                <a:spcPts val="0"/>
              </a:spcBef>
              <a:spcAft>
                <a:spcPts val="0"/>
              </a:spcAft>
              <a:buClr>
                <a:schemeClr val="dk1"/>
              </a:buClr>
              <a:buSzPts val="1100"/>
              <a:buAutoNum type="arabicPeriod"/>
            </a:pPr>
            <a:r>
              <a:rPr lang="en" sz="1800">
                <a:solidFill>
                  <a:schemeClr val="dk2"/>
                </a:solidFill>
                <a:latin typeface="Open Sans Light"/>
                <a:ea typeface="Open Sans Light"/>
                <a:cs typeface="Open Sans Light"/>
                <a:sym typeface="Open Sans Light"/>
              </a:rPr>
              <a:t>Ordershipments</a:t>
            </a:r>
            <a:br>
              <a:rPr lang="en" sz="1800">
                <a:solidFill>
                  <a:schemeClr val="dk2"/>
                </a:solidFill>
                <a:latin typeface="Open Sans Light"/>
                <a:ea typeface="Open Sans Light"/>
                <a:cs typeface="Open Sans Light"/>
                <a:sym typeface="Open Sans Light"/>
              </a:rPr>
            </a:br>
            <a:br>
              <a:rPr lang="en" sz="1800">
                <a:solidFill>
                  <a:schemeClr val="dk2"/>
                </a:solidFill>
                <a:latin typeface="Open Sans Light"/>
                <a:ea typeface="Open Sans Light"/>
                <a:cs typeface="Open Sans Light"/>
                <a:sym typeface="Open Sans Light"/>
              </a:rPr>
            </a:br>
            <a:endParaRPr sz="1800">
              <a:solidFill>
                <a:schemeClr val="dk2"/>
              </a:solidFill>
              <a:latin typeface="Open Sans Light"/>
              <a:ea typeface="Open Sans Light"/>
              <a:cs typeface="Open Sans Light"/>
              <a:sym typeface="Open Sans Light"/>
            </a:endParaRPr>
          </a:p>
          <a:p>
            <a:pPr marL="914400" lvl="1" indent="-298450" algn="l" rtl="0">
              <a:lnSpc>
                <a:spcPct val="115000"/>
              </a:lnSpc>
              <a:spcBef>
                <a:spcPts val="0"/>
              </a:spcBef>
              <a:spcAft>
                <a:spcPts val="0"/>
              </a:spcAft>
              <a:buClr>
                <a:schemeClr val="dk1"/>
              </a:buClr>
              <a:buSzPts val="1100"/>
              <a:buAutoNum type="arabicPeriod"/>
            </a:pPr>
            <a:r>
              <a:rPr lang="en" sz="1800">
                <a:solidFill>
                  <a:schemeClr val="dk2"/>
                </a:solidFill>
                <a:latin typeface="Open Sans Light"/>
                <a:ea typeface="Open Sans Light"/>
                <a:cs typeface="Open Sans Light"/>
                <a:sym typeface="Open Sans Light"/>
              </a:rPr>
              <a:t>DataTypes/Formats:</a:t>
            </a:r>
            <a:endParaRPr sz="1800">
              <a:solidFill>
                <a:schemeClr val="dk2"/>
              </a:solidFill>
              <a:latin typeface="Open Sans Light"/>
              <a:ea typeface="Open Sans Light"/>
              <a:cs typeface="Open Sans Light"/>
              <a:sym typeface="Open Sans Light"/>
            </a:endParaRPr>
          </a:p>
          <a:p>
            <a:pPr marL="1371600" lvl="2" indent="-298450" algn="l" rtl="0">
              <a:lnSpc>
                <a:spcPct val="115000"/>
              </a:lnSpc>
              <a:spcBef>
                <a:spcPts val="0"/>
              </a:spcBef>
              <a:spcAft>
                <a:spcPts val="0"/>
              </a:spcAft>
              <a:buClr>
                <a:schemeClr val="dk1"/>
              </a:buClr>
              <a:buSzPts val="1100"/>
              <a:buAutoNum type="arabicPeriod"/>
            </a:pPr>
            <a:r>
              <a:rPr lang="en" sz="1800">
                <a:solidFill>
                  <a:schemeClr val="dk2"/>
                </a:solidFill>
                <a:latin typeface="Open Sans Light"/>
                <a:ea typeface="Open Sans Light"/>
                <a:cs typeface="Open Sans Light"/>
                <a:sym typeface="Open Sans Light"/>
              </a:rPr>
              <a:t>Json</a:t>
            </a:r>
            <a:endParaRPr sz="1800">
              <a:solidFill>
                <a:schemeClr val="dk2"/>
              </a:solidFill>
              <a:latin typeface="Open Sans Light"/>
              <a:ea typeface="Open Sans Light"/>
              <a:cs typeface="Open Sans Light"/>
              <a:sym typeface="Open Sans Light"/>
            </a:endParaRPr>
          </a:p>
          <a:p>
            <a:pPr marL="1371600" lvl="2" indent="-298450" algn="l" rtl="0">
              <a:lnSpc>
                <a:spcPct val="115000"/>
              </a:lnSpc>
              <a:spcBef>
                <a:spcPts val="0"/>
              </a:spcBef>
              <a:spcAft>
                <a:spcPts val="0"/>
              </a:spcAft>
              <a:buClr>
                <a:schemeClr val="dk1"/>
              </a:buClr>
              <a:buSzPts val="1100"/>
              <a:buAutoNum type="arabicPeriod"/>
            </a:pPr>
            <a:r>
              <a:rPr lang="en" sz="1800">
                <a:solidFill>
                  <a:schemeClr val="dk2"/>
                </a:solidFill>
                <a:latin typeface="Open Sans Light"/>
                <a:ea typeface="Open Sans Light"/>
                <a:cs typeface="Open Sans Light"/>
                <a:sym typeface="Open Sans Light"/>
              </a:rPr>
              <a:t>Relational database table data</a:t>
            </a:r>
            <a:endParaRPr sz="1800">
              <a:solidFill>
                <a:schemeClr val="dk2"/>
              </a:solidFill>
              <a:latin typeface="Open Sans Light"/>
              <a:ea typeface="Open Sans Light"/>
              <a:cs typeface="Open Sans Light"/>
              <a:sym typeface="Open Sans Light"/>
            </a:endParaRPr>
          </a:p>
          <a:p>
            <a:pPr marL="1371600" lvl="2" indent="-298450" algn="l" rtl="0">
              <a:lnSpc>
                <a:spcPct val="115000"/>
              </a:lnSpc>
              <a:spcBef>
                <a:spcPts val="0"/>
              </a:spcBef>
              <a:spcAft>
                <a:spcPts val="0"/>
              </a:spcAft>
              <a:buClr>
                <a:schemeClr val="dk1"/>
              </a:buClr>
              <a:buSzPts val="1100"/>
              <a:buAutoNum type="arabicPeriod"/>
            </a:pPr>
            <a:r>
              <a:rPr lang="en" sz="1800">
                <a:solidFill>
                  <a:schemeClr val="dk2"/>
                </a:solidFill>
                <a:latin typeface="Open Sans Light"/>
                <a:ea typeface="Open Sans Light"/>
                <a:cs typeface="Open Sans Light"/>
                <a:sym typeface="Open Sans Light"/>
              </a:rPr>
              <a:t>Image data(shoes images)</a:t>
            </a:r>
            <a:br>
              <a:rPr lang="en" sz="1800">
                <a:solidFill>
                  <a:schemeClr val="dk2"/>
                </a:solidFill>
                <a:latin typeface="Open Sans Light"/>
                <a:ea typeface="Open Sans Light"/>
                <a:cs typeface="Open Sans Light"/>
                <a:sym typeface="Open Sans Light"/>
              </a:rPr>
            </a:br>
            <a:br>
              <a:rPr lang="en" sz="1800">
                <a:solidFill>
                  <a:schemeClr val="dk2"/>
                </a:solidFill>
                <a:latin typeface="Open Sans Light"/>
                <a:ea typeface="Open Sans Light"/>
                <a:cs typeface="Open Sans Light"/>
                <a:sym typeface="Open Sans Light"/>
              </a:rPr>
            </a:br>
            <a:endParaRPr sz="1800">
              <a:solidFill>
                <a:schemeClr val="dk2"/>
              </a:solidFill>
              <a:latin typeface="Open Sans Light"/>
              <a:ea typeface="Open Sans Light"/>
              <a:cs typeface="Open Sans Light"/>
              <a:sym typeface="Open Sans Light"/>
            </a:endParaRPr>
          </a:p>
          <a:p>
            <a:pPr marL="914400" lvl="1" indent="-298450" algn="l" rtl="0">
              <a:lnSpc>
                <a:spcPct val="115000"/>
              </a:lnSpc>
              <a:spcBef>
                <a:spcPts val="0"/>
              </a:spcBef>
              <a:spcAft>
                <a:spcPts val="0"/>
              </a:spcAft>
              <a:buClr>
                <a:schemeClr val="dk1"/>
              </a:buClr>
              <a:buSzPts val="1100"/>
              <a:buAutoNum type="arabicPeriod"/>
            </a:pPr>
            <a:r>
              <a:rPr lang="en" sz="1800">
                <a:solidFill>
                  <a:schemeClr val="dk2"/>
                </a:solidFill>
                <a:latin typeface="Open Sans Light"/>
                <a:ea typeface="Open Sans Light"/>
                <a:cs typeface="Open Sans Light"/>
                <a:sym typeface="Open Sans Light"/>
              </a:rPr>
              <a:t>Tools:</a:t>
            </a:r>
            <a:endParaRPr sz="1800">
              <a:solidFill>
                <a:schemeClr val="dk2"/>
              </a:solidFill>
              <a:latin typeface="Open Sans Light"/>
              <a:ea typeface="Open Sans Light"/>
              <a:cs typeface="Open Sans Light"/>
              <a:sym typeface="Open Sans Light"/>
            </a:endParaRPr>
          </a:p>
          <a:p>
            <a:pPr marL="1371600" lvl="2" indent="-298450" algn="l" rtl="0">
              <a:lnSpc>
                <a:spcPct val="115000"/>
              </a:lnSpc>
              <a:spcBef>
                <a:spcPts val="0"/>
              </a:spcBef>
              <a:spcAft>
                <a:spcPts val="0"/>
              </a:spcAft>
              <a:buClr>
                <a:schemeClr val="dk1"/>
              </a:buClr>
              <a:buSzPts val="1100"/>
              <a:buAutoNum type="arabicPeriod"/>
            </a:pPr>
            <a:r>
              <a:rPr lang="en" sz="1800">
                <a:solidFill>
                  <a:schemeClr val="dk2"/>
                </a:solidFill>
                <a:latin typeface="Open Sans Light"/>
                <a:ea typeface="Open Sans Light"/>
                <a:cs typeface="Open Sans Light"/>
                <a:sym typeface="Open Sans Light"/>
              </a:rPr>
              <a:t>Apache NIFI for dataflow management</a:t>
            </a:r>
            <a:endParaRPr sz="1800">
              <a:solidFill>
                <a:schemeClr val="dk2"/>
              </a:solidFill>
              <a:latin typeface="Open Sans Light"/>
              <a:ea typeface="Open Sans Light"/>
              <a:cs typeface="Open Sans Light"/>
              <a:sym typeface="Open Sans Light"/>
            </a:endParaRPr>
          </a:p>
          <a:p>
            <a:pPr marL="0" lvl="0" indent="0" algn="l" rtl="0">
              <a:lnSpc>
                <a:spcPct val="115000"/>
              </a:lnSpc>
              <a:spcBef>
                <a:spcPts val="1200"/>
              </a:spcBef>
              <a:spcAft>
                <a:spcPts val="0"/>
              </a:spcAft>
              <a:buClr>
                <a:schemeClr val="dk1"/>
              </a:buClr>
              <a:buSzPts val="1100"/>
              <a:buFont typeface="Arial"/>
              <a:buNone/>
            </a:pPr>
            <a:endParaRPr sz="1800">
              <a:solidFill>
                <a:schemeClr val="dk2"/>
              </a:solidFill>
              <a:latin typeface="Open Sans Light"/>
              <a:ea typeface="Open Sans Light"/>
              <a:cs typeface="Open Sans Light"/>
              <a:sym typeface="Open Sans Light"/>
            </a:endParaRPr>
          </a:p>
          <a:p>
            <a:pPr marL="457200" lvl="0" indent="-298450" algn="l" rtl="0">
              <a:lnSpc>
                <a:spcPct val="115000"/>
              </a:lnSpc>
              <a:spcBef>
                <a:spcPts val="1200"/>
              </a:spcBef>
              <a:spcAft>
                <a:spcPts val="0"/>
              </a:spcAft>
              <a:buClr>
                <a:schemeClr val="dk1"/>
              </a:buClr>
              <a:buSzPts val="1100"/>
              <a:buAutoNum type="arabicPeriod" startAt="2"/>
            </a:pPr>
            <a:r>
              <a:rPr lang="en" sz="1800">
                <a:solidFill>
                  <a:schemeClr val="dk2"/>
                </a:solidFill>
                <a:latin typeface="Open Sans Light"/>
                <a:ea typeface="Open Sans Light"/>
                <a:cs typeface="Open Sans Light"/>
                <a:sym typeface="Open Sans Light"/>
              </a:rPr>
              <a:t>Data Storage Layer:</a:t>
            </a:r>
            <a:endParaRPr sz="1800">
              <a:solidFill>
                <a:schemeClr val="dk2"/>
              </a:solidFill>
              <a:latin typeface="Open Sans Light"/>
              <a:ea typeface="Open Sans Light"/>
              <a:cs typeface="Open Sans Light"/>
              <a:sym typeface="Open Sans Light"/>
            </a:endParaRPr>
          </a:p>
          <a:p>
            <a:pPr marL="914400" lvl="1" indent="-298450" algn="l" rtl="0">
              <a:lnSpc>
                <a:spcPct val="115000"/>
              </a:lnSpc>
              <a:spcBef>
                <a:spcPts val="0"/>
              </a:spcBef>
              <a:spcAft>
                <a:spcPts val="0"/>
              </a:spcAft>
              <a:buClr>
                <a:schemeClr val="dk1"/>
              </a:buClr>
              <a:buSzPts val="1100"/>
              <a:buAutoNum type="arabicPeriod"/>
            </a:pPr>
            <a:r>
              <a:rPr lang="en" sz="1800">
                <a:solidFill>
                  <a:schemeClr val="dk2"/>
                </a:solidFill>
                <a:latin typeface="Open Sans Light"/>
                <a:ea typeface="Open Sans Light"/>
                <a:cs typeface="Open Sans Light"/>
                <a:sym typeface="Open Sans Light"/>
              </a:rPr>
              <a:t>Datawarehouse: Apache Hive</a:t>
            </a:r>
            <a:endParaRPr sz="1800">
              <a:solidFill>
                <a:schemeClr val="dk2"/>
              </a:solidFill>
              <a:latin typeface="Open Sans Light"/>
              <a:ea typeface="Open Sans Light"/>
              <a:cs typeface="Open Sans Light"/>
              <a:sym typeface="Open Sans Light"/>
            </a:endParaRPr>
          </a:p>
          <a:p>
            <a:pPr marL="914400" lvl="1" indent="-298450" algn="l" rtl="0">
              <a:lnSpc>
                <a:spcPct val="115000"/>
              </a:lnSpc>
              <a:spcBef>
                <a:spcPts val="0"/>
              </a:spcBef>
              <a:spcAft>
                <a:spcPts val="0"/>
              </a:spcAft>
              <a:buClr>
                <a:schemeClr val="dk1"/>
              </a:buClr>
              <a:buSzPts val="1100"/>
              <a:buAutoNum type="arabicPeriod"/>
            </a:pPr>
            <a:r>
              <a:rPr lang="en" sz="1800">
                <a:solidFill>
                  <a:schemeClr val="dk2"/>
                </a:solidFill>
                <a:latin typeface="Open Sans Light"/>
                <a:ea typeface="Open Sans Light"/>
                <a:cs typeface="Open Sans Light"/>
                <a:sym typeface="Open Sans Light"/>
              </a:rPr>
              <a:t>Apache Cassandra</a:t>
            </a:r>
            <a:endParaRPr sz="1800">
              <a:solidFill>
                <a:schemeClr val="dk2"/>
              </a:solidFill>
              <a:latin typeface="Open Sans Light"/>
              <a:ea typeface="Open Sans Light"/>
              <a:cs typeface="Open Sans Light"/>
              <a:sym typeface="Open Sans Light"/>
            </a:endParaRPr>
          </a:p>
          <a:p>
            <a:pPr marL="1371600" lvl="2" indent="-298450" algn="l" rtl="0">
              <a:lnSpc>
                <a:spcPct val="115000"/>
              </a:lnSpc>
              <a:spcBef>
                <a:spcPts val="0"/>
              </a:spcBef>
              <a:spcAft>
                <a:spcPts val="0"/>
              </a:spcAft>
              <a:buClr>
                <a:schemeClr val="dk1"/>
              </a:buClr>
              <a:buSzPts val="1100"/>
              <a:buAutoNum type="arabicPeriod"/>
            </a:pPr>
            <a:r>
              <a:rPr lang="en" sz="1800">
                <a:solidFill>
                  <a:schemeClr val="dk2"/>
                </a:solidFill>
                <a:latin typeface="Open Sans Light"/>
                <a:ea typeface="Open Sans Light"/>
                <a:cs typeface="Open Sans Light"/>
                <a:sym typeface="Open Sans Light"/>
              </a:rPr>
              <a:t>To host image data</a:t>
            </a:r>
            <a:endParaRPr sz="1800">
              <a:solidFill>
                <a:schemeClr val="dk2"/>
              </a:solidFill>
              <a:latin typeface="Open Sans Light"/>
              <a:ea typeface="Open Sans Light"/>
              <a:cs typeface="Open Sans Light"/>
              <a:sym typeface="Open Sans Light"/>
            </a:endParaRPr>
          </a:p>
          <a:p>
            <a:pPr marL="1371600" lvl="0" indent="0" algn="l" rtl="0">
              <a:lnSpc>
                <a:spcPct val="115000"/>
              </a:lnSpc>
              <a:spcBef>
                <a:spcPts val="1200"/>
              </a:spcBef>
              <a:spcAft>
                <a:spcPts val="0"/>
              </a:spcAft>
              <a:buClr>
                <a:schemeClr val="dk1"/>
              </a:buClr>
              <a:buSzPts val="1100"/>
              <a:buFont typeface="Arial"/>
              <a:buNone/>
            </a:pPr>
            <a:r>
              <a:rPr lang="en" sz="1800">
                <a:solidFill>
                  <a:schemeClr val="dk2"/>
                </a:solidFill>
                <a:latin typeface="Open Sans Light"/>
                <a:ea typeface="Open Sans Light"/>
                <a:cs typeface="Open Sans Light"/>
                <a:sym typeface="Open Sans Light"/>
              </a:rPr>
              <a:t> </a:t>
            </a:r>
            <a:endParaRPr sz="1800">
              <a:solidFill>
                <a:schemeClr val="dk2"/>
              </a:solidFill>
              <a:latin typeface="Open Sans Light"/>
              <a:ea typeface="Open Sans Light"/>
              <a:cs typeface="Open Sans Light"/>
              <a:sym typeface="Open Sans Light"/>
            </a:endParaRPr>
          </a:p>
          <a:p>
            <a:pPr marL="457200" lvl="0" indent="-298450" algn="l" rtl="0">
              <a:lnSpc>
                <a:spcPct val="115000"/>
              </a:lnSpc>
              <a:spcBef>
                <a:spcPts val="1200"/>
              </a:spcBef>
              <a:spcAft>
                <a:spcPts val="0"/>
              </a:spcAft>
              <a:buClr>
                <a:schemeClr val="dk1"/>
              </a:buClr>
              <a:buSzPts val="1100"/>
              <a:buAutoNum type="arabicPeriod" startAt="3"/>
            </a:pPr>
            <a:r>
              <a:rPr lang="en" sz="1800">
                <a:solidFill>
                  <a:schemeClr val="dk2"/>
                </a:solidFill>
                <a:latin typeface="Open Sans Light"/>
                <a:ea typeface="Open Sans Light"/>
                <a:cs typeface="Open Sans Light"/>
                <a:sym typeface="Open Sans Light"/>
              </a:rPr>
              <a:t>Processing Layer:</a:t>
            </a:r>
            <a:endParaRPr sz="1800">
              <a:solidFill>
                <a:schemeClr val="dk2"/>
              </a:solidFill>
              <a:latin typeface="Open Sans Light"/>
              <a:ea typeface="Open Sans Light"/>
              <a:cs typeface="Open Sans Light"/>
              <a:sym typeface="Open Sans Light"/>
            </a:endParaRPr>
          </a:p>
          <a:p>
            <a:pPr marL="914400" lvl="1" indent="-298450" algn="l" rtl="0">
              <a:lnSpc>
                <a:spcPct val="115000"/>
              </a:lnSpc>
              <a:spcBef>
                <a:spcPts val="0"/>
              </a:spcBef>
              <a:spcAft>
                <a:spcPts val="0"/>
              </a:spcAft>
              <a:buClr>
                <a:schemeClr val="dk1"/>
              </a:buClr>
              <a:buSzPts val="1100"/>
              <a:buAutoNum type="arabicPeriod"/>
            </a:pPr>
            <a:r>
              <a:rPr lang="en" sz="1800">
                <a:solidFill>
                  <a:schemeClr val="dk2"/>
                </a:solidFill>
                <a:latin typeface="Open Sans Light"/>
                <a:ea typeface="Open Sans Light"/>
                <a:cs typeface="Open Sans Light"/>
                <a:sym typeface="Open Sans Light"/>
              </a:rPr>
              <a:t>Apache Spark:</a:t>
            </a:r>
            <a:endParaRPr sz="1800">
              <a:solidFill>
                <a:schemeClr val="dk2"/>
              </a:solidFill>
              <a:latin typeface="Open Sans Light"/>
              <a:ea typeface="Open Sans Light"/>
              <a:cs typeface="Open Sans Light"/>
              <a:sym typeface="Open Sans Light"/>
            </a:endParaRPr>
          </a:p>
          <a:p>
            <a:pPr marL="1371600" lvl="2" indent="-298450" algn="l" rtl="0">
              <a:lnSpc>
                <a:spcPct val="115000"/>
              </a:lnSpc>
              <a:spcBef>
                <a:spcPts val="0"/>
              </a:spcBef>
              <a:spcAft>
                <a:spcPts val="0"/>
              </a:spcAft>
              <a:buClr>
                <a:schemeClr val="dk1"/>
              </a:buClr>
              <a:buSzPts val="1100"/>
              <a:buAutoNum type="arabicPeriod"/>
            </a:pPr>
            <a:r>
              <a:rPr lang="en" sz="1800">
                <a:solidFill>
                  <a:schemeClr val="dk2"/>
                </a:solidFill>
                <a:latin typeface="Open Sans Light"/>
                <a:ea typeface="Open Sans Light"/>
                <a:cs typeface="Open Sans Light"/>
                <a:sym typeface="Open Sans Light"/>
              </a:rPr>
              <a:t>Use spark to clean, transform and process the data before storing it back into a database</a:t>
            </a:r>
            <a:endParaRPr sz="1800">
              <a:solidFill>
                <a:schemeClr val="dk2"/>
              </a:solidFill>
              <a:latin typeface="Open Sans Light"/>
              <a:ea typeface="Open Sans Light"/>
              <a:cs typeface="Open Sans Light"/>
              <a:sym typeface="Open Sans Light"/>
            </a:endParaRPr>
          </a:p>
          <a:p>
            <a:pPr marL="1371600" lvl="0" indent="0" algn="l" rtl="0">
              <a:lnSpc>
                <a:spcPct val="115000"/>
              </a:lnSpc>
              <a:spcBef>
                <a:spcPts val="1200"/>
              </a:spcBef>
              <a:spcAft>
                <a:spcPts val="0"/>
              </a:spcAft>
              <a:buClr>
                <a:schemeClr val="dk1"/>
              </a:buClr>
              <a:buSzPts val="1100"/>
              <a:buFont typeface="Arial"/>
              <a:buNone/>
            </a:pPr>
            <a:r>
              <a:rPr lang="en" sz="1800">
                <a:solidFill>
                  <a:schemeClr val="dk2"/>
                </a:solidFill>
                <a:latin typeface="Open Sans Light"/>
                <a:ea typeface="Open Sans Light"/>
                <a:cs typeface="Open Sans Light"/>
                <a:sym typeface="Open Sans Light"/>
              </a:rPr>
              <a:t> </a:t>
            </a:r>
            <a:endParaRPr sz="1800">
              <a:solidFill>
                <a:schemeClr val="dk2"/>
              </a:solidFill>
              <a:latin typeface="Open Sans Light"/>
              <a:ea typeface="Open Sans Light"/>
              <a:cs typeface="Open Sans Light"/>
              <a:sym typeface="Open Sans Light"/>
            </a:endParaRPr>
          </a:p>
          <a:p>
            <a:pPr marL="457200" lvl="0" indent="-298450" algn="l" rtl="0">
              <a:lnSpc>
                <a:spcPct val="115000"/>
              </a:lnSpc>
              <a:spcBef>
                <a:spcPts val="1200"/>
              </a:spcBef>
              <a:spcAft>
                <a:spcPts val="0"/>
              </a:spcAft>
              <a:buClr>
                <a:schemeClr val="dk1"/>
              </a:buClr>
              <a:buSzPts val="1100"/>
              <a:buAutoNum type="arabicPeriod" startAt="4"/>
            </a:pPr>
            <a:r>
              <a:rPr lang="en" sz="1800">
                <a:solidFill>
                  <a:schemeClr val="dk2"/>
                </a:solidFill>
                <a:latin typeface="Open Sans Light"/>
                <a:ea typeface="Open Sans Light"/>
                <a:cs typeface="Open Sans Light"/>
                <a:sym typeface="Open Sans Light"/>
              </a:rPr>
              <a:t>Orchestration Layer:</a:t>
            </a:r>
            <a:endParaRPr sz="1800">
              <a:solidFill>
                <a:schemeClr val="dk2"/>
              </a:solidFill>
              <a:latin typeface="Open Sans Light"/>
              <a:ea typeface="Open Sans Light"/>
              <a:cs typeface="Open Sans Light"/>
              <a:sym typeface="Open Sans Light"/>
            </a:endParaRPr>
          </a:p>
          <a:p>
            <a:pPr marL="914400" lvl="1" indent="-298450" algn="l" rtl="0">
              <a:lnSpc>
                <a:spcPct val="115000"/>
              </a:lnSpc>
              <a:spcBef>
                <a:spcPts val="0"/>
              </a:spcBef>
              <a:spcAft>
                <a:spcPts val="0"/>
              </a:spcAft>
              <a:buClr>
                <a:schemeClr val="dk1"/>
              </a:buClr>
              <a:buSzPts val="1100"/>
              <a:buAutoNum type="arabicPeriod"/>
            </a:pPr>
            <a:r>
              <a:rPr lang="en" sz="1800">
                <a:solidFill>
                  <a:schemeClr val="dk2"/>
                </a:solidFill>
                <a:latin typeface="Open Sans Light"/>
                <a:ea typeface="Open Sans Light"/>
                <a:cs typeface="Open Sans Light"/>
                <a:sym typeface="Open Sans Light"/>
              </a:rPr>
              <a:t>Apache Airflow: Use Apache Airflow to orchestrate all your data pipeline schedules</a:t>
            </a:r>
            <a:br>
              <a:rPr lang="en" sz="1800">
                <a:solidFill>
                  <a:schemeClr val="dk2"/>
                </a:solidFill>
                <a:latin typeface="Open Sans Light"/>
                <a:ea typeface="Open Sans Light"/>
                <a:cs typeface="Open Sans Light"/>
                <a:sym typeface="Open Sans Light"/>
              </a:rPr>
            </a:br>
            <a:br>
              <a:rPr lang="en" sz="1800">
                <a:solidFill>
                  <a:schemeClr val="dk2"/>
                </a:solidFill>
                <a:latin typeface="Open Sans Light"/>
                <a:ea typeface="Open Sans Light"/>
                <a:cs typeface="Open Sans Light"/>
                <a:sym typeface="Open Sans Light"/>
              </a:rPr>
            </a:br>
            <a:endParaRPr sz="1800">
              <a:solidFill>
                <a:schemeClr val="dk2"/>
              </a:solidFill>
              <a:latin typeface="Open Sans Light"/>
              <a:ea typeface="Open Sans Light"/>
              <a:cs typeface="Open Sans Light"/>
              <a:sym typeface="Open Sans Light"/>
            </a:endParaRPr>
          </a:p>
          <a:p>
            <a:pPr marL="457200" lvl="0" indent="-298450" algn="l" rtl="0">
              <a:lnSpc>
                <a:spcPct val="115000"/>
              </a:lnSpc>
              <a:spcBef>
                <a:spcPts val="0"/>
              </a:spcBef>
              <a:spcAft>
                <a:spcPts val="0"/>
              </a:spcAft>
              <a:buClr>
                <a:schemeClr val="dk1"/>
              </a:buClr>
              <a:buSzPts val="1100"/>
              <a:buAutoNum type="arabicPeriod" startAt="4"/>
            </a:pPr>
            <a:r>
              <a:rPr lang="en" sz="1800">
                <a:solidFill>
                  <a:schemeClr val="dk2"/>
                </a:solidFill>
                <a:latin typeface="Open Sans Light"/>
                <a:ea typeface="Open Sans Light"/>
                <a:cs typeface="Open Sans Light"/>
                <a:sym typeface="Open Sans Light"/>
              </a:rPr>
              <a:t>Querying and Serving Layer:</a:t>
            </a:r>
            <a:endParaRPr sz="1800">
              <a:solidFill>
                <a:schemeClr val="dk2"/>
              </a:solidFill>
              <a:latin typeface="Open Sans Light"/>
              <a:ea typeface="Open Sans Light"/>
              <a:cs typeface="Open Sans Light"/>
              <a:sym typeface="Open Sans Light"/>
            </a:endParaRPr>
          </a:p>
          <a:p>
            <a:pPr marL="914400" lvl="1" indent="-298450" algn="l" rtl="0">
              <a:lnSpc>
                <a:spcPct val="115000"/>
              </a:lnSpc>
              <a:spcBef>
                <a:spcPts val="0"/>
              </a:spcBef>
              <a:spcAft>
                <a:spcPts val="0"/>
              </a:spcAft>
              <a:buClr>
                <a:schemeClr val="dk1"/>
              </a:buClr>
              <a:buSzPts val="1100"/>
              <a:buAutoNum type="arabicPeriod"/>
            </a:pPr>
            <a:r>
              <a:rPr lang="en" sz="1800">
                <a:solidFill>
                  <a:schemeClr val="dk2"/>
                </a:solidFill>
                <a:latin typeface="Open Sans Light"/>
                <a:ea typeface="Open Sans Light"/>
                <a:cs typeface="Open Sans Light"/>
                <a:sym typeface="Open Sans Light"/>
              </a:rPr>
              <a:t>Tableau: Dashboarding frontend</a:t>
            </a:r>
            <a:endParaRPr sz="1800">
              <a:solidFill>
                <a:schemeClr val="dk2"/>
              </a:solidFill>
              <a:latin typeface="Open Sans Light"/>
              <a:ea typeface="Open Sans Light"/>
              <a:cs typeface="Open Sans Light"/>
              <a:sym typeface="Open Sans Light"/>
            </a:endParaRPr>
          </a:p>
          <a:p>
            <a:pPr marL="914400" lvl="1" indent="-298450" algn="l" rtl="0">
              <a:lnSpc>
                <a:spcPct val="115000"/>
              </a:lnSpc>
              <a:spcBef>
                <a:spcPts val="0"/>
              </a:spcBef>
              <a:spcAft>
                <a:spcPts val="0"/>
              </a:spcAft>
              <a:buClr>
                <a:schemeClr val="dk1"/>
              </a:buClr>
              <a:buSzPts val="1100"/>
              <a:buAutoNum type="arabicPeriod"/>
            </a:pPr>
            <a:r>
              <a:rPr lang="en" sz="1800">
                <a:solidFill>
                  <a:schemeClr val="dk2"/>
                </a:solidFill>
                <a:latin typeface="Open Sans Light"/>
                <a:ea typeface="Open Sans Light"/>
                <a:cs typeface="Open Sans Light"/>
                <a:sym typeface="Open Sans Light"/>
              </a:rPr>
              <a:t>SQL: RUnning queries to create static and custom report</a:t>
            </a:r>
            <a:br>
              <a:rPr lang="en" sz="1800">
                <a:solidFill>
                  <a:schemeClr val="dk2"/>
                </a:solidFill>
                <a:latin typeface="Open Sans Light"/>
                <a:ea typeface="Open Sans Light"/>
                <a:cs typeface="Open Sans Light"/>
                <a:sym typeface="Open Sans Light"/>
              </a:rPr>
            </a:br>
            <a:br>
              <a:rPr lang="en" sz="1800">
                <a:solidFill>
                  <a:schemeClr val="dk2"/>
                </a:solidFill>
                <a:latin typeface="Open Sans Light"/>
                <a:ea typeface="Open Sans Light"/>
                <a:cs typeface="Open Sans Light"/>
                <a:sym typeface="Open Sans Light"/>
              </a:rPr>
            </a:br>
            <a:r>
              <a:rPr lang="en" sz="1800">
                <a:solidFill>
                  <a:schemeClr val="dk2"/>
                </a:solidFill>
                <a:latin typeface="Open Sans Light"/>
                <a:ea typeface="Open Sans Light"/>
                <a:cs typeface="Open Sans Light"/>
                <a:sym typeface="Open Sans Light"/>
              </a:rPr>
              <a:t>         	</a:t>
            </a:r>
            <a:endParaRPr sz="1800">
              <a:solidFill>
                <a:schemeClr val="dk2"/>
              </a:solidFill>
              <a:latin typeface="Open Sans Light"/>
              <a:ea typeface="Open Sans Light"/>
              <a:cs typeface="Open Sans Light"/>
              <a:sym typeface="Open Sans Light"/>
            </a:endParaRPr>
          </a:p>
          <a:p>
            <a:pPr marL="457200" lvl="0" indent="-298450" algn="l" rtl="0">
              <a:lnSpc>
                <a:spcPct val="115000"/>
              </a:lnSpc>
              <a:spcBef>
                <a:spcPts val="0"/>
              </a:spcBef>
              <a:spcAft>
                <a:spcPts val="0"/>
              </a:spcAft>
              <a:buClr>
                <a:schemeClr val="dk1"/>
              </a:buClr>
              <a:buSzPts val="1100"/>
              <a:buAutoNum type="arabicPeriod" startAt="4"/>
            </a:pPr>
            <a:r>
              <a:rPr lang="en" sz="1800">
                <a:solidFill>
                  <a:schemeClr val="dk2"/>
                </a:solidFill>
                <a:latin typeface="Open Sans Light"/>
                <a:ea typeface="Open Sans Light"/>
                <a:cs typeface="Open Sans Light"/>
                <a:sym typeface="Open Sans Light"/>
              </a:rPr>
              <a:t>Set of Matching Rules for Sneakerpark’s MDM Architecture Hub:</a:t>
            </a:r>
            <a:endParaRPr sz="1800">
              <a:solidFill>
                <a:schemeClr val="dk2"/>
              </a:solidFill>
              <a:latin typeface="Open Sans Light"/>
              <a:ea typeface="Open Sans Light"/>
              <a:cs typeface="Open Sans Light"/>
              <a:sym typeface="Open Sans Light"/>
            </a:endParaRPr>
          </a:p>
          <a:p>
            <a:pPr marL="914400" lvl="1" indent="-298450" algn="l" rtl="0">
              <a:lnSpc>
                <a:spcPct val="115000"/>
              </a:lnSpc>
              <a:spcBef>
                <a:spcPts val="0"/>
              </a:spcBef>
              <a:spcAft>
                <a:spcPts val="0"/>
              </a:spcAft>
              <a:buClr>
                <a:schemeClr val="dk1"/>
              </a:buClr>
              <a:buSzPts val="1100"/>
              <a:buAutoNum type="arabicPeriod"/>
            </a:pPr>
            <a:r>
              <a:rPr lang="en" sz="1800">
                <a:solidFill>
                  <a:schemeClr val="dk2"/>
                </a:solidFill>
                <a:latin typeface="Open Sans Light"/>
                <a:ea typeface="Open Sans Light"/>
                <a:cs typeface="Open Sans Light"/>
                <a:sym typeface="Open Sans Light"/>
              </a:rPr>
              <a:t>Match records based on unique identifiers like customerID or any id column for each of the tables when running queries. Using unique identifiers allow for the most accurate way to match records.</a:t>
            </a:r>
            <a:endParaRPr sz="1800">
              <a:solidFill>
                <a:schemeClr val="dk2"/>
              </a:solidFill>
              <a:latin typeface="Open Sans Light"/>
              <a:ea typeface="Open Sans Light"/>
              <a:cs typeface="Open Sans Light"/>
              <a:sym typeface="Open Sans Light"/>
            </a:endParaRPr>
          </a:p>
          <a:p>
            <a:pPr marL="914400" lvl="1" indent="-298450" algn="l" rtl="0">
              <a:lnSpc>
                <a:spcPct val="115000"/>
              </a:lnSpc>
              <a:spcBef>
                <a:spcPts val="0"/>
              </a:spcBef>
              <a:spcAft>
                <a:spcPts val="0"/>
              </a:spcAft>
              <a:buClr>
                <a:schemeClr val="dk1"/>
              </a:buClr>
              <a:buSzPts val="1100"/>
              <a:buAutoNum type="arabicPeriod"/>
            </a:pPr>
            <a:r>
              <a:rPr lang="en" sz="1800">
                <a:solidFill>
                  <a:schemeClr val="dk2"/>
                </a:solidFill>
                <a:latin typeface="Open Sans Light"/>
                <a:ea typeface="Open Sans Light"/>
                <a:cs typeface="Open Sans Light"/>
                <a:sym typeface="Open Sans Light"/>
              </a:rPr>
              <a:t>Enforce matching between records when first name/last name, email, phone number or other unique fields match.</a:t>
            </a:r>
            <a:endParaRPr sz="1800">
              <a:solidFill>
                <a:schemeClr val="dk2"/>
              </a:solidFill>
              <a:latin typeface="Open Sans Light"/>
              <a:ea typeface="Open Sans Light"/>
              <a:cs typeface="Open Sans Light"/>
              <a:sym typeface="Open Sans Light"/>
            </a:endParaRPr>
          </a:p>
          <a:p>
            <a:pPr marL="914400" lvl="1" indent="-298450" algn="l" rtl="0">
              <a:lnSpc>
                <a:spcPct val="115000"/>
              </a:lnSpc>
              <a:spcBef>
                <a:spcPts val="0"/>
              </a:spcBef>
              <a:spcAft>
                <a:spcPts val="0"/>
              </a:spcAft>
              <a:buClr>
                <a:schemeClr val="dk1"/>
              </a:buClr>
              <a:buSzPts val="1100"/>
              <a:buAutoNum type="arabicPeriod"/>
            </a:pPr>
            <a:r>
              <a:rPr lang="en" sz="1800">
                <a:solidFill>
                  <a:schemeClr val="dk2"/>
                </a:solidFill>
                <a:latin typeface="Open Sans Light"/>
                <a:ea typeface="Open Sans Light"/>
                <a:cs typeface="Open Sans Light"/>
                <a:sym typeface="Open Sans Light"/>
              </a:rPr>
              <a:t>More examples: birthday, address/zip code, sku number, price.</a:t>
            </a:r>
            <a:endParaRPr sz="1800">
              <a:solidFill>
                <a:schemeClr val="dk2"/>
              </a:solidFill>
              <a:latin typeface="Open Sans Light"/>
              <a:ea typeface="Open Sans Light"/>
              <a:cs typeface="Open Sans Light"/>
              <a:sym typeface="Open Sans Light"/>
            </a:endParaRPr>
          </a:p>
          <a:p>
            <a:pPr marL="914400" lvl="1" indent="-298450" algn="l" rtl="0">
              <a:lnSpc>
                <a:spcPct val="115000"/>
              </a:lnSpc>
              <a:spcBef>
                <a:spcPts val="0"/>
              </a:spcBef>
              <a:spcAft>
                <a:spcPts val="0"/>
              </a:spcAft>
              <a:buClr>
                <a:schemeClr val="dk1"/>
              </a:buClr>
              <a:buSzPts val="1100"/>
              <a:buAutoNum type="arabicPeriod"/>
            </a:pPr>
            <a:r>
              <a:rPr lang="en" sz="1800">
                <a:solidFill>
                  <a:schemeClr val="dk2"/>
                </a:solidFill>
                <a:latin typeface="Open Sans Light"/>
                <a:ea typeface="Open Sans Light"/>
                <a:cs typeface="Open Sans Light"/>
                <a:sym typeface="Open Sans Light"/>
              </a:rPr>
              <a:t>Use fuzzy matching to take account variations in the data entry process.</a:t>
            </a:r>
            <a:endParaRPr sz="1800">
              <a:solidFill>
                <a:schemeClr val="dk2"/>
              </a:solidFill>
              <a:latin typeface="Open Sans Light"/>
              <a:ea typeface="Open Sans Light"/>
              <a:cs typeface="Open Sans Light"/>
              <a:sym typeface="Open Sans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5"/>
        <p:cNvGrpSpPr/>
        <p:nvPr/>
      </p:nvGrpSpPr>
      <p:grpSpPr>
        <a:xfrm>
          <a:off x="0" y="0"/>
          <a:ext cx="0" cy="0"/>
          <a:chOff x="0" y="0"/>
          <a:chExt cx="0" cy="0"/>
        </a:xfrm>
      </p:grpSpPr>
      <p:sp>
        <p:nvSpPr>
          <p:cNvPr id="236" name="Google Shape;236;p18"/>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SzPts val="3000"/>
              <a:buFont typeface="Open Sans"/>
              <a:buNone/>
            </a:pPr>
            <a:r>
              <a:rPr lang="en" sz="3000" b="1" i="0" u="none" strike="noStrike" cap="none">
                <a:solidFill>
                  <a:srgbClr val="FFFFFF"/>
                </a:solidFill>
                <a:latin typeface="Open Sans"/>
                <a:ea typeface="Open Sans"/>
                <a:cs typeface="Open Sans"/>
                <a:sym typeface="Open Sans"/>
              </a:rPr>
              <a:t>Step 6</a:t>
            </a:r>
            <a:endParaRPr sz="3000" b="1"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b="0" i="0" u="none" strike="noStrike" cap="none">
                <a:solidFill>
                  <a:srgbClr val="FFFFFF"/>
                </a:solidFill>
                <a:latin typeface="Open Sans"/>
                <a:ea typeface="Open Sans"/>
                <a:cs typeface="Open Sans"/>
                <a:sym typeface="Open Sans"/>
              </a:rPr>
              <a:t>Master Data Management</a:t>
            </a:r>
            <a:endParaRPr sz="3000" b="0"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chemeClr val="lt1"/>
              </a:buClr>
              <a:buSzPts val="3000"/>
              <a:buFont typeface="Open Sans"/>
              <a:buNone/>
            </a:pPr>
            <a:r>
              <a:rPr lang="en" sz="3000" b="0" i="0" u="none" strike="noStrike" cap="none">
                <a:solidFill>
                  <a:schemeClr val="lt1"/>
                </a:solidFill>
                <a:latin typeface="Open Sans"/>
                <a:ea typeface="Open Sans"/>
                <a:cs typeface="Open Sans"/>
                <a:sym typeface="Open Sans"/>
              </a:rPr>
              <a:t>Part 2: Master Record</a:t>
            </a:r>
            <a:endParaRPr sz="3000" b="0" i="0" u="none" strike="noStrike" cap="none">
              <a:solidFill>
                <a:srgbClr val="FFFFFF"/>
              </a:solidFill>
              <a:latin typeface="Open Sans"/>
              <a:ea typeface="Open Sans"/>
              <a:cs typeface="Open Sans"/>
              <a:sym typeface="Open Sans"/>
            </a:endParaRPr>
          </a:p>
        </p:txBody>
      </p:sp>
      <p:sp>
        <p:nvSpPr>
          <p:cNvPr id="237" name="Google Shape;237;p18"/>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9"/>
          <p:cNvSpPr txBox="1">
            <a:spLocks noGrp="1"/>
          </p:cNvSpPr>
          <p:nvPr>
            <p:ph type="body" idx="1"/>
          </p:nvPr>
        </p:nvSpPr>
        <p:spPr>
          <a:xfrm>
            <a:off x="432450" y="717975"/>
            <a:ext cx="6907500" cy="721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1600"/>
              </a:spcBef>
              <a:spcAft>
                <a:spcPts val="0"/>
              </a:spcAft>
              <a:buSzPts val="3000"/>
              <a:buNone/>
            </a:pPr>
            <a:r>
              <a:rPr lang="en" sz="2400" b="1">
                <a:solidFill>
                  <a:srgbClr val="525C65"/>
                </a:solidFill>
                <a:highlight>
                  <a:srgbClr val="FFFFFF"/>
                </a:highlight>
                <a:latin typeface="Open Sans"/>
                <a:ea typeface="Open Sans"/>
                <a:cs typeface="Open Sans"/>
                <a:sym typeface="Open Sans"/>
              </a:rPr>
              <a:t>MDM Matching Rules</a:t>
            </a:r>
            <a:endParaRPr sz="2400" b="1">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SzPts val="3000"/>
              <a:buNone/>
            </a:pP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SzPts val="3000"/>
              <a:buNone/>
            </a:pP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SzPts val="3000"/>
              <a:buNone/>
            </a:pP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SzPts val="3000"/>
              <a:buNone/>
            </a:pP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SzPts val="3000"/>
              <a:buNone/>
            </a:pPr>
            <a:endParaRPr sz="1600">
              <a:solidFill>
                <a:srgbClr val="525C65"/>
              </a:solidFill>
              <a:highlight>
                <a:srgbClr val="FFFFFF"/>
              </a:highlight>
              <a:latin typeface="Open Sans"/>
              <a:ea typeface="Open Sans"/>
              <a:cs typeface="Open Sans"/>
              <a:sym typeface="Open Sans"/>
            </a:endParaRPr>
          </a:p>
          <a:p>
            <a:pPr marL="0" marR="241300" lvl="0" indent="0" algn="just" rtl="0">
              <a:lnSpc>
                <a:spcPct val="170000"/>
              </a:lnSpc>
              <a:spcBef>
                <a:spcPts val="3800"/>
              </a:spcBef>
              <a:spcAft>
                <a:spcPts val="0"/>
              </a:spcAft>
              <a:buClr>
                <a:schemeClr val="dk1"/>
              </a:buClr>
              <a:buSzPts val="1100"/>
              <a:buFont typeface="Arial"/>
              <a:buNone/>
            </a:pPr>
            <a:endParaRPr sz="14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Clr>
                <a:schemeClr val="dk1"/>
              </a:buClr>
              <a:buSzPts val="1100"/>
              <a:buFont typeface="Arial"/>
              <a:buNone/>
            </a:pPr>
            <a:endParaRPr sz="1600">
              <a:solidFill>
                <a:srgbClr val="525C65"/>
              </a:solidFill>
              <a:highlight>
                <a:srgbClr val="FFFFFF"/>
              </a:highlight>
              <a:latin typeface="Open Sans"/>
              <a:ea typeface="Open Sans"/>
              <a:cs typeface="Open Sans"/>
              <a:sym typeface="Open Sans"/>
            </a:endParaRPr>
          </a:p>
          <a:p>
            <a:pPr marL="0" lvl="0" indent="0" algn="just" rtl="0">
              <a:lnSpc>
                <a:spcPct val="115000"/>
              </a:lnSpc>
              <a:spcBef>
                <a:spcPts val="0"/>
              </a:spcBef>
              <a:spcAft>
                <a:spcPts val="0"/>
              </a:spcAft>
              <a:buSzPts val="3000"/>
              <a:buNone/>
            </a:pPr>
            <a:endParaRPr sz="1600">
              <a:solidFill>
                <a:srgbClr val="525C65"/>
              </a:solidFill>
              <a:highlight>
                <a:srgbClr val="FFFFFF"/>
              </a:highlight>
              <a:latin typeface="Open Sans"/>
              <a:ea typeface="Open Sans"/>
              <a:cs typeface="Open Sans"/>
              <a:sym typeface="Open Sans"/>
            </a:endParaRPr>
          </a:p>
          <a:p>
            <a:pPr marL="0" lvl="0" indent="0" algn="just" rtl="0">
              <a:lnSpc>
                <a:spcPct val="115000"/>
              </a:lnSpc>
              <a:spcBef>
                <a:spcPts val="1600"/>
              </a:spcBef>
              <a:spcAft>
                <a:spcPts val="0"/>
              </a:spcAft>
              <a:buSzPts val="3000"/>
              <a:buNone/>
            </a:pPr>
            <a:endParaRPr sz="1600">
              <a:solidFill>
                <a:srgbClr val="525C65"/>
              </a:solidFill>
              <a:highlight>
                <a:srgbClr val="FFFFFF"/>
              </a:highlight>
              <a:latin typeface="Open Sans"/>
              <a:ea typeface="Open Sans"/>
              <a:cs typeface="Open Sans"/>
              <a:sym typeface="Open Sans"/>
            </a:endParaRPr>
          </a:p>
          <a:p>
            <a:pPr marL="0" lvl="0" indent="0" algn="just" rtl="0">
              <a:lnSpc>
                <a:spcPct val="115000"/>
              </a:lnSpc>
              <a:spcBef>
                <a:spcPts val="1600"/>
              </a:spcBef>
              <a:spcAft>
                <a:spcPts val="1600"/>
              </a:spcAft>
              <a:buSzPts val="3000"/>
              <a:buNone/>
            </a:pPr>
            <a:endParaRPr sz="1600">
              <a:solidFill>
                <a:srgbClr val="525C65"/>
              </a:solidFill>
              <a:highlight>
                <a:srgbClr val="FFFFFF"/>
              </a:highlight>
              <a:latin typeface="Open Sans"/>
              <a:ea typeface="Open Sans"/>
              <a:cs typeface="Open Sans"/>
              <a:sym typeface="Open Sans"/>
            </a:endParaRPr>
          </a:p>
        </p:txBody>
      </p:sp>
      <p:sp>
        <p:nvSpPr>
          <p:cNvPr id="243" name="Google Shape;243;p19"/>
          <p:cNvSpPr txBox="1"/>
          <p:nvPr/>
        </p:nvSpPr>
        <p:spPr>
          <a:xfrm>
            <a:off x="248075" y="1555950"/>
            <a:ext cx="7020000" cy="4722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2"/>
              </a:buClr>
              <a:buSzPts val="1800"/>
              <a:buFont typeface="Open Sans Light"/>
              <a:buChar char="●"/>
            </a:pPr>
            <a:r>
              <a:rPr lang="en" sz="1800">
                <a:solidFill>
                  <a:schemeClr val="dk2"/>
                </a:solidFill>
                <a:latin typeface="Open Sans Light"/>
                <a:ea typeface="Open Sans Light"/>
                <a:cs typeface="Open Sans Light"/>
                <a:sym typeface="Open Sans Light"/>
              </a:rPr>
              <a:t>Items:</a:t>
            </a:r>
            <a:endParaRPr sz="1800">
              <a:solidFill>
                <a:schemeClr val="dk2"/>
              </a:solidFill>
              <a:latin typeface="Open Sans Light"/>
              <a:ea typeface="Open Sans Light"/>
              <a:cs typeface="Open Sans Light"/>
              <a:sym typeface="Open Sans Light"/>
            </a:endParaRPr>
          </a:p>
          <a:p>
            <a:pPr marL="914400" lvl="1" indent="-342900" algn="l" rtl="0">
              <a:spcBef>
                <a:spcPts val="0"/>
              </a:spcBef>
              <a:spcAft>
                <a:spcPts val="0"/>
              </a:spcAft>
              <a:buClr>
                <a:schemeClr val="dk2"/>
              </a:buClr>
              <a:buSzPts val="1800"/>
              <a:buFont typeface="Open Sans Light"/>
              <a:buChar char="○"/>
            </a:pPr>
            <a:r>
              <a:rPr lang="en" sz="1800">
                <a:solidFill>
                  <a:schemeClr val="dk2"/>
                </a:solidFill>
                <a:latin typeface="Open Sans Light"/>
                <a:ea typeface="Open Sans Light"/>
                <a:cs typeface="Open Sans Light"/>
                <a:sym typeface="Open Sans Light"/>
              </a:rPr>
              <a:t>Match items based on the exact match of the unique identifiers like itemid as this is to ensure reliability.</a:t>
            </a:r>
            <a:br>
              <a:rPr lang="en" sz="1800">
                <a:solidFill>
                  <a:schemeClr val="dk2"/>
                </a:solidFill>
                <a:latin typeface="Open Sans Light"/>
                <a:ea typeface="Open Sans Light"/>
                <a:cs typeface="Open Sans Light"/>
                <a:sym typeface="Open Sans Light"/>
              </a:rPr>
            </a:br>
            <a:endParaRPr sz="1800">
              <a:solidFill>
                <a:schemeClr val="dk2"/>
              </a:solidFill>
              <a:latin typeface="Open Sans Light"/>
              <a:ea typeface="Open Sans Light"/>
              <a:cs typeface="Open Sans Light"/>
              <a:sym typeface="Open Sans Light"/>
            </a:endParaRPr>
          </a:p>
          <a:p>
            <a:pPr marL="914400" lvl="1" indent="-342900" algn="l" rtl="0">
              <a:spcBef>
                <a:spcPts val="0"/>
              </a:spcBef>
              <a:spcAft>
                <a:spcPts val="0"/>
              </a:spcAft>
              <a:buClr>
                <a:schemeClr val="dk2"/>
              </a:buClr>
              <a:buSzPts val="1800"/>
              <a:buFont typeface="Open Sans Light"/>
              <a:buChar char="○"/>
            </a:pPr>
            <a:r>
              <a:rPr lang="en" sz="1800">
                <a:solidFill>
                  <a:schemeClr val="dk2"/>
                </a:solidFill>
                <a:latin typeface="Open Sans Light"/>
                <a:ea typeface="Open Sans Light"/>
                <a:cs typeface="Open Sans Light"/>
                <a:sym typeface="Open Sans Light"/>
              </a:rPr>
              <a:t>Match items based on brand, model and size as well. This enhances the assurance that the item with a itemid matches what the consumer or seller are looking for.</a:t>
            </a:r>
            <a:br>
              <a:rPr lang="en" sz="1800">
                <a:solidFill>
                  <a:schemeClr val="dk2"/>
                </a:solidFill>
                <a:latin typeface="Open Sans Light"/>
                <a:ea typeface="Open Sans Light"/>
                <a:cs typeface="Open Sans Light"/>
                <a:sym typeface="Open Sans Light"/>
              </a:rPr>
            </a:br>
            <a:endParaRPr sz="1800">
              <a:solidFill>
                <a:schemeClr val="dk2"/>
              </a:solidFill>
              <a:latin typeface="Open Sans Light"/>
              <a:ea typeface="Open Sans Light"/>
              <a:cs typeface="Open Sans Light"/>
              <a:sym typeface="Open Sans Light"/>
            </a:endParaRPr>
          </a:p>
          <a:p>
            <a:pPr marL="457200" lvl="0" indent="-342900" algn="l" rtl="0">
              <a:spcBef>
                <a:spcPts val="0"/>
              </a:spcBef>
              <a:spcAft>
                <a:spcPts val="0"/>
              </a:spcAft>
              <a:buClr>
                <a:schemeClr val="dk2"/>
              </a:buClr>
              <a:buSzPts val="1800"/>
              <a:buFont typeface="Open Sans Light"/>
              <a:buChar char="●"/>
            </a:pPr>
            <a:r>
              <a:rPr lang="en" sz="1800">
                <a:solidFill>
                  <a:schemeClr val="dk2"/>
                </a:solidFill>
                <a:latin typeface="Open Sans Light"/>
                <a:ea typeface="Open Sans Light"/>
                <a:cs typeface="Open Sans Light"/>
                <a:sym typeface="Open Sans Light"/>
              </a:rPr>
              <a:t>Customers:</a:t>
            </a:r>
            <a:endParaRPr sz="1800">
              <a:solidFill>
                <a:schemeClr val="dk2"/>
              </a:solidFill>
              <a:latin typeface="Open Sans Light"/>
              <a:ea typeface="Open Sans Light"/>
              <a:cs typeface="Open Sans Light"/>
              <a:sym typeface="Open Sans Light"/>
            </a:endParaRPr>
          </a:p>
          <a:p>
            <a:pPr marL="914400" lvl="1" indent="-342900" algn="l" rtl="0">
              <a:spcBef>
                <a:spcPts val="0"/>
              </a:spcBef>
              <a:spcAft>
                <a:spcPts val="0"/>
              </a:spcAft>
              <a:buClr>
                <a:schemeClr val="dk2"/>
              </a:buClr>
              <a:buSzPts val="1800"/>
              <a:buFont typeface="Open Sans Light"/>
              <a:buChar char="○"/>
            </a:pPr>
            <a:r>
              <a:rPr lang="en" sz="1800">
                <a:solidFill>
                  <a:schemeClr val="dk2"/>
                </a:solidFill>
                <a:latin typeface="Open Sans Light"/>
                <a:ea typeface="Open Sans Light"/>
                <a:cs typeface="Open Sans Light"/>
                <a:sym typeface="Open Sans Light"/>
              </a:rPr>
              <a:t> Match customer records based on a unique identifier such as customerid.</a:t>
            </a:r>
            <a:endParaRPr sz="1800">
              <a:solidFill>
                <a:schemeClr val="dk2"/>
              </a:solidFill>
              <a:latin typeface="Open Sans Light"/>
              <a:ea typeface="Open Sans Light"/>
              <a:cs typeface="Open Sans Light"/>
              <a:sym typeface="Open Sans Light"/>
            </a:endParaRPr>
          </a:p>
          <a:p>
            <a:pPr marL="914400" lvl="0" indent="0" algn="l" rtl="0">
              <a:spcBef>
                <a:spcPts val="0"/>
              </a:spcBef>
              <a:spcAft>
                <a:spcPts val="0"/>
              </a:spcAft>
              <a:buNone/>
            </a:pPr>
            <a:endParaRPr sz="1800">
              <a:solidFill>
                <a:schemeClr val="dk2"/>
              </a:solidFill>
              <a:latin typeface="Open Sans Light"/>
              <a:ea typeface="Open Sans Light"/>
              <a:cs typeface="Open Sans Light"/>
              <a:sym typeface="Open Sans Light"/>
            </a:endParaRPr>
          </a:p>
          <a:p>
            <a:pPr marL="914400" lvl="1" indent="-342900" algn="l" rtl="0">
              <a:spcBef>
                <a:spcPts val="0"/>
              </a:spcBef>
              <a:spcAft>
                <a:spcPts val="0"/>
              </a:spcAft>
              <a:buClr>
                <a:schemeClr val="dk2"/>
              </a:buClr>
              <a:buSzPts val="1800"/>
              <a:buFont typeface="Open Sans Light"/>
              <a:buChar char="○"/>
            </a:pPr>
            <a:r>
              <a:rPr lang="en" sz="1800">
                <a:solidFill>
                  <a:schemeClr val="dk2"/>
                </a:solidFill>
                <a:latin typeface="Open Sans Light"/>
                <a:ea typeface="Open Sans Light"/>
                <a:cs typeface="Open Sans Light"/>
                <a:sym typeface="Open Sans Light"/>
              </a:rPr>
              <a:t>Match customer records by first name, last name, email, and/or phone number. This provides a strong basis for identifying the same person across multiple systems.</a:t>
            </a:r>
            <a:endParaRPr sz="1800">
              <a:solidFill>
                <a:schemeClr val="dk2"/>
              </a:solidFill>
              <a:latin typeface="Open Sans Light"/>
              <a:ea typeface="Open Sans Light"/>
              <a:cs typeface="Open Sans Light"/>
              <a:sym typeface="Open Sans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47"/>
        <p:cNvGrpSpPr/>
        <p:nvPr/>
      </p:nvGrpSpPr>
      <p:grpSpPr>
        <a:xfrm>
          <a:off x="0" y="0"/>
          <a:ext cx="0" cy="0"/>
          <a:chOff x="0" y="0"/>
          <a:chExt cx="0" cy="0"/>
        </a:xfrm>
      </p:grpSpPr>
      <p:sp>
        <p:nvSpPr>
          <p:cNvPr id="248" name="Google Shape;248;p2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49" name="Google Shape;249;p20"/>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SzPts val="3000"/>
              <a:buFont typeface="Open Sans"/>
              <a:buNone/>
            </a:pPr>
            <a:r>
              <a:rPr lang="en" sz="3000" b="1" i="0" u="none" strike="noStrike" cap="none">
                <a:solidFill>
                  <a:srgbClr val="FFFFFF"/>
                </a:solidFill>
                <a:latin typeface="Open Sans"/>
                <a:ea typeface="Open Sans"/>
                <a:cs typeface="Open Sans"/>
                <a:sym typeface="Open Sans"/>
              </a:rPr>
              <a:t>Step 7</a:t>
            </a:r>
            <a:endParaRPr sz="3000" b="1"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b="0" i="0" u="none" strike="noStrike" cap="none">
                <a:solidFill>
                  <a:srgbClr val="FFFFFF"/>
                </a:solidFill>
                <a:latin typeface="Open Sans"/>
                <a:ea typeface="Open Sans"/>
                <a:cs typeface="Open Sans"/>
                <a:sym typeface="Open Sans"/>
              </a:rPr>
              <a:t>Data Governance:</a:t>
            </a:r>
            <a:endParaRPr sz="3000" b="0"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b="0" i="0" u="none" strike="noStrike" cap="none">
                <a:solidFill>
                  <a:srgbClr val="FFFFFF"/>
                </a:solidFill>
                <a:latin typeface="Open Sans"/>
                <a:ea typeface="Open Sans"/>
                <a:cs typeface="Open Sans"/>
                <a:sym typeface="Open Sans"/>
              </a:rPr>
              <a:t>Roles and Responsibilities</a:t>
            </a:r>
            <a:endParaRPr sz="3000" b="0" i="0" u="none" strike="noStrike" cap="none">
              <a:solidFill>
                <a:srgbClr val="FFFFFF"/>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4"/>
          <p:cNvSpPr txBox="1">
            <a:spLocks noGrp="1"/>
          </p:cNvSpPr>
          <p:nvPr>
            <p:ph type="title"/>
          </p:nvPr>
        </p:nvSpPr>
        <p:spPr>
          <a:xfrm>
            <a:off x="264895" y="1844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a:t>Background</a:t>
            </a:r>
            <a:endParaRPr/>
          </a:p>
        </p:txBody>
      </p:sp>
      <p:sp>
        <p:nvSpPr>
          <p:cNvPr id="141" name="Google Shape;141;p4"/>
          <p:cNvSpPr txBox="1">
            <a:spLocks noGrp="1"/>
          </p:cNvSpPr>
          <p:nvPr>
            <p:ph type="body" idx="1"/>
          </p:nvPr>
        </p:nvSpPr>
        <p:spPr>
          <a:xfrm>
            <a:off x="264900" y="1420950"/>
            <a:ext cx="6932700" cy="8332800"/>
          </a:xfrm>
          <a:prstGeom prst="rect">
            <a:avLst/>
          </a:prstGeom>
          <a:noFill/>
          <a:ln>
            <a:noFill/>
          </a:ln>
        </p:spPr>
        <p:txBody>
          <a:bodyPr spcFirstLastPara="1" wrap="square" lIns="91425" tIns="91425" rIns="91425" bIns="91425" anchor="t" anchorCtr="0">
            <a:noAutofit/>
          </a:bodyPr>
          <a:lstStyle/>
          <a:p>
            <a:pPr marL="457200" lvl="0" indent="-336550" algn="just" rtl="0">
              <a:lnSpc>
                <a:spcPct val="150000"/>
              </a:lnSpc>
              <a:spcBef>
                <a:spcPts val="0"/>
              </a:spcBef>
              <a:spcAft>
                <a:spcPts val="0"/>
              </a:spcAft>
              <a:buClr>
                <a:srgbClr val="525C65"/>
              </a:buClr>
              <a:buSzPts val="1700"/>
              <a:buFont typeface="Open Sans"/>
              <a:buChar char="●"/>
            </a:pPr>
            <a:r>
              <a:rPr lang="en" sz="1700" b="1">
                <a:solidFill>
                  <a:srgbClr val="525C65"/>
                </a:solidFill>
                <a:highlight>
                  <a:srgbClr val="FFFFFF"/>
                </a:highlight>
                <a:latin typeface="Open Sans"/>
                <a:ea typeface="Open Sans"/>
                <a:cs typeface="Open Sans"/>
                <a:sym typeface="Open Sans"/>
              </a:rPr>
              <a:t>SneakerPark</a:t>
            </a:r>
            <a:r>
              <a:rPr lang="en" sz="1700">
                <a:solidFill>
                  <a:srgbClr val="525C65"/>
                </a:solidFill>
                <a:highlight>
                  <a:srgbClr val="FFFFFF"/>
                </a:highlight>
                <a:latin typeface="Open Sans"/>
                <a:ea typeface="Open Sans"/>
                <a:cs typeface="Open Sans"/>
                <a:sym typeface="Open Sans"/>
              </a:rPr>
              <a:t> is an online shoe reseller that allows people to buy and sell used and new shoes. Buyers can bid for shoes or buy them outright, and sellers can set a price or sell to the highest bidder.</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Each buyer and seller must have an active account in order to sell, bid, or purchase sneakers using SneakerPark’s website.</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SneakerPark authenticates the shoes before shipping them to the buyer, so before listing an item, the seller must ship it to SneakerPark’s warehouse. Upon receipt, SneakerPark assigns an item number to each pair of sneakers and notifies the seller that they are now free to list their item. If the item is not listed within 45 days, SneakerPark returns it to the seller and sends an invoice to the seller for the shipping cost.</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If the item is found to be inauthentic or in an unacceptable condition, it is also returned back to the seller in a similar fashion.</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When the item sells, the buyer’s account is credited with the purchase price minus the SneakerPark service fee and shipping fees to deliver the item to the buyer.</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Currently, SneakerPark only supports sales within the United States.</a:t>
            </a:r>
            <a:endParaRPr sz="1700">
              <a:solidFill>
                <a:srgbClr val="525C65"/>
              </a:solidFill>
              <a:highlight>
                <a:srgbClr val="FFFFFF"/>
              </a:highlight>
              <a:latin typeface="Open Sans"/>
              <a:ea typeface="Open Sans"/>
              <a:cs typeface="Open Sans"/>
              <a:sym typeface="Open Sans"/>
            </a:endParaRPr>
          </a:p>
          <a:p>
            <a:pPr marL="0" marR="241300" lvl="0" indent="0" algn="just" rtl="0">
              <a:lnSpc>
                <a:spcPct val="150000"/>
              </a:lnSpc>
              <a:spcBef>
                <a:spcPts val="1100"/>
              </a:spcBef>
              <a:spcAft>
                <a:spcPts val="400"/>
              </a:spcAft>
              <a:buClr>
                <a:schemeClr val="dk1"/>
              </a:buClr>
              <a:buSzPts val="1100"/>
              <a:buFont typeface="Arial"/>
              <a:buNone/>
            </a:pPr>
            <a:endParaRPr sz="1700" b="1">
              <a:solidFill>
                <a:srgbClr val="2E3D49"/>
              </a:solidFill>
              <a:highlight>
                <a:srgbClr val="FFFFFF"/>
              </a:highlight>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g2f05b7b700a_0_2"/>
          <p:cNvSpPr txBox="1">
            <a:spLocks noGrp="1"/>
          </p:cNvSpPr>
          <p:nvPr>
            <p:ph type="body" idx="1"/>
          </p:nvPr>
        </p:nvSpPr>
        <p:spPr>
          <a:xfrm>
            <a:off x="144075" y="1672276"/>
            <a:ext cx="7228200" cy="3491700"/>
          </a:xfrm>
          <a:prstGeom prst="rect">
            <a:avLst/>
          </a:prstGeom>
        </p:spPr>
        <p:txBody>
          <a:bodyPr spcFirstLastPara="1" wrap="square" lIns="34275" tIns="34275" rIns="34275" bIns="34275" anchor="t" anchorCtr="0">
            <a:noAutofit/>
          </a:bodyPr>
          <a:lstStyle/>
          <a:p>
            <a:pPr marL="0" lvl="0" indent="0" algn="l" rtl="0">
              <a:lnSpc>
                <a:spcPct val="200000"/>
              </a:lnSpc>
              <a:spcBef>
                <a:spcPts val="0"/>
              </a:spcBef>
              <a:spcAft>
                <a:spcPts val="0"/>
              </a:spcAft>
              <a:buNone/>
            </a:pPr>
            <a:r>
              <a:rPr lang="en"/>
              <a:t>	</a:t>
            </a:r>
            <a:r>
              <a:rPr lang="en" sz="1100">
                <a:solidFill>
                  <a:schemeClr val="dk1"/>
                </a:solidFill>
                <a:latin typeface="Arial"/>
                <a:ea typeface="Arial"/>
                <a:cs typeface="Arial"/>
                <a:sym typeface="Arial"/>
              </a:rPr>
              <a:t>Data governance is important for ensuring the success of Sneakerpark’s data management initiative. Roles and responsibilities must be clearly defined which will oversee data quality, consistency and compliance to law and business regulations. Have the Chief Data Officer lead the data governance initiative by providing the strategic direction for data policies, effective implementation, managing datasets, and driving data-driven decisions across the organization.Data Stewards can also assist with daily data management and oversight. They can enforce data quality rules, ensure data accuracy, and collaborate with other team members/stakeholders to resolve data  issues.</a:t>
            </a:r>
            <a:endParaRPr sz="1100">
              <a:solidFill>
                <a:schemeClr val="dk1"/>
              </a:solidFill>
              <a:latin typeface="Arial"/>
              <a:ea typeface="Arial"/>
              <a:cs typeface="Arial"/>
              <a:sym typeface="Arial"/>
            </a:endParaRPr>
          </a:p>
          <a:p>
            <a:pPr marL="0" lvl="0" indent="0" algn="l" rtl="0">
              <a:lnSpc>
                <a:spcPct val="200000"/>
              </a:lnSpc>
              <a:spcBef>
                <a:spcPts val="0"/>
              </a:spcBef>
              <a:spcAft>
                <a:spcPts val="0"/>
              </a:spcAft>
              <a:buNone/>
            </a:pPr>
            <a:r>
              <a:rPr lang="en" sz="1100">
                <a:solidFill>
                  <a:schemeClr val="dk1"/>
                </a:solidFill>
                <a:latin typeface="Arial"/>
                <a:ea typeface="Arial"/>
                <a:cs typeface="Arial"/>
                <a:sym typeface="Arial"/>
              </a:rPr>
              <a:t>Data Quality Analysts can monitor data quality metrics, perform data profiling/ data quality checks, and identify data anomalies. I.T and Data Management Teams provide technical support for data governance initiatives which include maintaining data infrastructure, implementing data integration, ETL processes, and data security.</a:t>
            </a:r>
            <a:endParaRPr sz="1100">
              <a:solidFill>
                <a:schemeClr val="dk1"/>
              </a:solidFill>
              <a:latin typeface="Arial"/>
              <a:ea typeface="Arial"/>
              <a:cs typeface="Arial"/>
              <a:sym typeface="Arial"/>
            </a:endParaRPr>
          </a:p>
          <a:p>
            <a:pPr marL="0" lvl="0" indent="0" algn="l" rtl="0">
              <a:spcBef>
                <a:spcPts val="0"/>
              </a:spcBef>
              <a:spcAft>
                <a:spcPts val="0"/>
              </a:spcAft>
              <a:buNone/>
            </a:pPr>
            <a:endParaRPr/>
          </a:p>
        </p:txBody>
      </p:sp>
      <p:sp>
        <p:nvSpPr>
          <p:cNvPr id="255" name="Google Shape;255;g2f05b7b700a_0_2"/>
          <p:cNvSpPr txBox="1"/>
          <p:nvPr/>
        </p:nvSpPr>
        <p:spPr>
          <a:xfrm>
            <a:off x="150075" y="385925"/>
            <a:ext cx="7216200" cy="99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a:latin typeface="Helvetica Neue"/>
                <a:ea typeface="Helvetica Neue"/>
                <a:cs typeface="Helvetica Neue"/>
                <a:sym typeface="Helvetica Neue"/>
              </a:rPr>
              <a:t>Data Governance Roles &amp; Responsibiliites</a:t>
            </a:r>
            <a:endParaRPr sz="2500">
              <a:latin typeface="Helvetica Neue"/>
              <a:ea typeface="Helvetica Neue"/>
              <a:cs typeface="Helvetica Neue"/>
              <a:sym typeface="Helvetica Neue"/>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59"/>
        <p:cNvGrpSpPr/>
        <p:nvPr/>
      </p:nvGrpSpPr>
      <p:grpSpPr>
        <a:xfrm>
          <a:off x="0" y="0"/>
          <a:ext cx="0" cy="0"/>
          <a:chOff x="0" y="0"/>
          <a:chExt cx="0" cy="0"/>
        </a:xfrm>
      </p:grpSpPr>
      <p:sp>
        <p:nvSpPr>
          <p:cNvPr id="260" name="Google Shape;260;p22"/>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SzPts val="3000"/>
              <a:buFont typeface="Open Sans"/>
              <a:buNone/>
            </a:pPr>
            <a:r>
              <a:rPr lang="en" sz="3000" b="1" i="0" u="none" strike="noStrike" cap="none">
                <a:solidFill>
                  <a:srgbClr val="FFFFFF"/>
                </a:solidFill>
                <a:latin typeface="Open Sans"/>
                <a:ea typeface="Open Sans"/>
                <a:cs typeface="Open Sans"/>
                <a:sym typeface="Open Sans"/>
              </a:rPr>
              <a:t>Standout Suggestions</a:t>
            </a:r>
            <a:endParaRPr sz="3000" b="0" i="0" u="none" strike="noStrike" cap="none">
              <a:solidFill>
                <a:srgbClr val="FFFFFF"/>
              </a:solidFill>
              <a:latin typeface="Open Sans"/>
              <a:ea typeface="Open Sans"/>
              <a:cs typeface="Open Sans"/>
              <a:sym typeface="Open Sans"/>
            </a:endParaRPr>
          </a:p>
        </p:txBody>
      </p:sp>
      <p:sp>
        <p:nvSpPr>
          <p:cNvPr id="261" name="Google Shape;261;p22"/>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3"/>
          <p:cNvSpPr txBox="1"/>
          <p:nvPr/>
        </p:nvSpPr>
        <p:spPr>
          <a:xfrm>
            <a:off x="457200" y="504825"/>
            <a:ext cx="6858000" cy="79836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rgbClr val="2E3D49"/>
              </a:buClr>
              <a:buSzPts val="1800"/>
              <a:buFont typeface="Open Sans"/>
              <a:buAutoNum type="arabicPeriod"/>
            </a:pPr>
            <a:r>
              <a:rPr lang="en" sz="1600" b="0" i="0" u="none" strike="noStrike" cap="none">
                <a:solidFill>
                  <a:srgbClr val="525C65"/>
                </a:solidFill>
                <a:highlight>
                  <a:srgbClr val="FFFFFF"/>
                </a:highlight>
                <a:latin typeface="Open Sans"/>
                <a:ea typeface="Open Sans"/>
                <a:cs typeface="Open Sans"/>
                <a:sym typeface="Open Sans"/>
              </a:rPr>
              <a:t>Create a Business Glossary for SneakerPark and define common terms such as Item, Buyer, etc. Think and discuss how SneakerPark can improve on the consistency of the terms that its systems currently use. (You can use the “Business Glossary” tab of the same Sheets template you’ve been using for the other parts of this project to get you started.)</a:t>
            </a:r>
            <a:endParaRPr sz="1600" b="0" i="0" u="none" strike="noStrike" cap="none">
              <a:solidFill>
                <a:srgbClr val="525C65"/>
              </a:solidFill>
              <a:highlight>
                <a:srgbClr val="FFFFFF"/>
              </a:highlight>
              <a:latin typeface="Open Sans"/>
              <a:ea typeface="Open Sans"/>
              <a:cs typeface="Open Sans"/>
              <a:sym typeface="Open Sans"/>
            </a:endParaRPr>
          </a:p>
          <a:p>
            <a:pPr marL="457200" marR="0" lvl="0" indent="0" algn="l" rtl="0">
              <a:lnSpc>
                <a:spcPct val="115000"/>
              </a:lnSpc>
              <a:spcBef>
                <a:spcPts val="0"/>
              </a:spcBef>
              <a:spcAft>
                <a:spcPts val="0"/>
              </a:spcAft>
              <a:buClr>
                <a:srgbClr val="000000"/>
              </a:buClr>
              <a:buSzPts val="1600"/>
              <a:buFont typeface="Arial"/>
              <a:buNone/>
            </a:pPr>
            <a:endParaRPr sz="1600" b="0" i="0" u="none" strike="noStrike" cap="none">
              <a:solidFill>
                <a:srgbClr val="525C65"/>
              </a:solidFill>
              <a:highlight>
                <a:srgbClr val="FFFFFF"/>
              </a:highlight>
              <a:latin typeface="Open Sans"/>
              <a:ea typeface="Open Sans"/>
              <a:cs typeface="Open Sans"/>
              <a:sym typeface="Open Sans"/>
            </a:endParaRPr>
          </a:p>
          <a:p>
            <a:pPr marL="457200" marR="0" lvl="0" indent="-342900" algn="l" rtl="0">
              <a:lnSpc>
                <a:spcPct val="115000"/>
              </a:lnSpc>
              <a:spcBef>
                <a:spcPts val="0"/>
              </a:spcBef>
              <a:spcAft>
                <a:spcPts val="0"/>
              </a:spcAft>
              <a:buClr>
                <a:srgbClr val="2E3D49"/>
              </a:buClr>
              <a:buSzPts val="1800"/>
              <a:buFont typeface="Open Sans"/>
              <a:buAutoNum type="arabicPeriod"/>
            </a:pPr>
            <a:r>
              <a:rPr lang="en" sz="1600" b="0" i="0" u="none" strike="noStrike" cap="none">
                <a:solidFill>
                  <a:srgbClr val="525C65"/>
                </a:solidFill>
                <a:highlight>
                  <a:srgbClr val="FFFFFF"/>
                </a:highlight>
                <a:latin typeface="Open Sans"/>
                <a:ea typeface="Open Sans"/>
                <a:cs typeface="Open Sans"/>
                <a:sym typeface="Open Sans"/>
              </a:rPr>
              <a:t>Document SneakerPark’s current naming conventions. Can you think of any improvements?  (You can use the “Standard Naming Conventions” tab of the same Sheets template you’ve been using for the other parts of this project to get you started.) Some examples of Naming Conventions include;</a:t>
            </a:r>
            <a:endParaRPr sz="1600" b="0" i="0" u="none" strike="noStrike" cap="none">
              <a:solidFill>
                <a:srgbClr val="525C65"/>
              </a:solidFill>
              <a:highlight>
                <a:srgbClr val="FFFFFF"/>
              </a:highlight>
              <a:latin typeface="Open Sans"/>
              <a:ea typeface="Open Sans"/>
              <a:cs typeface="Open Sans"/>
              <a:sym typeface="Open Sans"/>
            </a:endParaRPr>
          </a:p>
          <a:p>
            <a:pPr marL="457200" marR="0" lvl="0" indent="0" algn="l" rtl="0">
              <a:lnSpc>
                <a:spcPct val="115000"/>
              </a:lnSpc>
              <a:spcBef>
                <a:spcPts val="0"/>
              </a:spcBef>
              <a:spcAft>
                <a:spcPts val="0"/>
              </a:spcAft>
              <a:buClr>
                <a:srgbClr val="000000"/>
              </a:buClr>
              <a:buSzPts val="1600"/>
              <a:buFont typeface="Arial"/>
              <a:buNone/>
            </a:pPr>
            <a:endParaRPr sz="1600" b="0" i="0" u="none" strike="noStrike" cap="none">
              <a:solidFill>
                <a:srgbClr val="525C65"/>
              </a:solidFill>
              <a:highlight>
                <a:srgbClr val="FFFFFF"/>
              </a:highlight>
              <a:latin typeface="Open Sans"/>
              <a:ea typeface="Open Sans"/>
              <a:cs typeface="Open Sans"/>
              <a:sym typeface="Open Sans"/>
            </a:endParaRPr>
          </a:p>
          <a:p>
            <a:pPr marL="914400" marR="0" lvl="0" indent="-330200" algn="l" rtl="0">
              <a:lnSpc>
                <a:spcPct val="115000"/>
              </a:lnSpc>
              <a:spcBef>
                <a:spcPts val="0"/>
              </a:spcBef>
              <a:spcAft>
                <a:spcPts val="0"/>
              </a:spcAft>
              <a:buClr>
                <a:srgbClr val="525C65"/>
              </a:buClr>
              <a:buSzPts val="1600"/>
              <a:buFont typeface="Open Sans"/>
              <a:buChar char="●"/>
            </a:pPr>
            <a:r>
              <a:rPr lang="en" sz="1600" b="0" i="0" u="none" strike="noStrike" cap="none">
                <a:solidFill>
                  <a:srgbClr val="525C65"/>
                </a:solidFill>
                <a:highlight>
                  <a:srgbClr val="FFFFFF"/>
                </a:highlight>
                <a:latin typeface="Open Sans"/>
                <a:ea typeface="Open Sans"/>
                <a:cs typeface="Open Sans"/>
                <a:sym typeface="Open Sans"/>
              </a:rPr>
              <a:t>Do not use spaces or special characters.</a:t>
            </a:r>
            <a:endParaRPr sz="1600" b="0" i="0" u="none" strike="noStrike" cap="none">
              <a:solidFill>
                <a:srgbClr val="525C65"/>
              </a:solidFill>
              <a:highlight>
                <a:srgbClr val="FFFFFF"/>
              </a:highlight>
              <a:latin typeface="Open Sans"/>
              <a:ea typeface="Open Sans"/>
              <a:cs typeface="Open Sans"/>
              <a:sym typeface="Open Sans"/>
            </a:endParaRPr>
          </a:p>
          <a:p>
            <a:pPr marL="914400" marR="0" lvl="0" indent="-330200" algn="l" rtl="0">
              <a:lnSpc>
                <a:spcPct val="115000"/>
              </a:lnSpc>
              <a:spcBef>
                <a:spcPts val="0"/>
              </a:spcBef>
              <a:spcAft>
                <a:spcPts val="0"/>
              </a:spcAft>
              <a:buClr>
                <a:srgbClr val="525C65"/>
              </a:buClr>
              <a:buSzPts val="1600"/>
              <a:buFont typeface="Open Sans"/>
              <a:buChar char="●"/>
            </a:pPr>
            <a:r>
              <a:rPr lang="en" sz="1600" b="0" i="0" u="none" strike="noStrike" cap="none">
                <a:solidFill>
                  <a:srgbClr val="525C65"/>
                </a:solidFill>
                <a:highlight>
                  <a:srgbClr val="FFFFFF"/>
                </a:highlight>
                <a:latin typeface="Open Sans"/>
                <a:ea typeface="Open Sans"/>
                <a:cs typeface="Open Sans"/>
                <a:sym typeface="Open Sans"/>
              </a:rPr>
              <a:t>Use only LOWERCASE.</a:t>
            </a:r>
            <a:endParaRPr sz="1600" b="0" i="0" u="none" strike="noStrike" cap="none">
              <a:solidFill>
                <a:srgbClr val="525C65"/>
              </a:solidFill>
              <a:highlight>
                <a:srgbClr val="FFFFFF"/>
              </a:highlight>
              <a:latin typeface="Open Sans"/>
              <a:ea typeface="Open Sans"/>
              <a:cs typeface="Open Sans"/>
              <a:sym typeface="Open Sans"/>
            </a:endParaRPr>
          </a:p>
          <a:p>
            <a:pPr marL="914400" marR="0" lvl="0" indent="-330200" algn="l" rtl="0">
              <a:lnSpc>
                <a:spcPct val="115000"/>
              </a:lnSpc>
              <a:spcBef>
                <a:spcPts val="0"/>
              </a:spcBef>
              <a:spcAft>
                <a:spcPts val="0"/>
              </a:spcAft>
              <a:buClr>
                <a:srgbClr val="525C65"/>
              </a:buClr>
              <a:buSzPts val="1600"/>
              <a:buFont typeface="Open Sans"/>
              <a:buChar char="●"/>
            </a:pPr>
            <a:r>
              <a:rPr lang="en" sz="1600" b="0" i="0" u="none" strike="noStrike" cap="none">
                <a:solidFill>
                  <a:srgbClr val="525C65"/>
                </a:solidFill>
                <a:highlight>
                  <a:srgbClr val="FFFFFF"/>
                </a:highlight>
                <a:latin typeface="Open Sans"/>
                <a:ea typeface="Open Sans"/>
                <a:cs typeface="Open Sans"/>
                <a:sym typeface="Open Sans"/>
              </a:rPr>
              <a:t>All identifier fields should end in “_id”.</a:t>
            </a:r>
            <a:endParaRPr sz="1600" b="0" i="0" u="none" strike="noStrike" cap="none">
              <a:solidFill>
                <a:srgbClr val="525C65"/>
              </a:solidFill>
              <a:highlight>
                <a:srgbClr val="FFFFFF"/>
              </a:highlight>
              <a:latin typeface="Open Sans"/>
              <a:ea typeface="Open Sans"/>
              <a:cs typeface="Open Sans"/>
              <a:sym typeface="Open Sans"/>
            </a:endParaRPr>
          </a:p>
          <a:p>
            <a:pPr marL="914400" marR="0" lvl="0" indent="-330200" algn="l" rtl="0">
              <a:lnSpc>
                <a:spcPct val="115000"/>
              </a:lnSpc>
              <a:spcBef>
                <a:spcPts val="0"/>
              </a:spcBef>
              <a:spcAft>
                <a:spcPts val="0"/>
              </a:spcAft>
              <a:buClr>
                <a:srgbClr val="525C65"/>
              </a:buClr>
              <a:buSzPts val="1600"/>
              <a:buFont typeface="Open Sans"/>
              <a:buChar char="●"/>
            </a:pPr>
            <a:r>
              <a:rPr lang="en" sz="1600" b="0" i="0" u="none" strike="noStrike" cap="none">
                <a:solidFill>
                  <a:srgbClr val="525C65"/>
                </a:solidFill>
                <a:highlight>
                  <a:srgbClr val="FFFFFF"/>
                </a:highlight>
                <a:latin typeface="Open Sans"/>
                <a:ea typeface="Open Sans"/>
                <a:cs typeface="Open Sans"/>
                <a:sym typeface="Open Sans"/>
              </a:rPr>
              <a:t>Avoid acronyms and abbreviations.</a:t>
            </a:r>
            <a:endParaRPr sz="1600" b="0" i="0" u="none" strike="noStrike" cap="none">
              <a:solidFill>
                <a:srgbClr val="525C65"/>
              </a:solidFill>
              <a:highlight>
                <a:srgbClr val="FFFFFF"/>
              </a:highlight>
              <a:latin typeface="Open Sans"/>
              <a:ea typeface="Open Sans"/>
              <a:cs typeface="Open Sans"/>
              <a:sym typeface="Open Sans"/>
            </a:endParaRPr>
          </a:p>
          <a:p>
            <a:pPr marL="457200" marR="0" lvl="0" indent="0" algn="l" rtl="0">
              <a:lnSpc>
                <a:spcPct val="115000"/>
              </a:lnSpc>
              <a:spcBef>
                <a:spcPts val="0"/>
              </a:spcBef>
              <a:spcAft>
                <a:spcPts val="0"/>
              </a:spcAft>
              <a:buClr>
                <a:srgbClr val="000000"/>
              </a:buClr>
              <a:buSzPts val="1600"/>
              <a:buFont typeface="Arial"/>
              <a:buNone/>
            </a:pPr>
            <a:endParaRPr sz="1600" b="0" i="0" u="none" strike="noStrike" cap="none">
              <a:solidFill>
                <a:srgbClr val="525C65"/>
              </a:solidFill>
              <a:highlight>
                <a:srgbClr val="FFFFFF"/>
              </a:highlight>
              <a:latin typeface="Open Sans"/>
              <a:ea typeface="Open Sans"/>
              <a:cs typeface="Open Sans"/>
              <a:sym typeface="Open Sans"/>
            </a:endParaRPr>
          </a:p>
          <a:p>
            <a:pPr marL="457200" marR="0" lvl="0" indent="-342900" algn="l" rtl="0">
              <a:lnSpc>
                <a:spcPct val="115000"/>
              </a:lnSpc>
              <a:spcBef>
                <a:spcPts val="0"/>
              </a:spcBef>
              <a:spcAft>
                <a:spcPts val="0"/>
              </a:spcAft>
              <a:buClr>
                <a:srgbClr val="2E3D49"/>
              </a:buClr>
              <a:buSzPts val="1800"/>
              <a:buFont typeface="Open Sans"/>
              <a:buAutoNum type="arabicPeriod"/>
            </a:pPr>
            <a:r>
              <a:rPr lang="en" sz="1600" b="0" i="0" u="none" strike="noStrike" cap="none">
                <a:solidFill>
                  <a:srgbClr val="525C65"/>
                </a:solidFill>
                <a:highlight>
                  <a:srgbClr val="FFFFFF"/>
                </a:highlight>
                <a:latin typeface="Open Sans"/>
                <a:ea typeface="Open Sans"/>
                <a:cs typeface="Open Sans"/>
                <a:sym typeface="Open Sans"/>
              </a:rPr>
              <a:t>Write SQL scripts for the matching rules that you’ve created in Step 6. </a:t>
            </a:r>
            <a:endParaRPr sz="1800" b="0" i="0" u="none" strike="noStrike" cap="none">
              <a:solidFill>
                <a:srgbClr val="2E3D49"/>
              </a:solidFill>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g2f05b7b700a_0_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Business Glossary</a:t>
            </a:r>
            <a:endParaRPr/>
          </a:p>
        </p:txBody>
      </p:sp>
      <p:sp>
        <p:nvSpPr>
          <p:cNvPr id="272" name="Google Shape;272;g2f05b7b700a_0_7"/>
          <p:cNvSpPr txBox="1">
            <a:spLocks noGrp="1"/>
          </p:cNvSpPr>
          <p:nvPr>
            <p:ph type="body" idx="1"/>
          </p:nvPr>
        </p:nvSpPr>
        <p:spPr>
          <a:xfrm>
            <a:off x="264950" y="2253725"/>
            <a:ext cx="7242600" cy="86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Item: </a:t>
            </a:r>
            <a:endParaRPr sz="1200"/>
          </a:p>
          <a:p>
            <a:pPr marL="914400" lvl="1" indent="-304800" algn="l" rtl="0">
              <a:spcBef>
                <a:spcPts val="1600"/>
              </a:spcBef>
              <a:spcAft>
                <a:spcPts val="0"/>
              </a:spcAft>
              <a:buSzPts val="1200"/>
              <a:buChar char="○"/>
            </a:pPr>
            <a:r>
              <a:rPr lang="en" sz="1200">
                <a:solidFill>
                  <a:schemeClr val="dk1"/>
                </a:solidFill>
                <a:latin typeface="Arial"/>
                <a:ea typeface="Arial"/>
                <a:cs typeface="Arial"/>
                <a:sym typeface="Arial"/>
              </a:rPr>
              <a:t>Definition: A product listed for sale on SneakerPark’s platform, including new and used shoes.</a:t>
            </a:r>
            <a:endParaRPr sz="1200">
              <a:solidFill>
                <a:schemeClr val="dk1"/>
              </a:solidFill>
              <a:latin typeface="Arial"/>
              <a:ea typeface="Arial"/>
              <a:cs typeface="Arial"/>
              <a:sym typeface="Arial"/>
            </a:endParaRPr>
          </a:p>
          <a:p>
            <a:pPr marL="914400" lvl="1" indent="-304800" algn="l" rtl="0">
              <a:spcBef>
                <a:spcPts val="0"/>
              </a:spcBef>
              <a:spcAft>
                <a:spcPts val="0"/>
              </a:spcAft>
              <a:buSzPts val="1200"/>
              <a:buChar char="○"/>
            </a:pPr>
            <a:r>
              <a:rPr lang="en" sz="1200">
                <a:solidFill>
                  <a:schemeClr val="dk1"/>
                </a:solidFill>
                <a:latin typeface="Arial"/>
                <a:ea typeface="Arial"/>
                <a:cs typeface="Arial"/>
                <a:sym typeface="Arial"/>
              </a:rPr>
              <a:t>Attributes: ItemID, Brand, Model, Size, Condition, AuthenticityStatus, ListedPrice, SKU, Description.</a:t>
            </a:r>
            <a:br>
              <a:rPr lang="en" sz="1200">
                <a:solidFill>
                  <a:schemeClr val="dk1"/>
                </a:solidFill>
                <a:latin typeface="Arial"/>
                <a:ea typeface="Arial"/>
                <a:cs typeface="Arial"/>
                <a:sym typeface="Arial"/>
              </a:rPr>
            </a:br>
            <a:endParaRPr sz="1200">
              <a:solidFill>
                <a:schemeClr val="dk1"/>
              </a:solidFill>
              <a:latin typeface="Arial"/>
              <a:ea typeface="Arial"/>
              <a:cs typeface="Arial"/>
              <a:sym typeface="Arial"/>
            </a:endParaRPr>
          </a:p>
          <a:p>
            <a:pPr marL="0" lvl="0" indent="0" algn="l" rtl="0">
              <a:spcBef>
                <a:spcPts val="0"/>
              </a:spcBef>
              <a:spcAft>
                <a:spcPts val="0"/>
              </a:spcAft>
              <a:buNone/>
            </a:pPr>
            <a:r>
              <a:rPr lang="en" sz="1200">
                <a:solidFill>
                  <a:schemeClr val="dk1"/>
                </a:solidFill>
                <a:latin typeface="Arial"/>
                <a:ea typeface="Arial"/>
                <a:cs typeface="Arial"/>
                <a:sym typeface="Arial"/>
              </a:rPr>
              <a:t>Buyer:</a:t>
            </a:r>
            <a:endParaRPr sz="1200">
              <a:solidFill>
                <a:schemeClr val="dk1"/>
              </a:solidFill>
              <a:latin typeface="Arial"/>
              <a:ea typeface="Arial"/>
              <a:cs typeface="Arial"/>
              <a:sym typeface="Arial"/>
            </a:endParaRPr>
          </a:p>
          <a:p>
            <a:pPr marL="914400" lvl="0" indent="-304800" algn="l" rtl="0">
              <a:spcBef>
                <a:spcPts val="1200"/>
              </a:spcBef>
              <a:spcAft>
                <a:spcPts val="0"/>
              </a:spcAft>
              <a:buClr>
                <a:schemeClr val="dk1"/>
              </a:buClr>
              <a:buSzPts val="1200"/>
              <a:buFont typeface="Arial"/>
              <a:buChar char="●"/>
            </a:pPr>
            <a:r>
              <a:rPr lang="en" sz="1200">
                <a:solidFill>
                  <a:schemeClr val="dk1"/>
                </a:solidFill>
                <a:latin typeface="Arial"/>
                <a:ea typeface="Arial"/>
                <a:cs typeface="Arial"/>
                <a:sym typeface="Arial"/>
              </a:rPr>
              <a:t>Definition: A registered user who purchases items from SneakerPark’s platform.</a:t>
            </a:r>
            <a:endParaRPr sz="1200">
              <a:solidFill>
                <a:schemeClr val="dk1"/>
              </a:solidFill>
              <a:latin typeface="Arial"/>
              <a:ea typeface="Arial"/>
              <a:cs typeface="Arial"/>
              <a:sym typeface="Arial"/>
            </a:endParaRPr>
          </a:p>
          <a:p>
            <a:pPr marL="914400" lvl="0" indent="-304800" algn="l" rtl="0">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Attributes: BuyerID, FirstName, LastName, Email, Phone, Address, PaymentMethod, AccountStatus.</a:t>
            </a:r>
            <a:endParaRPr sz="1200">
              <a:solidFill>
                <a:schemeClr val="dk1"/>
              </a:solidFill>
              <a:latin typeface="Arial"/>
              <a:ea typeface="Arial"/>
              <a:cs typeface="Arial"/>
              <a:sym typeface="Arial"/>
            </a:endParaRPr>
          </a:p>
          <a:p>
            <a:pPr marL="0" lvl="0" indent="0" algn="l" rtl="0">
              <a:spcBef>
                <a:spcPts val="1200"/>
              </a:spcBef>
              <a:spcAft>
                <a:spcPts val="0"/>
              </a:spcAft>
              <a:buNone/>
            </a:pPr>
            <a:r>
              <a:rPr lang="en" sz="1200">
                <a:solidFill>
                  <a:schemeClr val="dk1"/>
                </a:solidFill>
                <a:latin typeface="Arial"/>
                <a:ea typeface="Arial"/>
                <a:cs typeface="Arial"/>
                <a:sym typeface="Arial"/>
              </a:rPr>
              <a:t>Seller:</a:t>
            </a:r>
            <a:endParaRPr sz="1200">
              <a:solidFill>
                <a:schemeClr val="dk1"/>
              </a:solidFill>
              <a:latin typeface="Arial"/>
              <a:ea typeface="Arial"/>
              <a:cs typeface="Arial"/>
              <a:sym typeface="Arial"/>
            </a:endParaRPr>
          </a:p>
          <a:p>
            <a:pPr marL="914400" lvl="0" indent="-304800" algn="l" rtl="0">
              <a:spcBef>
                <a:spcPts val="1200"/>
              </a:spcBef>
              <a:spcAft>
                <a:spcPts val="0"/>
              </a:spcAft>
              <a:buClr>
                <a:schemeClr val="dk1"/>
              </a:buClr>
              <a:buSzPts val="1200"/>
              <a:buFont typeface="Arial"/>
              <a:buChar char="●"/>
            </a:pPr>
            <a:r>
              <a:rPr lang="en" sz="1200">
                <a:solidFill>
                  <a:schemeClr val="dk1"/>
                </a:solidFill>
                <a:latin typeface="Arial"/>
                <a:ea typeface="Arial"/>
                <a:cs typeface="Arial"/>
                <a:sym typeface="Arial"/>
              </a:rPr>
              <a:t>Definition: A registered user who lists items for sale on SneakerPark’s platform.</a:t>
            </a:r>
            <a:endParaRPr sz="1200">
              <a:solidFill>
                <a:schemeClr val="dk1"/>
              </a:solidFill>
              <a:latin typeface="Arial"/>
              <a:ea typeface="Arial"/>
              <a:cs typeface="Arial"/>
              <a:sym typeface="Arial"/>
            </a:endParaRPr>
          </a:p>
          <a:p>
            <a:pPr marL="914400" lvl="0" indent="-304800" algn="l" rtl="0">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Attributes: SellerID, FirstName, LastName, Email, Phone, Address, PaymentMethod, AccountStatus</a:t>
            </a:r>
            <a:endParaRPr sz="1200">
              <a:solidFill>
                <a:schemeClr val="dk1"/>
              </a:solidFill>
              <a:latin typeface="Arial"/>
              <a:ea typeface="Arial"/>
              <a:cs typeface="Arial"/>
              <a:sym typeface="Arial"/>
            </a:endParaRPr>
          </a:p>
          <a:p>
            <a:pPr marL="0" lvl="0" indent="0" algn="l" rtl="0">
              <a:spcBef>
                <a:spcPts val="1200"/>
              </a:spcBef>
              <a:spcAft>
                <a:spcPts val="0"/>
              </a:spcAft>
              <a:buNone/>
            </a:pPr>
            <a:r>
              <a:rPr lang="en" sz="1100">
                <a:solidFill>
                  <a:schemeClr val="dk1"/>
                </a:solidFill>
                <a:latin typeface="Arial"/>
                <a:ea typeface="Arial"/>
                <a:cs typeface="Arial"/>
                <a:sym typeface="Arial"/>
              </a:rPr>
              <a:t>Order</a:t>
            </a:r>
            <a:endParaRPr sz="1100">
              <a:solidFill>
                <a:schemeClr val="dk1"/>
              </a:solidFill>
              <a:latin typeface="Arial"/>
              <a:ea typeface="Arial"/>
              <a:cs typeface="Arial"/>
              <a:sym typeface="Arial"/>
            </a:endParaRPr>
          </a:p>
          <a:p>
            <a:pPr marL="457200" lvl="0" indent="-298450" algn="l" rtl="0">
              <a:spcBef>
                <a:spcPts val="1200"/>
              </a:spcBef>
              <a:spcAft>
                <a:spcPts val="0"/>
              </a:spcAft>
              <a:buClr>
                <a:schemeClr val="dk1"/>
              </a:buClr>
              <a:buSzPts val="1100"/>
              <a:buFont typeface="Arial"/>
              <a:buChar char="●"/>
            </a:pPr>
            <a:r>
              <a:rPr lang="en" sz="1100">
                <a:solidFill>
                  <a:schemeClr val="dk1"/>
                </a:solidFill>
                <a:latin typeface="Arial"/>
                <a:ea typeface="Arial"/>
                <a:cs typeface="Arial"/>
                <a:sym typeface="Arial"/>
              </a:rPr>
              <a:t>Definition: A transaction in which a buyer purchases one or more items from a seller through SneakerPark’s platform.</a:t>
            </a:r>
            <a:endParaRPr sz="1100">
              <a:solidFill>
                <a:schemeClr val="dk1"/>
              </a:solidFill>
              <a:latin typeface="Arial"/>
              <a:ea typeface="Arial"/>
              <a:cs typeface="Arial"/>
              <a:sym typeface="Arial"/>
            </a:endParaRPr>
          </a:p>
          <a:p>
            <a:pPr marL="457200" lvl="0" indent="-298450" algn="l" rtl="0">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Attributes: OrderID, BuyerID, SellerID, ItemID, PurchasePrice, ServiceFee, ShippingFee, OrderStatus, DateOrdered, DateShipped.</a:t>
            </a:r>
            <a:endParaRPr sz="1100">
              <a:solidFill>
                <a:schemeClr val="dk1"/>
              </a:solidFill>
              <a:latin typeface="Arial"/>
              <a:ea typeface="Arial"/>
              <a:cs typeface="Arial"/>
              <a:sym typeface="Arial"/>
            </a:endParaRPr>
          </a:p>
          <a:p>
            <a:pPr marL="0" lvl="0" indent="0" algn="l" rtl="0">
              <a:spcBef>
                <a:spcPts val="1200"/>
              </a:spcBef>
              <a:spcAft>
                <a:spcPts val="0"/>
              </a:spcAft>
              <a:buNone/>
            </a:pPr>
            <a:r>
              <a:rPr lang="en" sz="1100">
                <a:solidFill>
                  <a:schemeClr val="dk1"/>
                </a:solidFill>
                <a:latin typeface="Arial"/>
                <a:ea typeface="Arial"/>
                <a:cs typeface="Arial"/>
                <a:sym typeface="Arial"/>
              </a:rPr>
              <a:t>Service Request</a:t>
            </a:r>
            <a:endParaRPr sz="1100">
              <a:solidFill>
                <a:schemeClr val="dk1"/>
              </a:solidFill>
              <a:latin typeface="Arial"/>
              <a:ea typeface="Arial"/>
              <a:cs typeface="Arial"/>
              <a:sym typeface="Arial"/>
            </a:endParaRPr>
          </a:p>
          <a:p>
            <a:pPr marL="457200" lvl="0" indent="-298450" algn="l" rtl="0">
              <a:spcBef>
                <a:spcPts val="1200"/>
              </a:spcBef>
              <a:spcAft>
                <a:spcPts val="0"/>
              </a:spcAft>
              <a:buClr>
                <a:schemeClr val="dk1"/>
              </a:buClr>
              <a:buSzPts val="1100"/>
              <a:buFont typeface="Arial"/>
              <a:buChar char="●"/>
            </a:pPr>
            <a:r>
              <a:rPr lang="en" sz="1100">
                <a:solidFill>
                  <a:schemeClr val="dk1"/>
                </a:solidFill>
                <a:latin typeface="Arial"/>
                <a:ea typeface="Arial"/>
                <a:cs typeface="Arial"/>
                <a:sym typeface="Arial"/>
              </a:rPr>
              <a:t>Definition: A request made by a buyer or seller to SneakerPark’s customer service for assistance.</a:t>
            </a:r>
            <a:endParaRPr sz="1100">
              <a:solidFill>
                <a:schemeClr val="dk1"/>
              </a:solidFill>
              <a:latin typeface="Arial"/>
              <a:ea typeface="Arial"/>
              <a:cs typeface="Arial"/>
              <a:sym typeface="Arial"/>
            </a:endParaRPr>
          </a:p>
          <a:p>
            <a:pPr marL="457200" lvl="0" indent="-298450" algn="l" rtl="0">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Attributes: RequestID, UserID, FirstName, LastName, ContactReason, Email, Phone, OrderID, Resolution, ContactMethod.</a:t>
            </a:r>
            <a:endParaRPr sz="1100">
              <a:solidFill>
                <a:schemeClr val="dk1"/>
              </a:solidFill>
              <a:latin typeface="Arial"/>
              <a:ea typeface="Arial"/>
              <a:cs typeface="Arial"/>
              <a:sym typeface="Arial"/>
            </a:endParaRPr>
          </a:p>
          <a:p>
            <a:pPr marL="0" lvl="0" indent="0" algn="l" rtl="0">
              <a:spcBef>
                <a:spcPts val="1200"/>
              </a:spcBef>
              <a:spcAft>
                <a:spcPts val="0"/>
              </a:spcAft>
              <a:buNone/>
            </a:pPr>
            <a:endParaRPr sz="120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100">
                <a:solidFill>
                  <a:schemeClr val="dk1"/>
                </a:solidFill>
                <a:latin typeface="Arial"/>
                <a:ea typeface="Arial"/>
                <a:cs typeface="Arial"/>
                <a:sym typeface="Arial"/>
              </a:rPr>
              <a:t>Order Shipping</a:t>
            </a:r>
            <a:endParaRPr sz="1100">
              <a:solidFill>
                <a:schemeClr val="dk1"/>
              </a:solidFill>
              <a:latin typeface="Arial"/>
              <a:ea typeface="Arial"/>
              <a:cs typeface="Arial"/>
              <a:sym typeface="Arial"/>
            </a:endParaRPr>
          </a:p>
          <a:p>
            <a:pPr marL="457200" lvl="0" indent="-298450" algn="l" rtl="0">
              <a:spcBef>
                <a:spcPts val="1200"/>
              </a:spcBef>
              <a:spcAft>
                <a:spcPts val="0"/>
              </a:spcAft>
              <a:buClr>
                <a:schemeClr val="dk1"/>
              </a:buClr>
              <a:buSzPts val="1100"/>
              <a:buFont typeface="Arial"/>
              <a:buChar char="●"/>
            </a:pPr>
            <a:r>
              <a:rPr lang="en" sz="1100">
                <a:solidFill>
                  <a:schemeClr val="dk1"/>
                </a:solidFill>
                <a:latin typeface="Arial"/>
                <a:ea typeface="Arial"/>
                <a:cs typeface="Arial"/>
                <a:sym typeface="Arial"/>
              </a:rPr>
              <a:t>Definition: The process of sending purchased items from the seller to the buyer.</a:t>
            </a:r>
            <a:endParaRPr sz="1100">
              <a:solidFill>
                <a:schemeClr val="dk1"/>
              </a:solidFill>
              <a:latin typeface="Arial"/>
              <a:ea typeface="Arial"/>
              <a:cs typeface="Arial"/>
              <a:sym typeface="Arial"/>
            </a:endParaRPr>
          </a:p>
          <a:p>
            <a:pPr marL="457200" lvl="0" indent="-298450" algn="l" rtl="0">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Attributes: ShipmentID, OrderID, ItemID, ShippingAddress, ShippingStatus, DateShipped, DateDelivered, ReturnStatus, ReturnReason, DateReturned.</a:t>
            </a:r>
            <a:endParaRPr sz="1100">
              <a:solidFill>
                <a:schemeClr val="dk1"/>
              </a:solidFill>
              <a:latin typeface="Arial"/>
              <a:ea typeface="Arial"/>
              <a:cs typeface="Arial"/>
              <a:sym typeface="Arial"/>
            </a:endParaRPr>
          </a:p>
          <a:p>
            <a:pPr marL="0" lvl="0" indent="0" algn="l" rtl="0">
              <a:spcBef>
                <a:spcPts val="1200"/>
              </a:spcBef>
              <a:spcAft>
                <a:spcPts val="0"/>
              </a:spcAft>
              <a:buNone/>
            </a:pPr>
            <a:endParaRPr sz="1200">
              <a:solidFill>
                <a:schemeClr val="dk1"/>
              </a:solidFill>
              <a:latin typeface="Arial"/>
              <a:ea typeface="Arial"/>
              <a:cs typeface="Arial"/>
              <a:sym typeface="Arial"/>
            </a:endParaRPr>
          </a:p>
          <a:p>
            <a:pPr marL="914400" lvl="0" indent="0" algn="l" rtl="0">
              <a:spcBef>
                <a:spcPts val="120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5"/>
          <p:cNvSpPr txBox="1">
            <a:spLocks noGrp="1"/>
          </p:cNvSpPr>
          <p:nvPr>
            <p:ph type="title"/>
          </p:nvPr>
        </p:nvSpPr>
        <p:spPr>
          <a:xfrm>
            <a:off x="264895" y="403546"/>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a:t>Background (cont’d)</a:t>
            </a:r>
            <a:endParaRPr/>
          </a:p>
        </p:txBody>
      </p:sp>
      <p:sp>
        <p:nvSpPr>
          <p:cNvPr id="147" name="Google Shape;147;p5"/>
          <p:cNvSpPr txBox="1"/>
          <p:nvPr/>
        </p:nvSpPr>
        <p:spPr>
          <a:xfrm>
            <a:off x="228600" y="1562100"/>
            <a:ext cx="6876900" cy="2426400"/>
          </a:xfrm>
          <a:prstGeom prst="rect">
            <a:avLst/>
          </a:prstGeom>
          <a:noFill/>
          <a:ln>
            <a:noFill/>
          </a:ln>
        </p:spPr>
        <p:txBody>
          <a:bodyPr spcFirstLastPara="1" wrap="square" lIns="91425" tIns="91425" rIns="91425" bIns="91425" anchor="t" anchorCtr="0">
            <a:noAutofit/>
          </a:bodyPr>
          <a:lstStyle/>
          <a:p>
            <a:pPr marL="457200" marR="0" lvl="0" indent="-342900" algn="just" rtl="0">
              <a:lnSpc>
                <a:spcPct val="170000"/>
              </a:lnSpc>
              <a:spcBef>
                <a:spcPts val="0"/>
              </a:spcBef>
              <a:spcAft>
                <a:spcPts val="0"/>
              </a:spcAft>
              <a:buClr>
                <a:srgbClr val="525C65"/>
              </a:buClr>
              <a:buSzPts val="1800"/>
              <a:buFont typeface="Open Sans"/>
              <a:buChar char="●"/>
            </a:pPr>
            <a:r>
              <a:rPr lang="en" sz="1800" b="0" i="0" u="none" strike="noStrike" cap="none">
                <a:solidFill>
                  <a:srgbClr val="525C65"/>
                </a:solidFill>
                <a:highlight>
                  <a:srgbClr val="FFFFFF"/>
                </a:highlight>
                <a:latin typeface="Open Sans"/>
                <a:ea typeface="Open Sans"/>
                <a:cs typeface="Open Sans"/>
                <a:sym typeface="Open Sans"/>
              </a:rPr>
              <a:t>Below you can see a diagram that will hopefully help you visualize some of SneakerPark's business processes. Keep in mind that it does not capture ALL processes and every nuance, but simply serves as another artifact to use in your project.</a:t>
            </a:r>
            <a:endParaRPr sz="1800" b="0" i="0" u="none" strike="noStrike" cap="none">
              <a:solidFill>
                <a:srgbClr val="525C65"/>
              </a:solidFill>
              <a:highlight>
                <a:srgbClr val="FFFFFF"/>
              </a:highlight>
              <a:latin typeface="Open Sans"/>
              <a:ea typeface="Open Sans"/>
              <a:cs typeface="Open Sans"/>
              <a:sym typeface="Open Sans"/>
            </a:endParaRPr>
          </a:p>
        </p:txBody>
      </p:sp>
      <p:pic>
        <p:nvPicPr>
          <p:cNvPr id="148" name="Google Shape;148;p5"/>
          <p:cNvPicPr preferRelativeResize="0"/>
          <p:nvPr/>
        </p:nvPicPr>
        <p:blipFill rotWithShape="1">
          <a:blip r:embed="rId3">
            <a:alphaModFix/>
          </a:blip>
          <a:srcRect/>
          <a:stretch/>
        </p:blipFill>
        <p:spPr>
          <a:xfrm>
            <a:off x="152400" y="4140900"/>
            <a:ext cx="7467599" cy="47086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52"/>
        <p:cNvGrpSpPr/>
        <p:nvPr/>
      </p:nvGrpSpPr>
      <p:grpSpPr>
        <a:xfrm>
          <a:off x="0" y="0"/>
          <a:ext cx="0" cy="0"/>
          <a:chOff x="0" y="0"/>
          <a:chExt cx="0" cy="0"/>
        </a:xfrm>
      </p:grpSpPr>
      <p:sp>
        <p:nvSpPr>
          <p:cNvPr id="153" name="Google Shape;153;p6"/>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154" name="Google Shape;154;p6"/>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155" name="Google Shape;155;p6"/>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SzPts val="3000"/>
              <a:buFont typeface="Open Sans"/>
              <a:buNone/>
            </a:pPr>
            <a:r>
              <a:rPr lang="en" sz="3000" b="1" i="0" u="none" strike="noStrike" cap="none">
                <a:solidFill>
                  <a:srgbClr val="FFFFFF"/>
                </a:solidFill>
                <a:latin typeface="Open Sans"/>
                <a:ea typeface="Open Sans"/>
                <a:cs typeface="Open Sans"/>
                <a:sym typeface="Open Sans"/>
              </a:rPr>
              <a:t>Step 1</a:t>
            </a:r>
            <a:endParaRPr sz="3000" b="1"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b="0" i="0" u="none" strike="noStrike" cap="none">
                <a:solidFill>
                  <a:srgbClr val="FFFFFF"/>
                </a:solidFill>
                <a:latin typeface="Open Sans"/>
                <a:ea typeface="Open Sans"/>
                <a:cs typeface="Open Sans"/>
                <a:sym typeface="Open Sans"/>
              </a:rPr>
              <a:t>Enterprise Data Catalog          Part 1: Enterprise Data Model</a:t>
            </a:r>
            <a:endParaRPr sz="3000" b="0" i="0" u="none" strike="noStrike" cap="none">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2f047737eed_0_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a:solidFill>
                  <a:schemeClr val="dk1"/>
                </a:solidFill>
                <a:latin typeface="Arial"/>
                <a:ea typeface="Arial"/>
                <a:cs typeface="Arial"/>
                <a:sym typeface="Arial"/>
              </a:rPr>
              <a:t>Buyer Conceptual Data Model</a:t>
            </a:r>
            <a:endParaRPr/>
          </a:p>
        </p:txBody>
      </p:sp>
      <p:sp>
        <p:nvSpPr>
          <p:cNvPr id="161" name="Google Shape;161;g2f047737eed_0_5"/>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62" name="Google Shape;162;g2f047737eed_0_5"/>
          <p:cNvPicPr preferRelativeResize="0"/>
          <p:nvPr/>
        </p:nvPicPr>
        <p:blipFill>
          <a:blip r:embed="rId3">
            <a:alphaModFix/>
          </a:blip>
          <a:stretch>
            <a:fillRect/>
          </a:stretch>
        </p:blipFill>
        <p:spPr>
          <a:xfrm>
            <a:off x="264941" y="3459550"/>
            <a:ext cx="7078585" cy="3416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2f047737eed_0_1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a:solidFill>
                  <a:schemeClr val="dk1"/>
                </a:solidFill>
                <a:latin typeface="Arial"/>
                <a:ea typeface="Arial"/>
                <a:cs typeface="Arial"/>
                <a:sym typeface="Arial"/>
              </a:rPr>
              <a:t>Seller Conceptual Data Model</a:t>
            </a:r>
            <a:endParaRPr/>
          </a:p>
        </p:txBody>
      </p:sp>
      <p:sp>
        <p:nvSpPr>
          <p:cNvPr id="168" name="Google Shape;168;g2f047737eed_0_11"/>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69" name="Google Shape;169;g2f047737eed_0_11"/>
          <p:cNvPicPr preferRelativeResize="0"/>
          <p:nvPr/>
        </p:nvPicPr>
        <p:blipFill>
          <a:blip r:embed="rId3">
            <a:alphaModFix/>
          </a:blip>
          <a:stretch>
            <a:fillRect/>
          </a:stretch>
        </p:blipFill>
        <p:spPr>
          <a:xfrm>
            <a:off x="-632100" y="3185597"/>
            <a:ext cx="9143999" cy="398015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2f047737eed_0_1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a:solidFill>
                  <a:schemeClr val="dk1"/>
                </a:solidFill>
                <a:latin typeface="Arial"/>
                <a:ea typeface="Arial"/>
                <a:cs typeface="Arial"/>
                <a:sym typeface="Arial"/>
              </a:rPr>
              <a:t>Inventory Management Conceptual Model</a:t>
            </a:r>
            <a:endParaRPr/>
          </a:p>
        </p:txBody>
      </p:sp>
      <p:sp>
        <p:nvSpPr>
          <p:cNvPr id="175" name="Google Shape;175;g2f047737eed_0_17"/>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76" name="Google Shape;176;g2f047737eed_0_17"/>
          <p:cNvPicPr preferRelativeResize="0"/>
          <p:nvPr/>
        </p:nvPicPr>
        <p:blipFill>
          <a:blip r:embed="rId3">
            <a:alphaModFix/>
          </a:blip>
          <a:stretch>
            <a:fillRect/>
          </a:stretch>
        </p:blipFill>
        <p:spPr>
          <a:xfrm>
            <a:off x="0" y="3024275"/>
            <a:ext cx="7674199" cy="3959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80"/>
        <p:cNvGrpSpPr/>
        <p:nvPr/>
      </p:nvGrpSpPr>
      <p:grpSpPr>
        <a:xfrm>
          <a:off x="0" y="0"/>
          <a:ext cx="0" cy="0"/>
          <a:chOff x="0" y="0"/>
          <a:chExt cx="0" cy="0"/>
        </a:xfrm>
      </p:grpSpPr>
      <p:sp>
        <p:nvSpPr>
          <p:cNvPr id="181" name="Google Shape;181;p9"/>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182" name="Google Shape;182;p9"/>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SzPts val="3000"/>
              <a:buFont typeface="Open Sans"/>
              <a:buNone/>
            </a:pPr>
            <a:r>
              <a:rPr lang="en" sz="3000" b="1" i="0" u="none" strike="noStrike" cap="none">
                <a:solidFill>
                  <a:srgbClr val="FFFFFF"/>
                </a:solidFill>
                <a:latin typeface="Open Sans"/>
                <a:ea typeface="Open Sans"/>
                <a:cs typeface="Open Sans"/>
                <a:sym typeface="Open Sans"/>
              </a:rPr>
              <a:t>Step 2</a:t>
            </a:r>
            <a:endParaRPr sz="3000" b="1"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b="0" i="0" u="none" strike="noStrike" cap="none">
                <a:solidFill>
                  <a:srgbClr val="FFFFFF"/>
                </a:solidFill>
                <a:latin typeface="Open Sans"/>
                <a:ea typeface="Open Sans"/>
                <a:cs typeface="Open Sans"/>
                <a:sym typeface="Open Sans"/>
              </a:rPr>
              <a:t>Enterprise Data Catalog          Part 2: Metadata</a:t>
            </a:r>
            <a:endParaRPr sz="3000" b="0" i="0" u="none" strike="noStrike" cap="none">
              <a:solidFill>
                <a:srgbClr val="FFFFFF"/>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0"/>
          <p:cNvSpPr txBox="1">
            <a:spLocks noGrp="1"/>
          </p:cNvSpPr>
          <p:nvPr>
            <p:ph type="body" idx="1"/>
          </p:nvPr>
        </p:nvSpPr>
        <p:spPr>
          <a:xfrm>
            <a:off x="264900" y="110600"/>
            <a:ext cx="7366800" cy="1041900"/>
          </a:xfrm>
          <a:prstGeom prst="rect">
            <a:avLst/>
          </a:prstGeom>
          <a:noFill/>
          <a:ln>
            <a:noFill/>
          </a:ln>
        </p:spPr>
        <p:txBody>
          <a:bodyPr spcFirstLastPara="1" wrap="square" lIns="91425" tIns="91425" rIns="91425" bIns="91425" anchor="t" anchorCtr="0">
            <a:noAutofit/>
          </a:bodyPr>
          <a:lstStyle/>
          <a:p>
            <a:pPr marL="241300" marR="241300" lvl="0" indent="0" algn="just" rtl="0">
              <a:lnSpc>
                <a:spcPct val="170000"/>
              </a:lnSpc>
              <a:spcBef>
                <a:spcPts val="3800"/>
              </a:spcBef>
              <a:spcAft>
                <a:spcPts val="0"/>
              </a:spcAft>
              <a:buSzPts val="3000"/>
              <a:buNone/>
            </a:pPr>
            <a:r>
              <a:rPr lang="en" sz="1600">
                <a:solidFill>
                  <a:srgbClr val="525C65"/>
                </a:solidFill>
                <a:highlight>
                  <a:srgbClr val="FFFFFF"/>
                </a:highlight>
                <a:latin typeface="Open Sans"/>
                <a:ea typeface="Open Sans"/>
                <a:cs typeface="Open Sans"/>
                <a:sym typeface="Open Sans"/>
              </a:rPr>
              <a:t>Create the first version of the Metadata Catalog by documenting the metadata from all systems in the "Data Dictionary" and the “Enterprise Data Catalog” tabs of the provided Sheets template.</a:t>
            </a: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1100"/>
              </a:spcAft>
              <a:buClr>
                <a:schemeClr val="dk1"/>
              </a:buClr>
              <a:buSzPts val="1100"/>
              <a:buFont typeface="Arial"/>
              <a:buNone/>
            </a:pPr>
            <a:r>
              <a:rPr lang="en" sz="1600">
                <a:solidFill>
                  <a:srgbClr val="525C65"/>
                </a:solidFill>
                <a:highlight>
                  <a:srgbClr val="FFFFFF"/>
                </a:highlight>
                <a:latin typeface="Open Sans"/>
                <a:ea typeface="Open Sans"/>
                <a:cs typeface="Open Sans"/>
                <a:sym typeface="Open Sans"/>
              </a:rPr>
              <a:t>Please note that you are required to fill out </a:t>
            </a:r>
            <a:r>
              <a:rPr lang="en" sz="1600" b="1">
                <a:solidFill>
                  <a:srgbClr val="525C65"/>
                </a:solidFill>
                <a:highlight>
                  <a:srgbClr val="FFFFFF"/>
                </a:highlight>
                <a:latin typeface="Open Sans"/>
                <a:ea typeface="Open Sans"/>
                <a:cs typeface="Open Sans"/>
                <a:sym typeface="Open Sans"/>
              </a:rPr>
              <a:t>all fields</a:t>
            </a:r>
            <a:r>
              <a:rPr lang="en" sz="1600">
                <a:solidFill>
                  <a:srgbClr val="525C65"/>
                </a:solidFill>
                <a:highlight>
                  <a:srgbClr val="FFFFFF"/>
                </a:highlight>
                <a:latin typeface="Open Sans"/>
                <a:ea typeface="Open Sans"/>
                <a:cs typeface="Open Sans"/>
                <a:sym typeface="Open Sans"/>
              </a:rPr>
              <a:t> in </a:t>
            </a:r>
            <a:r>
              <a:rPr lang="en" sz="1600" b="1">
                <a:solidFill>
                  <a:srgbClr val="525C65"/>
                </a:solidFill>
                <a:highlight>
                  <a:srgbClr val="FFFFFF"/>
                </a:highlight>
                <a:latin typeface="Open Sans"/>
                <a:ea typeface="Open Sans"/>
                <a:cs typeface="Open Sans"/>
                <a:sym typeface="Open Sans"/>
              </a:rPr>
              <a:t>both tabs</a:t>
            </a:r>
            <a:r>
              <a:rPr lang="en" sz="1600">
                <a:solidFill>
                  <a:srgbClr val="525C65"/>
                </a:solidFill>
                <a:highlight>
                  <a:srgbClr val="FFFFFF"/>
                </a:highlight>
                <a:latin typeface="Open Sans"/>
                <a:ea typeface="Open Sans"/>
                <a:cs typeface="Open Sans"/>
                <a:sym typeface="Open Sans"/>
              </a:rPr>
              <a:t>.</a:t>
            </a:r>
            <a:endParaRPr sz="1600">
              <a:solidFill>
                <a:srgbClr val="525C65"/>
              </a:solidFill>
            </a:endParaRPr>
          </a:p>
        </p:txBody>
      </p:sp>
      <p:pic>
        <p:nvPicPr>
          <p:cNvPr id="188" name="Google Shape;188;p10"/>
          <p:cNvPicPr preferRelativeResize="0"/>
          <p:nvPr/>
        </p:nvPicPr>
        <p:blipFill>
          <a:blip r:embed="rId3">
            <a:alphaModFix/>
          </a:blip>
          <a:stretch>
            <a:fillRect/>
          </a:stretch>
        </p:blipFill>
        <p:spPr>
          <a:xfrm>
            <a:off x="55825" y="2354675"/>
            <a:ext cx="7949624" cy="3474075"/>
          </a:xfrm>
          <a:prstGeom prst="rect">
            <a:avLst/>
          </a:prstGeom>
          <a:noFill/>
          <a:ln>
            <a:noFill/>
          </a:ln>
        </p:spPr>
      </p:pic>
      <p:pic>
        <p:nvPicPr>
          <p:cNvPr id="189" name="Google Shape;189;p10"/>
          <p:cNvPicPr preferRelativeResize="0"/>
          <p:nvPr/>
        </p:nvPicPr>
        <p:blipFill>
          <a:blip r:embed="rId4">
            <a:alphaModFix/>
          </a:blip>
          <a:stretch>
            <a:fillRect/>
          </a:stretch>
        </p:blipFill>
        <p:spPr>
          <a:xfrm>
            <a:off x="152400" y="6493850"/>
            <a:ext cx="7467598" cy="1613811"/>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1386</Words>
  <Application>Microsoft Office PowerPoint</Application>
  <PresentationFormat>Custom</PresentationFormat>
  <Paragraphs>135</Paragraphs>
  <Slides>23</Slides>
  <Notes>23</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23</vt:i4>
      </vt:variant>
    </vt:vector>
  </HeadingPairs>
  <TitlesOfParts>
    <vt:vector size="30" baseType="lpstr">
      <vt:lpstr>Open Sans</vt:lpstr>
      <vt:lpstr>Open Sans Light</vt:lpstr>
      <vt:lpstr>Arial</vt:lpstr>
      <vt:lpstr>Helvetica Neue</vt:lpstr>
      <vt:lpstr>Simple Light</vt:lpstr>
      <vt:lpstr>Simple Light</vt:lpstr>
      <vt:lpstr>White</vt:lpstr>
      <vt:lpstr>Data Governance @ SneakerPark </vt:lpstr>
      <vt:lpstr>Background</vt:lpstr>
      <vt:lpstr>Background (cont’d)</vt:lpstr>
      <vt:lpstr>PowerPoint Presentation</vt:lpstr>
      <vt:lpstr>Buyer Conceptual Data Model</vt:lpstr>
      <vt:lpstr>Seller Conceptual Data Model</vt:lpstr>
      <vt:lpstr>Inventory Management Conceptual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Business Glossary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Richard Amin</cp:lastModifiedBy>
  <cp:revision>1</cp:revision>
  <dcterms:modified xsi:type="dcterms:W3CDTF">2024-10-22T00:23:20Z</dcterms:modified>
</cp:coreProperties>
</file>