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60" r:id="rId5"/>
    <p:sldId id="259" r:id="rId6"/>
    <p:sldId id="261" r:id="rId7"/>
    <p:sldId id="262" r:id="rId8"/>
    <p:sldId id="266" r:id="rId9"/>
    <p:sldId id="263" r:id="rId10"/>
    <p:sldId id="264"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6BF82-04B1-4FE5-86F1-356670CADF1A}"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9736F-2FDC-4FDA-9350-C3AB145C2542}" type="slidenum">
              <a:rPr lang="en-US" smtClean="0"/>
              <a:t>‹#›</a:t>
            </a:fld>
            <a:endParaRPr lang="en-US"/>
          </a:p>
        </p:txBody>
      </p:sp>
    </p:spTree>
    <p:extLst>
      <p:ext uri="{BB962C8B-B14F-4D97-AF65-F5344CB8AC3E}">
        <p14:creationId xmlns:p14="http://schemas.microsoft.com/office/powerpoint/2010/main" val="19451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14</a:t>
            </a:fld>
            <a:endParaRPr lang="en-US"/>
          </a:p>
        </p:txBody>
      </p:sp>
    </p:spTree>
    <p:extLst>
      <p:ext uri="{BB962C8B-B14F-4D97-AF65-F5344CB8AC3E}">
        <p14:creationId xmlns:p14="http://schemas.microsoft.com/office/powerpoint/2010/main" val="97540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15</a:t>
            </a:fld>
            <a:endParaRPr lang="en-US"/>
          </a:p>
        </p:txBody>
      </p:sp>
    </p:spTree>
    <p:extLst>
      <p:ext uri="{BB962C8B-B14F-4D97-AF65-F5344CB8AC3E}">
        <p14:creationId xmlns:p14="http://schemas.microsoft.com/office/powerpoint/2010/main" val="240459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16</a:t>
            </a:fld>
            <a:endParaRPr lang="en-US"/>
          </a:p>
        </p:txBody>
      </p:sp>
    </p:spTree>
    <p:extLst>
      <p:ext uri="{BB962C8B-B14F-4D97-AF65-F5344CB8AC3E}">
        <p14:creationId xmlns:p14="http://schemas.microsoft.com/office/powerpoint/2010/main" val="1690364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23406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00117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2635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4447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963491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7401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2717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13081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93414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75291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6002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02297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3A712-F4CD-4D70-85D7-932A603E858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191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85215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C3A712-F4CD-4D70-85D7-932A603E858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80671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84495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03674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C3A712-F4CD-4D70-85D7-932A603E858E}" type="datetimeFigureOut">
              <a:rPr lang="en-US" smtClean="0"/>
              <a:t>10/26/2023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0258230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813B-BAC5-2841-1EAD-32D39606B3BE}"/>
              </a:ext>
            </a:extLst>
          </p:cNvPr>
          <p:cNvSpPr>
            <a:spLocks noGrp="1"/>
          </p:cNvSpPr>
          <p:nvPr>
            <p:ph type="ctrTitle"/>
          </p:nvPr>
        </p:nvSpPr>
        <p:spPr/>
        <p:txBody>
          <a:bodyPr/>
          <a:lstStyle/>
          <a:p>
            <a:pPr algn="ctr"/>
            <a:r>
              <a:rPr lang="en-US" dirty="0"/>
              <a:t>Blockchain Exercise</a:t>
            </a:r>
          </a:p>
        </p:txBody>
      </p:sp>
      <p:sp>
        <p:nvSpPr>
          <p:cNvPr id="3" name="Subtitle 2">
            <a:extLst>
              <a:ext uri="{FF2B5EF4-FFF2-40B4-BE49-F238E27FC236}">
                <a16:creationId xmlns:a16="http://schemas.microsoft.com/office/drawing/2014/main" id="{604A5AE7-A5A6-11B6-40BA-7AE0ED668AA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615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99AE-7F1B-AE6D-BF53-9A742498212F}"/>
              </a:ext>
            </a:extLst>
          </p:cNvPr>
          <p:cNvSpPr>
            <a:spLocks noGrp="1"/>
          </p:cNvSpPr>
          <p:nvPr>
            <p:ph type="title"/>
          </p:nvPr>
        </p:nvSpPr>
        <p:spPr/>
        <p:txBody>
          <a:bodyPr>
            <a:normAutofit/>
          </a:bodyPr>
          <a:lstStyle/>
          <a:p>
            <a:r>
              <a:rPr lang="en-US" dirty="0"/>
              <a:t>Here's how events work:</a:t>
            </a:r>
          </a:p>
        </p:txBody>
      </p:sp>
      <p:sp>
        <p:nvSpPr>
          <p:cNvPr id="3" name="Text Placeholder 2">
            <a:extLst>
              <a:ext uri="{FF2B5EF4-FFF2-40B4-BE49-F238E27FC236}">
                <a16:creationId xmlns:a16="http://schemas.microsoft.com/office/drawing/2014/main" id="{50DD2F30-26E8-7DE0-A2D3-A25CC5D551E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63804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BB0-63CC-4E7C-7E57-FACBAABF998E}"/>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E245D6B-778E-0882-1EFA-4DB7ACAF52E3}"/>
              </a:ext>
            </a:extLst>
          </p:cNvPr>
          <p:cNvSpPr>
            <a:spLocks noGrp="1"/>
          </p:cNvSpPr>
          <p:nvPr>
            <p:ph idx="1"/>
          </p:nvPr>
        </p:nvSpPr>
        <p:spPr/>
        <p:txBody>
          <a:bodyPr/>
          <a:lstStyle/>
          <a:p>
            <a:r>
              <a:rPr lang="en-US" dirty="0"/>
              <a:t>You declare an event in a Solidity contract using the `event` keyword. For example:</a:t>
            </a:r>
          </a:p>
        </p:txBody>
      </p:sp>
      <p:pic>
        <p:nvPicPr>
          <p:cNvPr id="5" name="Picture 4">
            <a:extLst>
              <a:ext uri="{FF2B5EF4-FFF2-40B4-BE49-F238E27FC236}">
                <a16:creationId xmlns:a16="http://schemas.microsoft.com/office/drawing/2014/main" id="{99121847-53D2-592B-562E-551DFC51E822}"/>
              </a:ext>
            </a:extLst>
          </p:cNvPr>
          <p:cNvPicPr>
            <a:picLocks noChangeAspect="1"/>
          </p:cNvPicPr>
          <p:nvPr/>
        </p:nvPicPr>
        <p:blipFill>
          <a:blip r:embed="rId2"/>
          <a:stretch>
            <a:fillRect/>
          </a:stretch>
        </p:blipFill>
        <p:spPr>
          <a:xfrm>
            <a:off x="1537735" y="3848059"/>
            <a:ext cx="7899032" cy="576943"/>
          </a:xfrm>
          <a:prstGeom prst="rect">
            <a:avLst/>
          </a:prstGeom>
        </p:spPr>
      </p:pic>
    </p:spTree>
    <p:extLst>
      <p:ext uri="{BB962C8B-B14F-4D97-AF65-F5344CB8AC3E}">
        <p14:creationId xmlns:p14="http://schemas.microsoft.com/office/powerpoint/2010/main" val="107188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03D3-962B-F617-8713-A050B10EEB22}"/>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8525D1E5-1C79-FF66-2C6D-40351965ADDB}"/>
              </a:ext>
            </a:extLst>
          </p:cNvPr>
          <p:cNvSpPr>
            <a:spLocks noGrp="1"/>
          </p:cNvSpPr>
          <p:nvPr>
            <p:ph idx="1"/>
          </p:nvPr>
        </p:nvSpPr>
        <p:spPr/>
        <p:txBody>
          <a:bodyPr/>
          <a:lstStyle/>
          <a:p>
            <a:r>
              <a:rPr lang="en-US" dirty="0"/>
              <a:t>Inside the contract functions, you use the `emit` keyword to log an event. For instance:</a:t>
            </a:r>
          </a:p>
        </p:txBody>
      </p:sp>
      <p:pic>
        <p:nvPicPr>
          <p:cNvPr id="5" name="Picture 4">
            <a:extLst>
              <a:ext uri="{FF2B5EF4-FFF2-40B4-BE49-F238E27FC236}">
                <a16:creationId xmlns:a16="http://schemas.microsoft.com/office/drawing/2014/main" id="{37303E71-8173-2F6B-21C1-37476BF74AB7}"/>
              </a:ext>
            </a:extLst>
          </p:cNvPr>
          <p:cNvPicPr>
            <a:picLocks noChangeAspect="1"/>
          </p:cNvPicPr>
          <p:nvPr/>
        </p:nvPicPr>
        <p:blipFill>
          <a:blip r:embed="rId2"/>
          <a:stretch>
            <a:fillRect/>
          </a:stretch>
        </p:blipFill>
        <p:spPr>
          <a:xfrm>
            <a:off x="1218145" y="3399011"/>
            <a:ext cx="8538212" cy="1475040"/>
          </a:xfrm>
          <a:prstGeom prst="rect">
            <a:avLst/>
          </a:prstGeom>
        </p:spPr>
      </p:pic>
    </p:spTree>
    <p:extLst>
      <p:ext uri="{BB962C8B-B14F-4D97-AF65-F5344CB8AC3E}">
        <p14:creationId xmlns:p14="http://schemas.microsoft.com/office/powerpoint/2010/main" val="55756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DFD-991B-4CF1-7D14-C74941E53B4C}"/>
              </a:ext>
            </a:extLst>
          </p:cNvPr>
          <p:cNvSpPr>
            <a:spLocks noGrp="1"/>
          </p:cNvSpPr>
          <p:nvPr>
            <p:ph type="title"/>
          </p:nvPr>
        </p:nvSpPr>
        <p:spPr/>
        <p:txBody>
          <a:bodyPr/>
          <a:lstStyle/>
          <a:p>
            <a:r>
              <a:rPr lang="en-US" dirty="0"/>
              <a:t>Consumption</a:t>
            </a:r>
          </a:p>
        </p:txBody>
      </p:sp>
      <p:sp>
        <p:nvSpPr>
          <p:cNvPr id="3" name="Content Placeholder 2">
            <a:extLst>
              <a:ext uri="{FF2B5EF4-FFF2-40B4-BE49-F238E27FC236}">
                <a16:creationId xmlns:a16="http://schemas.microsoft.com/office/drawing/2014/main" id="{F42B024C-AD9B-063C-0FFE-95F3F98DC534}"/>
              </a:ext>
            </a:extLst>
          </p:cNvPr>
          <p:cNvSpPr>
            <a:spLocks noGrp="1"/>
          </p:cNvSpPr>
          <p:nvPr>
            <p:ph idx="1"/>
          </p:nvPr>
        </p:nvSpPr>
        <p:spPr/>
        <p:txBody>
          <a:bodyPr/>
          <a:lstStyle/>
          <a:p>
            <a:r>
              <a:rPr lang="en-US" dirty="0"/>
              <a:t>External applications or other smart contracts can subscribe to these events and listen for them. They can react or gather data based on the information emitted by the events.</a:t>
            </a:r>
          </a:p>
        </p:txBody>
      </p:sp>
    </p:spTree>
    <p:extLst>
      <p:ext uri="{BB962C8B-B14F-4D97-AF65-F5344CB8AC3E}">
        <p14:creationId xmlns:p14="http://schemas.microsoft.com/office/powerpoint/2010/main" val="30030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a:pPr>
            <a:r>
              <a:rPr lang="en-US" dirty="0"/>
              <a:t>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327212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2"/>
            </a:pPr>
            <a:r>
              <a:rPr lang="en-US" dirty="0"/>
              <a:t>The `indexed` keyword, as shown in the event declaration, allows efficient filtering and searching when listening for events. It is typically used with address types to optimize event log retrieval.</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179053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3"/>
            </a:pPr>
            <a:r>
              <a:rPr lang="en-US" dirty="0"/>
              <a:t>Events are not directly readable on the blockchain; you would need to interact with a blockchain explorer and use a web3 library like Web3.js or ethers.js to access and interpret event data through that explorer.</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29489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AF71-6A31-A9B2-AC22-2B2148460A29}"/>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D114EA2A-484F-A896-792B-3291541F4502}"/>
              </a:ext>
            </a:extLst>
          </p:cNvPr>
          <p:cNvSpPr>
            <a:spLocks noGrp="1"/>
          </p:cNvSpPr>
          <p:nvPr>
            <p:ph idx="1"/>
          </p:nvPr>
        </p:nvSpPr>
        <p:spPr/>
        <p:txBody>
          <a:bodyPr/>
          <a:lstStyle/>
          <a:p>
            <a:r>
              <a:rPr lang="en-US" dirty="0"/>
              <a:t>Private key</a:t>
            </a:r>
          </a:p>
          <a:p>
            <a:r>
              <a:rPr lang="en-US" dirty="0"/>
              <a:t>Public key</a:t>
            </a:r>
          </a:p>
          <a:p>
            <a:r>
              <a:rPr lang="en-US" dirty="0"/>
              <a:t>Digital Signature Algorithm (DSA)</a:t>
            </a:r>
          </a:p>
        </p:txBody>
      </p:sp>
    </p:spTree>
    <p:extLst>
      <p:ext uri="{BB962C8B-B14F-4D97-AF65-F5344CB8AC3E}">
        <p14:creationId xmlns:p14="http://schemas.microsoft.com/office/powerpoint/2010/main" val="41564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BE9-A3B9-4621-444B-70EE4FF4F820}"/>
              </a:ext>
            </a:extLst>
          </p:cNvPr>
          <p:cNvSpPr>
            <a:spLocks noGrp="1"/>
          </p:cNvSpPr>
          <p:nvPr>
            <p:ph type="title"/>
          </p:nvPr>
        </p:nvSpPr>
        <p:spPr/>
        <p:txBody>
          <a:bodyPr/>
          <a:lstStyle/>
          <a:p>
            <a:pPr algn="ctr"/>
            <a:r>
              <a:rPr lang="en-US" dirty="0"/>
              <a:t>Private key         vs         Public key</a:t>
            </a:r>
          </a:p>
        </p:txBody>
      </p:sp>
      <p:sp>
        <p:nvSpPr>
          <p:cNvPr id="3" name="Content Placeholder 2">
            <a:extLst>
              <a:ext uri="{FF2B5EF4-FFF2-40B4-BE49-F238E27FC236}">
                <a16:creationId xmlns:a16="http://schemas.microsoft.com/office/drawing/2014/main" id="{9DA1C672-E467-804B-690B-D51FD216FA8E}"/>
              </a:ext>
            </a:extLst>
          </p:cNvPr>
          <p:cNvSpPr>
            <a:spLocks noGrp="1"/>
          </p:cNvSpPr>
          <p:nvPr>
            <p:ph sz="half" idx="1"/>
          </p:nvPr>
        </p:nvSpPr>
        <p:spPr/>
        <p:txBody>
          <a:bodyPr/>
          <a:lstStyle/>
          <a:p>
            <a:r>
              <a:rPr lang="en-US" dirty="0"/>
              <a:t>Available to its owner</a:t>
            </a:r>
          </a:p>
          <a:p>
            <a:r>
              <a:rPr lang="en-US" dirty="0"/>
              <a:t>Also known as signing key</a:t>
            </a:r>
          </a:p>
          <a:p>
            <a:r>
              <a:rPr lang="en-US" dirty="0"/>
              <a:t>Or SK</a:t>
            </a:r>
          </a:p>
        </p:txBody>
      </p:sp>
      <p:sp>
        <p:nvSpPr>
          <p:cNvPr id="4" name="Content Placeholder 3">
            <a:extLst>
              <a:ext uri="{FF2B5EF4-FFF2-40B4-BE49-F238E27FC236}">
                <a16:creationId xmlns:a16="http://schemas.microsoft.com/office/drawing/2014/main" id="{9B5A9842-82CF-E78B-8069-F845DAF1F37F}"/>
              </a:ext>
            </a:extLst>
          </p:cNvPr>
          <p:cNvSpPr>
            <a:spLocks noGrp="1"/>
          </p:cNvSpPr>
          <p:nvPr>
            <p:ph sz="half" idx="2"/>
          </p:nvPr>
        </p:nvSpPr>
        <p:spPr/>
        <p:txBody>
          <a:bodyPr/>
          <a:lstStyle/>
          <a:p>
            <a:r>
              <a:rPr lang="en-US" dirty="0"/>
              <a:t>Available to everyone</a:t>
            </a:r>
          </a:p>
          <a:p>
            <a:r>
              <a:rPr lang="en-US" dirty="0"/>
              <a:t>Also known as verifying key</a:t>
            </a:r>
          </a:p>
          <a:p>
            <a:r>
              <a:rPr lang="en-US" dirty="0"/>
              <a:t>Or VK</a:t>
            </a:r>
            <a:endParaRPr lang="fa-IR" dirty="0"/>
          </a:p>
        </p:txBody>
      </p:sp>
    </p:spTree>
    <p:extLst>
      <p:ext uri="{BB962C8B-B14F-4D97-AF65-F5344CB8AC3E}">
        <p14:creationId xmlns:p14="http://schemas.microsoft.com/office/powerpoint/2010/main" val="196869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D6D3-3A13-12B1-0720-4A285C19528A}"/>
              </a:ext>
            </a:extLst>
          </p:cNvPr>
          <p:cNvSpPr>
            <a:spLocks noGrp="1"/>
          </p:cNvSpPr>
          <p:nvPr>
            <p:ph type="title"/>
          </p:nvPr>
        </p:nvSpPr>
        <p:spPr>
          <a:xfrm>
            <a:off x="680321" y="970945"/>
            <a:ext cx="9613861" cy="1080938"/>
          </a:xfrm>
        </p:spPr>
        <p:txBody>
          <a:bodyPr>
            <a:normAutofit fontScale="90000"/>
          </a:bodyPr>
          <a:lstStyle/>
          <a:p>
            <a:pPr algn="ctr"/>
            <a:r>
              <a:rPr lang="en-US" dirty="0"/>
              <a:t>Confidentiality</a:t>
            </a:r>
            <a:br>
              <a:rPr lang="en-US" dirty="0"/>
            </a:br>
            <a:r>
              <a:rPr lang="en-US" dirty="0"/>
              <a:t>vs</a:t>
            </a:r>
            <a:br>
              <a:rPr lang="en-US" dirty="0"/>
            </a:br>
            <a:r>
              <a:rPr lang="en-US" dirty="0"/>
              <a:t>Digital Signature Algorithm (DSA)</a:t>
            </a:r>
            <a:br>
              <a:rPr lang="en-US" dirty="0"/>
            </a:br>
            <a:endParaRPr lang="en-US" dirty="0"/>
          </a:p>
        </p:txBody>
      </p:sp>
      <p:sp>
        <p:nvSpPr>
          <p:cNvPr id="3" name="Content Placeholder 2">
            <a:extLst>
              <a:ext uri="{FF2B5EF4-FFF2-40B4-BE49-F238E27FC236}">
                <a16:creationId xmlns:a16="http://schemas.microsoft.com/office/drawing/2014/main" id="{AC9A901D-5338-E6D4-A6D0-7D79321CBBF3}"/>
              </a:ext>
            </a:extLst>
          </p:cNvPr>
          <p:cNvSpPr>
            <a:spLocks noGrp="1"/>
          </p:cNvSpPr>
          <p:nvPr>
            <p:ph sz="half" idx="1"/>
          </p:nvPr>
        </p:nvSpPr>
        <p:spPr/>
        <p:txBody>
          <a:bodyPr/>
          <a:lstStyle/>
          <a:p>
            <a:r>
              <a:rPr lang="en-US" dirty="0"/>
              <a:t>Confidentiality:</a:t>
            </a:r>
          </a:p>
          <a:p>
            <a:pPr lvl="1"/>
            <a:r>
              <a:rPr lang="en-US" dirty="0"/>
              <a:t>Sender:</a:t>
            </a:r>
          </a:p>
          <a:p>
            <a:pPr lvl="2"/>
            <a:r>
              <a:rPr lang="en-US" dirty="0"/>
              <a:t>m= ‘msg’</a:t>
            </a:r>
          </a:p>
          <a:p>
            <a:pPr lvl="2"/>
            <a:r>
              <a:rPr lang="en-US" dirty="0"/>
              <a:t>M= encrypt(m, </a:t>
            </a:r>
            <a:r>
              <a:rPr lang="en-US" dirty="0" err="1"/>
              <a:t>receiver.vk</a:t>
            </a:r>
            <a:r>
              <a:rPr lang="en-US" dirty="0"/>
              <a:t>)</a:t>
            </a:r>
          </a:p>
          <a:p>
            <a:pPr lvl="2"/>
            <a:r>
              <a:rPr lang="en-US" dirty="0"/>
              <a:t>Send(M)</a:t>
            </a:r>
          </a:p>
          <a:p>
            <a:pPr lvl="1"/>
            <a:r>
              <a:rPr lang="en-US" dirty="0"/>
              <a:t>Receiver:</a:t>
            </a:r>
          </a:p>
          <a:p>
            <a:pPr lvl="2"/>
            <a:r>
              <a:rPr lang="en-US" dirty="0"/>
              <a:t>m= decrypt(M, self.sk)</a:t>
            </a:r>
          </a:p>
          <a:p>
            <a:pPr lvl="2"/>
            <a:endParaRPr lang="en-US" dirty="0"/>
          </a:p>
        </p:txBody>
      </p:sp>
      <p:sp>
        <p:nvSpPr>
          <p:cNvPr id="4" name="Content Placeholder 3">
            <a:extLst>
              <a:ext uri="{FF2B5EF4-FFF2-40B4-BE49-F238E27FC236}">
                <a16:creationId xmlns:a16="http://schemas.microsoft.com/office/drawing/2014/main" id="{5E5FC76A-DC5E-6388-01DF-C3C5BEACFE98}"/>
              </a:ext>
            </a:extLst>
          </p:cNvPr>
          <p:cNvSpPr>
            <a:spLocks noGrp="1"/>
          </p:cNvSpPr>
          <p:nvPr>
            <p:ph sz="half" idx="2"/>
          </p:nvPr>
        </p:nvSpPr>
        <p:spPr/>
        <p:txBody>
          <a:bodyPr/>
          <a:lstStyle/>
          <a:p>
            <a:r>
              <a:rPr lang="en-US" dirty="0"/>
              <a:t>DSA:</a:t>
            </a:r>
          </a:p>
          <a:p>
            <a:pPr lvl="1"/>
            <a:r>
              <a:rPr lang="en-US" dirty="0"/>
              <a:t>Sender:</a:t>
            </a:r>
          </a:p>
          <a:p>
            <a:pPr lvl="2"/>
            <a:r>
              <a:rPr lang="en-US" dirty="0"/>
              <a:t>m= ‘msg’</a:t>
            </a:r>
          </a:p>
          <a:p>
            <a:pPr lvl="2"/>
            <a:r>
              <a:rPr lang="en-US" dirty="0"/>
              <a:t>signature= encrypt(m, self.sk)</a:t>
            </a:r>
          </a:p>
          <a:p>
            <a:pPr lvl="2"/>
            <a:r>
              <a:rPr lang="en-US" dirty="0"/>
              <a:t>Send(signature, m)</a:t>
            </a:r>
          </a:p>
          <a:p>
            <a:pPr lvl="1"/>
            <a:r>
              <a:rPr lang="en-US" dirty="0"/>
              <a:t>Receiver:</a:t>
            </a:r>
          </a:p>
          <a:p>
            <a:pPr lvl="2"/>
            <a:r>
              <a:rPr lang="en-US" dirty="0"/>
              <a:t>verified= signature == </a:t>
            </a:r>
          </a:p>
          <a:p>
            <a:pPr marL="914400" lvl="2" indent="0">
              <a:buNone/>
            </a:pPr>
            <a:r>
              <a:rPr lang="en-US" dirty="0"/>
              <a:t>decrypt(m, </a:t>
            </a:r>
            <a:r>
              <a:rPr lang="en-US" dirty="0" err="1"/>
              <a:t>sender.vk</a:t>
            </a:r>
            <a:r>
              <a:rPr lang="en-US" dirty="0"/>
              <a:t>)</a:t>
            </a:r>
          </a:p>
        </p:txBody>
      </p:sp>
    </p:spTree>
    <p:extLst>
      <p:ext uri="{BB962C8B-B14F-4D97-AF65-F5344CB8AC3E}">
        <p14:creationId xmlns:p14="http://schemas.microsoft.com/office/powerpoint/2010/main" val="169826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D86-6496-6A63-94BE-6F3D2199628B}"/>
              </a:ext>
            </a:extLst>
          </p:cNvPr>
          <p:cNvSpPr>
            <a:spLocks noGrp="1"/>
          </p:cNvSpPr>
          <p:nvPr>
            <p:ph type="title"/>
          </p:nvPr>
        </p:nvSpPr>
        <p:spPr/>
        <p:txBody>
          <a:bodyPr/>
          <a:lstStyle/>
          <a:p>
            <a:r>
              <a:rPr lang="en-US" dirty="0"/>
              <a:t>Using Oracles to make API calls in Solidity</a:t>
            </a:r>
          </a:p>
        </p:txBody>
      </p:sp>
      <p:sp>
        <p:nvSpPr>
          <p:cNvPr id="3" name="Content Placeholder 2">
            <a:extLst>
              <a:ext uri="{FF2B5EF4-FFF2-40B4-BE49-F238E27FC236}">
                <a16:creationId xmlns:a16="http://schemas.microsoft.com/office/drawing/2014/main" id="{9890DCC8-3FEC-A7F2-8584-4DF4D6B1136C}"/>
              </a:ext>
            </a:extLst>
          </p:cNvPr>
          <p:cNvSpPr>
            <a:spLocks noGrp="1"/>
          </p:cNvSpPr>
          <p:nvPr>
            <p:ph idx="1"/>
          </p:nvPr>
        </p:nvSpPr>
        <p:spPr/>
        <p:txBody>
          <a:bodyPr/>
          <a:lstStyle/>
          <a:p>
            <a:r>
              <a:rPr lang="en-US" dirty="0"/>
              <a:t>An oracle is a trusted or decentralized entity that serves as a bridge between smart contracts on a blockchain and external data sources.</a:t>
            </a:r>
          </a:p>
          <a:p>
            <a:r>
              <a:rPr lang="en-US" dirty="0"/>
              <a:t>It provides blockchain-based applications with access to real-world information, such as market prices, weather data, or any off-chain data. </a:t>
            </a:r>
          </a:p>
          <a:p>
            <a:r>
              <a:rPr lang="en-US" dirty="0"/>
              <a:t>Oracles ensure that this data is reliable, secure, and tamper-proof, enabling smart contracts to make informed decisions and automate actions based on external events or data.</a:t>
            </a:r>
          </a:p>
        </p:txBody>
      </p:sp>
    </p:spTree>
    <p:extLst>
      <p:ext uri="{BB962C8B-B14F-4D97-AF65-F5344CB8AC3E}">
        <p14:creationId xmlns:p14="http://schemas.microsoft.com/office/powerpoint/2010/main" val="329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DA6F-08E4-C9B9-547D-6039AAF35E0B}"/>
              </a:ext>
            </a:extLst>
          </p:cNvPr>
          <p:cNvSpPr>
            <a:spLocks noGrp="1"/>
          </p:cNvSpPr>
          <p:nvPr>
            <p:ph type="title"/>
          </p:nvPr>
        </p:nvSpPr>
        <p:spPr/>
        <p:txBody>
          <a:bodyPr>
            <a:normAutofit fontScale="90000"/>
          </a:bodyPr>
          <a:lstStyle/>
          <a:p>
            <a:pPr algn="ctr"/>
            <a:r>
              <a:rPr lang="en-US" dirty="0"/>
              <a:t>Using Oracles to make API calls in Solidity is essential </a:t>
            </a:r>
            <a:br>
              <a:rPr lang="en-US" dirty="0"/>
            </a:br>
            <a:r>
              <a:rPr lang="en-US" dirty="0"/>
              <a:t>for several reasons:</a:t>
            </a:r>
          </a:p>
        </p:txBody>
      </p:sp>
      <p:sp>
        <p:nvSpPr>
          <p:cNvPr id="3" name="Content Placeholder 2">
            <a:extLst>
              <a:ext uri="{FF2B5EF4-FFF2-40B4-BE49-F238E27FC236}">
                <a16:creationId xmlns:a16="http://schemas.microsoft.com/office/drawing/2014/main" id="{CBA63042-152F-7A17-4FBA-EC9343AAD533}"/>
              </a:ext>
            </a:extLst>
          </p:cNvPr>
          <p:cNvSpPr>
            <a:spLocks noGrp="1"/>
          </p:cNvSpPr>
          <p:nvPr>
            <p:ph idx="1"/>
          </p:nvPr>
        </p:nvSpPr>
        <p:spPr/>
        <p:txBody>
          <a:bodyPr>
            <a:normAutofit lnSpcReduction="10000"/>
          </a:bodyPr>
          <a:lstStyle/>
          <a:p>
            <a:pPr marL="457200" indent="-457200">
              <a:buFont typeface="+mj-lt"/>
              <a:buAutoNum type="arabicPeriod"/>
            </a:pPr>
            <a:r>
              <a:rPr lang="en-US" dirty="0">
                <a:solidFill>
                  <a:schemeClr val="accent4"/>
                </a:solidFill>
              </a:rPr>
              <a:t>External Data Integration:</a:t>
            </a:r>
            <a:r>
              <a:rPr lang="en-US" dirty="0"/>
              <a:t> Smart contracts on the Ethereum blockchain are isolated from external data sources, making it impossible to interact with external systems or fetch real-world data. Oracles bridge this gap by providing a way for smart contracts to access off-chain information, such as prices, weather data, or sports scores.</a:t>
            </a:r>
          </a:p>
          <a:p>
            <a:pPr marL="457200" indent="-457200">
              <a:buFont typeface="+mj-lt"/>
              <a:buAutoNum type="arabicPeriod"/>
            </a:pPr>
            <a:endParaRPr lang="en-US" dirty="0"/>
          </a:p>
          <a:p>
            <a:pPr marL="457200" indent="-457200">
              <a:buFont typeface="+mj-lt"/>
              <a:buAutoNum type="arabicPeriod"/>
            </a:pPr>
            <a:r>
              <a:rPr lang="en-US" dirty="0">
                <a:solidFill>
                  <a:schemeClr val="accent4"/>
                </a:solidFill>
              </a:rPr>
              <a:t>Decentralized Trust:</a:t>
            </a:r>
            <a:r>
              <a:rPr lang="en-US" dirty="0"/>
              <a:t> Oracles can be decentralized and trustless, ensuring that the data they provide is reliable and tamper-proof. Multiple oracles can be used to fetch the same data, and a consensus mechanism can be applied to ensure data accuracy.</a:t>
            </a:r>
          </a:p>
        </p:txBody>
      </p:sp>
    </p:spTree>
    <p:extLst>
      <p:ext uri="{BB962C8B-B14F-4D97-AF65-F5344CB8AC3E}">
        <p14:creationId xmlns:p14="http://schemas.microsoft.com/office/powerpoint/2010/main" val="354795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98AA3FF-A5E4-F51A-87DB-DBA90006BD77}"/>
              </a:ext>
            </a:extLst>
          </p:cNvPr>
          <p:cNvSpPr txBox="1">
            <a:spLocks/>
          </p:cNvSpPr>
          <p:nvPr/>
        </p:nvSpPr>
        <p:spPr>
          <a:xfrm>
            <a:off x="680321" y="2336873"/>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b="0" dirty="0">
              <a:solidFill>
                <a:srgbClr val="A6ACCD"/>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7B121CF7-0ADC-C214-5981-8AFE0D8D8D6B}"/>
              </a:ext>
            </a:extLst>
          </p:cNvPr>
          <p:cNvSpPr txBox="1">
            <a:spLocks/>
          </p:cNvSpPr>
          <p:nvPr/>
        </p:nvSpPr>
        <p:spPr>
          <a:xfrm>
            <a:off x="832721" y="2554588"/>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US" dirty="0"/>
          </a:p>
        </p:txBody>
      </p:sp>
      <p:sp>
        <p:nvSpPr>
          <p:cNvPr id="4" name="Content Placeholder 2">
            <a:extLst>
              <a:ext uri="{FF2B5EF4-FFF2-40B4-BE49-F238E27FC236}">
                <a16:creationId xmlns:a16="http://schemas.microsoft.com/office/drawing/2014/main" id="{B0760E53-4824-AD26-8383-9000994D1E8D}"/>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3"/>
            </a:pPr>
            <a:r>
              <a:rPr lang="en-US" dirty="0">
                <a:solidFill>
                  <a:schemeClr val="accent4"/>
                </a:solidFill>
              </a:rPr>
              <a:t>Real-World Use Cases:</a:t>
            </a:r>
            <a:r>
              <a:rPr lang="en-US" dirty="0"/>
              <a:t> Many blockchain applications, like DeFi (Decentralized Finance) projects, require up-to-date market prices, and IoT (Internet of Things) smart contracts may need real-time sensor data. Oracles are indispensable for these real-world use cases.</a:t>
            </a:r>
          </a:p>
          <a:p>
            <a:pPr marL="457200" indent="-457200">
              <a:buFont typeface="+mj-lt"/>
              <a:buAutoNum type="arabicPeriod" startAt="3"/>
            </a:pPr>
            <a:endParaRPr lang="en-US" dirty="0"/>
          </a:p>
          <a:p>
            <a:pPr marL="457200" indent="-457200">
              <a:buFont typeface="+mj-lt"/>
              <a:buAutoNum type="arabicPeriod" startAt="3"/>
            </a:pPr>
            <a:r>
              <a:rPr lang="en-US" dirty="0">
                <a:solidFill>
                  <a:schemeClr val="accent4"/>
                </a:solidFill>
              </a:rPr>
              <a:t>Smart Contract Automation:</a:t>
            </a:r>
            <a:r>
              <a:rPr lang="en-US" dirty="0"/>
              <a:t> Oracles enable smart contracts to react autonomously to external events or data changes. For example, a smart contract could automatically execute a trade when a specific price condition is met.</a:t>
            </a:r>
          </a:p>
        </p:txBody>
      </p:sp>
    </p:spTree>
    <p:extLst>
      <p:ext uri="{BB962C8B-B14F-4D97-AF65-F5344CB8AC3E}">
        <p14:creationId xmlns:p14="http://schemas.microsoft.com/office/powerpoint/2010/main" val="43619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E67EC80-768D-3CC6-7A1C-B7F99BAF4DD5}"/>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5"/>
            </a:pPr>
            <a:r>
              <a:rPr lang="en-US" dirty="0">
                <a:solidFill>
                  <a:schemeClr val="accent4"/>
                </a:solidFill>
              </a:rPr>
              <a:t>Trustworthiness and Security:</a:t>
            </a:r>
            <a:r>
              <a:rPr lang="en-US" dirty="0"/>
              <a:t> By using reputable oracles and implementing proper security practices, you can reduce the risks associated with unreliable or malicious data sources. Oracles allow you to leverage the security of the blockchain while still accessing external data.</a:t>
            </a:r>
          </a:p>
          <a:p>
            <a:pPr marL="457200" indent="-457200">
              <a:buFont typeface="+mj-lt"/>
              <a:buAutoNum type="arabicPeriod" startAt="5"/>
            </a:pPr>
            <a:endParaRPr lang="en-US" dirty="0"/>
          </a:p>
          <a:p>
            <a:pPr marL="0" indent="0">
              <a:buNone/>
            </a:pPr>
            <a:r>
              <a:rPr lang="en-US" dirty="0"/>
              <a:t>However, it's crucial to choose reliable and secure oracles, implement safeguards to handle erroneous data, and be aware of potential attack vectors when integrating oracles into your smart contracts.</a:t>
            </a:r>
          </a:p>
        </p:txBody>
      </p:sp>
    </p:spTree>
    <p:extLst>
      <p:ext uri="{BB962C8B-B14F-4D97-AF65-F5344CB8AC3E}">
        <p14:creationId xmlns:p14="http://schemas.microsoft.com/office/powerpoint/2010/main" val="19462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83BA-03E7-4458-94A6-7695FA8E2E4C}"/>
              </a:ext>
            </a:extLst>
          </p:cNvPr>
          <p:cNvSpPr>
            <a:spLocks noGrp="1"/>
          </p:cNvSpPr>
          <p:nvPr>
            <p:ph type="title"/>
          </p:nvPr>
        </p:nvSpPr>
        <p:spPr/>
        <p:txBody>
          <a:bodyPr/>
          <a:lstStyle/>
          <a:p>
            <a:r>
              <a:rPr lang="en-US" dirty="0"/>
              <a:t>Event concept in Solidity</a:t>
            </a:r>
          </a:p>
        </p:txBody>
      </p:sp>
      <p:sp>
        <p:nvSpPr>
          <p:cNvPr id="3" name="Content Placeholder 2">
            <a:extLst>
              <a:ext uri="{FF2B5EF4-FFF2-40B4-BE49-F238E27FC236}">
                <a16:creationId xmlns:a16="http://schemas.microsoft.com/office/drawing/2014/main" id="{2BECFCE3-2944-1ADF-F296-85324D3F193B}"/>
              </a:ext>
            </a:extLst>
          </p:cNvPr>
          <p:cNvSpPr>
            <a:spLocks noGrp="1"/>
          </p:cNvSpPr>
          <p:nvPr>
            <p:ph idx="1"/>
          </p:nvPr>
        </p:nvSpPr>
        <p:spPr/>
        <p:txBody>
          <a:bodyPr/>
          <a:lstStyle/>
          <a:p>
            <a:r>
              <a:rPr lang="en-US" dirty="0"/>
              <a:t>In Solidity, an "event" is a way to log and emit information from a smart contract to the Ethereum blockchain. </a:t>
            </a:r>
          </a:p>
          <a:p>
            <a:r>
              <a:rPr lang="en-US" dirty="0"/>
              <a:t>Events are an essential part of the Ethereum ecosystem, as they allow external applications, like decentralized applications (</a:t>
            </a:r>
            <a:r>
              <a:rPr lang="en-US" dirty="0" err="1"/>
              <a:t>DApps</a:t>
            </a:r>
            <a:r>
              <a:rPr lang="en-US" dirty="0"/>
              <a:t>) or other smart contracts, to listen for and react to specific occurrences within a contract.</a:t>
            </a:r>
          </a:p>
        </p:txBody>
      </p:sp>
    </p:spTree>
    <p:extLst>
      <p:ext uri="{BB962C8B-B14F-4D97-AF65-F5344CB8AC3E}">
        <p14:creationId xmlns:p14="http://schemas.microsoft.com/office/powerpoint/2010/main" val="3664009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122</TotalTime>
  <Words>760</Words>
  <Application>Microsoft Office PowerPoint</Application>
  <PresentationFormat>Widescreen</PresentationFormat>
  <Paragraphs>61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Trebuchet MS</vt:lpstr>
      <vt:lpstr>Berlin</vt:lpstr>
      <vt:lpstr>Blockchain Exercise</vt:lpstr>
      <vt:lpstr>Asymmetric Encryption</vt:lpstr>
      <vt:lpstr>Private key         vs         Public key</vt:lpstr>
      <vt:lpstr>Confidentiality vs Digital Signature Algorithm (DSA) </vt:lpstr>
      <vt:lpstr>Using Oracles to make API calls in Solidity</vt:lpstr>
      <vt:lpstr>Using Oracles to make API calls in Solidity is essential  for several reasons:</vt:lpstr>
      <vt:lpstr>PowerPoint Presentation</vt:lpstr>
      <vt:lpstr>PowerPoint Presentation</vt:lpstr>
      <vt:lpstr>Event concept in Solidity</vt:lpstr>
      <vt:lpstr>Here's how events work:</vt:lpstr>
      <vt:lpstr>Declaration</vt:lpstr>
      <vt:lpstr>Logging</vt:lpstr>
      <vt:lpstr>Consumption</vt:lpstr>
      <vt:lpstr>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vt:lpstr>
      <vt:lpstr>The `indexed` keyword, as shown in the event declaration, allows efficient filtering and searching when listening for events. It is typically used with address types to optimize event log retrieval.</vt:lpstr>
      <vt:lpstr>Events are not directly readable on the blockchain; you would need to interact with a blockchain explorer and use a web3 library like Web3.js or ethers.js to access and interpret event data through that explorer.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Exercise</dc:title>
  <dc:creator>mt m</dc:creator>
  <cp:lastModifiedBy>mohammadjavad mobasheri</cp:lastModifiedBy>
  <cp:revision>5</cp:revision>
  <dcterms:created xsi:type="dcterms:W3CDTF">2023-10-26T09:32:38Z</dcterms:created>
  <dcterms:modified xsi:type="dcterms:W3CDTF">2023-10-26T13:35:41Z</dcterms:modified>
</cp:coreProperties>
</file>