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6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25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9FE0-C1EE-41F8-B994-6AE3075C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188E5-6F87-4A18-B5EB-CBD958D4B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F4354-4E7E-4428-9B17-540DFEAF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1CD28-7A8D-445A-8A63-3C4F7565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E475B-4B0B-49AC-B3AF-9B7862EC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CD713-B3B7-4299-9A7D-5AC70417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917F-0B0C-4B81-8165-15EED393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38402-C257-4FD3-B4FF-5AF6EF9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B4F5E-E929-40D1-9672-6304909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82EF6-AA0D-4732-AF52-FBED511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7E91A4-11C9-41BB-9FD4-27DC73ACF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3D63C-B737-4340-965C-2257667E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0D17-A9A6-450A-B953-3AF631C8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F1404-2438-4D38-9DFE-C4A777C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51B66-63ED-4223-BFFE-3F060F1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C1E1-E6A4-49AC-814D-3851CDC8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94775-18E7-4CA9-A91B-CB676308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844B0-34F1-465D-9E5D-26ABFEDA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4F2E8-B747-47D4-863A-60E336C1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8A352-A1D8-444C-A071-99B3C6B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012B-7F1A-4504-83FC-E67E4675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87BEC-D388-48DF-9562-B39C8C51A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7CDE7-5629-4CBE-B198-1E7E8090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D7B6D-2C40-4C6E-8C5F-F861D6D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019F1-7131-403D-A03A-2F3F9DCF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20FD-7A45-455C-A509-2D6974D1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7C1ED-8C81-4FA5-98D7-8505498C2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DF492-2787-4BA3-AF30-B01DF72F8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11C4A-F915-4E13-A430-B962902F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B1F13-4574-4D33-B35A-537BAB60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C24DD-6094-4556-97C8-CCBD10A5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C5E4-E04E-45A7-AC6C-0CE4B10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AC915-D498-4D0E-B7B9-627FD444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07ED9-07FC-4BB3-82AF-94159509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841C16-C04D-4AA7-ADA3-E4AC73992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A438C-0CB8-4377-9DB5-4E817DAE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E8E03-B2DB-437A-BC11-CD1BA875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429B9-CE82-48F2-BBCA-0FDECAA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AF4F6-365D-40FE-98BA-AE68E516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ECC62-3F39-4B5F-B027-A3E5B96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9A1B-20F3-4F86-BE3C-78BB9F9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465A9-1209-4F43-8ED5-0459AF5C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EC6100-FFE9-4AB5-905B-511964F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31C5D-4350-4743-8925-87856CBE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8688F-A33C-43BE-9C1A-C7A038D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A4F25-096D-4ED5-ABE9-1484388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4369-E578-4B8E-BB1F-4DC0ECE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E3BF9-0ACE-4804-AA35-EB50011C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623D0-6C92-48D1-94D0-85F1665F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A25B8-A107-4C15-BE0D-5559923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E99CB-E8F9-43A1-B889-1E06FD00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243CC-91E6-46EB-84E2-DA66142C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AD0E-EBFB-4A39-AB69-71825497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5FE47C-187A-4996-97E3-38742E0C4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EEEE2-965E-4F97-8AE6-D88FDD92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A818A-1530-422C-8351-87B2E22D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47194-7FDF-4B3F-9938-3510A87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D6133-97CF-4653-B8D5-56A96936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9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2220A8-4775-49F0-9090-495127F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CECDD-921B-4AEA-8244-399F639F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6D6FC-7D1F-4D3C-B9DB-C6F58F4AE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B54E-C8B8-47AC-93E6-EA1C90AB8BD1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CE81-C35F-46A4-BDD2-CFD269387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49CEF-88D0-45CB-A7A7-2927A3C59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097D-A6F1-482E-8E45-D9708272A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edo.com/kb/query/mariadb/list-table-indexes" TargetMode="External"/><Relationship Id="rId3" Type="http://schemas.openxmlformats.org/officeDocument/2006/relationships/hyperlink" Target="https://www.sqlshack.com/sql-server-monitoring-tools-for-disk-i-o-performance/" TargetMode="External"/><Relationship Id="rId7" Type="http://schemas.openxmlformats.org/officeDocument/2006/relationships/hyperlink" Target="https://rebro.kr/167" TargetMode="External"/><Relationship Id="rId2" Type="http://schemas.openxmlformats.org/officeDocument/2006/relationships/hyperlink" Target="https://www.sqlshack.com/sql-index-maintena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ightestbulb.tistory.com/145" TargetMode="External"/><Relationship Id="rId5" Type="http://schemas.openxmlformats.org/officeDocument/2006/relationships/hyperlink" Target="https://12bme.tistory.com/330" TargetMode="External"/><Relationship Id="rId4" Type="http://schemas.openxmlformats.org/officeDocument/2006/relationships/hyperlink" Target="https://pkolaczk.github.io/disk-access-ordering/" TargetMode="External"/><Relationship Id="rId9" Type="http://schemas.openxmlformats.org/officeDocument/2006/relationships/hyperlink" Target="http://dbcafe.co.kr/wiki/index.php/ORACLE_%EC%9D%B8%EB%8D%B1%EC%8A%A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7E00-A57A-4AC9-92AA-B1D03275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0518"/>
            <a:ext cx="9144000" cy="205849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Database Index</a:t>
            </a:r>
            <a:br>
              <a:rPr lang="en-US" altLang="ko-KR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</a:br>
            <a:r>
              <a:rPr lang="en-US" altLang="ko-KR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+ Cardinality</a:t>
            </a:r>
            <a:endParaRPr lang="ko-KR" altLang="en-US" b="1" dirty="0">
              <a:solidFill>
                <a:schemeClr val="bg1"/>
              </a:solidFill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769"/>
            <a:ext cx="9144000" cy="1905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데이터베이스 인덱스의 정의 및 효용성</a:t>
            </a:r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RDBMS </a:t>
            </a:r>
            <a:r>
              <a:rPr lang="ko-KR" altLang="en-US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및 </a:t>
            </a:r>
            <a:r>
              <a:rPr lang="en-US" altLang="ko-KR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Entity</a:t>
            </a:r>
            <a:r>
              <a:rPr lang="ko-KR" altLang="en-US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에서의 인덱스 설정</a:t>
            </a:r>
            <a:r>
              <a:rPr lang="en-US" altLang="ko-KR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8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0" y="429846"/>
            <a:ext cx="10738340" cy="593969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생성과 설정 </a:t>
            </a:r>
            <a:r>
              <a:rPr lang="en-US" altLang="ko-KR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(Database : Oracle / </a:t>
            </a:r>
            <a:r>
              <a:rPr lang="en-US" altLang="ko-KR" sz="3200" b="1" dirty="0" err="1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InnoDB</a:t>
            </a:r>
            <a:r>
              <a:rPr lang="en-US" altLang="ko-KR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)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Create Index</a:t>
            </a:r>
            <a:endParaRPr lang="ko-KR" altLang="ko-KR" sz="4000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0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CREATE INDEX { INDEX-NAME } ON { TABLE-NAME }( { COLUMN-NAME } 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Rebuild Index</a:t>
            </a:r>
            <a:endParaRPr lang="ko-KR" altLang="ko-KR" sz="3600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0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ALTER INDEX { INDEX-NAME } REBUILD; / ANALYZE TABLE { TABLE-NAME }</a:t>
            </a:r>
            <a:endParaRPr lang="en-US" altLang="ko-KR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Rename Index</a:t>
            </a:r>
            <a:endParaRPr lang="ko-KR" altLang="ko-KR" sz="3600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0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ALTER INDEX { INDEX-NAME } RENAME TO { NEW-INDEX-NAME }; / -</a:t>
            </a:r>
            <a:endParaRPr lang="en-US" altLang="ko-KR" sz="2000" dirty="0">
              <a:effectLst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FFFFFF"/>
                </a:solidFill>
                <a:latin typeface="SUIT Variable" pitchFamily="2" charset="-127"/>
                <a:ea typeface="SUIT Variable" pitchFamily="2" charset="-127"/>
              </a:rPr>
              <a:t>D</a:t>
            </a: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isable Index</a:t>
            </a:r>
            <a:endParaRPr lang="en-US" altLang="ko-KR" sz="2800" kern="1200" dirty="0">
              <a:solidFill>
                <a:srgbClr val="FFFFFF"/>
              </a:solidFill>
              <a:effectLst/>
              <a:latin typeface="SUIT Variable" pitchFamily="2" charset="-127"/>
              <a:ea typeface="SUIT Variable" pitchFamily="2" charset="-127"/>
              <a:cs typeface="+mn-cs"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0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ALTER INDEX { INDEX-NAME } UNUSABLE;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Drop Index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DROP INDEX { INDEX-NAME };</a:t>
            </a:r>
          </a:p>
        </p:txBody>
      </p:sp>
    </p:spTree>
    <p:extLst>
      <p:ext uri="{BB962C8B-B14F-4D97-AF65-F5344CB8AC3E}">
        <p14:creationId xmlns:p14="http://schemas.microsoft.com/office/powerpoint/2010/main" val="40832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0" y="429845"/>
            <a:ext cx="10738340" cy="28526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생성과 설정 </a:t>
            </a:r>
            <a:r>
              <a:rPr lang="en-US" altLang="ko-KR" sz="32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(JPA)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Create Index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9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@Entity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9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@Table(name = { COLUMN-NAME }, indexes = {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9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	@Index(name = { INDEX-NAME }, </a:t>
            </a:r>
            <a:r>
              <a:rPr lang="en-US" altLang="ko-KR" sz="1900" kern="1200" dirty="0" err="1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columnList</a:t>
            </a:r>
            <a:r>
              <a:rPr lang="en-US" altLang="ko-KR" sz="19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 = { COLUMN1, COLUMN2 … }, unique = { T/F })</a:t>
            </a: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900" kern="1200" dirty="0">
                <a:solidFill>
                  <a:srgbClr val="FFFFFF"/>
                </a:solidFill>
                <a:effectLst/>
                <a:latin typeface="SUIT Variable" pitchFamily="2" charset="-127"/>
                <a:ea typeface="SUIT Variable" pitchFamily="2" charset="-127"/>
                <a:cs typeface="+mn-cs"/>
              </a:rPr>
              <a:t>})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1D32506-E25D-49A8-9BE3-C99DB5AA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92" y="3282461"/>
            <a:ext cx="7686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F36183F-6C14-467D-811D-C3687FF7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1" y="4499465"/>
            <a:ext cx="11316677" cy="7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5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0" y="492368"/>
            <a:ext cx="9448801" cy="626012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Reference</a:t>
            </a:r>
          </a:p>
          <a:p>
            <a:pPr algn="l"/>
            <a:endParaRPr lang="en-US" altLang="ko-KR" sz="100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SQL Index Maintenance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2"/>
              </a:rPr>
              <a:t>https://www.sqlshack.com/sql-index-maintenance/</a:t>
            </a:r>
            <a:endParaRPr lang="en-US" altLang="ko-KR" sz="16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Disc I/O and SQL Performance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3"/>
              </a:rPr>
              <a:t>https://www.sqlshack.com/sql-server-monitoring-tools-for-disk-i-o-performance/</a:t>
            </a:r>
            <a:endParaRPr lang="en-US" altLang="ko-KR" sz="16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Disc Access Ordering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4"/>
              </a:rPr>
              <a:t>https://pkolaczk.github.io/disk-access-ordering/</a:t>
            </a:r>
            <a:endParaRPr lang="en-US" altLang="ko-KR" sz="1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Database Memory vs Disc I/O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5"/>
              </a:rPr>
              <a:t>https://12bme.tistory.com/330</a:t>
            </a:r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ko-KR" altLang="en-US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인덱스를 사용하지 못 하는 경우</a:t>
            </a:r>
            <a:endParaRPr lang="en-US" altLang="ko-KR" sz="1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6"/>
              </a:rPr>
              <a:t>https://brightestbulb.tistory.com/145</a:t>
            </a:r>
            <a:endParaRPr lang="en-US" altLang="ko-KR" sz="16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Look</a:t>
            </a:r>
            <a:r>
              <a:rPr lang="ko-KR" altLang="en-US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up</a:t>
            </a:r>
            <a:r>
              <a:rPr lang="ko-KR" altLang="en-US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to</a:t>
            </a:r>
            <a:r>
              <a:rPr lang="ko-KR" altLang="en-US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list of table indexes with data dictionary (MariaDB)</a:t>
            </a:r>
            <a:endParaRPr lang="en-US" altLang="ko-KR" sz="1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  <a:hlinkClick r:id="rId7"/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8"/>
              </a:rPr>
              <a:t>https://dataedo.com/kb/query/mariadb/list-table-indexes</a:t>
            </a:r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ko-KR" altLang="en-US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인덱스 관련 쿼리 모음</a:t>
            </a:r>
            <a:r>
              <a:rPr lang="en-US" altLang="ko-KR" sz="1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(Oracle)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  <a:hlinkClick r:id="rId9"/>
              </a:rPr>
              <a:t>http://dbcafe.co.kr/wiki/index.php/ORACLE_%EC%9D%B8%EB%8D%B1%EC%8A%A4</a:t>
            </a:r>
            <a:r>
              <a:rPr lang="en-US" altLang="ko-KR" sz="16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45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7E00-A57A-4AC9-92AA-B1D03275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555"/>
            <a:ext cx="9144000" cy="90658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Index</a:t>
            </a:r>
            <a:r>
              <a:rPr lang="ko-KR" altLang="en-US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?</a:t>
            </a:r>
            <a:endParaRPr lang="ko-KR" altLang="en-US" sz="4800" b="1" dirty="0">
              <a:solidFill>
                <a:schemeClr val="bg1"/>
              </a:solidFill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1479"/>
            <a:ext cx="9144000" cy="4833816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= </a:t>
            </a:r>
            <a:r>
              <a:rPr lang="ko-KR" altLang="en-US" sz="2800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색인</a:t>
            </a:r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사전적 정의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원 정보 내용을 적절히 나타내는 정보를 추출하고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원 정보 위치를 가리키는 참조 정보와 함께 나타낸 것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예시</a:t>
            </a:r>
            <a:endParaRPr lang="en-US" altLang="ko-KR" sz="2800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주민번호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등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7E00-A57A-4AC9-92AA-B1D03275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739"/>
            <a:ext cx="9144000" cy="90658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Index</a:t>
            </a:r>
            <a:r>
              <a:rPr lang="ko-KR" altLang="en-US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?</a:t>
            </a:r>
            <a:endParaRPr lang="ko-KR" altLang="en-US" sz="4800" b="1" dirty="0">
              <a:solidFill>
                <a:schemeClr val="bg1"/>
              </a:solidFill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709"/>
            <a:ext cx="9144000" cy="470877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데이터베이스 내 정의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데이터베이스 테이블에 대한 검색 성능의 속도를 높여주는 자료구조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정렬 후 별도의 메모리 공간에 해당 데이터의 물리적 주소를 저장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(K/V)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어떻게 검색 성능을 개선하는가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?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데이터베이스 관련 속도 저하는 주로 조건문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(where)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절에서 발생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테이블 생성 후 데이터는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내부적으로 별도의 정렬 없이 저장됨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따라서 조건부 질의 시 내부 데이터 전체를 조회함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(Full Table Scan)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4. Index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를 설정하면 데이터 저장 단계에서 정렬됨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2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7E00-A57A-4AC9-92AA-B1D03275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8923"/>
            <a:ext cx="9144000" cy="906585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Cardinality / Selectivity</a:t>
            </a:r>
            <a:endParaRPr lang="ko-KR" altLang="en-US" sz="4800" b="1" dirty="0">
              <a:solidFill>
                <a:schemeClr val="bg1"/>
              </a:solidFill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893"/>
            <a:ext cx="9144000" cy="470877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데이터베이스 내 정의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Selectivity :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 집합 내 값을 얼마나 특정할 수 있는지에 대한 지표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Cardinality / Total number of records (range: 0 ~ 1)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Cardinality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특정 데이터 집합 내 유일성의 척도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select count(distinct ({ COLUMN })) from { TABLE };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예시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회원 수가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40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명인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주민번호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: Cardinality 40 / Selectivity : 1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성별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: Cardinality 2 / Selectivity : 2/40 = 0.05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64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1" y="492368"/>
            <a:ext cx="9144000" cy="23211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설정의 효용성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(1)</a:t>
            </a:r>
          </a:p>
          <a:p>
            <a:pPr algn="l"/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Full Table Scan 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방지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Location 8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에 해당되는 값을 찾기 위해 테이블 내 데이터 전체 조회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정렬된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WALLACE, JONES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를 조회 후 질의 종료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B59A3-DCB0-4C35-9F08-0FCF8ED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78" y="2696307"/>
            <a:ext cx="8226844" cy="36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1" y="429846"/>
            <a:ext cx="9144000" cy="593969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설정의 효용성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(2)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Order by (Sort)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에 의한 부하를 방지 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Order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by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차적으로 메모리에서 정렬 실행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메모리를 초과하는 경우 디스크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I/O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가 추가적으로 발생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디스크를 경유한 입출력은 메모리를 통한 입출력보다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10,000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배 이상 느림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디스크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I/O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가 발생하면 서버 프로세스가 디스크에서 원하는 블록을 추출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블록 추출 과정에서 경합이 발생하여 총 질의 시간이 지연됨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M IN / MAX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의 효율적인 처리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대상 값이 이미 정렬되어 있어 첫 값과 끝 값만 가져오면 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테이블 전체를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Full Scan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하지 않아도 되어 질의 속도 향상 효과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1" y="429846"/>
            <a:ext cx="9144000" cy="59396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설정의 고려 사항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(1)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PK, Unique 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컬럼은 </a:t>
            </a:r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가 자동으로 설정된다</a:t>
            </a:r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별도의 메모리 공간을 필요로 하므로 추가 저장 공간이 필요하다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DML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에 대한 개별적인 설정에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따른 성능 저하가 발생한다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.* 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데이터의 중복도가 높은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낮은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Cardinality)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의 컬럼은 인덱스 효율이 낮다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 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DM L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에 대한 개별적 설정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INSERT :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새로운 데이터에 대한 인덱스 추가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DELETE :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삭제하는 데이터의 인덱스를 사용하지 않도록 설정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UPDATE :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기존 인덱스의 비활성 처리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갱신된 데이터 인덱스 추가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UPDATE, DELETE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가 발생하면 기존 인덱스는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UNUSABLE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처리된다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기존 인덱스가 삭제되지 않고 잔류하므로 성능적 이슈를 야기한다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1" y="429846"/>
            <a:ext cx="9144000" cy="593969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Index </a:t>
            </a:r>
            <a:r>
              <a:rPr lang="ko-KR" altLang="en-US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설정의 고려 사항</a:t>
            </a:r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(2)</a:t>
            </a:r>
          </a:p>
          <a:p>
            <a:pPr algn="l"/>
            <a:endParaRPr lang="en-US" altLang="ko-KR" sz="1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인덱스가 존재하나 질의 시 인덱스를 타지 않는 경우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외부적인 가공 또는 연산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묵시적 형 변환 데이터를 질의하는 경우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* 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부정형 연산자를 사용하는 경우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(NOT, NOT IN, !=)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IS NULL, IS NOT NULL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을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사용하는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4. Like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질의 시 대상 문자열의 좌변에 와일드 카드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(%)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 삽입된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왜</a:t>
            </a:r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?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질의문의 처리 순서는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F”W”GH”S”O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이므로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조회 이전 가공이 선실행됨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부정형 조건 검색은 넓은 범위의 값이 도출되므로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FTS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 실행됨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B+TREE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구조의 인덱스에는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NULL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여부가 저장되지 않음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대상 조건의 첫 번째 값을 모른다면 인덱스 참조가 불가함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B318C1C-D4FE-4BA1-80C1-40CD1706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1" y="429846"/>
            <a:ext cx="9144000" cy="593969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Summary</a:t>
            </a:r>
          </a:p>
          <a:p>
            <a:pPr algn="l"/>
            <a:endParaRPr lang="en-US" altLang="ko-KR" sz="1800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인덱스를</a:t>
            </a:r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사용해야 하는 경우</a:t>
            </a:r>
            <a:endParaRPr lang="en-US" altLang="ko-KR" b="1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데이터의 내부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외부 가공이 필요하지 않으며 조회 빈도가 높은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DML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 자주 일어나지 않는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검색 결과 데이터의 범위가 적은 경우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(2-4%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권장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, 15%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이내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테이블의 행의 개수가 많고 중복도가 낮은 경우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오름차순 또는 내림차순의 정렬이 필요한 경우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(Order by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대체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)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왜</a:t>
            </a:r>
            <a:r>
              <a:rPr lang="en-US" altLang="ko-KR" b="1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?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 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조회 결과의 범위가 전체 데이터 중 다수를 차지하면 </a:t>
            </a:r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FTS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 유리함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2. DML</a:t>
            </a:r>
            <a:r>
              <a:rPr lang="ko-KR" altLang="en-US" dirty="0">
                <a:solidFill>
                  <a:schemeClr val="bg1"/>
                </a:solidFill>
                <a:latin typeface="SUIT Variable" pitchFamily="2" charset="-127"/>
                <a:ea typeface="SUIT Variable" pitchFamily="2" charset="-127"/>
              </a:rPr>
              <a:t>이 자주 발생하는 경우 인덱스의 수정 또한 빈번히 일어 남</a:t>
            </a:r>
            <a:endParaRPr lang="en-US" altLang="ko-KR" dirty="0">
              <a:solidFill>
                <a:schemeClr val="bg1"/>
              </a:solidFill>
              <a:latin typeface="SUIT Variable" pitchFamily="2" charset="-127"/>
              <a:ea typeface="SUIT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7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924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Variable</vt:lpstr>
      <vt:lpstr>SUIT Variable</vt:lpstr>
      <vt:lpstr>맑은 고딕</vt:lpstr>
      <vt:lpstr>Arial</vt:lpstr>
      <vt:lpstr>Office 테마</vt:lpstr>
      <vt:lpstr>Database Index + Cardinality</vt:lpstr>
      <vt:lpstr>Index ?</vt:lpstr>
      <vt:lpstr>Index ?</vt:lpstr>
      <vt:lpstr>Cardinality / Selectivity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codepark.kr@gmail.com</dc:creator>
  <cp:lastModifiedBy>codepark.kr@gmail.com</cp:lastModifiedBy>
  <cp:revision>3</cp:revision>
  <dcterms:created xsi:type="dcterms:W3CDTF">2022-05-04T01:24:00Z</dcterms:created>
  <dcterms:modified xsi:type="dcterms:W3CDTF">2022-05-06T01:46:57Z</dcterms:modified>
</cp:coreProperties>
</file>