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6" r:id="rId2"/>
    <p:sldId id="363" r:id="rId3"/>
    <p:sldId id="359" r:id="rId4"/>
    <p:sldId id="381" r:id="rId5"/>
    <p:sldId id="365" r:id="rId6"/>
    <p:sldId id="370" r:id="rId7"/>
    <p:sldId id="379" r:id="rId8"/>
    <p:sldId id="380" r:id="rId9"/>
    <p:sldId id="376" r:id="rId10"/>
    <p:sldId id="367" r:id="rId11"/>
    <p:sldId id="368" r:id="rId12"/>
    <p:sldId id="375" r:id="rId13"/>
    <p:sldId id="357" r:id="rId14"/>
    <p:sldId id="378" r:id="rId15"/>
    <p:sldId id="364" r:id="rId16"/>
    <p:sldId id="3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0:48:43.98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428.71875"/>
      <inkml:brushProperty name="anchorY" value="-88421.27344"/>
      <inkml:brushProperty name="scaleFactor" value="0.5"/>
    </inkml:brush>
  </inkml:definitions>
  <inkml:trace contextRef="#ctx0" brushRef="#br0">1319 1 24575,'-8'0'0,"0"1"0,1-1 0,0 1 0,-4 0 0,-4 3 0,-5 0 0,-6 4 0,-5 0 0,-1 2 0,-9 3 0,-5 4 0,-16 2 0,0 1 0,-19 6 0,5-1 0,-8 8 0,9-4 0,14-1 0,5-1 0,10-1 0,0-1 0,5-1 0,0 3 0,1 0 0,0 5 0,5-3 0,0 5 0,8-3 0,-3 9 0,5-3 0,4-5 0,3 1 0,4-6 0,1 3 0,3-3 0,2 1 0,3-3 0,0 3 0,2-2 0,1 0 0,0 2 0,0 2 0,1 4 0,1-3 0,2 0 0,1-5 0,3 1 0,0-1 0,2-4 0,-1 2 0,3-3 0,2 4 0,1-3 0,4 4 0,0-2 0,3 2 0,2 2 0,0-6 0,2 3 0,1-1 0,6 3 0,-2-2 0,7 0 0,-4-2 0,9 1 0,-6-2 0,7 1 0,-5-4 0,8 4 0,2-2 0,-3-1 0,7 2 0,-3-1 0,6 1 0,-1-1 0,1 0 0,-2-3 0,0 2 0,-4-2 0,-6-3 0,0 0 0,-2-2 0,2-1 0,-4-1 0,2 0 0,-1 0 0,9 1 0,6 1 0,-2-3 0,2-1 0,-8-3 0,-4 1 0,-10-3 0,-6 0 0,-5-2 0,-6 0 0,-2-1 0,-6 0 0,-1-1 0,-1 2 0,-3-2 0,2 1 0,2-2 0,-3 1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0:48:45.8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016.64063"/>
      <inkml:brushProperty name="anchorY" value="-101517.28906"/>
      <inkml:brushProperty name="scaleFactor" value="0.5"/>
    </inkml:brush>
  </inkml:definitions>
  <inkml:trace contextRef="#ctx0" brushRef="#br0">0 0 24575,'10'7'0,"1"1"0,0 0 0,3 4 0,5 1 0,6 6 0,3 0 0,12 8 0,0-3 0,4 6 0,-1-2 0,-6-3 0,3 1 0,-5-2 0,6 0 0,-9-4 0,-3-3 0,-11-5 0,-7-4 0,-5-4 0,-4-2 0,1-2 0,0 2 0,2 0 0,1 2 0,-2-1 0,2 1 0,-1-1 0,1 0 0,-2-1 0,-1-1 0,-6 5 0,-2 1 0,-5 5 0,-2 2 0,-1 2 0,-2 2 0,-7 3 0,1 0 0,-7 2 0,5-3 0,-1-1 0,4-2 0,0-1 0,0 0 0,1-3 0,-1 2 0,1-1 0,-1 0 0,1-1 0,0-1 0,4-1 0,1-1 0,2-2 0,1-1 0,2-1 0,-3 1 0,2 0 0,-1 0 0,2-1 0,1-2 0,0 0 0,3-1 0,0 0 0,2-2 0,1 0 0,-1 1 0,1-1 0,0 0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1:08:56.4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406.22266"/>
      <inkml:brushProperty name="anchorY" value="-32009.69141"/>
      <inkml:brushProperty name="scaleFactor" value="0.5"/>
    </inkml:brush>
  </inkml:definitions>
  <inkml:trace contextRef="#ctx0" brushRef="#br0">0 357 24575,'38'5'0,"-12"-1"0,4-1 0,-13 0 0,-1-3 0,4 3 0,-3-3 0,5 2 0,-1-1 0,0 2 0,3-1 0,0-1 0,3 2 0,-2-2 0,1 1 0,-3 1 0,4 1 0,1-2 0,1 2 0,9 0 0,-1-1 0,8 3 0,-7-2 0,1 0 0,-7 1 0,2-2 0,0 2 0,1-2 0,5 1 0,0-2 0,9 1 0,-7-1 0,8-1 0,-4 0 0,7 1 0,0 1 0,-5 1 0,6 1 0,-8-1 0,9 1 0,-7-4 0,6 2 0,-4-3 0,3 2 0,2-1 0,-10 1 0,4-1 0,-5 3 0,5-2 0,-1 1 0,11 0 0,-4 0 0,12-1 0,-7 2 0,-5-2 0,3 1 0,0-2 0,10 2 0,-6-1 0,6 1 0,-10-1 0,7-1 0,-2 0 0,-2 0 0,8 0 0,-4 1 0,10-2 0,-10 1 0,8-1 0,-6 0 0,10 2 0,2-2 0,-3 2 0,9-2 0,-10 0 0,8 0 0,-11-2 0,5 2 0,-5-3 0,8 3 0,1-4 0,-8 3 0,11-3 0,-13-1 0,10 2 0,-11-2 0,9 0 0,1 1 0,10-3 0,6 3 0,-12-2 0,5-1 0,-14 0 0,5-2 0,-12 3 0,6-2 0,-6 1 0,8-3 0,0 2 0,-8 0 0,6 0 0,-8 1 0,9-1 0,-8 0 0,6-4 0,-6 2 0,8-2 0,-3 0 0,-8 1 0,2-2 0,-8 5 0,7-3 0,-7 5 0,4-4 0,-8 3 0,3-4 0,0 1 0,-3 0 0,10-1 0,-2-2 0,10-1 0,-6 0 0,6 1 0,-8 0 0,0 1 0,-9-1 0,-13 3 0,1-1 0,-2 2 0,4-3 0,-7 5 0,-1-2 0,-5 3 0,-2-1 0,2 2 0,-5 0 0,3-2 0,-2 2 0,3-2 0,-7 2 0,-3 1 0,-7 1 0,1 1 0,0-1 0,1 1 0,2-1 0,-1 0 0,-1-1 0,-3 2 0,-5 1 0,-1 0 0,-4 1 0,1 0 0,-2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1:08:58.4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307.64063"/>
      <inkml:brushProperty name="anchorY" value="-47672.62891"/>
      <inkml:brushProperty name="scaleFactor" value="0.5"/>
    </inkml:brush>
  </inkml:definitions>
  <inkml:trace contextRef="#ctx0" brushRef="#br0">0 0 24575,'16'2'0,"-1"1"0,-4 0 0,3 0 0,0 0 0,4 1 0,0 1 0,4-1 0,0 2 0,3 0 0,1 1 0,-3-2 0,-1 1 0,-3-1 0,-2-1 0,-2-1 0,-5-2 0,-2 1 0,-1-2 0,0 2 0,0-2 0,1 2 0,0-1 0,-1 0 0,1 0 0,-1 0 0,1 0 0,3-1 0,-2 2 0,2-2 0,-4 1 0,0-1 0,-2 0 0,-2 0 0,0 0 0,-1 0 0,1 0 0,0 0 0,2 0 0,0 1 0,0-1 0,1 1 0,0-1 0,-2 0 0,2 1 0,-3-1 0,3 2 0,0-1 0,-1 0 0,0 0 0,0 0 0,-1 0 0,-1-1 0,0 0 0,-1 0 0,1 1 0,0 0 0,1 0 0,-1 0 0,0-1 0,1 1 0,-1-1 0,1 0 0,-5 8 0,-1 1 0,-4 9 0,-3 0 0,1-2 0,-7 6 0,3-2 0,-5 4 0,4-2 0,0 0 0,0-2 0,0 0 0,-2 2 0,2-3 0,-2 2 0,1-2 0,0 1 0,1-1 0,1-1 0,1-1 0,0-1 0,1-2 0,3-3 0,-1-1 0,4-2 0,-2 1 0,3-2 0,0-2 0,1-2 0,0-1 0,1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4:14:14.4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1718 0 24575,'-84'0'0,"12"0"0,-7 1 0,11 1 0,0 1 0,-28 4 0,-3 1 0,5 0 0,1 0 0,3 3 0,19 6 0,-8 10 0,4 0 0,29-6 0,2 2 0,-9 9 0,-15 12 0,23-9 0,-2 6 0,4 1 0,-17 29 0,19-19 0,-10 23 0,17-5 0,7-9 0,9-6 0,2 0 0,-2 8 0,7-4 0,1 4 0,3-2 0,3-1 0,0-9 0,2 2 0,1 13 0,4-4 0,5-5 0,4 11 0,2-19 0,4 17 0,0-13 0,4 12 0,5-2 0,-4-12 0,17 21 0,-11-24 0,19 23 0,-18-31 0,26 26 0,-21-31 0,25 20 0,-20-23 0,28 15 0,-22-19 0,2 0 0,27 16 0,-14-11 0,-1-2 0,0-4 0,30 13 0,-33-17 0,34 14 0,-38-18 0,-5-3 0,1-2 0,1-1 0,16 4 0,-18-4 0,-3-3 0,14 1 0,-10-3 0,8 1 0,-17-1 0,-6-1 0,-1-1 0,-17-3 0,-1 0 0,-12-3 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4:14:16.0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025.71582"/>
      <inkml:brushProperty name="anchorY" value="-16583.93945"/>
      <inkml:brushProperty name="scaleFactor" value="0.5"/>
    </inkml:brush>
  </inkml:definitions>
  <inkml:trace contextRef="#ctx0" brushRef="#br0">108 0 24575,'10'14'0,"0"-1"0,-2-1 0,8 12 0,-3-5 0,6 8 0,-7-8 0,-2-1 0,7 6 0,-8-10 0,3 3 0,-8-11 0,-1 0 0,1 0 0,0 1 0,-1-2 0,-2-1 0,1-3 0,-3 4 0,-6 5 0,-6 4 0,-5 4 0,-22 16 0,16-13 0,-33 28 0,37-31 0,-15 14 0,27-22 0,-1 1 0,4-6 0,3-1 0,-1-2 0,-2 5 0,0-3 0,1 2 0,0-1 0,2-3 0,1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4:14:18.5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14.625"/>
      <inkml:brushProperty name="anchorY" value="-30820.47266"/>
      <inkml:brushProperty name="scaleFactor" value="0.5"/>
    </inkml:brush>
  </inkml:definitions>
  <inkml:trace contextRef="#ctx0" brushRef="#br0">0 1 24575,'12'18'0,"5"2"0,2 5 0,1-4 0,10 13 0,-14-17 0,8 9 0,-17-18 0,1-1 0,-6-5 0,0 1 0,4 5 0,1 1 0,6 8 0,-7-7 0,5 3 0,-9-9 0,3 1 0,-4-3 0,-3 7 0,0 2 0,-3 5 0,-1 4 0,-1-2 0,-3 14 0,3-9 0,-5 18 0,7-22 0,-4 6 0,5-11 0,0-2 0,1 4 0,1-3 0,-1 2 0,1-7 0,1 4 0,-1-5 0,1 5 0,-1-4 0,2-1 0,-1-4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013F9-597C-4B7B-8485-4CCC9A0B0B8A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6AA8-97CE-455C-A9B5-1E9D7D1A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1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2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5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8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1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나무위키에서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특정해서 크롤링할 수가 없었음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성품 메뉴가 없는 캐릭터들 많았음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8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나무위키에서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특정해서 크롤링할 수가 없었음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성품 메뉴가 없는 캐릭터들 많았음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2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9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의도치 않은 </a:t>
            </a:r>
            <a:r>
              <a:rPr lang="ko-KR" altLang="en-US" dirty="0" err="1"/>
              <a:t>토큰화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dirty="0"/>
              <a:t>ex) </a:t>
            </a:r>
            <a:r>
              <a:rPr lang="ko-KR" altLang="en-US" dirty="0"/>
              <a:t>말 </a:t>
            </a:r>
            <a:r>
              <a:rPr lang="en-US" altLang="ko-KR" dirty="0"/>
              <a:t>+ </a:t>
            </a:r>
            <a:r>
              <a:rPr lang="ko-KR" altLang="en-US" dirty="0"/>
              <a:t>포이 </a:t>
            </a:r>
            <a:r>
              <a:rPr lang="en-US" altLang="ko-KR" dirty="0"/>
              <a:t>(</a:t>
            </a:r>
            <a:r>
              <a:rPr lang="ko-KR" altLang="en-US" dirty="0"/>
              <a:t>예전에 확 </a:t>
            </a:r>
            <a:r>
              <a:rPr lang="en-US" altLang="ko-KR" dirty="0"/>
              <a:t>+ </a:t>
            </a:r>
            <a:r>
              <a:rPr lang="ko-KR" altLang="en-US" dirty="0" err="1"/>
              <a:t>진자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워드클라우드</a:t>
            </a:r>
            <a:r>
              <a:rPr lang="ko-KR" altLang="en-US" dirty="0"/>
              <a:t> 해보니까 불필요 동사들 많아서</a:t>
            </a:r>
            <a:r>
              <a:rPr lang="en-US" altLang="ko-KR" dirty="0"/>
              <a:t>, </a:t>
            </a:r>
            <a:r>
              <a:rPr lang="ko-KR" altLang="en-US" dirty="0"/>
              <a:t>보고 지우고 했다</a:t>
            </a:r>
            <a:r>
              <a:rPr lang="en-US" altLang="ko-KR" dirty="0"/>
              <a:t>. (</a:t>
            </a:r>
            <a:r>
              <a:rPr lang="en-US" dirty="0"/>
              <a:t>ex. </a:t>
            </a:r>
            <a:r>
              <a:rPr lang="ko-KR" altLang="en-US" dirty="0" err="1"/>
              <a:t>되어다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4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CFD45-5EE4-494C-A08B-3587A7B3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CEC15-3D33-4024-95B6-5E479612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B4F70-B63F-4D15-917B-0CD95141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AFBE-600D-467C-B867-986F2E84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0175C-EDA1-42BC-B0BD-FBD2110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1BE2-2172-45CB-ACD2-EC245598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75A69-3FC4-4506-9C9D-AEF723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4A8D-977E-4D66-8780-359251F5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4BE45-1B7E-4DB3-81F7-F0086EC6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718F3-6667-49CD-9510-31CCEFDA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0D6AA0-D4A7-4CB0-87C4-2747D205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9F30B-50C3-4059-B60D-7FCBAF64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509D6-B3DA-4AF5-83E0-36460AD7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11389-E66E-4CA4-922C-407EEFC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E3E2-3BA7-4ACF-9F26-DAF2303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929FC-504A-469E-B876-10D4BB91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4E7E-D098-424A-BAD0-8C32531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0C0AE-C976-49B4-956A-AB140AA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6BDD7-6742-4C77-B244-BC9D2EE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A4C9F-830F-4BDE-9799-C01B4ECF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63387-F204-4800-8DA7-37C8D5E9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A6151-7202-44DB-894A-01944E46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E72F2-7796-4DFB-AA77-5DF03D80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FD458-9C34-45EC-A36A-FFBDBBC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C7604-E819-4D0A-B316-A1C94836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BA519-4A5B-4FD1-AB9B-371F021C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A1A9F-6D37-4FB2-B322-7DB66B25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98703-36C4-4762-A765-4837739C9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292C4-5065-4F08-9CA5-7376504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F5A1-8363-4AFB-A7EB-59C1CFD6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26011-B948-4E0D-BE59-19B6C70C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3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1A4A-00AD-4C47-80DC-8A488E1F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5929F-6F33-4F68-8E3F-A8A4AB3D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821D4-0D66-4C44-827B-DB5E61E8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DF87C-1361-4C6C-8318-A87181E3A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54C9C9-EDF6-46C0-877F-4BD7E1599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D6E56-0040-4BBA-8161-42CF0305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F896A-7524-4439-970B-80459B5B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ECB60-7A63-44FC-B184-B60E2E1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0C3CE-C7F4-43BD-A7EA-6F886535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D174C-AC89-4545-AB47-E8D159DC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D5B522-ADCE-4C82-9D2A-AB08303B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895C9B-C3EC-4B66-85D5-054D9C80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6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E0D72B-34DA-4AF4-B3E7-616638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2645F-2641-4FF0-A83F-79F3878D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21A83-98DB-4D7B-A5E6-DD1C6B9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D453-1615-4A17-9342-5FCBC986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7DDB-785D-4A6D-BAA2-C90904A2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419C3-0122-4084-875E-1EB3FA50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C6539-585B-4570-92D9-4737923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EE1B7-2284-4646-A3A6-AF5EEF6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84F1A-0E89-4B79-9444-300FEDF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EC77-899A-4CB3-B463-544D35B8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5B87B1-5371-49ED-9AFC-F1EB5CE6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124A8-E133-47AF-B5F5-A8EA18215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2283A-C98B-483F-83CE-AB83F95E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36E81-837F-4107-ACD3-28F1E720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0E71F-5D03-4C31-8247-5687A8C1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9747A5-8632-4CF3-8292-AF8407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35AF-EC89-446C-8FD0-3FC2841F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F2CF4-6BCC-419B-805A-6557CBA7C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3205-0D05-43EE-A89A-0E125A644FB5}" type="datetimeFigureOut">
              <a:rPr lang="ko-KR" altLang="en-US" smtClean="0"/>
              <a:t>2021. 4. 19.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E6956-BF6F-43E0-8DBC-4FA439765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71B78-28E7-4C67-99EE-B8AE5F42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2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0.png"/><Relationship Id="rId5" Type="http://schemas.openxmlformats.org/officeDocument/2006/relationships/customXml" Target="../ink/ink5.xml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3.xm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les.slack.com/files-pri/T01F26BS1L7-F01UGEZLBGE/padma1.png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files.slack.com/files-pri/T01F26BS1L7-F01UVKA017E/123213123212.png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BE6287D-FCD8-4AEE-A7D7-32D98C18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0830" y="2811832"/>
            <a:ext cx="3598042" cy="132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AC990-C124-4822-BCCC-F71641CB9F2D}"/>
              </a:ext>
            </a:extLst>
          </p:cNvPr>
          <p:cNvSpPr txBox="1"/>
          <p:nvPr/>
        </p:nvSpPr>
        <p:spPr>
          <a:xfrm>
            <a:off x="2507238" y="968306"/>
            <a:ext cx="735642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 err="1">
                <a:latin typeface="Harry P" panose="00000400000000000000" pitchFamily="2" charset="0"/>
              </a:rPr>
              <a:t>HarryPotter</a:t>
            </a:r>
            <a:endParaRPr lang="en-US" altLang="ko-KR" sz="16600" dirty="0">
              <a:latin typeface="Harry P" panose="000004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05801-8ECE-4BC6-8D69-20D4010AC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5895" y="2854314"/>
            <a:ext cx="4956104" cy="4003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7D3BDD-2E09-4460-94E5-7F3325C0B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0515" y="154429"/>
            <a:ext cx="1390650" cy="1390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146200-46D0-400B-943D-F2D02DC19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50836" y="154429"/>
            <a:ext cx="1390650" cy="1390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62573-7545-46C4-B08F-9D8EF65CA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98F6E3-E397-4F1D-A643-0D3616D2B85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51" y="4639094"/>
            <a:ext cx="1397000" cy="13476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592496-827D-4E11-B935-E20C6251D26E}"/>
              </a:ext>
            </a:extLst>
          </p:cNvPr>
          <p:cNvSpPr txBox="1"/>
          <p:nvPr/>
        </p:nvSpPr>
        <p:spPr>
          <a:xfrm>
            <a:off x="5430593" y="330330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11B96-E216-4DDC-A7D1-423658E49402}"/>
              </a:ext>
            </a:extLst>
          </p:cNvPr>
          <p:cNvSpPr txBox="1"/>
          <p:nvPr/>
        </p:nvSpPr>
        <p:spPr>
          <a:xfrm>
            <a:off x="3165999" y="3717550"/>
            <a:ext cx="58600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Seongyeon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Hyunjin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Jiyun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Sujin</a:t>
            </a:r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ko-K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Taejun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EFB36-0907-4963-9E70-168121C0F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51" y="4231484"/>
            <a:ext cx="19812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50913-14B8-CC46-9DF7-F4A9168C7256}"/>
              </a:ext>
            </a:extLst>
          </p:cNvPr>
          <p:cNvSpPr txBox="1"/>
          <p:nvPr/>
        </p:nvSpPr>
        <p:spPr>
          <a:xfrm>
            <a:off x="392605" y="46054"/>
            <a:ext cx="305404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Data Preprocessing 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FE7E159D-F099-9A46-8918-BA2606E06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5" y="1469954"/>
            <a:ext cx="5775278" cy="2913721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959EE2D-4752-704A-A3EC-8A5102F2A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53" y="3096016"/>
            <a:ext cx="5670951" cy="294352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D033464-6CFA-4E44-ACE7-77BB8AE33BC5}"/>
              </a:ext>
            </a:extLst>
          </p:cNvPr>
          <p:cNvSpPr/>
          <p:nvPr/>
        </p:nvSpPr>
        <p:spPr>
          <a:xfrm>
            <a:off x="5507608" y="3096016"/>
            <a:ext cx="1176783" cy="977377"/>
          </a:xfrm>
          <a:custGeom>
            <a:avLst/>
            <a:gdLst>
              <a:gd name="connsiteX0" fmla="*/ 0 w 1176783"/>
              <a:gd name="connsiteY0" fmla="*/ 488689 h 977377"/>
              <a:gd name="connsiteX1" fmla="*/ 588392 w 1176783"/>
              <a:gd name="connsiteY1" fmla="*/ 0 h 977377"/>
              <a:gd name="connsiteX2" fmla="*/ 1176784 w 1176783"/>
              <a:gd name="connsiteY2" fmla="*/ 488689 h 977377"/>
              <a:gd name="connsiteX3" fmla="*/ 588392 w 1176783"/>
              <a:gd name="connsiteY3" fmla="*/ 977378 h 977377"/>
              <a:gd name="connsiteX4" fmla="*/ 0 w 1176783"/>
              <a:gd name="connsiteY4" fmla="*/ 488689 h 97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783" h="977377" extrusionOk="0">
                <a:moveTo>
                  <a:pt x="0" y="488689"/>
                </a:moveTo>
                <a:cubicBezTo>
                  <a:pt x="-48119" y="189113"/>
                  <a:pt x="223223" y="15091"/>
                  <a:pt x="588392" y="0"/>
                </a:cubicBezTo>
                <a:cubicBezTo>
                  <a:pt x="983584" y="14785"/>
                  <a:pt x="1154184" y="219513"/>
                  <a:pt x="1176784" y="488689"/>
                </a:cubicBezTo>
                <a:cubicBezTo>
                  <a:pt x="1126333" y="807853"/>
                  <a:pt x="908913" y="1001912"/>
                  <a:pt x="588392" y="977378"/>
                </a:cubicBezTo>
                <a:cubicBezTo>
                  <a:pt x="208166" y="947140"/>
                  <a:pt x="35054" y="775333"/>
                  <a:pt x="0" y="488689"/>
                </a:cubicBezTo>
                <a:close/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149F1B-7512-6C47-8CD2-8BA0FB953429}"/>
              </a:ext>
            </a:extLst>
          </p:cNvPr>
          <p:cNvSpPr/>
          <p:nvPr/>
        </p:nvSpPr>
        <p:spPr>
          <a:xfrm>
            <a:off x="9959444" y="3096016"/>
            <a:ext cx="1368260" cy="1415943"/>
          </a:xfrm>
          <a:custGeom>
            <a:avLst/>
            <a:gdLst>
              <a:gd name="connsiteX0" fmla="*/ 0 w 1368260"/>
              <a:gd name="connsiteY0" fmla="*/ 707972 h 1415943"/>
              <a:gd name="connsiteX1" fmla="*/ 684130 w 1368260"/>
              <a:gd name="connsiteY1" fmla="*/ 0 h 1415943"/>
              <a:gd name="connsiteX2" fmla="*/ 1368260 w 1368260"/>
              <a:gd name="connsiteY2" fmla="*/ 707972 h 1415943"/>
              <a:gd name="connsiteX3" fmla="*/ 684130 w 1368260"/>
              <a:gd name="connsiteY3" fmla="*/ 1415944 h 1415943"/>
              <a:gd name="connsiteX4" fmla="*/ 0 w 1368260"/>
              <a:gd name="connsiteY4" fmla="*/ 707972 h 141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260" h="1415943" extrusionOk="0">
                <a:moveTo>
                  <a:pt x="0" y="707972"/>
                </a:moveTo>
                <a:cubicBezTo>
                  <a:pt x="-39546" y="292577"/>
                  <a:pt x="223047" y="31244"/>
                  <a:pt x="684130" y="0"/>
                </a:cubicBezTo>
                <a:cubicBezTo>
                  <a:pt x="1116420" y="11464"/>
                  <a:pt x="1320538" y="318487"/>
                  <a:pt x="1368260" y="707972"/>
                </a:cubicBezTo>
                <a:cubicBezTo>
                  <a:pt x="1310834" y="1155053"/>
                  <a:pt x="1058894" y="1432921"/>
                  <a:pt x="684130" y="1415944"/>
                </a:cubicBezTo>
                <a:cubicBezTo>
                  <a:pt x="253316" y="1386958"/>
                  <a:pt x="99075" y="1146313"/>
                  <a:pt x="0" y="707972"/>
                </a:cubicBezTo>
                <a:close/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9FF8B4-A592-0C45-B615-667A5B7AA443}"/>
              </a:ext>
            </a:extLst>
          </p:cNvPr>
          <p:cNvSpPr/>
          <p:nvPr/>
        </p:nvSpPr>
        <p:spPr>
          <a:xfrm>
            <a:off x="1391026" y="1624108"/>
            <a:ext cx="4116582" cy="1471908"/>
          </a:xfrm>
          <a:custGeom>
            <a:avLst/>
            <a:gdLst>
              <a:gd name="connsiteX0" fmla="*/ 0 w 4116582"/>
              <a:gd name="connsiteY0" fmla="*/ 735954 h 1471908"/>
              <a:gd name="connsiteX1" fmla="*/ 2058291 w 4116582"/>
              <a:gd name="connsiteY1" fmla="*/ 0 h 1471908"/>
              <a:gd name="connsiteX2" fmla="*/ 4116582 w 4116582"/>
              <a:gd name="connsiteY2" fmla="*/ 735954 h 1471908"/>
              <a:gd name="connsiteX3" fmla="*/ 2058291 w 4116582"/>
              <a:gd name="connsiteY3" fmla="*/ 1471908 h 1471908"/>
              <a:gd name="connsiteX4" fmla="*/ 0 w 4116582"/>
              <a:gd name="connsiteY4" fmla="*/ 735954 h 147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582" h="1471908" extrusionOk="0">
                <a:moveTo>
                  <a:pt x="0" y="735954"/>
                </a:moveTo>
                <a:cubicBezTo>
                  <a:pt x="-23656" y="314906"/>
                  <a:pt x="864322" y="21470"/>
                  <a:pt x="2058291" y="0"/>
                </a:cubicBezTo>
                <a:cubicBezTo>
                  <a:pt x="3309534" y="24101"/>
                  <a:pt x="4020349" y="332558"/>
                  <a:pt x="4116582" y="735954"/>
                </a:cubicBezTo>
                <a:cubicBezTo>
                  <a:pt x="3932502" y="1322175"/>
                  <a:pt x="3164139" y="1642787"/>
                  <a:pt x="2058291" y="1471908"/>
                </a:cubicBezTo>
                <a:cubicBezTo>
                  <a:pt x="903748" y="1462180"/>
                  <a:pt x="90464" y="1185634"/>
                  <a:pt x="0" y="735954"/>
                </a:cubicBezTo>
                <a:close/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1CC584-EB7B-6946-8E40-267A59626316}"/>
              </a:ext>
            </a:extLst>
          </p:cNvPr>
          <p:cNvSpPr/>
          <p:nvPr/>
        </p:nvSpPr>
        <p:spPr>
          <a:xfrm>
            <a:off x="517075" y="2758854"/>
            <a:ext cx="1975604" cy="1340292"/>
          </a:xfrm>
          <a:custGeom>
            <a:avLst/>
            <a:gdLst>
              <a:gd name="connsiteX0" fmla="*/ 0 w 1975604"/>
              <a:gd name="connsiteY0" fmla="*/ 670146 h 1340292"/>
              <a:gd name="connsiteX1" fmla="*/ 987802 w 1975604"/>
              <a:gd name="connsiteY1" fmla="*/ 0 h 1340292"/>
              <a:gd name="connsiteX2" fmla="*/ 1975604 w 1975604"/>
              <a:gd name="connsiteY2" fmla="*/ 670146 h 1340292"/>
              <a:gd name="connsiteX3" fmla="*/ 987802 w 1975604"/>
              <a:gd name="connsiteY3" fmla="*/ 1340292 h 1340292"/>
              <a:gd name="connsiteX4" fmla="*/ 0 w 1975604"/>
              <a:gd name="connsiteY4" fmla="*/ 670146 h 134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604" h="1340292" extrusionOk="0">
                <a:moveTo>
                  <a:pt x="0" y="670146"/>
                </a:moveTo>
                <a:cubicBezTo>
                  <a:pt x="-119552" y="226293"/>
                  <a:pt x="392399" y="18712"/>
                  <a:pt x="987802" y="0"/>
                </a:cubicBezTo>
                <a:cubicBezTo>
                  <a:pt x="1571979" y="8132"/>
                  <a:pt x="1913403" y="302013"/>
                  <a:pt x="1975604" y="670146"/>
                </a:cubicBezTo>
                <a:cubicBezTo>
                  <a:pt x="1908994" y="1105305"/>
                  <a:pt x="1508363" y="1478402"/>
                  <a:pt x="987802" y="1340292"/>
                </a:cubicBezTo>
                <a:cubicBezTo>
                  <a:pt x="406644" y="1320809"/>
                  <a:pt x="77229" y="1077158"/>
                  <a:pt x="0" y="670146"/>
                </a:cubicBezTo>
                <a:close/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2" name="그림 11">
            <a:extLst>
              <a:ext uri="{FF2B5EF4-FFF2-40B4-BE49-F238E27FC236}">
                <a16:creationId xmlns:a16="http://schemas.microsoft.com/office/drawing/2014/main" id="{F85DCE1B-7252-F44B-8C1B-50E7873A85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2975" y="1624108"/>
            <a:ext cx="1594393" cy="14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pic>
        <p:nvPicPr>
          <p:cNvPr id="17" name="Picture 16" descr="A picture containing map&#10;&#10;Description automatically generated">
            <a:extLst>
              <a:ext uri="{FF2B5EF4-FFF2-40B4-BE49-F238E27FC236}">
                <a16:creationId xmlns:a16="http://schemas.microsoft.com/office/drawing/2014/main" id="{92894C7A-E848-B649-8F41-CDD91F51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5" y="904385"/>
            <a:ext cx="4268680" cy="5791518"/>
          </a:xfrm>
          <a:prstGeom prst="rect">
            <a:avLst/>
          </a:prstGeom>
        </p:spPr>
      </p:pic>
      <p:pic>
        <p:nvPicPr>
          <p:cNvPr id="15" name="Picture 14" descr="Text, map&#10;&#10;Description automatically generated with medium confidence">
            <a:extLst>
              <a:ext uri="{FF2B5EF4-FFF2-40B4-BE49-F238E27FC236}">
                <a16:creationId xmlns:a16="http://schemas.microsoft.com/office/drawing/2014/main" id="{16D57E83-70CC-4C4C-9605-F0F3BC690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2" y="904385"/>
            <a:ext cx="6335283" cy="5791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D8849-0B32-8C42-9762-4D1CA7872DC8}"/>
              </a:ext>
            </a:extLst>
          </p:cNvPr>
          <p:cNvSpPr txBox="1"/>
          <p:nvPr/>
        </p:nvSpPr>
        <p:spPr>
          <a:xfrm>
            <a:off x="392605" y="21002"/>
            <a:ext cx="198964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Visualization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1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10" y="2606573"/>
            <a:ext cx="2209800" cy="2145312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25F9593-A718-0B4F-9639-487604D7C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07" y="905257"/>
            <a:ext cx="4268680" cy="5773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C257E-0C1B-AF4E-B8BA-C413474AD68B}"/>
              </a:ext>
            </a:extLst>
          </p:cNvPr>
          <p:cNvSpPr txBox="1"/>
          <p:nvPr/>
        </p:nvSpPr>
        <p:spPr>
          <a:xfrm>
            <a:off x="392605" y="21002"/>
            <a:ext cx="198964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Visualization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pic>
        <p:nvPicPr>
          <p:cNvPr id="6" name="Picture 10" descr="Text&#10;&#10;Description automatically generated">
            <a:extLst>
              <a:ext uri="{FF2B5EF4-FFF2-40B4-BE49-F238E27FC236}">
                <a16:creationId xmlns:a16="http://schemas.microsoft.com/office/drawing/2014/main" id="{277A9E78-8E7D-43BA-A057-ED7527EAC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93" y="904385"/>
            <a:ext cx="4481720" cy="57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.tmdb.org/t/p/original/lvOLivVeX3DVVcwfVkxKf0R22D8.jpg">
            <a:extLst>
              <a:ext uri="{FF2B5EF4-FFF2-40B4-BE49-F238E27FC236}">
                <a16:creationId xmlns:a16="http://schemas.microsoft.com/office/drawing/2014/main" id="{977F4357-03F0-407C-8944-97F095A1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1895278"/>
            <a:ext cx="5981700" cy="3364706"/>
          </a:xfrm>
          <a:prstGeom prst="rect">
            <a:avLst/>
          </a:prstGeom>
          <a:noFill/>
          <a:ln>
            <a:solidFill>
              <a:srgbClr val="FBC49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64CBF6-8902-4693-97C1-88F0D854B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5457046"/>
            <a:ext cx="1981200" cy="161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BA2831-9A9B-D940-8163-945BC29FFCEA}"/>
              </a:ext>
            </a:extLst>
          </p:cNvPr>
          <p:cNvSpPr txBox="1"/>
          <p:nvPr/>
        </p:nvSpPr>
        <p:spPr>
          <a:xfrm>
            <a:off x="561146" y="306323"/>
            <a:ext cx="4261103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6000" dirty="0">
                <a:solidFill>
                  <a:srgbClr val="000000"/>
                </a:solidFill>
                <a:latin typeface="Harry P" panose="00000400000000000000" pitchFamily="2" charset="0"/>
              </a:rPr>
              <a:t>Similarity</a:t>
            </a:r>
            <a:r>
              <a:rPr lang="ko-KR" altLang="en-US" sz="6000" dirty="0">
                <a:solidFill>
                  <a:srgbClr val="000000"/>
                </a:solidFill>
                <a:latin typeface="Harry P" panose="00000400000000000000" pitchFamily="2" charset="0"/>
              </a:rPr>
              <a:t> </a:t>
            </a:r>
            <a:r>
              <a:rPr lang="en-US" altLang="ko-KR" sz="6000" dirty="0">
                <a:solidFill>
                  <a:srgbClr val="000000"/>
                </a:solidFill>
                <a:latin typeface="Harry P" panose="00000400000000000000" pitchFamily="2" charset="0"/>
              </a:rPr>
              <a:t>Measure</a:t>
            </a:r>
            <a:endParaRPr lang="ko-KR" altLang="en-US" sz="6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B5708-4E0D-7C41-BF14-57C59481CDC7}"/>
              </a:ext>
            </a:extLst>
          </p:cNvPr>
          <p:cNvSpPr txBox="1"/>
          <p:nvPr/>
        </p:nvSpPr>
        <p:spPr>
          <a:xfrm>
            <a:off x="4751833" y="685685"/>
            <a:ext cx="18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유사도 분석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357702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10" y="2606573"/>
            <a:ext cx="2209800" cy="2145312"/>
          </a:xfrm>
          <a:prstGeom prst="rect">
            <a:avLst/>
          </a:prstGeom>
        </p:spPr>
      </p:pic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7518E9DB-D1D9-A248-8CA4-6CFF7742B1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361" y="2570126"/>
            <a:ext cx="7988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FE50B-D057-684C-BF87-0C2D95EB97F5}"/>
              </a:ext>
            </a:extLst>
          </p:cNvPr>
          <p:cNvSpPr txBox="1"/>
          <p:nvPr/>
        </p:nvSpPr>
        <p:spPr>
          <a:xfrm>
            <a:off x="392605" y="21002"/>
            <a:ext cx="2901756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Similarity Measure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86C94D5-F6F3-A34B-8E61-731BC1063A17}"/>
              </a:ext>
            </a:extLst>
          </p:cNvPr>
          <p:cNvSpPr/>
          <p:nvPr/>
        </p:nvSpPr>
        <p:spPr>
          <a:xfrm>
            <a:off x="2088584" y="4139012"/>
            <a:ext cx="8327651" cy="638827"/>
          </a:xfrm>
          <a:custGeom>
            <a:avLst/>
            <a:gdLst>
              <a:gd name="connsiteX0" fmla="*/ 0 w 8327651"/>
              <a:gd name="connsiteY0" fmla="*/ 0 h 638827"/>
              <a:gd name="connsiteX1" fmla="*/ 8327651 w 8327651"/>
              <a:gd name="connsiteY1" fmla="*/ 0 h 638827"/>
              <a:gd name="connsiteX2" fmla="*/ 8327651 w 8327651"/>
              <a:gd name="connsiteY2" fmla="*/ 638827 h 638827"/>
              <a:gd name="connsiteX3" fmla="*/ 0 w 8327651"/>
              <a:gd name="connsiteY3" fmla="*/ 638827 h 638827"/>
              <a:gd name="connsiteX4" fmla="*/ 0 w 8327651"/>
              <a:gd name="connsiteY4" fmla="*/ 0 h 638827"/>
              <a:gd name="connsiteX5" fmla="*/ 79853 w 8327651"/>
              <a:gd name="connsiteY5" fmla="*/ 79853 h 638827"/>
              <a:gd name="connsiteX6" fmla="*/ 79853 w 8327651"/>
              <a:gd name="connsiteY6" fmla="*/ 558974 h 638827"/>
              <a:gd name="connsiteX7" fmla="*/ 8247798 w 8327651"/>
              <a:gd name="connsiteY7" fmla="*/ 558974 h 638827"/>
              <a:gd name="connsiteX8" fmla="*/ 8247798 w 8327651"/>
              <a:gd name="connsiteY8" fmla="*/ 79853 h 638827"/>
              <a:gd name="connsiteX9" fmla="*/ 79853 w 8327651"/>
              <a:gd name="connsiteY9" fmla="*/ 79853 h 63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27651" h="638827" fill="none" extrusionOk="0">
                <a:moveTo>
                  <a:pt x="0" y="0"/>
                </a:moveTo>
                <a:cubicBezTo>
                  <a:pt x="1216049" y="-123868"/>
                  <a:pt x="5222977" y="154540"/>
                  <a:pt x="8327651" y="0"/>
                </a:cubicBezTo>
                <a:cubicBezTo>
                  <a:pt x="8353665" y="164889"/>
                  <a:pt x="8350628" y="572970"/>
                  <a:pt x="8327651" y="638827"/>
                </a:cubicBezTo>
                <a:cubicBezTo>
                  <a:pt x="4404045" y="531020"/>
                  <a:pt x="3118012" y="629080"/>
                  <a:pt x="0" y="638827"/>
                </a:cubicBezTo>
                <a:cubicBezTo>
                  <a:pt x="34004" y="351736"/>
                  <a:pt x="-51764" y="230039"/>
                  <a:pt x="0" y="0"/>
                </a:cubicBezTo>
                <a:close/>
                <a:moveTo>
                  <a:pt x="79853" y="79853"/>
                </a:moveTo>
                <a:cubicBezTo>
                  <a:pt x="109620" y="248240"/>
                  <a:pt x="101712" y="451565"/>
                  <a:pt x="79853" y="558974"/>
                </a:cubicBezTo>
                <a:cubicBezTo>
                  <a:pt x="3388083" y="393148"/>
                  <a:pt x="7157616" y="594358"/>
                  <a:pt x="8247798" y="558974"/>
                </a:cubicBezTo>
                <a:cubicBezTo>
                  <a:pt x="8289931" y="357703"/>
                  <a:pt x="8289133" y="234200"/>
                  <a:pt x="8247798" y="79853"/>
                </a:cubicBezTo>
                <a:cubicBezTo>
                  <a:pt x="7106138" y="15645"/>
                  <a:pt x="2499382" y="-19652"/>
                  <a:pt x="79853" y="79853"/>
                </a:cubicBezTo>
                <a:close/>
              </a:path>
              <a:path w="8327651" h="638827" stroke="0" extrusionOk="0">
                <a:moveTo>
                  <a:pt x="0" y="0"/>
                </a:moveTo>
                <a:cubicBezTo>
                  <a:pt x="2995641" y="15910"/>
                  <a:pt x="4785507" y="166304"/>
                  <a:pt x="8327651" y="0"/>
                </a:cubicBezTo>
                <a:cubicBezTo>
                  <a:pt x="8334612" y="304359"/>
                  <a:pt x="8343125" y="446226"/>
                  <a:pt x="8327651" y="638827"/>
                </a:cubicBezTo>
                <a:cubicBezTo>
                  <a:pt x="5435325" y="657970"/>
                  <a:pt x="2152775" y="649531"/>
                  <a:pt x="0" y="638827"/>
                </a:cubicBezTo>
                <a:cubicBezTo>
                  <a:pt x="-30407" y="515677"/>
                  <a:pt x="-30707" y="311712"/>
                  <a:pt x="0" y="0"/>
                </a:cubicBezTo>
                <a:close/>
                <a:moveTo>
                  <a:pt x="79853" y="79853"/>
                </a:moveTo>
                <a:cubicBezTo>
                  <a:pt x="41803" y="196627"/>
                  <a:pt x="113774" y="455856"/>
                  <a:pt x="79853" y="558974"/>
                </a:cubicBezTo>
                <a:cubicBezTo>
                  <a:pt x="3384294" y="478727"/>
                  <a:pt x="7175112" y="681052"/>
                  <a:pt x="8247798" y="558974"/>
                </a:cubicBezTo>
                <a:cubicBezTo>
                  <a:pt x="8236839" y="506937"/>
                  <a:pt x="8210966" y="240523"/>
                  <a:pt x="8247798" y="79853"/>
                </a:cubicBezTo>
                <a:cubicBezTo>
                  <a:pt x="5854341" y="-74601"/>
                  <a:pt x="1512369" y="172651"/>
                  <a:pt x="79853" y="79853"/>
                </a:cubicBezTo>
                <a:close/>
              </a:path>
            </a:pathLst>
          </a:custGeom>
          <a:solidFill>
            <a:srgbClr val="C00000"/>
          </a:solidFill>
          <a:ln w="28575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4222757554">
                  <a:prstGeom prst="fram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E3BB3-A02D-DA4A-88DB-3D9048874A02}"/>
              </a:ext>
            </a:extLst>
          </p:cNvPr>
          <p:cNvSpPr txBox="1"/>
          <p:nvPr/>
        </p:nvSpPr>
        <p:spPr>
          <a:xfrm>
            <a:off x="2181685" y="1125628"/>
            <a:ext cx="6321184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/>
            </a:lvl1pPr>
          </a:lstStyle>
          <a:p>
            <a:pPr marL="342900" indent="-342900">
              <a:buAutoNum type="arabicPeriod"/>
            </a:pPr>
            <a:r>
              <a:rPr lang="en-US" altLang="ko-KR" sz="2000" dirty="0">
                <a:latin typeface="+mn-ea"/>
              </a:rPr>
              <a:t>Input </a:t>
            </a:r>
            <a:r>
              <a:rPr lang="ko-KR" altLang="en-US" sz="2000" dirty="0" err="1">
                <a:latin typeface="+mn-ea"/>
              </a:rPr>
              <a:t>으로</a:t>
            </a:r>
            <a:r>
              <a:rPr lang="ko-KR" altLang="en-US" sz="2000" dirty="0">
                <a:latin typeface="+mn-ea"/>
              </a:rPr>
              <a:t> 기존 데이터프레임에 </a:t>
            </a:r>
            <a:r>
              <a:rPr lang="en-US" sz="2000" dirty="0">
                <a:latin typeface="+mn-ea"/>
              </a:rPr>
              <a:t>new data</a:t>
            </a:r>
            <a:r>
              <a:rPr lang="ko-KR" altLang="en-US" sz="2000" dirty="0">
                <a:latin typeface="+mn-ea"/>
              </a:rPr>
              <a:t> 추가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 추가된 데이터프레임으로 유사도 분석 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79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64CBF6-8902-4693-97C1-88F0D854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5725404"/>
            <a:ext cx="1981200" cy="161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BA2831-9A9B-D940-8163-945BC29FFCEA}"/>
              </a:ext>
            </a:extLst>
          </p:cNvPr>
          <p:cNvSpPr txBox="1"/>
          <p:nvPr/>
        </p:nvSpPr>
        <p:spPr>
          <a:xfrm>
            <a:off x="561146" y="306323"/>
            <a:ext cx="2358338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6000" dirty="0">
                <a:solidFill>
                  <a:srgbClr val="000000"/>
                </a:solidFill>
                <a:latin typeface="Harry P" panose="00000400000000000000" pitchFamily="2" charset="0"/>
              </a:rPr>
              <a:t>Conclusion</a:t>
            </a:r>
            <a:endParaRPr lang="ko-KR" altLang="en-US" sz="6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pic>
        <p:nvPicPr>
          <p:cNvPr id="1032" name="Picture 8" descr="Things we notice watching Harry Potter films ten years on | Wizarding World">
            <a:extLst>
              <a:ext uri="{FF2B5EF4-FFF2-40B4-BE49-F238E27FC236}">
                <a16:creationId xmlns:a16="http://schemas.microsoft.com/office/drawing/2014/main" id="{514E0219-3BC3-864A-BDED-D2961DAC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41" y="1683963"/>
            <a:ext cx="6045268" cy="39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69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3C40587-D74D-42D8-AEC3-9B4E0BD6CA48}"/>
              </a:ext>
            </a:extLst>
          </p:cNvPr>
          <p:cNvGrpSpPr/>
          <p:nvPr/>
        </p:nvGrpSpPr>
        <p:grpSpPr>
          <a:xfrm>
            <a:off x="1288997" y="5153464"/>
            <a:ext cx="9614007" cy="1435100"/>
            <a:chOff x="1941244" y="4932994"/>
            <a:chExt cx="9614007" cy="1435100"/>
          </a:xfrm>
        </p:grpSpPr>
        <p:pic>
          <p:nvPicPr>
            <p:cNvPr id="4" name="Picture 3" descr="A picture containing scatter chart&#10;&#10;Description automatically generated">
              <a:extLst>
                <a:ext uri="{FF2B5EF4-FFF2-40B4-BE49-F238E27FC236}">
                  <a16:creationId xmlns:a16="http://schemas.microsoft.com/office/drawing/2014/main" id="{C2342AF4-79B2-8D4B-B733-7AAF0E51D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451" y="4932994"/>
              <a:ext cx="9194800" cy="1435100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D6998F7-C521-45E0-9933-BC4452F3E188}"/>
                </a:ext>
              </a:extLst>
            </p:cNvPr>
            <p:cNvGrpSpPr/>
            <p:nvPr/>
          </p:nvGrpSpPr>
          <p:grpSpPr>
            <a:xfrm>
              <a:off x="1941244" y="5052536"/>
              <a:ext cx="673560" cy="1140904"/>
              <a:chOff x="1762135" y="3795366"/>
              <a:chExt cx="673560" cy="114090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466983B-490E-8F48-A5A9-904854BB677E}"/>
                  </a:ext>
                </a:extLst>
              </p:cNvPr>
              <p:cNvGrpSpPr/>
              <p:nvPr/>
            </p:nvGrpSpPr>
            <p:grpSpPr>
              <a:xfrm>
                <a:off x="1762135" y="3886870"/>
                <a:ext cx="673560" cy="1049400"/>
                <a:chOff x="1300221" y="4245381"/>
                <a:chExt cx="673560" cy="1049400"/>
              </a:xfrm>
            </p:grpSpPr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">
                  <p14:nvContentPartPr>
                    <p14:cNvPr id="5" name="Ink 4">
                      <a:extLst>
                        <a:ext uri="{FF2B5EF4-FFF2-40B4-BE49-F238E27FC236}">
                          <a16:creationId xmlns:a16="http://schemas.microsoft.com/office/drawing/2014/main" id="{071AC523-785F-C341-B723-9FC0696EA5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00221" y="4245381"/>
                    <a:ext cx="649440" cy="97992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071AC523-785F-C341-B723-9FC0696EA5ED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282221" y="4227381"/>
                      <a:ext cx="685080" cy="10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7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922F1DDA-D1E7-934E-AC96-FBF42D6047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8381" y="5115501"/>
                    <a:ext cx="95400" cy="17928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922F1DDA-D1E7-934E-AC96-FBF42D604758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860741" y="5097501"/>
                      <a:ext cx="131040" cy="214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A98E880-32AA-3444-B083-12AA2FC5024D}"/>
                      </a:ext>
                    </a:extLst>
                  </p14:cNvPr>
                  <p14:cNvContentPartPr/>
                  <p14:nvPr/>
                </p14:nvContentPartPr>
                <p14:xfrm>
                  <a:off x="2355282" y="3795366"/>
                  <a:ext cx="74880" cy="2131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A98E880-32AA-3444-B083-12AA2FC5024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37368" y="3777366"/>
                    <a:ext cx="110349" cy="24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5337E4-D1CC-AC4F-A108-E1B6226C7F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05" y="2820616"/>
            <a:ext cx="9194799" cy="22946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29416F-D00F-194F-8F3C-96B67DD2D5D0}"/>
              </a:ext>
            </a:extLst>
          </p:cNvPr>
          <p:cNvSpPr/>
          <p:nvPr/>
        </p:nvSpPr>
        <p:spPr>
          <a:xfrm>
            <a:off x="6305604" y="298249"/>
            <a:ext cx="546537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  <a:t>a. </a:t>
            </a:r>
            <a:r>
              <a:rPr lang="ko-KR" altLang="en-US" sz="2000" b="1" spc="-150" dirty="0">
                <a:latin typeface="+mn-ea"/>
                <a:cs typeface="Times New Roman" panose="02020603050405020304" pitchFamily="18" charset="0"/>
              </a:rPr>
              <a:t>기숙사 추천하기</a:t>
            </a:r>
            <a:endParaRPr lang="en-US" altLang="ko-KR" sz="2000" b="1" spc="-150" dirty="0">
              <a:latin typeface="+mn-ea"/>
              <a:cs typeface="Times New Roman" panose="02020603050405020304" pitchFamily="18" charset="0"/>
            </a:endParaRPr>
          </a:p>
          <a:p>
            <a:r>
              <a:rPr lang="ko-KR" altLang="en-US" sz="2000" b="1" spc="-150" dirty="0">
                <a:latin typeface="+mn-ea"/>
                <a:cs typeface="Times New Roman" panose="02020603050405020304" pitchFamily="18" charset="0"/>
              </a:rPr>
              <a:t>더 좋은 데이터를 </a:t>
            </a:r>
            <a:r>
              <a:rPr lang="ko-KR" altLang="en-US" sz="2000" b="1" spc="-150" dirty="0" err="1">
                <a:latin typeface="+mn-ea"/>
                <a:cs typeface="Times New Roman" panose="02020603050405020304" pitchFamily="18" charset="0"/>
              </a:rPr>
              <a:t>끌어올수있었다면</a:t>
            </a:r>
            <a: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  <a:t>!</a:t>
            </a:r>
            <a:b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600" b="1" spc="-15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600" b="1" spc="-150" dirty="0">
                <a:latin typeface="+mn-ea"/>
                <a:cs typeface="Times New Roman" panose="02020603050405020304" pitchFamily="18" charset="0"/>
              </a:rPr>
              <a:t>개요 </a:t>
            </a:r>
            <a:r>
              <a:rPr lang="en-US" altLang="ko-KR" sz="1600" b="1" spc="-150" dirty="0">
                <a:latin typeface="+mn-ea"/>
                <a:cs typeface="Times New Roman" panose="02020603050405020304" pitchFamily="18" charset="0"/>
              </a:rPr>
              <a:t>+ </a:t>
            </a:r>
            <a:r>
              <a:rPr lang="ko-KR" altLang="en-US" sz="1600" b="1" spc="-150" dirty="0">
                <a:latin typeface="+mn-ea"/>
                <a:cs typeface="Times New Roman" panose="02020603050405020304" pitchFamily="18" charset="0"/>
              </a:rPr>
              <a:t>성격 </a:t>
            </a:r>
            <a:r>
              <a:rPr lang="ko-KR" altLang="en-US" sz="1600" b="1" spc="-150" dirty="0" err="1">
                <a:latin typeface="+mn-ea"/>
                <a:cs typeface="Times New Roman" panose="02020603050405020304" pitchFamily="18" charset="0"/>
              </a:rPr>
              <a:t>이런것만</a:t>
            </a:r>
            <a:r>
              <a:rPr lang="ko-KR" altLang="en-US" sz="1600" b="1" spc="-150" dirty="0">
                <a:latin typeface="+mn-ea"/>
                <a:cs typeface="Times New Roman" panose="02020603050405020304" pitchFamily="18" charset="0"/>
              </a:rPr>
              <a:t> 골라서</a:t>
            </a:r>
            <a:r>
              <a:rPr lang="en-US" altLang="ko-KR" sz="1600" b="1" spc="-15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  <a:t>b. </a:t>
            </a:r>
            <a:r>
              <a:rPr lang="ko-KR" altLang="en-US" sz="2000" b="1" spc="-150" dirty="0">
                <a:latin typeface="+mn-ea"/>
                <a:cs typeface="Times New Roman" panose="02020603050405020304" pitchFamily="18" charset="0"/>
              </a:rPr>
              <a:t>텍스트 전처리</a:t>
            </a:r>
            <a:b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Times" pitchFamily="2" charset="0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" pitchFamily="2" charset="0"/>
                <a:cs typeface="Times New Roman" panose="02020603050405020304" pitchFamily="18" charset="0"/>
              </a:rPr>
              <a:t>말 포이 </a:t>
            </a:r>
            <a:r>
              <a:rPr lang="ko-KR" altLang="en-US" sz="1600" b="1" dirty="0" err="1">
                <a:latin typeface="Times" pitchFamily="2" charset="0"/>
                <a:cs typeface="Times New Roman" panose="02020603050405020304" pitchFamily="18" charset="0"/>
              </a:rPr>
              <a:t>처럼</a:t>
            </a:r>
            <a:r>
              <a:rPr lang="ko-KR" altLang="en-US" sz="1600" b="1" dirty="0">
                <a:latin typeface="Times" pitchFamily="2" charset="0"/>
                <a:cs typeface="Times New Roman" panose="02020603050405020304" pitchFamily="18" charset="0"/>
              </a:rPr>
              <a:t> 과한 접두사 분리 문제 </a:t>
            </a:r>
            <a:r>
              <a:rPr lang="en-US" altLang="ko-KR" sz="1600" b="1" dirty="0">
                <a:latin typeface="Times" pitchFamily="2" charset="0"/>
                <a:cs typeface="Times New Roman" panose="02020603050405020304" pitchFamily="18" charset="0"/>
              </a:rPr>
              <a:t>,</a:t>
            </a:r>
            <a:r>
              <a:rPr lang="ko-KR" altLang="en-US" sz="1600" b="1" dirty="0">
                <a:latin typeface="Times" pitchFamily="2" charset="0"/>
                <a:cs typeface="Times New Roman" panose="02020603050405020304" pitchFamily="18" charset="0"/>
              </a:rPr>
              <a:t> </a:t>
            </a:r>
            <a:br>
              <a:rPr lang="en-US" altLang="ko-KR" sz="1600" b="1" dirty="0">
                <a:latin typeface="Times" pitchFamily="2" charset="0"/>
                <a:cs typeface="Times New Roman" panose="02020603050405020304" pitchFamily="18" charset="0"/>
              </a:rPr>
            </a:br>
            <a:r>
              <a:rPr lang="ko-KR" altLang="en-US" sz="1600" b="1" dirty="0">
                <a:latin typeface="Times" pitchFamily="2" charset="0"/>
                <a:cs typeface="Times New Roman" panose="02020603050405020304" pitchFamily="18" charset="0"/>
              </a:rPr>
              <a:t>한글에 적용 가능한 </a:t>
            </a:r>
            <a:r>
              <a:rPr lang="en-US" altLang="ko-KR" sz="1600" b="1" dirty="0">
                <a:latin typeface="Times" pitchFamily="2" charset="0"/>
                <a:cs typeface="Times New Roman" panose="02020603050405020304" pitchFamily="18" charset="0"/>
              </a:rPr>
              <a:t>lemmatize</a:t>
            </a:r>
            <a:r>
              <a:rPr lang="ko-KR" altLang="en-US" sz="1600" b="1" dirty="0">
                <a:latin typeface="Times" pitchFamily="2" charset="0"/>
                <a:cs typeface="Times New Roman" panose="02020603050405020304" pitchFamily="18" charset="0"/>
              </a:rPr>
              <a:t> 모듈을 </a:t>
            </a:r>
            <a:br>
              <a:rPr lang="en-US" altLang="ko-KR" sz="1600" b="1" dirty="0">
                <a:latin typeface="Times" pitchFamily="2" charset="0"/>
                <a:cs typeface="Times New Roman" panose="02020603050405020304" pitchFamily="18" charset="0"/>
              </a:rPr>
            </a:br>
            <a:r>
              <a:rPr lang="ko-KR" altLang="en-US" sz="1600" b="1" dirty="0">
                <a:latin typeface="Times" pitchFamily="2" charset="0"/>
                <a:cs typeface="Times New Roman" panose="02020603050405020304" pitchFamily="18" charset="0"/>
              </a:rPr>
              <a:t>자유롭게 사용할 수 있었더라면</a:t>
            </a:r>
            <a:r>
              <a:rPr lang="en-US" altLang="ko-KR" sz="1600" b="1" dirty="0">
                <a:latin typeface="Times" pitchFamily="2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  <a:t>c. </a:t>
            </a:r>
            <a:r>
              <a:rPr lang="ko-KR" altLang="en-US" sz="2000" b="1" spc="-150" dirty="0" err="1">
                <a:latin typeface="+mn-ea"/>
                <a:cs typeface="Times New Roman" panose="02020603050405020304" pitchFamily="18" charset="0"/>
              </a:rPr>
              <a:t>동적변수</a:t>
            </a:r>
            <a:r>
              <a:rPr lang="ko-KR" altLang="en-US" sz="2000" b="1" spc="-150" dirty="0">
                <a:latin typeface="+mn-ea"/>
                <a:cs typeface="Times New Roman" panose="02020603050405020304" pitchFamily="18" charset="0"/>
              </a:rPr>
              <a:t> 쓰지 않고 더 </a:t>
            </a:r>
            <a:r>
              <a:rPr lang="ko-KR" altLang="en-US" sz="2000" b="1" spc="-150" dirty="0" err="1">
                <a:latin typeface="+mn-ea"/>
                <a:cs typeface="Times New Roman" panose="02020603050405020304" pitchFamily="18" charset="0"/>
              </a:rPr>
              <a:t>잘할수</a:t>
            </a:r>
            <a:r>
              <a:rPr lang="ko-KR" altLang="en-US" sz="2000" b="1" spc="-150" dirty="0">
                <a:latin typeface="+mn-ea"/>
                <a:cs typeface="Times New Roman" panose="02020603050405020304" pitchFamily="18" charset="0"/>
              </a:rPr>
              <a:t> 있는지</a:t>
            </a:r>
            <a:r>
              <a:rPr lang="en-US" altLang="ko-KR" sz="2000" b="1" spc="-150" dirty="0">
                <a:latin typeface="+mn-ea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AB6BF-FB44-473F-846F-39AA9E792B17}"/>
              </a:ext>
            </a:extLst>
          </p:cNvPr>
          <p:cNvSpPr txBox="1"/>
          <p:nvPr/>
        </p:nvSpPr>
        <p:spPr>
          <a:xfrm>
            <a:off x="392605" y="21001"/>
            <a:ext cx="163217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Conclusion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07DB79-DC5D-46DA-9428-BEE2704089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297" y="1455754"/>
            <a:ext cx="4764348" cy="53641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C1CE86-1FA8-104B-B534-0B6F80821126}"/>
              </a:ext>
            </a:extLst>
          </p:cNvPr>
          <p:cNvSpPr txBox="1"/>
          <p:nvPr/>
        </p:nvSpPr>
        <p:spPr>
          <a:xfrm>
            <a:off x="565340" y="264819"/>
            <a:ext cx="2252540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6600" dirty="0">
                <a:solidFill>
                  <a:srgbClr val="000000"/>
                </a:solidFill>
                <a:latin typeface="Harry P" panose="00000400000000000000" pitchFamily="2" charset="0"/>
              </a:rPr>
              <a:t>Overview</a:t>
            </a:r>
            <a:endParaRPr lang="ko-KR" altLang="en-US" sz="66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A6DDC-5B55-2341-8473-63D6457201A3}"/>
              </a:ext>
            </a:extLst>
          </p:cNvPr>
          <p:cNvSpPr txBox="1"/>
          <p:nvPr/>
        </p:nvSpPr>
        <p:spPr>
          <a:xfrm>
            <a:off x="2824296" y="2413337"/>
            <a:ext cx="7965052" cy="16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500" b="1" dirty="0"/>
              <a:t>해리포터 등장인물 데이터에 대한</a:t>
            </a:r>
            <a:endParaRPr lang="en-US" altLang="ko-KR" sz="3500" b="1" dirty="0"/>
          </a:p>
          <a:p>
            <a:pPr algn="r">
              <a:lnSpc>
                <a:spcPct val="150000"/>
              </a:lnSpc>
            </a:pPr>
            <a:r>
              <a:rPr lang="ko-KR" altLang="en-US" sz="3500" b="1" dirty="0"/>
              <a:t>텍스트 유사도 분석</a:t>
            </a:r>
            <a:endParaRPr lang="en-US" altLang="ko-KR" sz="3500" b="1" dirty="0"/>
          </a:p>
        </p:txBody>
      </p:sp>
    </p:spTree>
    <p:extLst>
      <p:ext uri="{BB962C8B-B14F-4D97-AF65-F5344CB8AC3E}">
        <p14:creationId xmlns:p14="http://schemas.microsoft.com/office/powerpoint/2010/main" val="170380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DE6AEE-65DB-4236-B21B-3F2F261F5D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472" y="1482874"/>
            <a:ext cx="2998448" cy="37566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6410A1-A0D3-43FE-A190-B70540100D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3401" y="1482874"/>
            <a:ext cx="3104299" cy="3756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1FE9D-E234-4AB4-A70A-FFBDBB9939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0420" y="1482873"/>
            <a:ext cx="3029603" cy="37566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8FF17-AD6A-46E0-B360-3E562628D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441121" y="5387784"/>
            <a:ext cx="2343150" cy="7143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D6538CF-83EE-4987-BED8-36ECD0113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924425" y="5387784"/>
            <a:ext cx="2343150" cy="7143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AD0026-BC8A-40AB-9C14-570063347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63646" y="5387784"/>
            <a:ext cx="2343150" cy="7143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190867-7842-41C9-A1AA-94B9BD28A379}"/>
              </a:ext>
            </a:extLst>
          </p:cNvPr>
          <p:cNvSpPr/>
          <p:nvPr/>
        </p:nvSpPr>
        <p:spPr>
          <a:xfrm>
            <a:off x="2223457" y="5433504"/>
            <a:ext cx="758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harry</a:t>
            </a:r>
            <a:endParaRPr lang="ko-KR" altLang="en-US" sz="5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16D544-B02B-4B66-998B-F17F1EC1D6E4}"/>
              </a:ext>
            </a:extLst>
          </p:cNvPr>
          <p:cNvSpPr/>
          <p:nvPr/>
        </p:nvSpPr>
        <p:spPr>
          <a:xfrm>
            <a:off x="5582560" y="5416781"/>
            <a:ext cx="1135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hermione</a:t>
            </a:r>
            <a:endParaRPr lang="ko-KR" altLang="en-US" sz="5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50C405-FF96-4F68-9DF0-991B949E4109}"/>
              </a:ext>
            </a:extLst>
          </p:cNvPr>
          <p:cNvSpPr/>
          <p:nvPr/>
        </p:nvSpPr>
        <p:spPr>
          <a:xfrm>
            <a:off x="9275374" y="5429057"/>
            <a:ext cx="519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ron</a:t>
            </a:r>
            <a:endParaRPr lang="ko-KR" altLang="en-US" sz="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5B5DA-4DA5-2540-BAD2-9B6515CF9BEB}"/>
              </a:ext>
            </a:extLst>
          </p:cNvPr>
          <p:cNvSpPr txBox="1"/>
          <p:nvPr/>
        </p:nvSpPr>
        <p:spPr>
          <a:xfrm>
            <a:off x="663994" y="366183"/>
            <a:ext cx="155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arry P" panose="00000400000000000000" pitchFamily="2" charset="0"/>
              </a:rPr>
              <a:t>700..</a:t>
            </a:r>
          </a:p>
        </p:txBody>
      </p:sp>
    </p:spTree>
    <p:extLst>
      <p:ext uri="{BB962C8B-B14F-4D97-AF65-F5344CB8AC3E}">
        <p14:creationId xmlns:p14="http://schemas.microsoft.com/office/powerpoint/2010/main" val="23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EDE6A5-31AD-483F-A180-3E199416B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434" y="389693"/>
            <a:ext cx="3931132" cy="144307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9666C04-470F-45CA-B93F-F885974988A9}"/>
              </a:ext>
            </a:extLst>
          </p:cNvPr>
          <p:cNvSpPr txBox="1"/>
          <p:nvPr/>
        </p:nvSpPr>
        <p:spPr>
          <a:xfrm>
            <a:off x="5070676" y="570610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arry P" panose="00000400000000000000" pitchFamily="2" charset="0"/>
              </a:rPr>
              <a:t>I</a:t>
            </a:r>
            <a:endParaRPr lang="ko-KR" altLang="en-US" sz="3200" dirty="0">
              <a:latin typeface="Harry P" panose="000004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50E50-30A1-42EE-8DC4-0C16CD53482D}"/>
              </a:ext>
            </a:extLst>
          </p:cNvPr>
          <p:cNvSpPr txBox="1"/>
          <p:nvPr/>
        </p:nvSpPr>
        <p:spPr>
          <a:xfrm>
            <a:off x="5414033" y="620945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N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F3CDF1-E66D-4614-BBDA-6723027A99B2}"/>
              </a:ext>
            </a:extLst>
          </p:cNvPr>
          <p:cNvSpPr txBox="1"/>
          <p:nvPr/>
        </p:nvSpPr>
        <p:spPr>
          <a:xfrm>
            <a:off x="5874999" y="768988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D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FFAC7-2473-44E1-B80C-7550231A9C5C}"/>
              </a:ext>
            </a:extLst>
          </p:cNvPr>
          <p:cNvSpPr txBox="1"/>
          <p:nvPr/>
        </p:nvSpPr>
        <p:spPr>
          <a:xfrm>
            <a:off x="6279806" y="908895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arry P" panose="00000400000000000000" pitchFamily="2" charset="0"/>
              </a:rPr>
              <a:t>E</a:t>
            </a:r>
            <a:endParaRPr lang="ko-KR" altLang="en-US" sz="3200" dirty="0">
              <a:latin typeface="Harry P" panose="000004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8B4480-D6B6-40E5-A8A4-CF4574E03C4F}"/>
              </a:ext>
            </a:extLst>
          </p:cNvPr>
          <p:cNvSpPr txBox="1"/>
          <p:nvPr/>
        </p:nvSpPr>
        <p:spPr>
          <a:xfrm>
            <a:off x="6672711" y="970495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X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A7667E-72ED-49D7-807E-1C415E03F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sp>
        <p:nvSpPr>
          <p:cNvPr id="32" name="직사각형 19">
            <a:extLst>
              <a:ext uri="{FF2B5EF4-FFF2-40B4-BE49-F238E27FC236}">
                <a16:creationId xmlns:a16="http://schemas.microsoft.com/office/drawing/2014/main" id="{74262B74-C7C0-2D49-BAB1-101F544368A5}"/>
              </a:ext>
            </a:extLst>
          </p:cNvPr>
          <p:cNvSpPr/>
          <p:nvPr/>
        </p:nvSpPr>
        <p:spPr>
          <a:xfrm>
            <a:off x="2089163" y="3095630"/>
            <a:ext cx="17844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Harry P" pitchFamily="2" charset="0"/>
                <a:cs typeface="Times New Roman" panose="02020603050405020304" pitchFamily="18" charset="0"/>
              </a:rPr>
              <a:t>Crawling</a:t>
            </a:r>
            <a:endParaRPr lang="en-US" altLang="ko-KR" sz="5400" spc="-75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arry P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19">
            <a:extLst>
              <a:ext uri="{FF2B5EF4-FFF2-40B4-BE49-F238E27FC236}">
                <a16:creationId xmlns:a16="http://schemas.microsoft.com/office/drawing/2014/main" id="{63B40C25-8C32-1E48-A2F1-0630C9A7EB18}"/>
              </a:ext>
            </a:extLst>
          </p:cNvPr>
          <p:cNvSpPr/>
          <p:nvPr/>
        </p:nvSpPr>
        <p:spPr>
          <a:xfrm>
            <a:off x="1685206" y="4450845"/>
            <a:ext cx="25923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Harry P" pitchFamily="2" charset="0"/>
                <a:cs typeface="Times New Roman" panose="02020603050405020304" pitchFamily="18" charset="0"/>
              </a:rPr>
              <a:t>Preprocessing</a:t>
            </a:r>
            <a:endParaRPr lang="en-US" altLang="ko-KR" sz="5400" spc="-75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arry P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19">
            <a:extLst>
              <a:ext uri="{FF2B5EF4-FFF2-40B4-BE49-F238E27FC236}">
                <a16:creationId xmlns:a16="http://schemas.microsoft.com/office/drawing/2014/main" id="{2E1C8193-8826-9E4E-9A85-674E6BAE2DE2}"/>
              </a:ext>
            </a:extLst>
          </p:cNvPr>
          <p:cNvSpPr/>
          <p:nvPr/>
        </p:nvSpPr>
        <p:spPr>
          <a:xfrm>
            <a:off x="6772265" y="2370144"/>
            <a:ext cx="36824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Harry P" pitchFamily="2" charset="0"/>
                <a:cs typeface="Times New Roman" panose="02020603050405020304" pitchFamily="18" charset="0"/>
              </a:rPr>
              <a:t>Similarity Measure</a:t>
            </a:r>
            <a:endParaRPr lang="en-US" altLang="ko-KR" sz="5400" spc="-75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arry P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19">
            <a:extLst>
              <a:ext uri="{FF2B5EF4-FFF2-40B4-BE49-F238E27FC236}">
                <a16:creationId xmlns:a16="http://schemas.microsoft.com/office/drawing/2014/main" id="{871761EE-C92B-8040-89F8-62A29C3AFEA3}"/>
              </a:ext>
            </a:extLst>
          </p:cNvPr>
          <p:cNvSpPr/>
          <p:nvPr/>
        </p:nvSpPr>
        <p:spPr>
          <a:xfrm>
            <a:off x="7592200" y="3830851"/>
            <a:ext cx="20425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Harry P" pitchFamily="2" charset="0"/>
                <a:cs typeface="Times New Roman" panose="02020603050405020304" pitchFamily="18" charset="0"/>
              </a:rPr>
              <a:t>Conclusion</a:t>
            </a:r>
            <a:endParaRPr lang="en-US" altLang="ko-KR" sz="5400" spc="-75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arry P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0955C4-BC03-A74C-9C56-C7BEB5E41A5B}"/>
              </a:ext>
            </a:extLst>
          </p:cNvPr>
          <p:cNvSpPr txBox="1"/>
          <p:nvPr/>
        </p:nvSpPr>
        <p:spPr>
          <a:xfrm>
            <a:off x="1997791" y="1811250"/>
            <a:ext cx="1875835" cy="924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5400" dirty="0">
                <a:solidFill>
                  <a:srgbClr val="000000"/>
                </a:solidFill>
                <a:latin typeface="Harry P" panose="00000400000000000000" pitchFamily="2" charset="0"/>
              </a:rPr>
              <a:t>Overview</a:t>
            </a:r>
            <a:endParaRPr lang="ko-KR" altLang="en-US" sz="54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pic>
        <p:nvPicPr>
          <p:cNvPr id="49" name="그림 6">
            <a:extLst>
              <a:ext uri="{FF2B5EF4-FFF2-40B4-BE49-F238E27FC236}">
                <a16:creationId xmlns:a16="http://schemas.microsoft.com/office/drawing/2014/main" id="{4A7915DE-F812-4648-822A-D4C8D13F5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152900" y="4141793"/>
            <a:ext cx="3886200" cy="38100"/>
          </a:xfrm>
          <a:prstGeom prst="rect">
            <a:avLst/>
          </a:prstGeom>
        </p:spPr>
      </p:pic>
      <p:sp>
        <p:nvSpPr>
          <p:cNvPr id="50" name="직사각형 4">
            <a:extLst>
              <a:ext uri="{FF2B5EF4-FFF2-40B4-BE49-F238E27FC236}">
                <a16:creationId xmlns:a16="http://schemas.microsoft.com/office/drawing/2014/main" id="{3FAC32B8-19FD-D54A-8C5D-95F8B210AA14}"/>
              </a:ext>
            </a:extLst>
          </p:cNvPr>
          <p:cNvSpPr/>
          <p:nvPr/>
        </p:nvSpPr>
        <p:spPr>
          <a:xfrm>
            <a:off x="4333159" y="2001113"/>
            <a:ext cx="1353256" cy="336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67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……………… 03</a:t>
            </a:r>
          </a:p>
        </p:txBody>
      </p:sp>
      <p:sp>
        <p:nvSpPr>
          <p:cNvPr id="51" name="직사각형 34">
            <a:extLst>
              <a:ext uri="{FF2B5EF4-FFF2-40B4-BE49-F238E27FC236}">
                <a16:creationId xmlns:a16="http://schemas.microsoft.com/office/drawing/2014/main" id="{54764CC5-84E5-9E46-8485-C8A389078C1F}"/>
              </a:ext>
            </a:extLst>
          </p:cNvPr>
          <p:cNvSpPr/>
          <p:nvPr/>
        </p:nvSpPr>
        <p:spPr>
          <a:xfrm>
            <a:off x="4333159" y="3313333"/>
            <a:ext cx="1353256" cy="336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67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……………… 09</a:t>
            </a:r>
          </a:p>
        </p:txBody>
      </p:sp>
      <p:sp>
        <p:nvSpPr>
          <p:cNvPr id="52" name="직사각형 47">
            <a:extLst>
              <a:ext uri="{FF2B5EF4-FFF2-40B4-BE49-F238E27FC236}">
                <a16:creationId xmlns:a16="http://schemas.microsoft.com/office/drawing/2014/main" id="{B4E89D3E-3F26-CE46-8DFE-FDCE4E806591}"/>
              </a:ext>
            </a:extLst>
          </p:cNvPr>
          <p:cNvSpPr/>
          <p:nvPr/>
        </p:nvSpPr>
        <p:spPr>
          <a:xfrm>
            <a:off x="4333159" y="4744227"/>
            <a:ext cx="1353256" cy="336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67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……………… 12</a:t>
            </a:r>
          </a:p>
        </p:txBody>
      </p:sp>
      <p:sp>
        <p:nvSpPr>
          <p:cNvPr id="53" name="직사각형 36">
            <a:extLst>
              <a:ext uri="{FF2B5EF4-FFF2-40B4-BE49-F238E27FC236}">
                <a16:creationId xmlns:a16="http://schemas.microsoft.com/office/drawing/2014/main" id="{9976BDF7-808B-0C4B-906F-F558E53D811B}"/>
              </a:ext>
            </a:extLst>
          </p:cNvPr>
          <p:cNvSpPr/>
          <p:nvPr/>
        </p:nvSpPr>
        <p:spPr>
          <a:xfrm>
            <a:off x="9101427" y="3313333"/>
            <a:ext cx="1353256" cy="336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67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……………… 14</a:t>
            </a:r>
          </a:p>
        </p:txBody>
      </p:sp>
      <p:sp>
        <p:nvSpPr>
          <p:cNvPr id="56" name="직사각형 54">
            <a:extLst>
              <a:ext uri="{FF2B5EF4-FFF2-40B4-BE49-F238E27FC236}">
                <a16:creationId xmlns:a16="http://schemas.microsoft.com/office/drawing/2014/main" id="{50694782-7C5C-8044-A21C-3CB2497E3B9E}"/>
              </a:ext>
            </a:extLst>
          </p:cNvPr>
          <p:cNvSpPr/>
          <p:nvPr/>
        </p:nvSpPr>
        <p:spPr>
          <a:xfrm>
            <a:off x="9108359" y="4744227"/>
            <a:ext cx="1353256" cy="336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67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……………… 16</a:t>
            </a:r>
          </a:p>
        </p:txBody>
      </p:sp>
    </p:spTree>
    <p:extLst>
      <p:ext uri="{BB962C8B-B14F-4D97-AF65-F5344CB8AC3E}">
        <p14:creationId xmlns:p14="http://schemas.microsoft.com/office/powerpoint/2010/main" val="27057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8973" y="2928341"/>
            <a:ext cx="2209800" cy="2145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20641-45FC-6E49-9F83-7F3499E08DCA}"/>
              </a:ext>
            </a:extLst>
          </p:cNvPr>
          <p:cNvSpPr txBox="1"/>
          <p:nvPr/>
        </p:nvSpPr>
        <p:spPr>
          <a:xfrm>
            <a:off x="770689" y="962292"/>
            <a:ext cx="79650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latin typeface="+mn-ea"/>
              </a:rPr>
              <a:t>해리포터 </a:t>
            </a:r>
            <a:r>
              <a:rPr lang="ko-KR" altLang="en-US" b="1" spc="-150" dirty="0" err="1">
                <a:latin typeface="+mn-ea"/>
              </a:rPr>
              <a:t>나무위키</a:t>
            </a:r>
            <a:r>
              <a:rPr lang="ko-KR" altLang="en-US" b="1" spc="-150" dirty="0">
                <a:latin typeface="+mn-ea"/>
              </a:rPr>
              <a:t> 문서를 데이터로 선정</a:t>
            </a:r>
            <a:endParaRPr lang="en-US" altLang="ko-KR" b="1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pc="-150" dirty="0">
                <a:latin typeface="+mn-ea"/>
              </a:rPr>
              <a:t>→ </a:t>
            </a:r>
            <a:r>
              <a:rPr lang="ko-KR" altLang="en-US" spc="-150" dirty="0">
                <a:latin typeface="+mn-ea"/>
              </a:rPr>
              <a:t>각 기숙사별 학생들을 깔끔하게 불러올 수 있을 것이라 예상했기 때문 </a:t>
            </a:r>
            <a:endParaRPr lang="en-US" altLang="ko-KR" spc="-150" dirty="0">
              <a:latin typeface="+mn-ea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993378D4-3701-B644-99E8-F12AB23C5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7" y="2090845"/>
            <a:ext cx="6782154" cy="1924384"/>
          </a:xfrm>
          <a:prstGeom prst="rect">
            <a:avLst/>
          </a:prstGeom>
        </p:spPr>
      </p:pic>
      <p:pic>
        <p:nvPicPr>
          <p:cNvPr id="6" name="Picture 5" descr="Diagram, table, calendar&#10;&#10;Description automatically generated with medium confidence">
            <a:extLst>
              <a:ext uri="{FF2B5EF4-FFF2-40B4-BE49-F238E27FC236}">
                <a16:creationId xmlns:a16="http://schemas.microsoft.com/office/drawing/2014/main" id="{389D1907-222F-A94C-9019-B0C5497CDA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9688" y="3711433"/>
            <a:ext cx="3439539" cy="241020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4E0B149-1D24-2D43-AA2B-1E757FD206F2}"/>
              </a:ext>
            </a:extLst>
          </p:cNvPr>
          <p:cNvGrpSpPr/>
          <p:nvPr/>
        </p:nvGrpSpPr>
        <p:grpSpPr>
          <a:xfrm>
            <a:off x="891985" y="3711433"/>
            <a:ext cx="696960" cy="843840"/>
            <a:chOff x="1351957" y="3323739"/>
            <a:chExt cx="696960" cy="843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3153D3-3C6C-BD4C-861C-7638889837BA}"/>
                    </a:ext>
                  </a:extLst>
                </p14:cNvPr>
                <p14:cNvContentPartPr/>
                <p14:nvPr/>
              </p14:nvContentPartPr>
              <p14:xfrm>
                <a:off x="1351957" y="3323739"/>
                <a:ext cx="636480" cy="715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3153D3-3C6C-BD4C-861C-7638889837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3957" y="3306099"/>
                  <a:ext cx="6721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876AC6-51F1-104C-8F10-B7E7DE2F84E4}"/>
                    </a:ext>
                  </a:extLst>
                </p14:cNvPr>
                <p14:cNvContentPartPr/>
                <p14:nvPr/>
              </p14:nvContentPartPr>
              <p14:xfrm>
                <a:off x="1839397" y="3886779"/>
                <a:ext cx="209520" cy="28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876AC6-51F1-104C-8F10-B7E7DE2F84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1397" y="3868779"/>
                  <a:ext cx="245160" cy="31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3A6484B-64DC-0D4A-9863-99C90D3997F3}"/>
              </a:ext>
            </a:extLst>
          </p:cNvPr>
          <p:cNvSpPr txBox="1"/>
          <p:nvPr/>
        </p:nvSpPr>
        <p:spPr>
          <a:xfrm>
            <a:off x="8003263" y="1556955"/>
            <a:ext cx="333969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latin typeface="+mn-ea"/>
              </a:rPr>
              <a:t>학생의 이름과 기숙사</a:t>
            </a:r>
            <a:r>
              <a:rPr lang="en-US" altLang="ko-KR" b="1" spc="-15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spc="-150" dirty="0">
                <a:latin typeface="+mn-ea"/>
              </a:rPr>
              <a:t>학생의 이름 페이지로 들어가면</a:t>
            </a:r>
            <a:endParaRPr lang="en-US" altLang="ko-KR" b="1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pc="-150" dirty="0">
                <a:latin typeface="+mn-ea"/>
              </a:rPr>
              <a:t>나오는 본문 을 가져오기로 함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21" name="Picture 20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E96F5093-7BBE-784A-9496-4CD2C6E1C26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2387" y="3189797"/>
            <a:ext cx="4881077" cy="289436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AFA20FA-40FB-4047-8946-BBD54008F2BC}"/>
              </a:ext>
            </a:extLst>
          </p:cNvPr>
          <p:cNvGrpSpPr/>
          <p:nvPr/>
        </p:nvGrpSpPr>
        <p:grpSpPr>
          <a:xfrm>
            <a:off x="3953889" y="4168428"/>
            <a:ext cx="2849040" cy="262440"/>
            <a:chOff x="4286016" y="4062408"/>
            <a:chExt cx="2849040" cy="262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38B8C9-16D8-744E-988F-D8D86CBD023C}"/>
                    </a:ext>
                  </a:extLst>
                </p14:cNvPr>
                <p14:cNvContentPartPr/>
                <p14:nvPr/>
              </p14:nvContentPartPr>
              <p14:xfrm>
                <a:off x="4286016" y="4132608"/>
                <a:ext cx="2812320" cy="19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38B8C9-16D8-744E-988F-D8D86CBD02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8016" y="4114968"/>
                  <a:ext cx="2847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99B1AA-1159-6246-8481-81D7A8B842C6}"/>
                    </a:ext>
                  </a:extLst>
                </p14:cNvPr>
                <p14:cNvContentPartPr/>
                <p14:nvPr/>
              </p14:nvContentPartPr>
              <p14:xfrm>
                <a:off x="6935976" y="4062408"/>
                <a:ext cx="199080" cy="202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99B1AA-1159-6246-8481-81D7A8B842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17976" y="4044408"/>
                  <a:ext cx="234720" cy="23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F6EC9F9-692B-6742-8413-2C578BCDC3F5}"/>
              </a:ext>
            </a:extLst>
          </p:cNvPr>
          <p:cNvSpPr txBox="1"/>
          <p:nvPr/>
        </p:nvSpPr>
        <p:spPr>
          <a:xfrm>
            <a:off x="317266" y="244763"/>
            <a:ext cx="9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endParaRPr lang="en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8A5078-DE27-C046-8CD6-036875DF5B57}"/>
              </a:ext>
            </a:extLst>
          </p:cNvPr>
          <p:cNvSpPr txBox="1"/>
          <p:nvPr/>
        </p:nvSpPr>
        <p:spPr>
          <a:xfrm>
            <a:off x="295879" y="-40220"/>
            <a:ext cx="142539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Crawling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7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C52E11FB-224A-174B-81F4-2F544D1515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611" y="1346295"/>
            <a:ext cx="6491166" cy="2872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20641-45FC-6E49-9F83-7F3499E08DCA}"/>
              </a:ext>
            </a:extLst>
          </p:cNvPr>
          <p:cNvSpPr txBox="1"/>
          <p:nvPr/>
        </p:nvSpPr>
        <p:spPr>
          <a:xfrm>
            <a:off x="2322733" y="4444003"/>
            <a:ext cx="4964923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필요 없는 부분들까지 긁어오게 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BeautifulSoup4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select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기능 사용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→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간결해진 전처리 코드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4C100-AEE8-5948-A972-7D68C6F18DFC}"/>
              </a:ext>
            </a:extLst>
          </p:cNvPr>
          <p:cNvSpPr txBox="1"/>
          <p:nvPr/>
        </p:nvSpPr>
        <p:spPr>
          <a:xfrm>
            <a:off x="295879" y="-40220"/>
            <a:ext cx="142539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Crawling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pic>
        <p:nvPicPr>
          <p:cNvPr id="14" name="그림 7">
            <a:extLst>
              <a:ext uri="{FF2B5EF4-FFF2-40B4-BE49-F238E27FC236}">
                <a16:creationId xmlns:a16="http://schemas.microsoft.com/office/drawing/2014/main" id="{29D521AA-C574-204C-8752-F2DE20BE4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0653" y="3909497"/>
            <a:ext cx="3041266" cy="2948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5A391B-D3AD-194F-8433-64C90D529149}"/>
              </a:ext>
            </a:extLst>
          </p:cNvPr>
          <p:cNvSpPr txBox="1"/>
          <p:nvPr/>
        </p:nvSpPr>
        <p:spPr>
          <a:xfrm>
            <a:off x="9285790" y="3018861"/>
            <a:ext cx="2220480" cy="1733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Harry P" panose="00000400000000000000" pitchFamily="2" charset="0"/>
              </a:rPr>
              <a:t>“</a:t>
            </a:r>
            <a:r>
              <a:rPr lang="en-US" altLang="ko-KR" sz="2400" dirty="0" err="1">
                <a:solidFill>
                  <a:srgbClr val="000000"/>
                </a:solidFill>
                <a:latin typeface="Harry P" panose="00000400000000000000" pitchFamily="2" charset="0"/>
              </a:rPr>
              <a:t>Wingardium</a:t>
            </a:r>
            <a:r>
              <a:rPr lang="en-US" altLang="ko-KR" sz="2400" dirty="0">
                <a:solidFill>
                  <a:srgbClr val="000000"/>
                </a:solidFill>
                <a:latin typeface="Harry P" panose="00000400000000000000" pitchFamily="2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Harry P" panose="00000400000000000000" pitchFamily="2" charset="0"/>
              </a:rPr>
              <a:t>Leviosa</a:t>
            </a:r>
            <a:r>
              <a:rPr lang="en-US" altLang="ko-KR" sz="2400" dirty="0">
                <a:solidFill>
                  <a:srgbClr val="000000"/>
                </a:solidFill>
                <a:latin typeface="Harry P" panose="00000400000000000000" pitchFamily="2" charset="0"/>
              </a:rPr>
              <a:t>!”</a:t>
            </a:r>
            <a:endParaRPr lang="en-KR" sz="2400" dirty="0">
              <a:hlinkClick r:id="rId6"/>
            </a:endParaRPr>
          </a:p>
          <a:p>
            <a:pPr>
              <a:lnSpc>
                <a:spcPts val="7000"/>
              </a:lnSpc>
            </a:pPr>
            <a:endParaRPr lang="ko-KR" altLang="en-US" sz="24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1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218757-A551-7B43-B358-49E9BAFA3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93" y="685023"/>
            <a:ext cx="7839128" cy="2234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8688E-ACA1-AA40-9878-5CEE98120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995" y="3378921"/>
            <a:ext cx="7839126" cy="2518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1DFCA-9634-834B-8824-B268F891F3C7}"/>
              </a:ext>
            </a:extLst>
          </p:cNvPr>
          <p:cNvSpPr txBox="1"/>
          <p:nvPr/>
        </p:nvSpPr>
        <p:spPr>
          <a:xfrm>
            <a:off x="295879" y="-40220"/>
            <a:ext cx="142539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Crawling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FCA87-48D7-C442-AC5D-671A5C59DC70}"/>
              </a:ext>
            </a:extLst>
          </p:cNvPr>
          <p:cNvSpPr txBox="1"/>
          <p:nvPr/>
        </p:nvSpPr>
        <p:spPr>
          <a:xfrm>
            <a:off x="400983" y="2680144"/>
            <a:ext cx="347335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50" dirty="0">
                <a:latin typeface="+mn-ea"/>
              </a:rPr>
              <a:t>예상과 달리 </a:t>
            </a:r>
            <a:r>
              <a:rPr lang="ko-KR" altLang="en-US" sz="2000" b="1" spc="-150" dirty="0" err="1">
                <a:latin typeface="+mn-ea"/>
              </a:rPr>
              <a:t>나무위키의</a:t>
            </a:r>
            <a:r>
              <a:rPr lang="ko-KR" altLang="en-US" sz="2000" b="1" spc="-150" dirty="0">
                <a:latin typeface="+mn-ea"/>
              </a:rPr>
              <a:t> </a:t>
            </a:r>
            <a:endParaRPr lang="en-US" altLang="ko-KR" sz="2000" b="1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-150" dirty="0">
                <a:latin typeface="+mn-ea"/>
              </a:rPr>
              <a:t>페이지 구성이 좋지 않음</a:t>
            </a:r>
            <a:endParaRPr lang="en-US" altLang="ko-KR" sz="2000" b="1" spc="-150" dirty="0">
              <a:latin typeface="+mn-ea"/>
            </a:endParaRPr>
          </a:p>
        </p:txBody>
      </p:sp>
      <p:sp>
        <p:nvSpPr>
          <p:cNvPr id="10" name="화살표: 갈매기형 수장 2">
            <a:extLst>
              <a:ext uri="{FF2B5EF4-FFF2-40B4-BE49-F238E27FC236}">
                <a16:creationId xmlns:a16="http://schemas.microsoft.com/office/drawing/2014/main" id="{AAA581C6-A67B-7643-AEC1-172B0B637EA8}"/>
              </a:ext>
            </a:extLst>
          </p:cNvPr>
          <p:cNvSpPr/>
          <p:nvPr/>
        </p:nvSpPr>
        <p:spPr>
          <a:xfrm>
            <a:off x="3054427" y="2694336"/>
            <a:ext cx="546755" cy="95615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8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1DFCA-9634-834B-8824-B268F891F3C7}"/>
              </a:ext>
            </a:extLst>
          </p:cNvPr>
          <p:cNvSpPr txBox="1"/>
          <p:nvPr/>
        </p:nvSpPr>
        <p:spPr>
          <a:xfrm>
            <a:off x="295879" y="-40220"/>
            <a:ext cx="142539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Crawling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82ABA-D648-634F-BF61-790E89C48128}"/>
              </a:ext>
            </a:extLst>
          </p:cNvPr>
          <p:cNvSpPr txBox="1"/>
          <p:nvPr/>
        </p:nvSpPr>
        <p:spPr>
          <a:xfrm>
            <a:off x="751514" y="2405313"/>
            <a:ext cx="379225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모든 페이지에 공통적으로 있는 </a:t>
            </a:r>
            <a:r>
              <a:rPr lang="en-US" altLang="ko-KR" sz="2000" b="1" dirty="0"/>
              <a:t>‘1.</a:t>
            </a:r>
            <a:r>
              <a:rPr lang="ko-KR" altLang="en-US" sz="2000" b="1" dirty="0"/>
              <a:t>개요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소개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 부분을 </a:t>
            </a:r>
            <a:r>
              <a:rPr lang="ko-KR" altLang="en-US" sz="2000" b="1" dirty="0" err="1"/>
              <a:t>크롤링</a:t>
            </a:r>
            <a:r>
              <a:rPr lang="ko-KR" altLang="en-US" sz="2000" b="1" dirty="0"/>
              <a:t> 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15" name="그림 16">
            <a:extLst>
              <a:ext uri="{FF2B5EF4-FFF2-40B4-BE49-F238E27FC236}">
                <a16:creationId xmlns:a16="http://schemas.microsoft.com/office/drawing/2014/main" id="{503E8DF7-A806-704B-A878-F0278156E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979" y="3808833"/>
            <a:ext cx="2696632" cy="3036119"/>
          </a:xfrm>
          <a:prstGeom prst="rect">
            <a:avLst/>
          </a:prstGeom>
        </p:spPr>
      </p:pic>
      <p:sp>
        <p:nvSpPr>
          <p:cNvPr id="3" name="AutoShape 2">
            <a:hlinkClick r:id="rId5"/>
            <a:extLst>
              <a:ext uri="{FF2B5EF4-FFF2-40B4-BE49-F238E27FC236}">
                <a16:creationId xmlns:a16="http://schemas.microsoft.com/office/drawing/2014/main" id="{75666401-A734-084C-A1C4-91D9564DD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A149CD5-FDAE-9847-9A69-225D40F1E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89" y="679450"/>
            <a:ext cx="5638800" cy="5499100"/>
          </a:xfrm>
          <a:prstGeom prst="rect">
            <a:avLst/>
          </a:prstGeom>
        </p:spPr>
      </p:pic>
      <p:sp>
        <p:nvSpPr>
          <p:cNvPr id="8" name="화살표: 갈매기형 수장 2">
            <a:extLst>
              <a:ext uri="{FF2B5EF4-FFF2-40B4-BE49-F238E27FC236}">
                <a16:creationId xmlns:a16="http://schemas.microsoft.com/office/drawing/2014/main" id="{C16643E3-346E-3B46-AA3F-CDE46D7793C4}"/>
              </a:ext>
            </a:extLst>
          </p:cNvPr>
          <p:cNvSpPr/>
          <p:nvPr/>
        </p:nvSpPr>
        <p:spPr>
          <a:xfrm>
            <a:off x="4452014" y="2499987"/>
            <a:ext cx="546755" cy="95615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8">
            <a:extLst>
              <a:ext uri="{FF2B5EF4-FFF2-40B4-BE49-F238E27FC236}">
                <a16:creationId xmlns:a16="http://schemas.microsoft.com/office/drawing/2014/main" id="{930D1390-4C58-AF46-9F94-212363A49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606573"/>
            <a:ext cx="2209800" cy="2145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2AA57-A216-C44A-9942-E405B1CF1947}"/>
              </a:ext>
            </a:extLst>
          </p:cNvPr>
          <p:cNvSpPr txBox="1"/>
          <p:nvPr/>
        </p:nvSpPr>
        <p:spPr>
          <a:xfrm>
            <a:off x="4480012" y="2037494"/>
            <a:ext cx="3231975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6000" dirty="0">
                <a:solidFill>
                  <a:srgbClr val="000000"/>
                </a:solidFill>
                <a:latin typeface="Harry P" panose="00000400000000000000" pitchFamily="2" charset="0"/>
              </a:rPr>
              <a:t>Select vs find</a:t>
            </a:r>
            <a:endParaRPr lang="ko-KR" altLang="en-US" sz="6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CCE9E-CF1C-EF40-A801-48F7DDE0EB02}"/>
              </a:ext>
            </a:extLst>
          </p:cNvPr>
          <p:cNvSpPr txBox="1"/>
          <p:nvPr/>
        </p:nvSpPr>
        <p:spPr>
          <a:xfrm>
            <a:off x="5119610" y="1217834"/>
            <a:ext cx="1952779" cy="859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3200" dirty="0">
                <a:solidFill>
                  <a:srgbClr val="000000"/>
                </a:solidFill>
                <a:latin typeface="Harry P" panose="00000400000000000000" pitchFamily="2" charset="0"/>
              </a:rPr>
              <a:t>BeautifulSoup4</a:t>
            </a:r>
            <a:endParaRPr lang="ko-KR" altLang="en-US" sz="32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F4717-DFEB-F64D-8894-51C1927985E0}"/>
              </a:ext>
            </a:extLst>
          </p:cNvPr>
          <p:cNvSpPr txBox="1"/>
          <p:nvPr/>
        </p:nvSpPr>
        <p:spPr>
          <a:xfrm>
            <a:off x="295879" y="-40220"/>
            <a:ext cx="142539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Harry P" panose="00000400000000000000" pitchFamily="2" charset="0"/>
              </a:rPr>
              <a:t>Crawling</a:t>
            </a:r>
            <a:endParaRPr lang="ko-KR" altLang="en-US" sz="40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62C062D0-BE7A-0348-912F-99AB43DFF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37" y="3458288"/>
            <a:ext cx="9309123" cy="11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0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275</Words>
  <Application>Microsoft Macintosh PowerPoint</Application>
  <PresentationFormat>Widescreen</PresentationFormat>
  <Paragraphs>74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Harry P</vt:lpstr>
      <vt:lpstr>Times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Chigwan</dc:creator>
  <cp:lastModifiedBy>윤지윤</cp:lastModifiedBy>
  <cp:revision>35</cp:revision>
  <dcterms:created xsi:type="dcterms:W3CDTF">2019-03-31T15:40:27Z</dcterms:created>
  <dcterms:modified xsi:type="dcterms:W3CDTF">2021-04-19T05:23:59Z</dcterms:modified>
</cp:coreProperties>
</file>