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1" r:id="rId5"/>
    <p:sldId id="262" r:id="rId6"/>
    <p:sldId id="266" r:id="rId7"/>
    <p:sldId id="269" r:id="rId8"/>
    <p:sldId id="270" r:id="rId9"/>
    <p:sldId id="273" r:id="rId10"/>
    <p:sldId id="274" r:id="rId11"/>
    <p:sldId id="282" r:id="rId12"/>
    <p:sldId id="283" r:id="rId13"/>
    <p:sldId id="284" r:id="rId14"/>
    <p:sldId id="263" r:id="rId15"/>
    <p:sldId id="265" r:id="rId16"/>
    <p:sldId id="271" r:id="rId17"/>
    <p:sldId id="275" r:id="rId18"/>
    <p:sldId id="276" r:id="rId19"/>
    <p:sldId id="287" r:id="rId20"/>
    <p:sldId id="277" r:id="rId21"/>
    <p:sldId id="278" r:id="rId22"/>
    <p:sldId id="280" r:id="rId23"/>
    <p:sldId id="286" r:id="rId24"/>
    <p:sldId id="28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9FC6CE0-C80A-49B2-A58A-82AFB1CC9503}">
          <p14:sldIdLst>
            <p14:sldId id="257"/>
            <p14:sldId id="258"/>
            <p14:sldId id="259"/>
            <p14:sldId id="261"/>
            <p14:sldId id="262"/>
            <p14:sldId id="266"/>
            <p14:sldId id="269"/>
            <p14:sldId id="270"/>
            <p14:sldId id="273"/>
            <p14:sldId id="274"/>
            <p14:sldId id="282"/>
            <p14:sldId id="283"/>
            <p14:sldId id="284"/>
            <p14:sldId id="263"/>
            <p14:sldId id="265"/>
            <p14:sldId id="271"/>
            <p14:sldId id="275"/>
            <p14:sldId id="276"/>
            <p14:sldId id="287"/>
            <p14:sldId id="277"/>
            <p14:sldId id="278"/>
            <p14:sldId id="280"/>
            <p14:sldId id="286"/>
            <p14:sldId id="288"/>
          </p14:sldIdLst>
        </p14:section>
        <p14:section name="제목 없는 구역" id="{50785A5F-A19B-4BBA-BF98-F0C5FD452EB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" initials="w" lastIdx="1" clrIdx="0">
    <p:extLst>
      <p:ext uri="{19B8F6BF-5375-455C-9EA6-DF929625EA0E}">
        <p15:presenceInfo xmlns:p15="http://schemas.microsoft.com/office/powerpoint/2012/main" userId="1acc0091cb41f4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BCA3"/>
    <a:srgbClr val="6DCAAC"/>
    <a:srgbClr val="DA576F"/>
    <a:srgbClr val="118748"/>
    <a:srgbClr val="2D8ED1"/>
    <a:srgbClr val="E06F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81558" autoAdjust="0"/>
  </p:normalViewPr>
  <p:slideViewPr>
    <p:cSldViewPr snapToGrid="0">
      <p:cViewPr varScale="1">
        <p:scale>
          <a:sx n="92" d="100"/>
          <a:sy n="92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C303D-B036-4C7F-9104-45303A0E6BAE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4F6A4-53FF-4CCE-840D-1F1C61D89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869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4F6A4-53FF-4CCE-840D-1F1C61D894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058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Mapbox</a:t>
            </a:r>
            <a:r>
              <a:rPr lang="en-US" altLang="ko-KR" dirty="0"/>
              <a:t> access token 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ChoroplethViz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시각화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4F6A4-53FF-4CCE-840D-1F1C61D8947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651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  <a:r>
              <a:rPr lang="en-US" altLang="ko-KR"/>
              <a:t>: </a:t>
            </a:r>
            <a:r>
              <a:rPr lang="ko-KR" altLang="en-US"/>
              <a:t>서울연구원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4F6A4-53FF-4CCE-840D-1F1C61D8947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012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조대연강사님</a:t>
            </a:r>
            <a:r>
              <a:rPr lang="ko-KR" altLang="en-US" dirty="0"/>
              <a:t> </a:t>
            </a:r>
            <a:r>
              <a:rPr lang="ko-KR" altLang="en-US" err="1"/>
              <a:t>장우성매니저님</a:t>
            </a:r>
            <a:r>
              <a:rPr lang="ko-KR" altLang="en-US"/>
              <a:t> 구글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4F6A4-53FF-4CCE-840D-1F1C61D8947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56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도시공원 및 녹지에 관한 법률에 의하면 공원의 확보 최소기준은 주민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인당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6㎡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이상을 확보하도록 규정하고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ko-KR" altLang="en-US" dirty="0"/>
            </a:br>
            <a:r>
              <a:rPr lang="ko-KR" altLang="en-US" dirty="0"/>
              <a:t>공원 지정 후 </a:t>
            </a:r>
            <a:r>
              <a:rPr lang="en-US" altLang="ko-KR" dirty="0"/>
              <a:t>20</a:t>
            </a:r>
            <a:r>
              <a:rPr lang="ko-KR" altLang="en-US" dirty="0"/>
              <a:t>년 동안 사업이 시행되지 않으면 개인사유재산으로 인정됨</a:t>
            </a:r>
            <a:br>
              <a:rPr lang="ko-KR" altLang="en-US" dirty="0"/>
            </a:b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인류 생존을 위해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2050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까지 이산화탄소 순배출을 제로로 만들자는 탄소중립을 역설했고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온실가스 감축의무가 있는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파리기후변화협정가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올해 발효되면서 국제적으로 대응정책이 적극적으로 시행되고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대한민국도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2050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탄소중립사회로의 전환계획을 발표하면서 기후변화 대응에 적극 참여하기로 하였다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그중 서울시가 오는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년까지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6000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억원을 투입해 경제위기와 기후위기를 동시에 극복할 수 있도록 ‘그린뉴딜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정책’을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추진한다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데믹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전염병 대유행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시대를 통과 중인 건축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디자인계에서 새로운 공간에 대한 아이디어를 속속 내놓고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오스트리아 공원은 ‘거리 두기’ 중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건축회사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프레히트가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제안한 ‘거리 두기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공원’의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그래픽 개념도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좁고 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인용 산책로 여러 개를 나무 울타리로 구분해 안전 거리를 확보하고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코로나 종식 이후엔 ‘혼자만의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시간’을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위한 공간으로 활용하자는 아이디어를 담았다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4F6A4-53FF-4CCE-840D-1F1C61D8947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016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4F6A4-53FF-4CCE-840D-1F1C61D8947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554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ASTYPE </a:t>
            </a:r>
            <a:r>
              <a:rPr lang="ko-KR" altLang="en-US" dirty="0"/>
              <a:t>데이터 타입 변경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4F6A4-53FF-4CCE-840D-1F1C61D8947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61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0.3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4F6A4-53FF-4CCE-840D-1F1C61D8947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382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Marginal </a:t>
            </a:r>
            <a:r>
              <a:rPr lang="ko-KR" altLang="en-US" dirty="0"/>
              <a:t>그래프에는 히스토그램</a:t>
            </a:r>
            <a:r>
              <a:rPr lang="en-US" altLang="ko-KR" dirty="0"/>
              <a:t>, </a:t>
            </a:r>
            <a:r>
              <a:rPr lang="ko-KR" altLang="en-US" dirty="0"/>
              <a:t>중앙에는 산포도 </a:t>
            </a:r>
            <a:r>
              <a:rPr lang="en-US" altLang="ko-KR" dirty="0"/>
              <a:t>/  </a:t>
            </a:r>
            <a:r>
              <a:rPr lang="ko-KR" altLang="en-US" dirty="0"/>
              <a:t>회귀선 </a:t>
            </a:r>
            <a:r>
              <a:rPr lang="en-US" altLang="ko-KR" dirty="0"/>
              <a:t>/  </a:t>
            </a:r>
            <a:r>
              <a:rPr lang="ko-KR" altLang="en-US" dirty="0" err="1"/>
              <a:t>헥스빈</a:t>
            </a:r>
            <a:r>
              <a:rPr lang="en-US" altLang="ko-KR" dirty="0"/>
              <a:t>6</a:t>
            </a:r>
            <a:r>
              <a:rPr lang="ko-KR" altLang="en-US" dirty="0"/>
              <a:t>각 </a:t>
            </a:r>
            <a:r>
              <a:rPr lang="en-US" altLang="ko-KR" dirty="0"/>
              <a:t>/ </a:t>
            </a:r>
            <a:r>
              <a:rPr lang="en-US" altLang="ko-KR" dirty="0" err="1"/>
              <a:t>kde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4F6A4-53FF-4CCE-840D-1F1C61D8947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28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Folium,</a:t>
            </a:r>
            <a:r>
              <a:rPr lang="ko-KR" altLang="en-US" dirty="0"/>
              <a:t> </a:t>
            </a:r>
            <a:r>
              <a:rPr lang="en-US" altLang="ko-KR" dirty="0"/>
              <a:t>Choropleth Map</a:t>
            </a:r>
            <a:r>
              <a:rPr lang="ko-KR" altLang="en-US" dirty="0"/>
              <a:t>을 이용하여 지역구 면적에 따른 색을 표현하였고 공원의 위치데이터에 포인트를 생성하여 면적에 비례하여 크기를 표현하였고 클릭할 경우 공원이름을 표시하였습니다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4F6A4-53FF-4CCE-840D-1F1C61D8947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490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Mapbox</a:t>
            </a:r>
            <a:r>
              <a:rPr lang="en-US" altLang="ko-KR" dirty="0"/>
              <a:t> access token 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ChoroplethViz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시각화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4F6A4-53FF-4CCE-840D-1F1C61D8947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5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6E645-81D4-4AC1-A7A5-213B72E6D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331A9C-4602-493B-8238-D8B3A6746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65719-F120-4B7E-945E-BE08AE5B9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B5FA-2390-4225-A500-C2C31252C722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CBAFD5-9A64-44B8-A8D7-AD4B02D3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F99929-EBC2-4D27-AECD-8A7E0F10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0B05-53F1-4B7B-B818-C78EB317A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17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7B61E-DA50-4224-9A39-93CD836F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61381A-CF52-46B4-AEFE-DAAD5859F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116B7-2629-44B8-9BCF-C912C0F0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B5FA-2390-4225-A500-C2C31252C722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7BABD-C83F-40B2-B0A3-76928025E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EF24F-97DC-481B-A9B2-2B56C19A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0B05-53F1-4B7B-B818-C78EB317A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49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54DD0E-B05F-4387-BD0C-A65FF798E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7684D7-406B-4BED-AD01-DB4A77718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1D342-7827-490E-946F-6AF7A6E1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B5FA-2390-4225-A500-C2C31252C722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76DBF1-C00A-4760-AAED-68C79347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44EFC-7BA7-4F53-BE68-6A01C469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0B05-53F1-4B7B-B818-C78EB317A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39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C209D-46F2-404D-9BF1-1265FCB0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162F30-EB24-4EB1-A8DF-488CC655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772242-3C54-4DF0-966B-FB8E4C1F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B5FA-2390-4225-A500-C2C31252C722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91719-DA47-4257-BCA5-BCA7DB91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8DAC24-6DD5-431C-8093-6F350159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0B05-53F1-4B7B-B818-C78EB317A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67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05D48-F355-43A6-B2DE-40C97C68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8BA6CE-43D6-4192-8607-E84CB49A0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EB74D-1F3F-47C3-96FE-3351FD16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B5FA-2390-4225-A500-C2C31252C722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BD188C-D214-447A-9101-C39F22F9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C0502-1A94-40B8-ACDD-9A90AE82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0B05-53F1-4B7B-B818-C78EB317A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3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454CC-5277-48B4-BE64-95634FA5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F2D76-82B7-4FCC-AB28-5FB0208CA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6C5D4F-C35A-42F0-8310-5145C0C17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C2C3C1-690C-464A-8172-26F14DB96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B5FA-2390-4225-A500-C2C31252C722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1BB343-5FC9-46F0-91D3-31F3C005A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B7F747-3039-47F4-B977-436E4445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0B05-53F1-4B7B-B818-C78EB317A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23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C4D0F-E855-42F9-A15E-30BBC20C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1BDF11-E5E2-4402-8279-A6035645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506C62-1C61-4AF5-BCCF-6B69BC44F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B3BDA6-0E63-4B7D-AF78-F05739F7F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534ED8-7F44-4624-9842-9AFAA1AF3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D58A63-EE09-4029-A629-6C401B7D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B5FA-2390-4225-A500-C2C31252C722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94BAE3-00D1-4254-8871-3E4BC645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184A76-6334-4598-AB59-CE96E6A4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0B05-53F1-4B7B-B818-C78EB317A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19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9303E-DF93-4079-AC60-41E1A402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B9FD2E-3D9D-4B2D-970A-E1F3C46AC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B5FA-2390-4225-A500-C2C31252C722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118A16-06F3-41CB-A558-E5949373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C85F75-3E11-4FE1-8B66-70FBC523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0B05-53F1-4B7B-B818-C78EB317A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12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2A1037-9F96-4228-A1F3-9C55EB81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B5FA-2390-4225-A500-C2C31252C722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1CE931-C9E6-4862-A836-887278D6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DD0089-1399-4FB7-9F6B-9671C8FB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0B05-53F1-4B7B-B818-C78EB317A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3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C2411-0B0F-4D36-8E3E-0D9C9A6F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BA599-15FA-4B8E-9592-1FCF50AAE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252C6F-3320-45D9-A4EC-4189B10DF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4E692F-4CB7-4FB5-9BEB-9D8126FB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B5FA-2390-4225-A500-C2C31252C722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012F22-1E6A-4246-A17B-BB394590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819ACF-7951-4FC6-8839-A2DD9828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0B05-53F1-4B7B-B818-C78EB317A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79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03A91-B9E1-42BB-96B8-66131844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3E46C9-DE68-42DC-B706-26EAA59F4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9DCF8C-107B-4F49-B168-DAC8DDF6E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025610-37E4-4A51-A162-23DB74AC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B5FA-2390-4225-A500-C2C31252C722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DEC3AA-EEA4-4A49-834D-E0054DB8C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BCE6BF-98EA-45A2-AD25-69E2C8F0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70B05-53F1-4B7B-B818-C78EB317A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22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A21648-897A-4227-A5C3-CD5A1623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A1801E-E7F8-4D12-8377-80792F5AD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50F18-39EC-40D2-BF23-4F4F4BE3E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6B5FA-2390-4225-A500-C2C31252C722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116CAA-2321-401B-96A1-31090BA58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1187C-944E-4B2A-ACDE-06FD09A16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70B05-53F1-4B7B-B818-C78EB317A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72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5CDD2B95-BC81-4A85-8F02-DFF78E1B0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청주시 친환경 도시 조성 해법은…">
            <a:extLst>
              <a:ext uri="{FF2B5EF4-FFF2-40B4-BE49-F238E27FC236}">
                <a16:creationId xmlns:a16="http://schemas.microsoft.com/office/drawing/2014/main" id="{1DBAD1FF-A507-4DFF-AFF1-E4FD551F9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22CE17F-2BE6-4377-8727-759426C0B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053" y="-385763"/>
            <a:ext cx="9144000" cy="2387600"/>
          </a:xfrm>
        </p:spPr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공원과 건강에 대한 고찰</a:t>
            </a:r>
          </a:p>
        </p:txBody>
      </p:sp>
    </p:spTree>
    <p:extLst>
      <p:ext uri="{BB962C8B-B14F-4D97-AF65-F5344CB8AC3E}">
        <p14:creationId xmlns:p14="http://schemas.microsoft.com/office/powerpoint/2010/main" val="281777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9D0DF39-392E-466C-8504-055F5F685FD8}"/>
              </a:ext>
            </a:extLst>
          </p:cNvPr>
          <p:cNvSpPr txBox="1">
            <a:spLocks/>
          </p:cNvSpPr>
          <p:nvPr/>
        </p:nvSpPr>
        <p:spPr>
          <a:xfrm>
            <a:off x="739775" y="1296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solidFill>
                  <a:srgbClr val="FF0000"/>
                </a:solidFill>
              </a:rPr>
              <a:t>시행착오 </a:t>
            </a:r>
            <a:r>
              <a:rPr lang="en-US" altLang="ko-KR" sz="4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0B175904-CD21-4159-B99F-19F44C4B3291}"/>
              </a:ext>
            </a:extLst>
          </p:cNvPr>
          <p:cNvSpPr txBox="1">
            <a:spLocks/>
          </p:cNvSpPr>
          <p:nvPr/>
        </p:nvSpPr>
        <p:spPr>
          <a:xfrm>
            <a:off x="839788" y="1455165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000" dirty="0"/>
              <a:t>☞ 시도</a:t>
            </a: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0FBA5A5-DB9D-4E38-98B1-BADAF41E339E}"/>
              </a:ext>
            </a:extLst>
          </p:cNvPr>
          <p:cNvSpPr txBox="1">
            <a:spLocks/>
          </p:cNvSpPr>
          <p:nvPr/>
        </p:nvSpPr>
        <p:spPr>
          <a:xfrm>
            <a:off x="839788" y="2088168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/>
              <a:t>공원 총 면적을 인구로 나눠서 </a:t>
            </a:r>
            <a:r>
              <a:rPr lang="en-US" altLang="ko-KR" sz="2000"/>
              <a:t>1</a:t>
            </a:r>
            <a:r>
              <a:rPr lang="ko-KR" altLang="en-US" sz="2000"/>
              <a:t>인당 공원면적을 구하려고 시도</a:t>
            </a:r>
            <a:r>
              <a:rPr lang="en-US" altLang="ko-KR" sz="2000"/>
              <a:t>.</a:t>
            </a:r>
            <a:endParaRPr lang="en-US" altLang="ko-KR" sz="2000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EA65F9BD-0283-4D3C-B633-054CA7D49E65}"/>
              </a:ext>
            </a:extLst>
          </p:cNvPr>
          <p:cNvSpPr txBox="1">
            <a:spLocks/>
          </p:cNvSpPr>
          <p:nvPr/>
        </p:nvSpPr>
        <p:spPr>
          <a:xfrm>
            <a:off x="6308430" y="1426248"/>
            <a:ext cx="5183188" cy="5227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000" dirty="0"/>
              <a:t>☞ 문제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E33E5D1-0C5E-4131-B82C-973CF10D9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768" y="3580588"/>
            <a:ext cx="3479680" cy="327741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AA11104-2FFE-497C-A8E3-9FB7E652D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266" y="2026433"/>
            <a:ext cx="5569349" cy="6382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D363D00-DB8C-4278-A664-556FE52D8124}"/>
              </a:ext>
            </a:extLst>
          </p:cNvPr>
          <p:cNvSpPr txBox="1"/>
          <p:nvPr/>
        </p:nvSpPr>
        <p:spPr>
          <a:xfrm>
            <a:off x="6308430" y="2742122"/>
            <a:ext cx="5883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반점 때문에 숫자가 </a:t>
            </a:r>
            <a:r>
              <a:rPr lang="en-US" altLang="ko-KR" sz="2000" dirty="0"/>
              <a:t>float</a:t>
            </a:r>
            <a:r>
              <a:rPr lang="ko-KR" altLang="en-US" sz="2000" dirty="0"/>
              <a:t>으로 읽히지 않고 </a:t>
            </a:r>
            <a:r>
              <a:rPr lang="en-US" altLang="ko-KR" sz="2000" dirty="0"/>
              <a:t>object</a:t>
            </a:r>
            <a:r>
              <a:rPr lang="ko-KR" altLang="en-US" sz="2000" dirty="0"/>
              <a:t>로 읽혀서</a:t>
            </a:r>
            <a:r>
              <a:rPr lang="en-US" altLang="ko-KR" sz="2000" dirty="0"/>
              <a:t> </a:t>
            </a:r>
            <a:r>
              <a:rPr lang="ko-KR" altLang="en-US" sz="2000" dirty="0"/>
              <a:t>연산 불가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45DFCD7-9B88-43EF-A1C0-5C1CC975F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0" y="3211494"/>
            <a:ext cx="5703404" cy="38737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89A90F-AEF8-401D-BBE4-8E5F8B7C6A20}"/>
              </a:ext>
            </a:extLst>
          </p:cNvPr>
          <p:cNvSpPr/>
          <p:nvPr/>
        </p:nvSpPr>
        <p:spPr>
          <a:xfrm>
            <a:off x="7951114" y="5872726"/>
            <a:ext cx="1654132" cy="42287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98F071-489E-4B34-8CD7-AF4252340000}"/>
              </a:ext>
            </a:extLst>
          </p:cNvPr>
          <p:cNvSpPr/>
          <p:nvPr/>
        </p:nvSpPr>
        <p:spPr>
          <a:xfrm>
            <a:off x="2658922" y="3211494"/>
            <a:ext cx="3445912" cy="36909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87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해결 방법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4789" y="1325645"/>
            <a:ext cx="1074774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</a:rPr>
              <a:t>Lambda</a:t>
            </a:r>
            <a:r>
              <a:rPr lang="en-US" altLang="ko-KR" sz="2000" dirty="0"/>
              <a:t> </a:t>
            </a:r>
            <a:r>
              <a:rPr lang="ko-KR" altLang="en-US" sz="2000" dirty="0"/>
              <a:t>함수를 사용하여 숫자 안의 반점을 지워주고</a:t>
            </a:r>
            <a:r>
              <a:rPr lang="en-US" altLang="ko-KR" sz="2000" dirty="0"/>
              <a:t>, </a:t>
            </a:r>
            <a:r>
              <a:rPr lang="en-US" altLang="ko-KR" sz="2000" dirty="0" err="1">
                <a:solidFill>
                  <a:schemeClr val="accent4"/>
                </a:solidFill>
              </a:rPr>
              <a:t>astype</a:t>
            </a:r>
            <a:r>
              <a:rPr lang="en-US" altLang="ko-KR" sz="2000" dirty="0"/>
              <a:t> </a:t>
            </a:r>
            <a:r>
              <a:rPr lang="ko-KR" altLang="en-US" sz="2000" dirty="0"/>
              <a:t>함수를 사용하여 </a:t>
            </a:r>
            <a:r>
              <a:rPr lang="en-US" altLang="ko-KR" sz="2000" dirty="0"/>
              <a:t>object</a:t>
            </a:r>
            <a:r>
              <a:rPr lang="ko-KR" altLang="en-US" sz="2000" dirty="0"/>
              <a:t>를 </a:t>
            </a:r>
            <a:r>
              <a:rPr lang="en-US" altLang="ko-KR" sz="2000" dirty="0"/>
              <a:t>float64</a:t>
            </a:r>
            <a:r>
              <a:rPr lang="ko-KR" altLang="en-US" sz="2000" dirty="0"/>
              <a:t>형태로 바꿈</a:t>
            </a:r>
            <a:r>
              <a:rPr lang="en-US" altLang="ko-KR" sz="2000" dirty="0"/>
              <a:t>.</a:t>
            </a:r>
          </a:p>
          <a:p>
            <a:endParaRPr lang="ko-KR" altLang="en-US" sz="2400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89" y="2312336"/>
            <a:ext cx="7972174" cy="399945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617140" y="2910639"/>
            <a:ext cx="2949548" cy="37223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92501" y="4968644"/>
            <a:ext cx="1538836" cy="37223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050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119853"/>
            <a:ext cx="5157787" cy="823912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☞ 시도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088168"/>
            <a:ext cx="5157787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서울시 구별 항목을 </a:t>
            </a:r>
            <a:r>
              <a:rPr lang="en-US" altLang="ko-KR" sz="2000" dirty="0"/>
              <a:t>1</a:t>
            </a:r>
            <a:r>
              <a:rPr lang="ko-KR" altLang="en-US" sz="2000" dirty="0"/>
              <a:t>부터 </a:t>
            </a:r>
            <a:r>
              <a:rPr lang="en-US" altLang="ko-KR" sz="2000" dirty="0"/>
              <a:t>10</a:t>
            </a:r>
            <a:r>
              <a:rPr lang="ko-KR" altLang="en-US" sz="2000" dirty="0"/>
              <a:t>까지 </a:t>
            </a:r>
            <a:r>
              <a:rPr lang="ko-KR" altLang="en-US" sz="2000" dirty="0">
                <a:solidFill>
                  <a:schemeClr val="accent4"/>
                </a:solidFill>
              </a:rPr>
              <a:t>점수화</a:t>
            </a:r>
            <a:r>
              <a:rPr lang="ko-KR" altLang="en-US" sz="2000" dirty="0"/>
              <a:t>하여 순위를 매기려고 시도</a:t>
            </a:r>
            <a:r>
              <a:rPr lang="en-US" altLang="ko-KR" sz="2000" dirty="0"/>
              <a:t>.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08430" y="1427915"/>
            <a:ext cx="5183188" cy="522709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☞ 문제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51" y="2787658"/>
            <a:ext cx="6163379" cy="12126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04767" y="2010717"/>
            <a:ext cx="4762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고혈압 </a:t>
            </a:r>
            <a:r>
              <a:rPr lang="ko-KR" altLang="en-US" dirty="0" err="1"/>
              <a:t>유병율과</a:t>
            </a:r>
            <a:r>
              <a:rPr lang="ko-KR" altLang="en-US" dirty="0"/>
              <a:t> 스트레스 인지율 등 부정적인 항목의 수치가 높으면 점수도 함께 상승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구별 점수를 측정할 때 </a:t>
            </a:r>
            <a:r>
              <a:rPr lang="ko-KR" altLang="en-US" dirty="0">
                <a:solidFill>
                  <a:schemeClr val="accent4"/>
                </a:solidFill>
              </a:rPr>
              <a:t>정확도 떨어짐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111" y="4120524"/>
            <a:ext cx="4222967" cy="247027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097" y="4078137"/>
            <a:ext cx="4032457" cy="2540131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7157301" y="5607147"/>
            <a:ext cx="1019597" cy="50234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EF68B506-B573-463E-8D68-AAD1580AD52E}"/>
              </a:ext>
            </a:extLst>
          </p:cNvPr>
          <p:cNvSpPr txBox="1">
            <a:spLocks/>
          </p:cNvSpPr>
          <p:nvPr/>
        </p:nvSpPr>
        <p:spPr>
          <a:xfrm>
            <a:off x="739775" y="1296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solidFill>
                  <a:srgbClr val="FF0000"/>
                </a:solidFill>
              </a:rPr>
              <a:t>시행착오 </a:t>
            </a:r>
            <a:r>
              <a:rPr lang="en-US" altLang="ko-KR" sz="40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15501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해결 방법</a:t>
            </a:r>
            <a:br>
              <a:rPr lang="en-US" altLang="ko-KR" b="1" dirty="0"/>
            </a:b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9711"/>
            <a:ext cx="8580929" cy="262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81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119853"/>
            <a:ext cx="5157787" cy="823912"/>
          </a:xfrm>
        </p:spPr>
        <p:txBody>
          <a:bodyPr>
            <a:normAutofit/>
          </a:bodyPr>
          <a:lstStyle/>
          <a:p>
            <a:r>
              <a:rPr lang="ko-KR" altLang="en-US" sz="3000" b="0" dirty="0"/>
              <a:t>☞ 시도</a:t>
            </a: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9" y="2731353"/>
            <a:ext cx="6547399" cy="4096243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08430" y="1354582"/>
            <a:ext cx="5183188" cy="522709"/>
          </a:xfrm>
        </p:spPr>
        <p:txBody>
          <a:bodyPr>
            <a:normAutofit/>
          </a:bodyPr>
          <a:lstStyle/>
          <a:p>
            <a:r>
              <a:rPr lang="ko-KR" altLang="en-US" sz="3000" b="0" dirty="0"/>
              <a:t>☞ 문제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08430" y="2023467"/>
            <a:ext cx="5883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</a:t>
            </a:r>
            <a:r>
              <a:rPr lang="ko-KR" altLang="en-US" sz="2000" dirty="0"/>
              <a:t>축의 라벨에 </a:t>
            </a:r>
            <a:r>
              <a:rPr lang="en-US" altLang="ko-KR" sz="2000" dirty="0"/>
              <a:t>‘</a:t>
            </a:r>
            <a:r>
              <a:rPr lang="ko-KR" altLang="en-US" sz="2000" dirty="0"/>
              <a:t>스트레스 인지율</a:t>
            </a:r>
            <a:r>
              <a:rPr lang="en-US" altLang="ko-KR" sz="2000" dirty="0"/>
              <a:t>’</a:t>
            </a:r>
            <a:r>
              <a:rPr lang="ko-KR" altLang="en-US" sz="2000" dirty="0"/>
              <a:t>과 </a:t>
            </a:r>
            <a:r>
              <a:rPr lang="en-US" altLang="ko-KR" sz="2000" dirty="0"/>
              <a:t>‘</a:t>
            </a:r>
            <a:r>
              <a:rPr lang="ko-KR" altLang="en-US" sz="2000" dirty="0"/>
              <a:t>고혈압유병율</a:t>
            </a:r>
            <a:r>
              <a:rPr lang="en-US" altLang="ko-KR" sz="2000" dirty="0"/>
              <a:t>’</a:t>
            </a:r>
            <a:r>
              <a:rPr lang="ko-KR" altLang="en-US" sz="2000" dirty="0"/>
              <a:t>이 함께 보이지 않고</a:t>
            </a:r>
            <a:r>
              <a:rPr lang="en-US" altLang="ko-KR" sz="2000" dirty="0"/>
              <a:t>, ‘</a:t>
            </a:r>
            <a:r>
              <a:rPr lang="ko-KR" altLang="en-US" sz="2000" dirty="0"/>
              <a:t>고혈압유병율</a:t>
            </a:r>
            <a:r>
              <a:rPr lang="en-US" altLang="ko-KR" sz="2000" dirty="0"/>
              <a:t>’</a:t>
            </a:r>
            <a:r>
              <a:rPr lang="ko-KR" altLang="en-US" sz="2000" dirty="0"/>
              <a:t>만 표시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39787" y="2044629"/>
            <a:ext cx="5350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두 그래프의 빈도 수에 따른 히스토그램 </a:t>
            </a:r>
            <a:endParaRPr lang="en-US" altLang="ko-KR" sz="2000" dirty="0"/>
          </a:p>
          <a:p>
            <a:r>
              <a:rPr lang="ko-KR" altLang="en-US" sz="2000" dirty="0"/>
              <a:t>제작 시도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8831796" y="2377410"/>
            <a:ext cx="2480869" cy="2495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030C4D7-6C61-418D-92F0-FA4FDDE12FA3}"/>
              </a:ext>
            </a:extLst>
          </p:cNvPr>
          <p:cNvSpPr txBox="1">
            <a:spLocks/>
          </p:cNvSpPr>
          <p:nvPr/>
        </p:nvSpPr>
        <p:spPr>
          <a:xfrm>
            <a:off x="739775" y="1296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solidFill>
                  <a:srgbClr val="FF0000"/>
                </a:solidFill>
              </a:rPr>
              <a:t>시행착오 </a:t>
            </a:r>
            <a:r>
              <a:rPr lang="en-US" altLang="ko-KR" sz="4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202CDD-EB06-4446-B13C-9FB85DF1C769}"/>
              </a:ext>
            </a:extLst>
          </p:cNvPr>
          <p:cNvSpPr/>
          <p:nvPr/>
        </p:nvSpPr>
        <p:spPr>
          <a:xfrm>
            <a:off x="839787" y="3236914"/>
            <a:ext cx="6426922" cy="52459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E15C19-4FFD-4103-8F06-0847B3675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634" y="4737237"/>
            <a:ext cx="3383192" cy="209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1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해결 방법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4789" y="1325645"/>
            <a:ext cx="1074774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그래프 함수 뒤에 </a:t>
            </a:r>
            <a:r>
              <a:rPr lang="en-US" altLang="ko-KR" sz="2000" dirty="0" err="1"/>
              <a:t>plt.xlabel</a:t>
            </a:r>
            <a:r>
              <a:rPr lang="en-US" altLang="ko-KR" sz="2000" dirty="0"/>
              <a:t>(‘</a:t>
            </a:r>
            <a:r>
              <a:rPr lang="ko-KR" altLang="en-US" sz="2000" dirty="0"/>
              <a:t>스트레스 인지율</a:t>
            </a:r>
            <a:r>
              <a:rPr lang="en-US" altLang="ko-KR" sz="2000" dirty="0"/>
              <a:t>(r) &amp; </a:t>
            </a:r>
            <a:r>
              <a:rPr lang="ko-KR" altLang="en-US" sz="2000" dirty="0"/>
              <a:t>고혈압유병율</a:t>
            </a:r>
            <a:r>
              <a:rPr lang="en-US" altLang="ko-KR" sz="2000" dirty="0"/>
              <a:t>(g)’)</a:t>
            </a:r>
            <a:r>
              <a:rPr lang="ko-KR" altLang="en-US" sz="2000" dirty="0"/>
              <a:t>을 넣어주어 그래프 하나에 두 개의 변수 내용을 담도록 함</a:t>
            </a:r>
            <a:r>
              <a:rPr lang="en-US" altLang="ko-KR" sz="2000" dirty="0"/>
              <a:t>.</a:t>
            </a:r>
            <a:endParaRPr lang="ko-KR" altLang="en-US" sz="2400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25" y="2235574"/>
            <a:ext cx="6847380" cy="18609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009" y="3382198"/>
            <a:ext cx="5292192" cy="337897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994931" y="6388935"/>
            <a:ext cx="2949548" cy="372233"/>
          </a:xfrm>
          <a:prstGeom prst="rect">
            <a:avLst/>
          </a:prstGeom>
          <a:solidFill>
            <a:schemeClr val="accent4">
              <a:alpha val="4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69525" y="3633324"/>
            <a:ext cx="3861419" cy="242761"/>
          </a:xfrm>
          <a:prstGeom prst="rect">
            <a:avLst/>
          </a:prstGeom>
          <a:solidFill>
            <a:schemeClr val="bg1">
              <a:lumMod val="95000"/>
              <a:alpha val="2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871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9D0DF39-392E-466C-8504-055F5F685FD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자료 시각화 </a:t>
            </a:r>
            <a:r>
              <a:rPr lang="en-US" altLang="ko-KR" dirty="0"/>
              <a:t>‘</a:t>
            </a:r>
            <a:r>
              <a:rPr lang="ko-KR" altLang="en-US" dirty="0"/>
              <a:t>막대그래프</a:t>
            </a:r>
            <a:r>
              <a:rPr lang="en-US" altLang="ko-KR" dirty="0"/>
              <a:t>’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4D0BA7-B064-4CE1-A951-583476EF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561" y="2055637"/>
            <a:ext cx="6898229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CDAA380-B7CF-4597-B2BE-B559A3C3C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83582" y="1843087"/>
            <a:ext cx="4722617" cy="445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065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14D0BA7-B064-4CE1-A951-583476EF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1245" y="1947930"/>
            <a:ext cx="6321454" cy="159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39D0DF39-392E-466C-8504-055F5F685FD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자료 시각화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118748"/>
                </a:solidFill>
              </a:rPr>
              <a:t>Heatmap </a:t>
            </a:r>
            <a:r>
              <a:rPr lang="ko-KR" altLang="en-US" dirty="0">
                <a:solidFill>
                  <a:srgbClr val="118748"/>
                </a:solidFill>
              </a:rPr>
              <a:t>상관관계분석 </a:t>
            </a:r>
            <a:endParaRPr lang="en-US" altLang="ko-KR" dirty="0">
              <a:solidFill>
                <a:srgbClr val="118748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CDAA380-B7CF-4597-B2BE-B559A3C3C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68551" y="2141519"/>
            <a:ext cx="4560889" cy="385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3E827F0-1B97-437E-AE92-FE96C187BB6B}"/>
              </a:ext>
            </a:extLst>
          </p:cNvPr>
          <p:cNvSpPr/>
          <p:nvPr/>
        </p:nvSpPr>
        <p:spPr>
          <a:xfrm>
            <a:off x="347330" y="2488502"/>
            <a:ext cx="2289544" cy="30318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D07BA7-3C23-44CF-8F0C-95ED828C9614}"/>
              </a:ext>
            </a:extLst>
          </p:cNvPr>
          <p:cNvSpPr/>
          <p:nvPr/>
        </p:nvSpPr>
        <p:spPr>
          <a:xfrm>
            <a:off x="1461656" y="3061855"/>
            <a:ext cx="491836" cy="13451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F18CF7ED-F8DD-4495-BCF3-CC5F66725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020" y="3649028"/>
            <a:ext cx="3340180" cy="310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9D0DF39-392E-466C-8504-055F5F685FD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자료 시각화 </a:t>
            </a:r>
            <a:r>
              <a:rPr lang="en-US" altLang="ko-KR" dirty="0"/>
              <a:t>– </a:t>
            </a:r>
            <a:r>
              <a:rPr lang="ko-KR" altLang="en-US" dirty="0">
                <a:solidFill>
                  <a:srgbClr val="CCBCA3"/>
                </a:solidFill>
              </a:rPr>
              <a:t>히스토그램</a:t>
            </a:r>
            <a:endParaRPr lang="en-US" altLang="ko-KR" dirty="0">
              <a:solidFill>
                <a:srgbClr val="CCBCA3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CDAA380-B7CF-4597-B2BE-B559A3C3C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54712" y="1843088"/>
            <a:ext cx="3502513" cy="266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C0E7C1CA-BC45-45B8-82BC-42FC3FB70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97" y="1693310"/>
            <a:ext cx="6706974" cy="306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441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75263-E7B0-406F-B6EC-E842A1318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3FD749-FBE2-4412-9C21-0E05C7343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1C4C5F-42E6-4C0A-8392-4F7B99419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716" y="3623817"/>
            <a:ext cx="4595944" cy="32341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F0DAE6-7439-4361-AE55-F4CA420C8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16" y="431180"/>
            <a:ext cx="4722248" cy="33230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3F5FE8-53DD-49E6-901B-CC02709BC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084" y="365125"/>
            <a:ext cx="4722248" cy="33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3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452DF-E3EE-4766-A5AA-D6C21FAC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1D536-300C-4DF0-A8D0-A3408ED82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팀원 소개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프로젝트 주제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자료 출처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u="sng" dirty="0" err="1"/>
              <a:t>전처리</a:t>
            </a:r>
            <a:r>
              <a:rPr lang="ko-KR" altLang="en-US" u="sng" dirty="0"/>
              <a:t> 및 시행착오</a:t>
            </a:r>
            <a:endParaRPr lang="en-US" altLang="ko-KR" u="sng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u="sng" dirty="0"/>
              <a:t>자료 시각화 결과</a:t>
            </a:r>
            <a:endParaRPr lang="en-US" altLang="ko-KR" u="sng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162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9D0DF39-392E-466C-8504-055F5F685FD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자료 시각화 </a:t>
            </a:r>
            <a:r>
              <a:rPr lang="en-US" altLang="ko-KR" dirty="0"/>
              <a:t>– </a:t>
            </a:r>
            <a:r>
              <a:rPr lang="ko-KR" altLang="en-US" dirty="0">
                <a:solidFill>
                  <a:srgbClr val="2D8ED1"/>
                </a:solidFill>
              </a:rPr>
              <a:t>조인트 플롯</a:t>
            </a:r>
            <a:endParaRPr lang="en-US" altLang="ko-KR" dirty="0">
              <a:solidFill>
                <a:srgbClr val="2D8ED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CDAA380-B7CF-4597-B2BE-B559A3C3CA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2"/>
          <a:stretch/>
        </p:blipFill>
        <p:spPr bwMode="auto">
          <a:xfrm>
            <a:off x="477982" y="2625004"/>
            <a:ext cx="3920294" cy="276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B958013-C74A-48CD-B2AD-B085F894FE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147"/>
          <a:stretch/>
        </p:blipFill>
        <p:spPr bwMode="auto">
          <a:xfrm>
            <a:off x="715599" y="1980937"/>
            <a:ext cx="4242514" cy="34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A9EF58C2-DF1D-4C47-AAF6-F5689103A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530" y="2691110"/>
            <a:ext cx="2676460" cy="262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147765F-4932-44AF-9634-BDFA75DFE541}"/>
              </a:ext>
            </a:extLst>
          </p:cNvPr>
          <p:cNvSpPr/>
          <p:nvPr/>
        </p:nvSpPr>
        <p:spPr>
          <a:xfrm>
            <a:off x="7233818" y="5596382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kind</a:t>
            </a:r>
            <a:r>
              <a:rPr lang="ko-KR" altLang="en-US" dirty="0"/>
              <a:t>='</a:t>
            </a:r>
            <a:r>
              <a:rPr lang="ko-KR" altLang="en-US" dirty="0" err="1"/>
              <a:t>hex</a:t>
            </a:r>
            <a:r>
              <a:rPr lang="ko-KR" altLang="en-US" dirty="0"/>
              <a:t>'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F03E4A-696D-4338-A02F-18933E77EB3A}"/>
              </a:ext>
            </a:extLst>
          </p:cNvPr>
          <p:cNvSpPr/>
          <p:nvPr/>
        </p:nvSpPr>
        <p:spPr>
          <a:xfrm>
            <a:off x="10244188" y="5590787"/>
            <a:ext cx="1262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kind=‘</a:t>
            </a:r>
            <a:r>
              <a:rPr lang="en-US" altLang="ko-KR"/>
              <a:t>kde</a:t>
            </a:r>
            <a:r>
              <a:rPr lang="ko-KR" altLang="en-US"/>
              <a:t>'</a:t>
            </a:r>
            <a:endParaRPr lang="ko-KR" altLang="en-US" dirty="0"/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C8884C95-DCBE-4B76-83D9-A05CD0AE3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850" y="2691110"/>
            <a:ext cx="2580768" cy="253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E5D24098-8C63-4B32-8F8E-F33DE9639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572" y="2762853"/>
            <a:ext cx="2815828" cy="262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638E05D-9F06-4A12-98B4-05458D478887}"/>
              </a:ext>
            </a:extLst>
          </p:cNvPr>
          <p:cNvSpPr/>
          <p:nvPr/>
        </p:nvSpPr>
        <p:spPr>
          <a:xfrm>
            <a:off x="4252174" y="5590787"/>
            <a:ext cx="1233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kind</a:t>
            </a:r>
            <a:r>
              <a:rPr lang="ko-KR" altLang="en-US" dirty="0"/>
              <a:t>='</a:t>
            </a:r>
            <a:r>
              <a:rPr lang="ko-KR" altLang="en-US" dirty="0" err="1"/>
              <a:t>reg</a:t>
            </a:r>
            <a:r>
              <a:rPr lang="ko-KR" altLang="en-US" dirty="0"/>
              <a:t>'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FB10E0-C2F9-4015-B471-0429BF48E0E8}"/>
              </a:ext>
            </a:extLst>
          </p:cNvPr>
          <p:cNvSpPr/>
          <p:nvPr/>
        </p:nvSpPr>
        <p:spPr>
          <a:xfrm>
            <a:off x="1256167" y="5590787"/>
            <a:ext cx="1580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kind</a:t>
            </a:r>
            <a:r>
              <a:rPr lang="ko-KR" altLang="en-US" dirty="0"/>
              <a:t>=</a:t>
            </a:r>
            <a:r>
              <a:rPr lang="en-US" altLang="ko-KR" dirty="0"/>
              <a:t>‘scatter</a:t>
            </a:r>
            <a:r>
              <a:rPr lang="ko-KR" alt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723729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9D0DF39-392E-466C-8504-055F5F685FD8}"/>
              </a:ext>
            </a:extLst>
          </p:cNvPr>
          <p:cNvSpPr txBox="1">
            <a:spLocks/>
          </p:cNvSpPr>
          <p:nvPr/>
        </p:nvSpPr>
        <p:spPr>
          <a:xfrm>
            <a:off x="575510" y="308842"/>
            <a:ext cx="115916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시각화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E06F98"/>
                </a:solidFill>
              </a:rPr>
              <a:t>folium choropleth Map + Circle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D3F4BE96-EEE6-4F56-9BA7-29E5513CC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34406"/>
            <a:ext cx="5613156" cy="266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9CA91B-1DC8-4738-8DFA-0308BBA99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640" y="1634405"/>
            <a:ext cx="6522563" cy="392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07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9D0DF39-392E-466C-8504-055F5F685FD8}"/>
              </a:ext>
            </a:extLst>
          </p:cNvPr>
          <p:cNvSpPr txBox="1">
            <a:spLocks/>
          </p:cNvSpPr>
          <p:nvPr/>
        </p:nvSpPr>
        <p:spPr>
          <a:xfrm>
            <a:off x="968297" y="23240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>
              <a:solidFill>
                <a:srgbClr val="6DCAAC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0C8BD9-F801-4F52-9285-CFE40C417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835" y="1259635"/>
            <a:ext cx="6162523" cy="5353039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FBFFAD8E-EC70-4803-AD64-6CA262C4D984}"/>
              </a:ext>
            </a:extLst>
          </p:cNvPr>
          <p:cNvSpPr txBox="1">
            <a:spLocks/>
          </p:cNvSpPr>
          <p:nvPr/>
        </p:nvSpPr>
        <p:spPr>
          <a:xfrm>
            <a:off x="575509" y="308841"/>
            <a:ext cx="115916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시각화 </a:t>
            </a:r>
            <a:r>
              <a:rPr lang="en-US" altLang="ko-KR" dirty="0"/>
              <a:t>– </a:t>
            </a:r>
            <a:r>
              <a:rPr lang="en-US" altLang="ko-KR" dirty="0" err="1">
                <a:solidFill>
                  <a:srgbClr val="6DCAAC"/>
                </a:solidFill>
              </a:rPr>
              <a:t>mapbox</a:t>
            </a:r>
            <a:r>
              <a:rPr lang="en-US" altLang="ko-KR" dirty="0">
                <a:solidFill>
                  <a:srgbClr val="6DCAAC"/>
                </a:solidFill>
              </a:rPr>
              <a:t> + </a:t>
            </a:r>
            <a:r>
              <a:rPr lang="en-US" altLang="ko-KR" dirty="0" err="1">
                <a:solidFill>
                  <a:srgbClr val="6DCAAC"/>
                </a:solidFill>
              </a:rPr>
              <a:t>ChoroplethViz</a:t>
            </a:r>
            <a:endParaRPr lang="en-US" altLang="ko-KR" dirty="0">
              <a:solidFill>
                <a:srgbClr val="6DCA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154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9D0DF39-392E-466C-8504-055F5F685FD8}"/>
              </a:ext>
            </a:extLst>
          </p:cNvPr>
          <p:cNvSpPr txBox="1">
            <a:spLocks/>
          </p:cNvSpPr>
          <p:nvPr/>
        </p:nvSpPr>
        <p:spPr>
          <a:xfrm>
            <a:off x="968297" y="23240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>
              <a:solidFill>
                <a:srgbClr val="6DCAAC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FBFFAD8E-EC70-4803-AD64-6CA262C4D984}"/>
              </a:ext>
            </a:extLst>
          </p:cNvPr>
          <p:cNvSpPr txBox="1">
            <a:spLocks/>
          </p:cNvSpPr>
          <p:nvPr/>
        </p:nvSpPr>
        <p:spPr>
          <a:xfrm>
            <a:off x="575509" y="308841"/>
            <a:ext cx="115916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시각화 </a:t>
            </a:r>
            <a:r>
              <a:rPr lang="en-US" altLang="ko-KR" dirty="0"/>
              <a:t>– </a:t>
            </a:r>
            <a:r>
              <a:rPr lang="en-US" altLang="ko-KR" dirty="0" err="1">
                <a:solidFill>
                  <a:srgbClr val="6DCAAC"/>
                </a:solidFill>
              </a:rPr>
              <a:t>mapbox</a:t>
            </a:r>
            <a:r>
              <a:rPr lang="en-US" altLang="ko-KR" dirty="0">
                <a:solidFill>
                  <a:srgbClr val="6DCAAC"/>
                </a:solidFill>
              </a:rPr>
              <a:t> + </a:t>
            </a:r>
            <a:r>
              <a:rPr lang="en-US" altLang="ko-KR" dirty="0" err="1">
                <a:solidFill>
                  <a:srgbClr val="6DCAAC"/>
                </a:solidFill>
              </a:rPr>
              <a:t>ChoroplethViz</a:t>
            </a:r>
            <a:endParaRPr lang="en-US" altLang="ko-KR" dirty="0">
              <a:solidFill>
                <a:srgbClr val="6DCAAC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3614FC-F4BC-444F-9DB7-0ACB85F31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694" y="1738482"/>
            <a:ext cx="8655321" cy="431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08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D8A52-4031-44BF-A801-6B366BD0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55C225-734D-41E9-B5F2-D35B36636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일반적으로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공원과 녹지</a:t>
            </a:r>
            <a:r>
              <a:rPr lang="ko-KR" altLang="en-US" dirty="0"/>
              <a:t> 면역↑</a:t>
            </a:r>
            <a:r>
              <a:rPr lang="en-US" altLang="ko-KR" dirty="0"/>
              <a:t> </a:t>
            </a:r>
            <a:r>
              <a:rPr lang="ko-KR" altLang="en-US" dirty="0"/>
              <a:t>질병↓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ko-KR" altLang="en-US" dirty="0"/>
              <a:t>신체적</a:t>
            </a:r>
            <a:r>
              <a:rPr lang="en-US" altLang="ko-KR" dirty="0"/>
              <a:t>, </a:t>
            </a:r>
            <a:r>
              <a:rPr lang="ko-KR" altLang="en-US" dirty="0"/>
              <a:t>정신적</a:t>
            </a:r>
            <a:r>
              <a:rPr lang="en-US" altLang="ko-KR" dirty="0"/>
              <a:t>, </a:t>
            </a:r>
            <a:r>
              <a:rPr lang="ko-KR" altLang="en-US" dirty="0"/>
              <a:t>사회 관계적 측면 치유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도시 내의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공원시설과 산책길</a:t>
            </a:r>
            <a:r>
              <a:rPr lang="ko-KR" altLang="en-US" dirty="0"/>
              <a:t>을 통해 체력 단련과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쾌적한 환경에서의 활동으로 심신을 건강하게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8306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6D2C4-23C3-473F-9BA3-201B51960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소개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54D5A0F-7127-4CC8-ACFF-8D208DEF7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195" y="1923508"/>
            <a:ext cx="1298742" cy="3010984"/>
          </a:xfrm>
          <a:prstGeom prst="rect">
            <a:avLst/>
          </a:prstGeom>
        </p:spPr>
      </p:pic>
      <p:pic>
        <p:nvPicPr>
          <p:cNvPr id="16386" name="Picture 2" descr="왕관 일러스트 PNG, AI 무료 다운로드 (2021년) - 리틀딥">
            <a:extLst>
              <a:ext uri="{FF2B5EF4-FFF2-40B4-BE49-F238E27FC236}">
                <a16:creationId xmlns:a16="http://schemas.microsoft.com/office/drawing/2014/main" id="{B2CF1DCD-F27E-4E86-95C7-A27356985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2861">
            <a:off x="1352642" y="1517712"/>
            <a:ext cx="950441" cy="95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D3EE4F-A7E3-41F6-BAC6-73F6ABCB1FF4}"/>
              </a:ext>
            </a:extLst>
          </p:cNvPr>
          <p:cNvSpPr txBox="1"/>
          <p:nvPr/>
        </p:nvSpPr>
        <p:spPr>
          <a:xfrm>
            <a:off x="2995960" y="1405054"/>
            <a:ext cx="6549483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900" dirty="0"/>
              <a:t>3</a:t>
            </a:r>
            <a:r>
              <a:rPr lang="ko-KR" altLang="en-US" sz="23900" dirty="0"/>
              <a:t>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66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7.40741E-7 L 0.01029 7.40741E-7 C 0.01484 7.40741E-7 0.02057 0.05324 0.02057 0.09653 L 0.02057 0.19329 " pathEditMode="relative" rAng="0" ptsTypes="AAAA">
                                      <p:cBhvr>
                                        <p:cTn id="6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" y="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9D60B-373F-4575-9D16-37681EC5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주제와 선정이유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58211F-2280-403A-9276-0D7A12976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최근 이슈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Picture 6" descr="어떻게 생각하십니까] '일몰제' 코앞… 서울 면적 절반이나 되는 도시공원 사라진다고? - 더나은미래">
            <a:extLst>
              <a:ext uri="{FF2B5EF4-FFF2-40B4-BE49-F238E27FC236}">
                <a16:creationId xmlns:a16="http://schemas.microsoft.com/office/drawing/2014/main" id="{1BF672FF-459D-4432-9FF3-6A7A74B1A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411" y="2720505"/>
            <a:ext cx="2497695" cy="368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5B24926-F6F0-4366-8973-DFF1C6246F76}"/>
              </a:ext>
            </a:extLst>
          </p:cNvPr>
          <p:cNvSpPr/>
          <p:nvPr/>
        </p:nvSpPr>
        <p:spPr>
          <a:xfrm>
            <a:off x="4287308" y="2355511"/>
            <a:ext cx="214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도시 공원 </a:t>
            </a:r>
            <a:r>
              <a:rPr lang="ko-KR" altLang="en-US" dirty="0" err="1"/>
              <a:t>일몰제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8F8C84-8334-4201-B8D4-8C504E299B08}"/>
              </a:ext>
            </a:extLst>
          </p:cNvPr>
          <p:cNvSpPr/>
          <p:nvPr/>
        </p:nvSpPr>
        <p:spPr>
          <a:xfrm>
            <a:off x="6990093" y="2307453"/>
            <a:ext cx="4993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	- 2050 </a:t>
            </a:r>
            <a:r>
              <a:rPr lang="ko-KR" altLang="en-US" dirty="0"/>
              <a:t>탄소배출 </a:t>
            </a:r>
            <a:r>
              <a:rPr lang="en-US" altLang="ko-KR" dirty="0"/>
              <a:t>‘</a:t>
            </a:r>
            <a:r>
              <a:rPr lang="ko-KR" altLang="en-US" dirty="0"/>
              <a:t>제로</a:t>
            </a:r>
            <a:r>
              <a:rPr lang="en-US" altLang="ko-KR" dirty="0"/>
              <a:t>’ </a:t>
            </a:r>
            <a:r>
              <a:rPr lang="ko-KR" altLang="en-US" dirty="0"/>
              <a:t>그린뉴딜 정책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982A2F-6228-4938-AA5E-110F0D2CE8CC}"/>
              </a:ext>
            </a:extLst>
          </p:cNvPr>
          <p:cNvSpPr/>
          <p:nvPr/>
        </p:nvSpPr>
        <p:spPr>
          <a:xfrm>
            <a:off x="-465993" y="2357936"/>
            <a:ext cx="2230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	- </a:t>
            </a:r>
            <a:r>
              <a:rPr lang="ko-KR" altLang="en-US" dirty="0"/>
              <a:t>코로나</a:t>
            </a:r>
            <a:r>
              <a:rPr lang="en-US" altLang="ko-KR" dirty="0"/>
              <a:t>19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BE7C25EA-F6D8-4609-8834-570921E29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486" y="2720505"/>
            <a:ext cx="3165824" cy="153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2F7C1F-D71F-4972-ACC4-FE58C07AE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1696" y="4305314"/>
            <a:ext cx="3365299" cy="2096542"/>
          </a:xfrm>
          <a:prstGeom prst="rect">
            <a:avLst/>
          </a:prstGeom>
        </p:spPr>
      </p:pic>
      <p:pic>
        <p:nvPicPr>
          <p:cNvPr id="2058" name="Picture 10" descr="오스트리아 공원은 ‘거리 두기’ 중 - 건축회사 프레히트가 제안한 ‘거리 두기 공원’의 3D 그래픽 개념도. 좁고 긴 1인용 산책로 여러 개를 나무 울타리로 구분해 안전 거리를 확보하고, 코로나 종식 이후엔 ‘혼자만의 시간’을 위한 공간으로 활용하자는 아이디어를 담았다. ">
            <a:extLst>
              <a:ext uri="{FF2B5EF4-FFF2-40B4-BE49-F238E27FC236}">
                <a16:creationId xmlns:a16="http://schemas.microsoft.com/office/drawing/2014/main" id="{9AC636F6-F35A-4829-916D-BE4F6435C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95" y="2724843"/>
            <a:ext cx="3045129" cy="349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82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45F77-6C54-46A7-9059-D4B1E3E3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출처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0317C2-44EF-4A56-8E21-60F2B7D74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질병관리청 </a:t>
            </a:r>
            <a:r>
              <a:rPr lang="en-US" altLang="ko-KR" dirty="0"/>
              <a:t>– </a:t>
            </a:r>
            <a:r>
              <a:rPr lang="ko-KR" altLang="en-US" dirty="0"/>
              <a:t>지역사회 건강 통계 </a:t>
            </a:r>
            <a:r>
              <a:rPr lang="en-US" altLang="ko-KR" dirty="0"/>
              <a:t>- 2019 </a:t>
            </a:r>
            <a:r>
              <a:rPr lang="ko-KR" altLang="en-US" dirty="0"/>
              <a:t>서울특별시</a:t>
            </a:r>
            <a:endParaRPr lang="en-US" altLang="ko-KR" dirty="0"/>
          </a:p>
          <a:p>
            <a:r>
              <a:rPr lang="ko-KR" altLang="en-US" dirty="0"/>
              <a:t>서울 열린 데이터 광장 </a:t>
            </a:r>
            <a:r>
              <a:rPr lang="en-US" altLang="ko-KR" dirty="0"/>
              <a:t>– </a:t>
            </a:r>
            <a:r>
              <a:rPr lang="ko-KR" altLang="en-US" dirty="0"/>
              <a:t>서울시 지역사회 건강통계</a:t>
            </a:r>
            <a:endParaRPr lang="en-US" altLang="ko-KR" dirty="0"/>
          </a:p>
          <a:p>
            <a:r>
              <a:rPr lang="ko-KR" altLang="en-US" dirty="0"/>
              <a:t>서울 열린 데이터 광장 </a:t>
            </a:r>
            <a:r>
              <a:rPr lang="en-US" altLang="ko-KR" dirty="0"/>
              <a:t>– </a:t>
            </a:r>
            <a:r>
              <a:rPr lang="ko-KR" altLang="en-US" dirty="0"/>
              <a:t>서울시 주요 공원현황</a:t>
            </a:r>
            <a:endParaRPr lang="en-US" altLang="ko-KR" dirty="0"/>
          </a:p>
          <a:p>
            <a:r>
              <a:rPr lang="ko-KR" altLang="en-US" dirty="0"/>
              <a:t>서울 열린 데이터 광장 </a:t>
            </a:r>
            <a:r>
              <a:rPr lang="en-US" altLang="ko-KR" dirty="0"/>
              <a:t>– </a:t>
            </a:r>
            <a:r>
              <a:rPr lang="ko-KR" altLang="en-US" dirty="0"/>
              <a:t>서울시 공원 통계</a:t>
            </a:r>
            <a:endParaRPr lang="en-US" altLang="ko-KR" dirty="0"/>
          </a:p>
          <a:p>
            <a:r>
              <a:rPr lang="ko-KR" altLang="en-US" dirty="0"/>
              <a:t>서울 열린 데이터 광장 </a:t>
            </a:r>
            <a:r>
              <a:rPr lang="en-US" altLang="ko-KR" dirty="0"/>
              <a:t>– </a:t>
            </a:r>
            <a:r>
              <a:rPr lang="ko-KR" altLang="en-US" dirty="0"/>
              <a:t>서울시 주민등록인구 통계</a:t>
            </a:r>
            <a:endParaRPr lang="en-US" altLang="ko-KR" dirty="0"/>
          </a:p>
          <a:p>
            <a:r>
              <a:rPr lang="ko-KR" altLang="en-US" dirty="0" err="1"/>
              <a:t>공공데이터포털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전국 도시공원 정보 표준데이터 </a:t>
            </a:r>
            <a:r>
              <a:rPr lang="en-US" altLang="ko-KR" dirty="0"/>
              <a:t>(</a:t>
            </a:r>
            <a:r>
              <a:rPr lang="ko-KR" altLang="en-US" dirty="0" err="1"/>
              <a:t>좌표값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10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9D0DF39-392E-466C-8504-055F5F685FD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자료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4D0BA7-B064-4CE1-A951-583476EF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7" y="1637525"/>
            <a:ext cx="6339478" cy="381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CB754DE-29FF-41E6-864F-6593F097F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493" y="1637525"/>
            <a:ext cx="1090607" cy="190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300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9D0DF39-392E-466C-8504-055F5F685FD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자료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4D0BA7-B064-4CE1-A951-583476EF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239" y="1911928"/>
            <a:ext cx="6295296" cy="282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CDAA380-B7CF-4597-B2BE-B559A3C3C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059" y="1637524"/>
            <a:ext cx="4105275" cy="207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164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9D0DF39-392E-466C-8504-055F5F685FD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자료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4D0BA7-B064-4CE1-A951-583476EF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765" y="1843087"/>
            <a:ext cx="7020298" cy="361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CDAA380-B7CF-4597-B2BE-B559A3C3C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01362" y="1995640"/>
            <a:ext cx="5548779" cy="181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912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39D0DF39-392E-466C-8504-055F5F685FD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자료 </a:t>
            </a:r>
            <a:r>
              <a:rPr lang="ko-KR" altLang="en-US" dirty="0" err="1"/>
              <a:t>전처리</a:t>
            </a:r>
            <a:endParaRPr lang="en-US" altLang="ko-K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4D0BA7-B064-4CE1-A951-583476EF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1859" y="1843088"/>
            <a:ext cx="6786765" cy="354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CDAA380-B7CF-4597-B2BE-B559A3C3C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21099" y="3429000"/>
            <a:ext cx="6370901" cy="176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578</Words>
  <Application>Microsoft Office PowerPoint</Application>
  <PresentationFormat>와이드스크린</PresentationFormat>
  <Paragraphs>90</Paragraphs>
  <Slides>24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공원과 건강에 대한 고찰</vt:lpstr>
      <vt:lpstr>목차</vt:lpstr>
      <vt:lpstr>팀원 소개</vt:lpstr>
      <vt:lpstr>프로젝트 주제와 선정이유</vt:lpstr>
      <vt:lpstr>자료 출처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해결 방법 </vt:lpstr>
      <vt:lpstr>PowerPoint 프레젠테이션</vt:lpstr>
      <vt:lpstr>해결 방법 </vt:lpstr>
      <vt:lpstr>PowerPoint 프레젠테이션</vt:lpstr>
      <vt:lpstr>해결 방법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가설 </dc:title>
  <dc:creator>Msoft3817</dc:creator>
  <cp:lastModifiedBy>Msoft3817</cp:lastModifiedBy>
  <cp:revision>49</cp:revision>
  <dcterms:created xsi:type="dcterms:W3CDTF">2021-03-30T00:09:03Z</dcterms:created>
  <dcterms:modified xsi:type="dcterms:W3CDTF">2021-03-30T23:03:38Z</dcterms:modified>
</cp:coreProperties>
</file>