
<file path=[Content_Types].xml><?xml version="1.0" encoding="utf-8"?>
<Types xmlns="http://schemas.openxmlformats.org/package/2006/content-types">
  <Default Extension="png" ContentType="image/png"/>
  <Default Extension="ppm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94" r:id="rId5"/>
    <p:sldId id="305" r:id="rId6"/>
    <p:sldId id="306" r:id="rId7"/>
    <p:sldId id="308" r:id="rId8"/>
    <p:sldId id="311" r:id="rId9"/>
    <p:sldId id="312" r:id="rId10"/>
    <p:sldId id="319" r:id="rId11"/>
    <p:sldId id="314" r:id="rId12"/>
    <p:sldId id="323" r:id="rId13"/>
    <p:sldId id="315" r:id="rId14"/>
    <p:sldId id="324" r:id="rId15"/>
    <p:sldId id="316" r:id="rId16"/>
    <p:sldId id="325" r:id="rId17"/>
    <p:sldId id="322" r:id="rId18"/>
    <p:sldId id="328" r:id="rId19"/>
    <p:sldId id="321" r:id="rId20"/>
    <p:sldId id="329" r:id="rId21"/>
    <p:sldId id="326" r:id="rId22"/>
    <p:sldId id="327" r:id="rId23"/>
    <p:sldId id="320" r:id="rId24"/>
    <p:sldId id="317" r:id="rId25"/>
    <p:sldId id="331" r:id="rId26"/>
    <p:sldId id="313" r:id="rId27"/>
    <p:sldId id="330" r:id="rId28"/>
    <p:sldId id="33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55" autoAdjust="0"/>
    <p:restoredTop sz="93204" autoAdjust="0"/>
  </p:normalViewPr>
  <p:slideViewPr>
    <p:cSldViewPr snapToGrid="0">
      <p:cViewPr varScale="1">
        <p:scale>
          <a:sx n="40" d="100"/>
          <a:sy n="40" d="100"/>
        </p:scale>
        <p:origin x="60" y="540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12:34:53.4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12:35:00.2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12:35:00.9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12:35:01.2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12:35:04.7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12:35:05.1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12:35:06.5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pm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44.png"/><Relationship Id="rId7" Type="http://schemas.openxmlformats.org/officeDocument/2006/relationships/customXml" Target="../ink/ink3.xml"/><Relationship Id="rId12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customXml" Target="../ink/ink7.xml"/><Relationship Id="rId5" Type="http://schemas.openxmlformats.org/officeDocument/2006/relationships/image" Target="../media/image450.png"/><Relationship Id="rId10" Type="http://schemas.openxmlformats.org/officeDocument/2006/relationships/customXml" Target="../ink/ink6.xml"/><Relationship Id="rId4" Type="http://schemas.openxmlformats.org/officeDocument/2006/relationships/customXml" Target="../ink/ink1.xml"/><Relationship Id="rId9" Type="http://schemas.openxmlformats.org/officeDocument/2006/relationships/customXml" Target="../ink/ink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74254-2D8E-12DE-C612-76A0A917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440688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400" b="0" dirty="0">
                <a:solidFill>
                  <a:srgbClr val="FF0000"/>
                </a:solidFill>
                <a:latin typeface="Abadi" panose="020F0502020204030204" pitchFamily="34" charset="0"/>
              </a:rPr>
              <a:t>Music Listening as Indicator of Depression Risk</a:t>
            </a:r>
            <a:br>
              <a:rPr lang="en-GB" sz="4400" b="0" dirty="0">
                <a:solidFill>
                  <a:srgbClr val="FF0000"/>
                </a:solidFill>
                <a:latin typeface="Abadi" panose="020F0502020204030204" pitchFamily="34" charset="0"/>
              </a:rPr>
            </a:br>
            <a:r>
              <a:rPr lang="en-GB" sz="4400" b="0" dirty="0">
                <a:solidFill>
                  <a:srgbClr val="FF0000"/>
                </a:solidFill>
                <a:latin typeface="Abadi" panose="020F0502020204030204" pitchFamily="34" charset="0"/>
              </a:rPr>
              <a:t>(Static and Dynamic)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892946-F3E6-653D-7D2D-E4BF251D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FC05A2-1816-E409-5A2E-666C4FAE4DFD}"/>
              </a:ext>
            </a:extLst>
          </p:cNvPr>
          <p:cNvSpPr txBox="1"/>
          <p:nvPr/>
        </p:nvSpPr>
        <p:spPr>
          <a:xfrm>
            <a:off x="1288473" y="3895544"/>
            <a:ext cx="79628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Hypothesis :individuals at-risk for depression may engage in repetitive music listening **</a:t>
            </a:r>
            <a:endParaRPr lang="en-ID" sz="28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19130A-134A-9EA7-39C4-F7D45FD03CE2}"/>
              </a:ext>
            </a:extLst>
          </p:cNvPr>
          <p:cNvSpPr txBox="1"/>
          <p:nvPr/>
        </p:nvSpPr>
        <p:spPr>
          <a:xfrm>
            <a:off x="1288473" y="2940432"/>
            <a:ext cx="79058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Depression is classified as a mood disorder. It may be described as feelings of sadness, loss, or anger that interfere with a person’s everyday activities.</a:t>
            </a:r>
          </a:p>
        </p:txBody>
      </p:sp>
    </p:spTree>
    <p:extLst>
      <p:ext uri="{BB962C8B-B14F-4D97-AF65-F5344CB8AC3E}">
        <p14:creationId xmlns:p14="http://schemas.microsoft.com/office/powerpoint/2010/main" val="1915802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39BD3-AE0B-2F82-273A-B6179603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 descr="A diagram of a heat map&#10;&#10;Description automatically generated">
            <a:extLst>
              <a:ext uri="{FF2B5EF4-FFF2-40B4-BE49-F238E27FC236}">
                <a16:creationId xmlns:a16="http://schemas.microsoft.com/office/drawing/2014/main" id="{CFCCD749-93E8-1D1B-37CE-D29DA81F2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1" y="685794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07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5699-838A-79D5-E84B-187E4B602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780288"/>
          </a:xfrm>
        </p:spPr>
        <p:txBody>
          <a:bodyPr/>
          <a:lstStyle/>
          <a:p>
            <a:r>
              <a:rPr lang="en-US" dirty="0"/>
              <a:t>Inference 2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470772-DEC5-E371-D47E-27F4ABDF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07BE9-2384-DCF1-5160-3012DB64127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734" y="1816100"/>
            <a:ext cx="8448466" cy="3149600"/>
          </a:xfrm>
        </p:spPr>
        <p:txBody>
          <a:bodyPr/>
          <a:lstStyle/>
          <a:p>
            <a:endParaRPr lang="en-US" dirty="0"/>
          </a:p>
          <a:p>
            <a:r>
              <a:rPr lang="en-ID" dirty="0"/>
              <a:t>Significant +</a:t>
            </a:r>
            <a:r>
              <a:rPr lang="en-ID" dirty="0" err="1"/>
              <a:t>ve</a:t>
            </a:r>
            <a:r>
              <a:rPr lang="en-ID" dirty="0"/>
              <a:t> correlation between Static RI and tempo(measured in Beats per 									minute)</a:t>
            </a:r>
          </a:p>
        </p:txBody>
      </p:sp>
    </p:spTree>
    <p:extLst>
      <p:ext uri="{BB962C8B-B14F-4D97-AF65-F5344CB8AC3E}">
        <p14:creationId xmlns:p14="http://schemas.microsoft.com/office/powerpoint/2010/main" val="1107750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39BD3-AE0B-2F82-273A-B6179603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65D45D2C-562D-EF70-A1A7-AA55DCF14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1" y="685794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16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43F2-AC67-F0C8-521B-996DC1BF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3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197065-28FD-3B89-449D-AFEA24BA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B287A-CE63-DBB0-F831-B9334714416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734" y="1879600"/>
            <a:ext cx="8080166" cy="4216400"/>
          </a:xfrm>
        </p:spPr>
        <p:txBody>
          <a:bodyPr/>
          <a:lstStyle/>
          <a:p>
            <a:r>
              <a:rPr lang="en-ID" dirty="0"/>
              <a:t>+</a:t>
            </a:r>
            <a:r>
              <a:rPr lang="en-ID" dirty="0" err="1"/>
              <a:t>ve</a:t>
            </a:r>
            <a:r>
              <a:rPr lang="en-ID" dirty="0"/>
              <a:t> correlation between Static RI and K10 which was expected !</a:t>
            </a:r>
          </a:p>
          <a:p>
            <a:endParaRPr lang="en-ID" dirty="0"/>
          </a:p>
          <a:p>
            <a:r>
              <a:rPr lang="en-GB" dirty="0"/>
              <a:t>The positive association between Repetitiveness Index and K10 reflects the ruminative coping style which is characteristic of individuals at-risk for depression which may result in intensifying their negative moods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74459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BD6A-C8D2-5208-E633-33EB1932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Valence-arousal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45250B-C1CA-1B33-AEA8-F82ACF2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F72EC-83A0-96AB-A04D-F8AC694F563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734" y="1803400"/>
            <a:ext cx="8537366" cy="4318000"/>
          </a:xfrm>
        </p:spPr>
        <p:txBody>
          <a:bodyPr>
            <a:normAutofit/>
          </a:bodyPr>
          <a:lstStyle/>
          <a:p>
            <a:r>
              <a:rPr lang="en-US" dirty="0"/>
              <a:t>Spotify APT provided for track:</a:t>
            </a:r>
          </a:p>
          <a:p>
            <a:r>
              <a:rPr lang="en-GB" b="0" i="0" dirty="0">
                <a:solidFill>
                  <a:srgbClr val="181818"/>
                </a:solidFill>
                <a:effectLst/>
                <a:latin typeface="CircularSp"/>
              </a:rPr>
              <a:t>Energy: (taken as arousal in paper) :</a:t>
            </a:r>
          </a:p>
          <a:p>
            <a:r>
              <a:rPr lang="en-GB" b="0" i="0" dirty="0">
                <a:solidFill>
                  <a:srgbClr val="181818"/>
                </a:solidFill>
                <a:effectLst/>
                <a:latin typeface="CircularSp"/>
              </a:rPr>
              <a:t>Energy represents a perceptual measure of intensity and activity . Typically, energetic tracks feel fast, loud, and noisy. For example, death metal has high energy.</a:t>
            </a:r>
          </a:p>
          <a:p>
            <a:endParaRPr lang="en-GB" dirty="0">
              <a:solidFill>
                <a:srgbClr val="181818"/>
              </a:solidFill>
              <a:latin typeface="CircularSp"/>
            </a:endParaRPr>
          </a:p>
          <a:p>
            <a:r>
              <a:rPr lang="en-GB" dirty="0">
                <a:solidFill>
                  <a:srgbClr val="181818"/>
                </a:solidFill>
                <a:latin typeface="CircularSp"/>
              </a:rPr>
              <a:t>Valence: </a:t>
            </a:r>
          </a:p>
          <a:p>
            <a:r>
              <a:rPr lang="en-GB" b="0" i="0" dirty="0">
                <a:solidFill>
                  <a:srgbClr val="181818"/>
                </a:solidFill>
                <a:effectLst/>
                <a:latin typeface="CircularSp"/>
              </a:rPr>
              <a:t>A describes the musical positiveness conveyed by a track. Tracks with high valence sound more positive (e.g. happy, cheerful, euphoric), while tracks with low valence sound more negative (e.g. sad, depressed, angry).</a:t>
            </a:r>
            <a:endParaRPr lang="en-GB" dirty="0">
              <a:solidFill>
                <a:srgbClr val="181818"/>
              </a:solidFill>
              <a:latin typeface="CircularSp"/>
            </a:endParaRPr>
          </a:p>
          <a:p>
            <a:endParaRPr lang="en-GB" dirty="0">
              <a:solidFill>
                <a:srgbClr val="181818"/>
              </a:solidFill>
              <a:latin typeface="CircularSp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65583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386DEC-FAC9-E10E-6A84-F0361ECF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A48B56-92EF-F41E-7F60-64901CC0E2B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734" y="681988"/>
            <a:ext cx="4515035" cy="2316480"/>
          </a:xfrm>
        </p:spPr>
        <p:txBody>
          <a:bodyPr>
            <a:normAutofit/>
          </a:bodyPr>
          <a:lstStyle/>
          <a:p>
            <a:r>
              <a:rPr lang="en-GB" dirty="0"/>
              <a:t>For each quadrant we calculated a quadrant </a:t>
            </a:r>
            <a:r>
              <a:rPr lang="en-GB" dirty="0" err="1"/>
              <a:t>prevalance</a:t>
            </a:r>
            <a:r>
              <a:rPr lang="en-GB" dirty="0"/>
              <a:t> score (QPS) which is calculated as the proportion of tracks in the respective quadrants</a:t>
            </a:r>
          </a:p>
          <a:p>
            <a:endParaRPr lang="en-GB" dirty="0"/>
          </a:p>
          <a:p>
            <a:r>
              <a:rPr lang="en-GB" dirty="0"/>
              <a:t>And mapped with k10 of users</a:t>
            </a:r>
          </a:p>
          <a:p>
            <a:endParaRPr lang="en-GB" dirty="0"/>
          </a:p>
          <a:p>
            <a:endParaRPr lang="en-ID" dirty="0"/>
          </a:p>
        </p:txBody>
      </p:sp>
      <p:pic>
        <p:nvPicPr>
          <p:cNvPr id="6" name="Content Placeholder 5" descr="A diagram of feelings and negative&#10;&#10;Description automatically generated">
            <a:extLst>
              <a:ext uri="{FF2B5EF4-FFF2-40B4-BE49-F238E27FC236}">
                <a16:creationId xmlns:a16="http://schemas.microsoft.com/office/drawing/2014/main" id="{2AA30B72-AD86-EF69-70AE-E57BA6442F24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2"/>
          <a:stretch>
            <a:fillRect/>
          </a:stretch>
        </p:blipFill>
        <p:spPr>
          <a:xfrm>
            <a:off x="5591805" y="459731"/>
            <a:ext cx="4718781" cy="45772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95098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5EDED1-9C35-80BF-2ECE-E844CB71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 descr="A graph of red and blue squares&#10;&#10;Description automatically generated">
            <a:extLst>
              <a:ext uri="{FF2B5EF4-FFF2-40B4-BE49-F238E27FC236}">
                <a16:creationId xmlns:a16="http://schemas.microsoft.com/office/drawing/2014/main" id="{D713392B-5D78-FB79-4D7C-1235EEAE4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5" y="1270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89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B5F17-9D70-78F6-DAEC-60CC8801B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780288"/>
          </a:xfrm>
        </p:spPr>
        <p:txBody>
          <a:bodyPr/>
          <a:lstStyle/>
          <a:p>
            <a:r>
              <a:rPr lang="en-US" dirty="0"/>
              <a:t>Inference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568DE-ABE6-FA48-60AD-76AB3F49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808303-4F64-061B-233E-0DA951FA63CA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76301" y="1854200"/>
            <a:ext cx="9284724" cy="4241800"/>
          </a:xfrm>
        </p:spPr>
        <p:txBody>
          <a:bodyPr/>
          <a:lstStyle/>
          <a:p>
            <a:r>
              <a:rPr lang="en-GB" dirty="0"/>
              <a:t>T</a:t>
            </a:r>
            <a:r>
              <a:rPr lang="en-ID" dirty="0" err="1"/>
              <a:t>hird</a:t>
            </a:r>
            <a:r>
              <a:rPr lang="en-ID" dirty="0"/>
              <a:t> and fourth quadrant has more users  at risk of depression, signifying depressed people tend to listen songs of low arousal.</a:t>
            </a:r>
          </a:p>
          <a:p>
            <a:endParaRPr lang="en-ID" dirty="0"/>
          </a:p>
          <a:p>
            <a:r>
              <a:rPr lang="en-GB" dirty="0"/>
              <a:t>Individuals with high K10 scores are characterized by states that are high in anxiety and arousal. When using music as a coping mechanism, a natural choice may be to listen to music that is low on arousal owing to their already heightened physiologically aroused states.</a:t>
            </a:r>
          </a:p>
        </p:txBody>
      </p:sp>
    </p:spTree>
    <p:extLst>
      <p:ext uri="{BB962C8B-B14F-4D97-AF65-F5344CB8AC3E}">
        <p14:creationId xmlns:p14="http://schemas.microsoft.com/office/powerpoint/2010/main" val="1181036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A14A-E20D-8F58-C0B7-8D3D043D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3" y="384668"/>
            <a:ext cx="9658623" cy="684715"/>
          </a:xfrm>
        </p:spPr>
        <p:txBody>
          <a:bodyPr>
            <a:normAutofit fontScale="90000"/>
          </a:bodyPr>
          <a:lstStyle/>
          <a:p>
            <a:r>
              <a:rPr lang="en-ID" dirty="0"/>
              <a:t>Dynamic Measures Computation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2083AD-D120-DCAE-C461-607C7C70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68EA282-C847-F736-BFE7-912764B4CE2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734" y="1332854"/>
            <a:ext cx="9488142" cy="4763146"/>
          </a:xfrm>
        </p:spPr>
        <p:txBody>
          <a:bodyPr/>
          <a:lstStyle/>
          <a:p>
            <a:r>
              <a:rPr lang="en-GB" dirty="0"/>
              <a:t>A person with </a:t>
            </a:r>
            <a:r>
              <a:rPr lang="en-GB" b="1" dirty="0"/>
              <a:t>high instability</a:t>
            </a:r>
            <a:r>
              <a:rPr lang="en-GB" dirty="0"/>
              <a:t> implies higher fluctuations in music consumption with respect to the features/emotions</a:t>
            </a:r>
          </a:p>
          <a:p>
            <a:endParaRPr lang="en-GB" dirty="0"/>
          </a:p>
          <a:p>
            <a:r>
              <a:rPr lang="en-GB" dirty="0"/>
              <a:t>Since, instability has been found to have mathematical dependency on the other two measures, that is, it is </a:t>
            </a:r>
            <a:r>
              <a:rPr lang="en-GB" b="1" dirty="0"/>
              <a:t>directly proportional to variability </a:t>
            </a:r>
            <a:r>
              <a:rPr lang="en-GB" dirty="0"/>
              <a:t>and </a:t>
            </a:r>
            <a:r>
              <a:rPr lang="en-GB" b="1" dirty="0"/>
              <a:t>has inverse relation with inertia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Therefore ,I restrict analyses to computing only variability and inertia. These two dynamic measures were calculated for all the session-based acoustic features.</a:t>
            </a:r>
          </a:p>
          <a:p>
            <a:endParaRPr lang="en-GB" dirty="0"/>
          </a:p>
          <a:p>
            <a:r>
              <a:rPr lang="en-GB" b="1" dirty="0"/>
              <a:t>Variability</a:t>
            </a:r>
            <a:r>
              <a:rPr lang="en-GB" dirty="0"/>
              <a:t> calculated as standard deviation of scores across sessions.</a:t>
            </a:r>
          </a:p>
          <a:p>
            <a:r>
              <a:rPr lang="en-GB" b="1" dirty="0"/>
              <a:t>Inertia</a:t>
            </a:r>
            <a:r>
              <a:rPr lang="en-GB" dirty="0"/>
              <a:t> is calculated as the autocorrelation coefficient (with time lag of 1 session)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72406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9A1BFB-0955-287C-F2DE-0DBB59E3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245685-F917-244B-E192-A8E4070CB365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350752" y="6094355"/>
            <a:ext cx="3930705" cy="853780"/>
          </a:xfrm>
        </p:spPr>
        <p:txBody>
          <a:bodyPr>
            <a:normAutofit/>
          </a:bodyPr>
          <a:lstStyle/>
          <a:p>
            <a:r>
              <a:rPr lang="en-US" dirty="0"/>
              <a:t>For each person variability and inertia was calculated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4B90F9-2161-5D34-A402-8DC35C8E2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752" y="61105"/>
            <a:ext cx="4976311" cy="58744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83F35E-A970-51C5-1119-8C9D0E61E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06" y="61105"/>
            <a:ext cx="3930704" cy="5874474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4B9928A8-9433-251D-1610-044BA997B574}"/>
              </a:ext>
            </a:extLst>
          </p:cNvPr>
          <p:cNvSpPr txBox="1">
            <a:spLocks/>
          </p:cNvSpPr>
          <p:nvPr/>
        </p:nvSpPr>
        <p:spPr>
          <a:xfrm>
            <a:off x="480447" y="6156620"/>
            <a:ext cx="3270143" cy="564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Session wise for Person </a:t>
            </a:r>
            <a:endParaRPr lang="en-ID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BAB2610-8EFC-1617-C101-B6C5C391279C}"/>
                  </a:ext>
                </a:extLst>
              </p14:cNvPr>
              <p14:cNvContentPartPr/>
              <p14:nvPr/>
            </p14:nvContentPartPr>
            <p14:xfrm>
              <a:off x="6477620" y="-759954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BAB2610-8EFC-1617-C101-B6C5C39127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1500" y="-766074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7434E2F9-9BC9-026D-D3A2-1FC5CB431213}"/>
              </a:ext>
            </a:extLst>
          </p:cNvPr>
          <p:cNvGrpSpPr/>
          <p:nvPr/>
        </p:nvGrpSpPr>
        <p:grpSpPr>
          <a:xfrm>
            <a:off x="7438820" y="2634126"/>
            <a:ext cx="360" cy="360"/>
            <a:chOff x="7438820" y="2634126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AB761A2-6BC4-B2A4-7CA3-401E4C3C4D28}"/>
                    </a:ext>
                  </a:extLst>
                </p14:cNvPr>
                <p14:cNvContentPartPr/>
                <p14:nvPr/>
              </p14:nvContentPartPr>
              <p14:xfrm>
                <a:off x="7438820" y="2634126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AB761A2-6BC4-B2A4-7CA3-401E4C3C4D2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32700" y="262800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EB55F87-3FBE-FCF3-E1BD-58EB97ADFBB4}"/>
                    </a:ext>
                  </a:extLst>
                </p14:cNvPr>
                <p14:cNvContentPartPr/>
                <p14:nvPr/>
              </p14:nvContentPartPr>
              <p14:xfrm>
                <a:off x="7438820" y="2634126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EB55F87-3FBE-FCF3-E1BD-58EB97ADFBB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32700" y="262800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9D81669-6249-0E88-D37F-CF03EB61EF5E}"/>
                    </a:ext>
                  </a:extLst>
                </p14:cNvPr>
                <p14:cNvContentPartPr/>
                <p14:nvPr/>
              </p14:nvContentPartPr>
              <p14:xfrm>
                <a:off x="7438820" y="2634126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9D81669-6249-0E88-D37F-CF03EB61EF5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32700" y="262800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409E06A-5EE7-8A67-BE31-44EAE909FC10}"/>
              </a:ext>
            </a:extLst>
          </p:cNvPr>
          <p:cNvGrpSpPr/>
          <p:nvPr/>
        </p:nvGrpSpPr>
        <p:grpSpPr>
          <a:xfrm>
            <a:off x="7501460" y="2696766"/>
            <a:ext cx="360" cy="360"/>
            <a:chOff x="7501460" y="2696766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E95A5B6-1423-D5AB-F22F-5F9DFE29E067}"/>
                    </a:ext>
                  </a:extLst>
                </p14:cNvPr>
                <p14:cNvContentPartPr/>
                <p14:nvPr/>
              </p14:nvContentPartPr>
              <p14:xfrm>
                <a:off x="7501460" y="2696766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E95A5B6-1423-D5AB-F22F-5F9DFE29E06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95340" y="269064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B38BD05-87FC-174B-48FF-634647A08718}"/>
                    </a:ext>
                  </a:extLst>
                </p14:cNvPr>
                <p14:cNvContentPartPr/>
                <p14:nvPr/>
              </p14:nvContentPartPr>
              <p14:xfrm>
                <a:off x="7501460" y="2696766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B38BD05-87FC-174B-48FF-634647A0871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95340" y="269064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9F9471A-D1A4-185A-BC43-228D5ECEE1B0}"/>
                  </a:ext>
                </a:extLst>
              </p14:cNvPr>
              <p14:cNvContentPartPr/>
              <p14:nvPr/>
            </p14:nvContentPartPr>
            <p14:xfrm>
              <a:off x="3285500" y="6912366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9F9471A-D1A4-185A-BC43-228D5ECEE1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79380" y="6906246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C2A91FD-5A07-03C0-E3CC-C21AB1F47ADD}"/>
                  </a:ext>
                </a:extLst>
              </p:cNvPr>
              <p:cNvSpPr txBox="1"/>
              <p:nvPr/>
            </p:nvSpPr>
            <p:spPr>
              <a:xfrm>
                <a:off x="3766088" y="2840061"/>
                <a:ext cx="2049906" cy="902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D" dirty="0"/>
                  <a:t>             </a:t>
                </a:r>
                <a14:m>
                  <m:oMath xmlns:m="http://schemas.openxmlformats.org/officeDocument/2006/math">
                    <m:r>
                      <a:rPr lang="en-ID" sz="600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ID" dirty="0"/>
                  <a:t>   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C2A91FD-5A07-03C0-E3CC-C21AB1F47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088" y="2840061"/>
                <a:ext cx="2049906" cy="9020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70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9C0F-D4E6-D5B8-B3F6-2F2CAD59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280" y="499872"/>
            <a:ext cx="3759200" cy="739648"/>
          </a:xfrm>
        </p:spPr>
        <p:txBody>
          <a:bodyPr/>
          <a:lstStyle/>
          <a:p>
            <a:r>
              <a:rPr lang="en-GB" dirty="0"/>
              <a:t>Objective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99C209-CA56-CCAD-13D5-339DCECB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E13B9-4B59-2A66-DC72-5D111C0815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61036" y="1742440"/>
            <a:ext cx="9530506" cy="33731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Music as potential indicators for depression risk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Considering session as a period of continuous listening activity, with a subsequent session occurring after an inactivity of at least two hours 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take static and dynamic listening habits.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90471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1C1088-3AAE-DE1B-FD9B-6C7B0661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AA538-0EDA-4FED-A5CC-B36448B2C2A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799" y="110067"/>
            <a:ext cx="11072495" cy="6747933"/>
          </a:xfrm>
        </p:spPr>
        <p:txBody>
          <a:bodyPr>
            <a:normAutofit fontScale="70000" lnSpcReduction="20000"/>
          </a:bodyPr>
          <a:lstStyle/>
          <a:p>
            <a:pPr algn="l">
              <a:lnSpc>
                <a:spcPct val="120000"/>
              </a:lnSpc>
            </a:pPr>
            <a:r>
              <a:rPr lang="en-GB" dirty="0"/>
              <a:t>Low Variability: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GB" dirty="0"/>
              <a:t>Low variability suggests that the scores or values across different sessions are relatively consistent or stable.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GB" dirty="0"/>
              <a:t>In the context of emotions, low variability might suggest that an individual's emotional state remains relatively stable across different sessions or time points.</a:t>
            </a:r>
          </a:p>
          <a:p>
            <a:pPr algn="l">
              <a:lnSpc>
                <a:spcPct val="120000"/>
              </a:lnSpc>
            </a:pPr>
            <a:endParaRPr lang="en-GB" dirty="0"/>
          </a:p>
          <a:p>
            <a:pPr algn="l">
              <a:lnSpc>
                <a:spcPct val="120000"/>
              </a:lnSpc>
            </a:pPr>
            <a:r>
              <a:rPr lang="en-GB" dirty="0"/>
              <a:t>High Variability: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GB" dirty="0"/>
              <a:t>High variability indicates that the scores or values across different sessions are widely spread out or fluctuate significantly.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GB" dirty="0"/>
              <a:t>In the context of emotions, high variability might indicate that an individual's emotional state fluctuates frequently and is less stable across different sessions or time points.</a:t>
            </a:r>
          </a:p>
          <a:p>
            <a:pPr algn="l">
              <a:lnSpc>
                <a:spcPct val="120000"/>
              </a:lnSpc>
            </a:pPr>
            <a:endParaRPr lang="en-GB" dirty="0"/>
          </a:p>
          <a:p>
            <a:pPr algn="l">
              <a:lnSpc>
                <a:spcPct val="120000"/>
              </a:lnSpc>
            </a:pPr>
            <a:r>
              <a:rPr lang="en-GB" dirty="0"/>
              <a:t>Low Inertia: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GB" dirty="0"/>
              <a:t>Low inertia, indicated by low autocorrelation coefficient, suggests that there is little predictability or stability in the feature or emotion from one time-point to the next.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GB" dirty="0"/>
              <a:t>In the context of emotions, low inertia might indicate that an individual's emotional state at one time-point does not strongly predict their emotional state at the next time-point.</a:t>
            </a:r>
          </a:p>
          <a:p>
            <a:pPr algn="l">
              <a:lnSpc>
                <a:spcPct val="120000"/>
              </a:lnSpc>
            </a:pPr>
            <a:endParaRPr lang="en-GB" dirty="0"/>
          </a:p>
          <a:p>
            <a:pPr algn="l">
              <a:lnSpc>
                <a:spcPct val="120000"/>
              </a:lnSpc>
            </a:pPr>
            <a:r>
              <a:rPr lang="en-GB" dirty="0"/>
              <a:t>High Inertia: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GB" dirty="0"/>
              <a:t>High inertia, indicated by high autocorrelation coefficient, suggests that there is strong predictability or stability in the feature or emotion from one time-point to the next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GB" dirty="0"/>
              <a:t>In the context of emotions, high inertia might indicate that an individual's emotional state at one time-point strongly predicts their emotional state at the next time-point.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43610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39BD3-AE0B-2F82-273A-B6179603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00C88A1-36CD-A91E-8BA2-010F28581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78" y="226896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72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8AD-B8C9-2F53-47A2-CC6961CB7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Inference  variability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4D6A1D-7499-D486-67C4-AF87814E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14866-A877-1536-8F6E-D5B9963AC92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734" y="1971040"/>
            <a:ext cx="9144426" cy="4124960"/>
          </a:xfrm>
        </p:spPr>
        <p:txBody>
          <a:bodyPr/>
          <a:lstStyle/>
          <a:p>
            <a:endParaRPr lang="en-GB" dirty="0"/>
          </a:p>
          <a:p>
            <a:r>
              <a:rPr lang="en-ID" dirty="0"/>
              <a:t>Significant +</a:t>
            </a:r>
            <a:r>
              <a:rPr lang="en-ID" dirty="0" err="1"/>
              <a:t>ve</a:t>
            </a:r>
            <a:r>
              <a:rPr lang="en-ID" dirty="0"/>
              <a:t> correlation between K10 and danceability</a:t>
            </a:r>
          </a:p>
          <a:p>
            <a:r>
              <a:rPr lang="en-GB" dirty="0"/>
              <a:t>Individuals experiencing higher levels of psychological distress or instability tend to have more varied preferences in the danceability of the music they listen to across different sessions</a:t>
            </a:r>
          </a:p>
          <a:p>
            <a:endParaRPr lang="en-ID" dirty="0"/>
          </a:p>
          <a:p>
            <a:r>
              <a:rPr lang="en-ID" dirty="0"/>
              <a:t>Significant +</a:t>
            </a:r>
            <a:r>
              <a:rPr lang="en-ID" dirty="0" err="1"/>
              <a:t>ve</a:t>
            </a:r>
            <a:r>
              <a:rPr lang="en-ID" dirty="0"/>
              <a:t> correlation between </a:t>
            </a:r>
            <a:r>
              <a:rPr lang="en-ID" dirty="0" err="1"/>
              <a:t>SSQ_Family</a:t>
            </a:r>
            <a:r>
              <a:rPr lang="en-ID" dirty="0"/>
              <a:t> and mode(melodic and harmonic behaviour),valence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53391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39BD3-AE0B-2F82-273A-B6179603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 descr="A diagram of a heatmap&#10;&#10;Description automatically generated">
            <a:extLst>
              <a:ext uri="{FF2B5EF4-FFF2-40B4-BE49-F238E27FC236}">
                <a16:creationId xmlns:a16="http://schemas.microsoft.com/office/drawing/2014/main" id="{1796A6DA-FDD4-119C-494A-AADA2CE13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1" y="685794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95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44548-2D7B-8ACE-D2D5-3C378723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Inference Inertia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80BDEF-7023-F0B0-157F-74304D1F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0E5B1-6021-39E1-1287-2E1ACB4962B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7574" y="1836928"/>
            <a:ext cx="10079146" cy="4124960"/>
          </a:xfrm>
        </p:spPr>
        <p:txBody>
          <a:bodyPr/>
          <a:lstStyle/>
          <a:p>
            <a:endParaRPr lang="en-ID" dirty="0"/>
          </a:p>
          <a:p>
            <a:r>
              <a:rPr lang="en-ID" dirty="0"/>
              <a:t>Significant -</a:t>
            </a:r>
            <a:r>
              <a:rPr lang="en-ID" dirty="0" err="1"/>
              <a:t>ve</a:t>
            </a:r>
            <a:r>
              <a:rPr lang="en-ID" dirty="0"/>
              <a:t> correlation between K10 and </a:t>
            </a:r>
            <a:r>
              <a:rPr lang="en-ID" dirty="0" err="1"/>
              <a:t>danceability,energy</a:t>
            </a:r>
            <a:r>
              <a:rPr lang="en-ID" dirty="0"/>
              <a:t>(arousal),valence***,tempo</a:t>
            </a:r>
          </a:p>
          <a:p>
            <a:r>
              <a:rPr lang="en-ID" dirty="0"/>
              <a:t>Significant +</a:t>
            </a:r>
            <a:r>
              <a:rPr lang="en-ID" dirty="0" err="1"/>
              <a:t>ve</a:t>
            </a:r>
            <a:r>
              <a:rPr lang="en-ID" dirty="0"/>
              <a:t> correlation between SWLS and </a:t>
            </a:r>
            <a:r>
              <a:rPr lang="en-ID" dirty="0" err="1"/>
              <a:t>danceability,speachiness,acousticness,valence</a:t>
            </a:r>
            <a:endParaRPr lang="en-ID" dirty="0"/>
          </a:p>
          <a:p>
            <a:endParaRPr lang="en-ID" dirty="0"/>
          </a:p>
          <a:p>
            <a:r>
              <a:rPr lang="en-ID" dirty="0"/>
              <a:t>Significant -</a:t>
            </a:r>
            <a:r>
              <a:rPr lang="en-ID" dirty="0" err="1"/>
              <a:t>ve</a:t>
            </a:r>
            <a:r>
              <a:rPr lang="en-ID" dirty="0"/>
              <a:t> correlation between </a:t>
            </a:r>
            <a:r>
              <a:rPr lang="en-ID" dirty="0" err="1"/>
              <a:t>SSQ_Family</a:t>
            </a:r>
            <a:r>
              <a:rPr lang="en-ID" dirty="0"/>
              <a:t> and mode</a:t>
            </a:r>
          </a:p>
          <a:p>
            <a:r>
              <a:rPr lang="en-ID" dirty="0"/>
              <a:t>Significant +</a:t>
            </a:r>
            <a:r>
              <a:rPr lang="en-ID" dirty="0" err="1"/>
              <a:t>ve</a:t>
            </a:r>
            <a:r>
              <a:rPr lang="en-ID" dirty="0"/>
              <a:t> correlation between </a:t>
            </a:r>
            <a:r>
              <a:rPr lang="en-ID" dirty="0" err="1"/>
              <a:t>SSQ_Family</a:t>
            </a:r>
            <a:r>
              <a:rPr lang="en-ID" dirty="0"/>
              <a:t> and </a:t>
            </a:r>
            <a:r>
              <a:rPr lang="en-ID" dirty="0" err="1"/>
              <a:t>acousticness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10297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12FAC-45B2-D3EC-AAEA-AF2C20D7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Completed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BD2C1F-C206-32BF-F8DF-D7DFF042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7CA07-F46F-BE4F-6453-743D43D3476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6D74CF-714C-EBD9-2C49-DBAA754AE0BE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3406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85BF-B2C6-E171-8D69-97AC7D30C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680" y="762000"/>
            <a:ext cx="2936240" cy="729488"/>
          </a:xfrm>
        </p:spPr>
        <p:txBody>
          <a:bodyPr/>
          <a:lstStyle/>
          <a:p>
            <a:r>
              <a:rPr lang="en-GB" dirty="0"/>
              <a:t>Dataset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93974B-186F-60B2-FE31-ACC432C4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CBC70-1BC9-D054-16FC-C0B9F4C854D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78873" y="1676400"/>
            <a:ext cx="9897687" cy="4679950"/>
          </a:xfrm>
        </p:spPr>
        <p:txBody>
          <a:bodyPr>
            <a:normAutofit/>
          </a:bodyPr>
          <a:lstStyle/>
          <a:p>
            <a:r>
              <a:rPr lang="en-GB" b="1" dirty="0"/>
              <a:t>Spotify listening history dataset</a:t>
            </a:r>
          </a:p>
          <a:p>
            <a:r>
              <a:rPr lang="en-GB" dirty="0"/>
              <a:t>Spotify user dataset with their: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music listening history with audio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K10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Valence-arousal score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K10: Score on the Kessler Psychological Distress Scale, a measure of psychological distress.</a:t>
            </a:r>
          </a:p>
          <a:p>
            <a:endParaRPr lang="en-ID" dirty="0"/>
          </a:p>
          <a:p>
            <a:r>
              <a:rPr lang="en-ID" dirty="0"/>
              <a:t>Data of individual consist of :</a:t>
            </a:r>
            <a:r>
              <a:rPr lang="en-ID" dirty="0" err="1"/>
              <a:t>endTime</a:t>
            </a:r>
            <a:r>
              <a:rPr lang="en-ID" dirty="0"/>
              <a:t> , </a:t>
            </a:r>
            <a:r>
              <a:rPr lang="en-ID" dirty="0" err="1"/>
              <a:t>artistName</a:t>
            </a:r>
            <a:r>
              <a:rPr lang="en-ID" dirty="0"/>
              <a:t> , </a:t>
            </a:r>
            <a:r>
              <a:rPr lang="en-ID" dirty="0" err="1"/>
              <a:t>trackName</a:t>
            </a:r>
            <a:r>
              <a:rPr lang="en-ID" dirty="0"/>
              <a:t> , </a:t>
            </a:r>
            <a:r>
              <a:rPr lang="en-ID" dirty="0" err="1"/>
              <a:t>msPlayed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C1B3A2-B838-6BB7-AB55-1AB62BCB1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304" y="1034288"/>
            <a:ext cx="1865006" cy="239471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E398CD-4E53-8478-0E57-F0B18F13DF1A}"/>
              </a:ext>
            </a:extLst>
          </p:cNvPr>
          <p:cNvCxnSpPr>
            <a:cxnSpLocks/>
          </p:cNvCxnSpPr>
          <p:nvPr/>
        </p:nvCxnSpPr>
        <p:spPr>
          <a:xfrm flipV="1">
            <a:off x="5548393" y="1491488"/>
            <a:ext cx="1605911" cy="1158722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71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028F4-AF8D-E56B-3B93-0F24A1634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509" y="591312"/>
            <a:ext cx="6497782" cy="946543"/>
          </a:xfrm>
        </p:spPr>
        <p:txBody>
          <a:bodyPr/>
          <a:lstStyle/>
          <a:p>
            <a:r>
              <a:rPr lang="en-GB" dirty="0"/>
              <a:t>Proposed analysis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020EC5-B127-DC15-9942-3817DEEF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74CC7B-027E-68CB-A623-7772429A20E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69819" y="1413164"/>
            <a:ext cx="9191206" cy="4682836"/>
          </a:xfrm>
        </p:spPr>
        <p:txBody>
          <a:bodyPr/>
          <a:lstStyle/>
          <a:p>
            <a:r>
              <a:rPr lang="en-GB" dirty="0"/>
              <a:t>1)Songs listened within 2 hours are taken in single session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2)Dynamic RI =                                                         (</a:t>
            </a:r>
            <a:r>
              <a:rPr lang="en-ID" dirty="0"/>
              <a:t>repetitiveness index </a:t>
            </a:r>
            <a:r>
              <a:rPr lang="en-GB" dirty="0"/>
              <a:t>)</a:t>
            </a:r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r>
              <a:rPr lang="en-ID" dirty="0"/>
              <a:t>3)Static RI  =</a:t>
            </a:r>
          </a:p>
          <a:p>
            <a:endParaRPr lang="en-ID" dirty="0"/>
          </a:p>
          <a:p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91E03B-ACAB-5849-DC12-4A5F15325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635" y="2016789"/>
            <a:ext cx="2652909" cy="1412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426E60-7B6E-B486-DDD3-7C2B2729E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928" y="3907934"/>
            <a:ext cx="4318600" cy="9465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148712-A000-1E33-2931-C331B5A41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819" y="5034542"/>
            <a:ext cx="6137564" cy="168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38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2E86-20DF-4375-C581-328DF885A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964" y="399565"/>
            <a:ext cx="6123709" cy="724870"/>
          </a:xfrm>
        </p:spPr>
        <p:txBody>
          <a:bodyPr/>
          <a:lstStyle/>
          <a:p>
            <a:r>
              <a:rPr lang="en-GB" dirty="0"/>
              <a:t>Mid eval’s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EF374C-EEEF-34A2-DD52-EE37FF6A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C5E3B-EDCB-F6B9-EE26-2467CC95F26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734" y="1124435"/>
            <a:ext cx="9688448" cy="4971565"/>
          </a:xfrm>
        </p:spPr>
        <p:txBody>
          <a:bodyPr/>
          <a:lstStyle/>
          <a:p>
            <a:endParaRPr lang="en-GB" dirty="0"/>
          </a:p>
          <a:p>
            <a:r>
              <a:rPr lang="en-ID" dirty="0"/>
              <a:t>Grouped data into sessions</a:t>
            </a:r>
          </a:p>
          <a:p>
            <a:r>
              <a:rPr lang="en-ID" dirty="0"/>
              <a:t>Found dynamic RI and static RI</a:t>
            </a:r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r>
              <a:rPr lang="en-ID" dirty="0"/>
              <a:t>                         k10&gt;29 :At Risk                                           k10&lt;29 :No Risk</a:t>
            </a:r>
          </a:p>
        </p:txBody>
      </p:sp>
      <p:pic>
        <p:nvPicPr>
          <p:cNvPr id="9" name="Picture 8" descr="A bar code graph with numbers&#10;&#10;Description automatically generated">
            <a:extLst>
              <a:ext uri="{FF2B5EF4-FFF2-40B4-BE49-F238E27FC236}">
                <a16:creationId xmlns:a16="http://schemas.microsoft.com/office/drawing/2014/main" id="{10A8ADA3-0F4A-FDA0-D2D3-643A18C8E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713" y="928451"/>
            <a:ext cx="3671453" cy="2659876"/>
          </a:xfrm>
          <a:prstGeom prst="rect">
            <a:avLst/>
          </a:prstGeom>
        </p:spPr>
      </p:pic>
      <p:pic>
        <p:nvPicPr>
          <p:cNvPr id="11" name="Picture 10" descr="A graph with blue squares&#10;&#10;Description automatically generated">
            <a:extLst>
              <a:ext uri="{FF2B5EF4-FFF2-40B4-BE49-F238E27FC236}">
                <a16:creationId xmlns:a16="http://schemas.microsoft.com/office/drawing/2014/main" id="{D150CED4-1D13-F91A-48CB-7A880D7CD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519" y="3942391"/>
            <a:ext cx="3877920" cy="2908440"/>
          </a:xfrm>
          <a:prstGeom prst="rect">
            <a:avLst/>
          </a:prstGeom>
        </p:spPr>
      </p:pic>
      <p:pic>
        <p:nvPicPr>
          <p:cNvPr id="15" name="Picture 14" descr="A graph with blue rectangular bars&#10;&#10;Description automatically generated">
            <a:extLst>
              <a:ext uri="{FF2B5EF4-FFF2-40B4-BE49-F238E27FC236}">
                <a16:creationId xmlns:a16="http://schemas.microsoft.com/office/drawing/2014/main" id="{E8B8ACEF-C24C-D6C2-E7B0-364D74042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510" y="3959014"/>
            <a:ext cx="3877920" cy="290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9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7B88D2F-6E32-0A16-A9D9-DE58D699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121920"/>
            <a:ext cx="9389288" cy="640080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on this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39BD3-AE0B-2F82-273A-B6179603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4" name="Picture 3" descr="A diagram of a violin plot&#10;&#10;Description automatically generated">
            <a:extLst>
              <a:ext uri="{FF2B5EF4-FFF2-40B4-BE49-F238E27FC236}">
                <a16:creationId xmlns:a16="http://schemas.microsoft.com/office/drawing/2014/main" id="{6E46F81F-765F-67BF-B46F-0ED3D13F41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3" r="390"/>
          <a:stretch/>
        </p:blipFill>
        <p:spPr>
          <a:xfrm>
            <a:off x="1176757" y="2590800"/>
            <a:ext cx="4064209" cy="3505200"/>
          </a:xfrm>
          <a:prstGeom prst="rect">
            <a:avLst/>
          </a:prstGeom>
          <a:noFill/>
        </p:spPr>
      </p:pic>
      <p:pic>
        <p:nvPicPr>
          <p:cNvPr id="7" name="Picture 6" descr="A diagram of a violin plot&#10;&#10;Description automatically generated">
            <a:extLst>
              <a:ext uri="{FF2B5EF4-FFF2-40B4-BE49-F238E27FC236}">
                <a16:creationId xmlns:a16="http://schemas.microsoft.com/office/drawing/2014/main" id="{7B34957B-CC8C-D19E-9685-D223BF1423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1" r="282"/>
          <a:stretch/>
        </p:blipFill>
        <p:spPr>
          <a:xfrm>
            <a:off x="5645989" y="2570905"/>
            <a:ext cx="4515035" cy="3505200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ADF186-BB76-6E4A-18CE-A8A83308A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686" y="0"/>
            <a:ext cx="4064209" cy="16383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732A78-9AF5-94E3-859C-07F6AA281D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-1352619" y="3887115"/>
            <a:ext cx="3816546" cy="111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43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FB995-CCE0-CAD2-ACF9-98596FB77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4" y="316992"/>
            <a:ext cx="9389288" cy="716788"/>
          </a:xfrm>
        </p:spPr>
        <p:txBody>
          <a:bodyPr>
            <a:normAutofit fontScale="90000"/>
          </a:bodyPr>
          <a:lstStyle/>
          <a:p>
            <a:r>
              <a:rPr lang="en-GB" dirty="0"/>
              <a:t>Looking at static session</a:t>
            </a:r>
            <a:br>
              <a:rPr lang="en-GB" dirty="0"/>
            </a:br>
            <a:br>
              <a:rPr lang="en-GB" dirty="0"/>
            </a:br>
            <a:endParaRPr lang="en-ID" sz="17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F1F619-3E6C-45E9-3889-B4002F98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E42959-9431-71AF-73C9-8BA6F3E6B0D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734" y="1183639"/>
            <a:ext cx="7711866" cy="4816475"/>
          </a:xfrm>
        </p:spPr>
        <p:txBody>
          <a:bodyPr>
            <a:normAutofit/>
          </a:bodyPr>
          <a:lstStyle/>
          <a:p>
            <a:r>
              <a:rPr lang="en-GB" sz="1800" b="1" dirty="0"/>
              <a:t>Additionally with K10</a:t>
            </a:r>
          </a:p>
          <a:p>
            <a:endParaRPr lang="en-GB" sz="1800" b="1" dirty="0"/>
          </a:p>
          <a:p>
            <a:r>
              <a:rPr lang="en-GB" sz="1800" b="1" dirty="0"/>
              <a:t>Age</a:t>
            </a:r>
            <a:r>
              <a:rPr lang="en-GB" sz="1800" dirty="0"/>
              <a:t>: Age of the individual.</a:t>
            </a:r>
          </a:p>
          <a:p>
            <a:r>
              <a:rPr lang="en-GB" sz="1800" b="1" dirty="0"/>
              <a:t>Healthy</a:t>
            </a:r>
            <a:r>
              <a:rPr lang="en-GB" sz="1800" dirty="0"/>
              <a:t> : reflect positive musical experiences that contribute to well-being.(ex music for relaxation, enjoyment, or social connection.)</a:t>
            </a:r>
          </a:p>
          <a:p>
            <a:r>
              <a:rPr lang="en-GB" b="1" dirty="0"/>
              <a:t>Unhealthy </a:t>
            </a:r>
            <a:r>
              <a:rPr lang="en-GB" dirty="0"/>
              <a:t>: highlight negative musical experiences that may intensify negative mood(ex. music to dwell on negative emotions or reinforce distressing thoughts)</a:t>
            </a:r>
            <a:endParaRPr lang="en-GB" sz="1800" dirty="0"/>
          </a:p>
          <a:p>
            <a:r>
              <a:rPr lang="en-GB" sz="1800" b="1" dirty="0"/>
              <a:t>SWLS</a:t>
            </a:r>
            <a:r>
              <a:rPr lang="en-GB" sz="1800" dirty="0"/>
              <a:t>: Satisfaction with Life Scale, a measure of life satisfaction.</a:t>
            </a:r>
          </a:p>
          <a:p>
            <a:r>
              <a:rPr lang="en-GB" sz="1800" b="1" dirty="0"/>
              <a:t>SSQ-Family</a:t>
            </a:r>
            <a:r>
              <a:rPr lang="en-GB" sz="1800" dirty="0"/>
              <a:t>: Social Support Questionnaire - Family, a measure of perceived social support.</a:t>
            </a:r>
          </a:p>
          <a:p>
            <a:r>
              <a:rPr lang="en-GB" sz="1800" b="1" dirty="0"/>
              <a:t>SSQ-Friends</a:t>
            </a:r>
            <a:r>
              <a:rPr lang="en-GB" sz="1800" dirty="0"/>
              <a:t>: Social Support Questionnaire - Friends, a measure of perceived social support.</a:t>
            </a:r>
            <a:endParaRPr lang="en-ID" sz="18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2033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39BD3-AE0B-2F82-273A-B6179603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 descr="A diagram of a heat map&#10;&#10;Description automatically generated with medium confidence">
            <a:extLst>
              <a:ext uri="{FF2B5EF4-FFF2-40B4-BE49-F238E27FC236}">
                <a16:creationId xmlns:a16="http://schemas.microsoft.com/office/drawing/2014/main" id="{304CB258-D763-7182-1F10-262E6D7A8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1" y="685794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93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3325F-CA30-F330-2C54-A711E699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754888"/>
          </a:xfrm>
        </p:spPr>
        <p:txBody>
          <a:bodyPr/>
          <a:lstStyle/>
          <a:p>
            <a:r>
              <a:rPr lang="en-US" dirty="0"/>
              <a:t>Inference 1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7FF98F-F609-EC25-3BFA-860A6238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858990-5E8B-F08B-D706-78EAD5BC238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42901" y="1790699"/>
            <a:ext cx="9818124" cy="4930775"/>
          </a:xfrm>
        </p:spPr>
        <p:txBody>
          <a:bodyPr>
            <a:normAutofit/>
          </a:bodyPr>
          <a:lstStyle/>
          <a:p>
            <a:r>
              <a:rPr lang="en-ID" dirty="0"/>
              <a:t>Significant –</a:t>
            </a:r>
            <a:r>
              <a:rPr lang="en-ID" dirty="0" err="1"/>
              <a:t>ve</a:t>
            </a:r>
            <a:r>
              <a:rPr lang="en-ID" dirty="0"/>
              <a:t> correlation between age and loudness, liveness, tempo</a:t>
            </a:r>
          </a:p>
          <a:p>
            <a:r>
              <a:rPr lang="en-ID" dirty="0"/>
              <a:t>Significant –</a:t>
            </a:r>
            <a:r>
              <a:rPr lang="en-ID" dirty="0" err="1"/>
              <a:t>ve</a:t>
            </a:r>
            <a:r>
              <a:rPr lang="en-ID" dirty="0"/>
              <a:t> correlation between healthy score and energy(arousal), loudness, tempo</a:t>
            </a:r>
          </a:p>
          <a:p>
            <a:r>
              <a:rPr lang="en-ID" dirty="0"/>
              <a:t>Significant +</a:t>
            </a:r>
            <a:r>
              <a:rPr lang="en-ID" dirty="0" err="1"/>
              <a:t>ve</a:t>
            </a:r>
            <a:r>
              <a:rPr lang="en-ID" dirty="0"/>
              <a:t> correlation between healthy score and </a:t>
            </a:r>
            <a:r>
              <a:rPr lang="en-ID" dirty="0" err="1"/>
              <a:t>acousticness</a:t>
            </a:r>
            <a:endParaRPr lang="en-ID" dirty="0"/>
          </a:p>
          <a:p>
            <a:r>
              <a:rPr lang="en-ID" dirty="0"/>
              <a:t>Significant +</a:t>
            </a:r>
            <a:r>
              <a:rPr lang="en-ID" dirty="0" err="1"/>
              <a:t>ve</a:t>
            </a:r>
            <a:r>
              <a:rPr lang="en-ID" dirty="0"/>
              <a:t> correlation SWLS and </a:t>
            </a:r>
            <a:r>
              <a:rPr lang="en-ID" dirty="0" err="1"/>
              <a:t>daceability</a:t>
            </a:r>
            <a:r>
              <a:rPr lang="en-ID" dirty="0"/>
              <a:t> ,valence</a:t>
            </a:r>
          </a:p>
          <a:p>
            <a:r>
              <a:rPr lang="en-ID" dirty="0"/>
              <a:t>Significant –</a:t>
            </a:r>
            <a:r>
              <a:rPr lang="en-ID" dirty="0" err="1"/>
              <a:t>ve</a:t>
            </a:r>
            <a:r>
              <a:rPr lang="en-ID" dirty="0"/>
              <a:t> correlation </a:t>
            </a:r>
            <a:r>
              <a:rPr lang="en-ID" dirty="0" err="1"/>
              <a:t>SSQ_Family</a:t>
            </a:r>
            <a:r>
              <a:rPr lang="en-ID" dirty="0"/>
              <a:t> and mode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7880181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{73235343-6AE0-46A3-A14C-D94F0B0E77AF}tf33968143_win32</Template>
  <TotalTime>2015</TotalTime>
  <Words>1094</Words>
  <Application>Microsoft Office PowerPoint</Application>
  <PresentationFormat>Widescreen</PresentationFormat>
  <Paragraphs>140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Abadi</vt:lpstr>
      <vt:lpstr>Arial</vt:lpstr>
      <vt:lpstr>Avenir Next LT Pro</vt:lpstr>
      <vt:lpstr>Calibri</vt:lpstr>
      <vt:lpstr>Cambria Math</vt:lpstr>
      <vt:lpstr>CircularSp</vt:lpstr>
      <vt:lpstr>Custom</vt:lpstr>
      <vt:lpstr>Music Listening as Indicator of Depression Risk (Static and Dynamic)</vt:lpstr>
      <vt:lpstr>Objective</vt:lpstr>
      <vt:lpstr>Dataset</vt:lpstr>
      <vt:lpstr>Proposed analysis</vt:lpstr>
      <vt:lpstr>Mid eval’s</vt:lpstr>
      <vt:lpstr>Working on this data</vt:lpstr>
      <vt:lpstr>Looking at static session  </vt:lpstr>
      <vt:lpstr>PowerPoint Presentation</vt:lpstr>
      <vt:lpstr>Inference 1</vt:lpstr>
      <vt:lpstr>PowerPoint Presentation</vt:lpstr>
      <vt:lpstr>Inference 2</vt:lpstr>
      <vt:lpstr>PowerPoint Presentation</vt:lpstr>
      <vt:lpstr>Inference 3</vt:lpstr>
      <vt:lpstr>Valence-arousal</vt:lpstr>
      <vt:lpstr>PowerPoint Presentation</vt:lpstr>
      <vt:lpstr>PowerPoint Presentation</vt:lpstr>
      <vt:lpstr>Inference</vt:lpstr>
      <vt:lpstr>Dynamic Measures Computation</vt:lpstr>
      <vt:lpstr>PowerPoint Presentation</vt:lpstr>
      <vt:lpstr>PowerPoint Presentation</vt:lpstr>
      <vt:lpstr>PowerPoint Presentation</vt:lpstr>
      <vt:lpstr>Inference  variability</vt:lpstr>
      <vt:lpstr>PowerPoint Presentation</vt:lpstr>
      <vt:lpstr>Inference Inertia</vt:lpstr>
      <vt:lpstr>Completed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and Dynamic Measures of Active Music Listening as Indicators of Depression Risk</dc:title>
  <dc:creator>Karke Pavan Kisan</dc:creator>
  <cp:lastModifiedBy>Karke Pavan Kisan</cp:lastModifiedBy>
  <cp:revision>24</cp:revision>
  <dcterms:created xsi:type="dcterms:W3CDTF">2024-03-03T09:41:43Z</dcterms:created>
  <dcterms:modified xsi:type="dcterms:W3CDTF">2024-05-03T11:27:06Z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