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68" r:id="rId12"/>
    <p:sldId id="267" r:id="rId13"/>
    <p:sldId id="266"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08" autoAdjust="0"/>
    <p:restoredTop sz="62382" autoAdjust="0"/>
  </p:normalViewPr>
  <p:slideViewPr>
    <p:cSldViewPr snapToGrid="0">
      <p:cViewPr varScale="1">
        <p:scale>
          <a:sx n="57" d="100"/>
          <a:sy n="57" d="100"/>
        </p:scale>
        <p:origin x="12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F06A6-E36A-46EA-B978-E1A5EBA2E435}"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BD4F-42D2-4ED5-9563-F74E543CA8A3}" type="slidenum">
              <a:rPr lang="zh-CN" altLang="en-US" smtClean="0"/>
              <a:t>‹#›</a:t>
            </a:fld>
            <a:endParaRPr lang="zh-CN" altLang="en-US"/>
          </a:p>
        </p:txBody>
      </p:sp>
    </p:spTree>
    <p:extLst>
      <p:ext uri="{BB962C8B-B14F-4D97-AF65-F5344CB8AC3E}">
        <p14:creationId xmlns:p14="http://schemas.microsoft.com/office/powerpoint/2010/main" val="765674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我们组完成的</a:t>
            </a:r>
            <a:r>
              <a:rPr lang="en-US" altLang="zh-CN" dirty="0"/>
              <a:t>project</a:t>
            </a:r>
            <a:r>
              <a:rPr lang="zh-CN" altLang="en-US" dirty="0"/>
              <a:t>是关于</a:t>
            </a:r>
            <a:r>
              <a:rPr lang="en-US" altLang="zh-CN" dirty="0" err="1"/>
              <a:t>bursty</a:t>
            </a:r>
            <a:r>
              <a:rPr lang="en-US" altLang="zh-CN" dirty="0"/>
              <a:t>-event</a:t>
            </a:r>
            <a:r>
              <a:rPr lang="zh-CN" altLang="en-US" dirty="0"/>
              <a:t>检测的论文复现，基于这个</a:t>
            </a:r>
            <a:r>
              <a:rPr lang="en-US" altLang="zh-CN" sz="1200" b="1" dirty="0"/>
              <a:t>Parameter Free </a:t>
            </a:r>
            <a:r>
              <a:rPr lang="en-US" altLang="zh-CN" sz="1200" b="1" dirty="0" err="1"/>
              <a:t>Bursty</a:t>
            </a:r>
            <a:r>
              <a:rPr lang="en-US" altLang="zh-CN" sz="1200" b="1" dirty="0"/>
              <a:t> Events Detection in Text Streams</a:t>
            </a:r>
            <a:endParaRPr lang="zh-CN" altLang="en-US" dirty="0"/>
          </a:p>
        </p:txBody>
      </p:sp>
      <p:sp>
        <p:nvSpPr>
          <p:cNvPr id="4" name="灯片编号占位符 3"/>
          <p:cNvSpPr>
            <a:spLocks noGrp="1"/>
          </p:cNvSpPr>
          <p:nvPr>
            <p:ph type="sldNum" sz="quarter" idx="5"/>
          </p:nvPr>
        </p:nvSpPr>
        <p:spPr/>
        <p:txBody>
          <a:bodyPr/>
          <a:lstStyle/>
          <a:p>
            <a:fld id="{0FA2BD4F-42D2-4ED5-9563-F74E543CA8A3}" type="slidenum">
              <a:rPr lang="zh-CN" altLang="en-US" smtClean="0"/>
              <a:t>1</a:t>
            </a:fld>
            <a:endParaRPr lang="zh-CN" altLang="en-US"/>
          </a:p>
        </p:txBody>
      </p:sp>
    </p:spTree>
    <p:extLst>
      <p:ext uri="{BB962C8B-B14F-4D97-AF65-F5344CB8AC3E}">
        <p14:creationId xmlns:p14="http://schemas.microsoft.com/office/powerpoint/2010/main" val="193449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接下来看一下</a:t>
            </a:r>
            <a:r>
              <a:rPr lang="en-US" altLang="zh-CN" dirty="0"/>
              <a:t>innovative approach</a:t>
            </a:r>
            <a:r>
              <a:rPr lang="zh-CN" altLang="en-US" dirty="0"/>
              <a:t>的优缺点。首先由于用正态分布替换了原来的二项分布，导致概率模型的精确度有所降低。但是正态分布计算较简单，能够提高计算效率，同时</a:t>
            </a:r>
            <a:r>
              <a:rPr lang="en-US" altLang="zh-CN" dirty="0" err="1"/>
              <a:t>min_hash</a:t>
            </a:r>
            <a:r>
              <a:rPr lang="zh-CN" altLang="en-US" dirty="0"/>
              <a:t>的加入以及对</a:t>
            </a:r>
            <a:r>
              <a:rPr lang="en-US" altLang="zh-CN" dirty="0"/>
              <a:t>feature</a:t>
            </a:r>
            <a:r>
              <a:rPr lang="zh-CN" altLang="en-US" dirty="0"/>
              <a:t>聚类算法的修改大幅提高了处理速度（大概</a:t>
            </a:r>
            <a:r>
              <a:rPr lang="en-US" altLang="zh-CN" dirty="0"/>
              <a:t>4</a:t>
            </a:r>
            <a:r>
              <a:rPr lang="zh-CN" altLang="en-US" dirty="0"/>
              <a:t>分钟可以处理</a:t>
            </a:r>
            <a:r>
              <a:rPr lang="en-US" altLang="zh-CN" dirty="0"/>
              <a:t>2G</a:t>
            </a:r>
            <a:r>
              <a:rPr lang="zh-CN" altLang="en-US" dirty="0"/>
              <a:t>左右的数据），另外对于跨词频</a:t>
            </a:r>
            <a:r>
              <a:rPr lang="en-US" altLang="zh-CN" dirty="0"/>
              <a:t>features</a:t>
            </a:r>
            <a:r>
              <a:rPr lang="zh-CN" altLang="en-US" dirty="0"/>
              <a:t>之间的聚类性能有所提高。</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10</a:t>
            </a:fld>
            <a:endParaRPr lang="zh-CN" altLang="en-US"/>
          </a:p>
        </p:txBody>
      </p:sp>
    </p:spTree>
    <p:extLst>
      <p:ext uri="{BB962C8B-B14F-4D97-AF65-F5344CB8AC3E}">
        <p14:creationId xmlns:p14="http://schemas.microsoft.com/office/powerpoint/2010/main" val="420771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这里是我们处理的数据集，第一项是小规模数据，用的是</a:t>
            </a:r>
            <a:r>
              <a:rPr lang="en-US" altLang="zh-CN" dirty="0" err="1"/>
              <a:t>kaggle</a:t>
            </a:r>
            <a:r>
              <a:rPr lang="zh-CN" altLang="en-US" dirty="0"/>
              <a:t>上的</a:t>
            </a:r>
            <a:r>
              <a:rPr lang="en-US" altLang="zh-CN" dirty="0"/>
              <a:t>143000</a:t>
            </a:r>
            <a:r>
              <a:rPr lang="zh-CN" altLang="en-US" dirty="0"/>
              <a:t>条文章进行的。下面一个是大规模数据用的是纽约时报</a:t>
            </a:r>
            <a:r>
              <a:rPr lang="en-US" altLang="zh-CN" dirty="0"/>
              <a:t>2020</a:t>
            </a:r>
            <a:r>
              <a:rPr lang="zh-CN" altLang="en-US" dirty="0"/>
              <a:t>年的大概</a:t>
            </a:r>
            <a:r>
              <a:rPr lang="en-US" altLang="zh-CN" dirty="0"/>
              <a:t>16000</a:t>
            </a:r>
            <a:r>
              <a:rPr lang="zh-CN" altLang="en-US" dirty="0"/>
              <a:t>份文章和</a:t>
            </a:r>
            <a:r>
              <a:rPr lang="en-US" altLang="zh-CN" dirty="0"/>
              <a:t>5000000</a:t>
            </a:r>
            <a:r>
              <a:rPr lang="zh-CN" altLang="en-US" dirty="0"/>
              <a:t>条评论，数据总量在</a:t>
            </a:r>
            <a:r>
              <a:rPr lang="en-US" altLang="zh-CN" dirty="0"/>
              <a:t>3G</a:t>
            </a:r>
            <a:r>
              <a:rPr lang="zh-CN" altLang="en-US" dirty="0"/>
              <a:t>左右。</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11</a:t>
            </a:fld>
            <a:endParaRPr lang="zh-CN" altLang="en-US"/>
          </a:p>
        </p:txBody>
      </p:sp>
    </p:spTree>
    <p:extLst>
      <p:ext uri="{BB962C8B-B14F-4D97-AF65-F5344CB8AC3E}">
        <p14:creationId xmlns:p14="http://schemas.microsoft.com/office/powerpoint/2010/main" val="266657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这部分展示的是两个不同算法的从处理结果，可以看到结果都是比较好的。这里是第一个初始算法：这边</a:t>
            </a:r>
            <a:r>
              <a:rPr lang="en-US" altLang="zh-CN" dirty="0"/>
              <a:t>2016</a:t>
            </a:r>
            <a:r>
              <a:rPr lang="zh-CN" altLang="en-US" dirty="0"/>
              <a:t>年比如说可以识别出伊朗总统鲁哈尼，对应的是</a:t>
            </a:r>
            <a:r>
              <a:rPr lang="en-US" altLang="zh-CN" dirty="0"/>
              <a:t>16</a:t>
            </a:r>
            <a:r>
              <a:rPr lang="zh-CN" altLang="en-US" dirty="0"/>
              <a:t>年一月国际取消对于伊朗制裁。另外途中可以看到的一个事件是</a:t>
            </a:r>
            <a:r>
              <a:rPr lang="en-US" altLang="zh-CN" dirty="0"/>
              <a:t>Elon Musk</a:t>
            </a:r>
            <a:r>
              <a:rPr lang="zh-CN" altLang="en-US" dirty="0"/>
              <a:t>和</a:t>
            </a:r>
            <a:r>
              <a:rPr lang="en-US" altLang="zh-CN" dirty="0"/>
              <a:t>SpaceX</a:t>
            </a:r>
            <a:r>
              <a:rPr lang="zh-CN" altLang="en-US" dirty="0"/>
              <a:t>，对应的是</a:t>
            </a:r>
            <a:r>
              <a:rPr lang="en-US" altLang="zh-CN" dirty="0"/>
              <a:t>16</a:t>
            </a:r>
            <a:r>
              <a:rPr lang="zh-CN" altLang="en-US" dirty="0"/>
              <a:t>年一月份发射</a:t>
            </a:r>
            <a:r>
              <a:rPr lang="en-US" altLang="zh-CN" dirty="0"/>
              <a:t>SES-9</a:t>
            </a:r>
            <a:r>
              <a:rPr lang="zh-CN" altLang="en-US" dirty="0"/>
              <a:t>卫星。</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12</a:t>
            </a:fld>
            <a:endParaRPr lang="zh-CN" altLang="en-US"/>
          </a:p>
        </p:txBody>
      </p:sp>
    </p:spTree>
    <p:extLst>
      <p:ext uri="{BB962C8B-B14F-4D97-AF65-F5344CB8AC3E}">
        <p14:creationId xmlns:p14="http://schemas.microsoft.com/office/powerpoint/2010/main" val="723112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这里三张图是改进算法的处理结果，可以看到虽然精度有所降低但是检测出的事件还是有很高的准确性的比如图</a:t>
            </a:r>
            <a:r>
              <a:rPr lang="en-US" altLang="zh-CN" dirty="0"/>
              <a:t>a</a:t>
            </a:r>
            <a:r>
              <a:rPr lang="zh-CN" altLang="en-US" dirty="0"/>
              <a:t>这个美国总统大选包括了</a:t>
            </a:r>
            <a:r>
              <a:rPr lang="en-US" altLang="zh-CN" dirty="0"/>
              <a:t>trump </a:t>
            </a:r>
            <a:r>
              <a:rPr lang="en-US" altLang="zh-CN" dirty="0" err="1"/>
              <a:t>biden</a:t>
            </a:r>
            <a:r>
              <a:rPr lang="zh-CN" altLang="en-US" dirty="0"/>
              <a:t>和</a:t>
            </a:r>
            <a:r>
              <a:rPr lang="en-US" altLang="zh-CN" dirty="0"/>
              <a:t>republican</a:t>
            </a:r>
            <a:r>
              <a:rPr lang="zh-CN" altLang="en-US" dirty="0"/>
              <a:t>，</a:t>
            </a:r>
            <a:r>
              <a:rPr lang="en-US" altLang="zh-CN" dirty="0"/>
              <a:t>election</a:t>
            </a:r>
            <a:r>
              <a:rPr lang="zh-CN" altLang="en-US" dirty="0"/>
              <a:t>等等。第二个</a:t>
            </a:r>
            <a:r>
              <a:rPr lang="en-US" altLang="zh-CN" dirty="0"/>
              <a:t>George Floyd</a:t>
            </a:r>
            <a:r>
              <a:rPr lang="zh-CN" altLang="en-US" dirty="0"/>
              <a:t>和</a:t>
            </a:r>
            <a:r>
              <a:rPr lang="en-US" altLang="zh-CN" dirty="0"/>
              <a:t>cop</a:t>
            </a:r>
            <a:r>
              <a:rPr lang="zh-CN" altLang="en-US" dirty="0"/>
              <a:t>代表的是黑命贵的事件，最后图</a:t>
            </a:r>
            <a:r>
              <a:rPr lang="en-US" altLang="zh-CN" dirty="0"/>
              <a:t>c</a:t>
            </a:r>
            <a:r>
              <a:rPr lang="zh-CN" altLang="en-US" dirty="0"/>
              <a:t>这个表示的是英国脱欧。整体来看两个算法都达到了较好的检测效果。</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13</a:t>
            </a:fld>
            <a:endParaRPr lang="zh-CN" altLang="en-US"/>
          </a:p>
        </p:txBody>
      </p:sp>
    </p:spTree>
    <p:extLst>
      <p:ext uri="{BB962C8B-B14F-4D97-AF65-F5344CB8AC3E}">
        <p14:creationId xmlns:p14="http://schemas.microsoft.com/office/powerpoint/2010/main" val="2819740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A2BD4F-42D2-4ED5-9563-F74E543CA8A3}" type="slidenum">
              <a:rPr lang="zh-CN" altLang="en-US" smtClean="0"/>
              <a:t>14</a:t>
            </a:fld>
            <a:endParaRPr lang="zh-CN" altLang="en-US"/>
          </a:p>
        </p:txBody>
      </p:sp>
    </p:spTree>
    <p:extLst>
      <p:ext uri="{BB962C8B-B14F-4D97-AF65-F5344CB8AC3E}">
        <p14:creationId xmlns:p14="http://schemas.microsoft.com/office/powerpoint/2010/main" val="386744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首先第一部分讲一下论文中提出的这样一个</a:t>
            </a:r>
            <a:r>
              <a:rPr lang="en-US" altLang="zh-CN" dirty="0" err="1"/>
              <a:t>bursty</a:t>
            </a:r>
            <a:r>
              <a:rPr lang="en-US" altLang="zh-CN" dirty="0"/>
              <a:t> event detection</a:t>
            </a:r>
            <a:r>
              <a:rPr lang="zh-CN" altLang="en-US" dirty="0"/>
              <a:t>的算法，这个算法主要包括三个部分。首先通过输入数据识别出</a:t>
            </a:r>
            <a:r>
              <a:rPr lang="en-US" altLang="zh-CN" dirty="0" err="1"/>
              <a:t>bursty</a:t>
            </a:r>
            <a:r>
              <a:rPr lang="en-US" altLang="zh-CN" dirty="0"/>
              <a:t> features</a:t>
            </a:r>
            <a:r>
              <a:rPr lang="zh-CN" altLang="en-US" dirty="0"/>
              <a:t>，这个</a:t>
            </a:r>
            <a:r>
              <a:rPr lang="en-US" altLang="zh-CN" dirty="0"/>
              <a:t>feature</a:t>
            </a:r>
            <a:r>
              <a:rPr lang="zh-CN" altLang="en-US" dirty="0"/>
              <a:t>其实就是一个个单词。接着对</a:t>
            </a:r>
            <a:r>
              <a:rPr lang="en-US" altLang="zh-CN" dirty="0" err="1"/>
              <a:t>reature</a:t>
            </a:r>
            <a:r>
              <a:rPr lang="zh-CN" altLang="en-US" dirty="0"/>
              <a:t>进行聚类，将</a:t>
            </a:r>
            <a:r>
              <a:rPr lang="en-US" altLang="zh-CN" dirty="0"/>
              <a:t>features</a:t>
            </a:r>
            <a:r>
              <a:rPr lang="zh-CN" altLang="en-US" dirty="0"/>
              <a:t>聚类成一个个</a:t>
            </a:r>
            <a:r>
              <a:rPr lang="en-US" altLang="zh-CN" dirty="0"/>
              <a:t>events</a:t>
            </a:r>
            <a:r>
              <a:rPr lang="zh-CN" altLang="en-US" dirty="0"/>
              <a:t>，最后来判断这些</a:t>
            </a:r>
            <a:r>
              <a:rPr lang="en-US" altLang="zh-CN" dirty="0"/>
              <a:t>events</a:t>
            </a:r>
            <a:r>
              <a:rPr lang="zh-CN" altLang="en-US" dirty="0"/>
              <a:t>的</a:t>
            </a:r>
            <a:r>
              <a:rPr lang="en-US" altLang="zh-CN" dirty="0" err="1"/>
              <a:t>bursty</a:t>
            </a:r>
            <a:r>
              <a:rPr lang="zh-CN" altLang="en-US" dirty="0"/>
              <a:t>时间。在后面的部分我们也会依次介绍这三部的实现细节。</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2</a:t>
            </a:fld>
            <a:endParaRPr lang="zh-CN" altLang="en-US"/>
          </a:p>
        </p:txBody>
      </p:sp>
    </p:spTree>
    <p:extLst>
      <p:ext uri="{BB962C8B-B14F-4D97-AF65-F5344CB8AC3E}">
        <p14:creationId xmlns:p14="http://schemas.microsoft.com/office/powerpoint/2010/main" val="40783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首先是这个</a:t>
            </a:r>
            <a:r>
              <a:rPr lang="en-US" altLang="zh-CN" dirty="0" err="1"/>
              <a:t>bursty</a:t>
            </a:r>
            <a:r>
              <a:rPr lang="en-US" altLang="zh-CN" dirty="0"/>
              <a:t> features identification</a:t>
            </a:r>
            <a:r>
              <a:rPr lang="zh-CN" altLang="en-US" dirty="0"/>
              <a:t>。这个</a:t>
            </a:r>
            <a:r>
              <a:rPr lang="en-US" altLang="zh-CN" dirty="0" err="1"/>
              <a:t>Pgnij</a:t>
            </a:r>
            <a:r>
              <a:rPr lang="zh-CN" altLang="en-US" dirty="0"/>
              <a:t>就是某个</a:t>
            </a:r>
            <a:r>
              <a:rPr lang="en-US" altLang="zh-CN" dirty="0"/>
              <a:t>feature fj</a:t>
            </a:r>
            <a:r>
              <a:rPr lang="zh-CN" altLang="en-US" dirty="0"/>
              <a:t>在时间窗口</a:t>
            </a:r>
            <a:r>
              <a:rPr lang="en-US" altLang="zh-CN" dirty="0"/>
              <a:t>Wi</a:t>
            </a:r>
            <a:r>
              <a:rPr lang="zh-CN" altLang="en-US" dirty="0"/>
              <a:t>出现在</a:t>
            </a:r>
            <a:r>
              <a:rPr lang="en-US" altLang="zh-CN" dirty="0" err="1"/>
              <a:t>niij</a:t>
            </a:r>
            <a:r>
              <a:rPr lang="zh-CN" altLang="en-US" dirty="0"/>
              <a:t>个</a:t>
            </a:r>
            <a:r>
              <a:rPr lang="en-US" altLang="zh-CN" dirty="0"/>
              <a:t>document</a:t>
            </a:r>
            <a:r>
              <a:rPr lang="zh-CN" altLang="en-US" dirty="0"/>
              <a:t>中的概率，这个概率模型作者用起初超几何分布来表示。但是考虑到超几何分布计算成本较高（是</a:t>
            </a:r>
            <a:r>
              <a:rPr lang="en-US" altLang="zh-CN" dirty="0" err="1"/>
              <a:t>nij</a:t>
            </a:r>
            <a:r>
              <a:rPr lang="zh-CN" altLang="en-US" dirty="0"/>
              <a:t>的平方数量级），在这里进行了一部简化：用二项分布代替超几何分布，带来了计算效率的提高。同时由于在数据量很大的情况下，超几何分布与二项分布会得到相同结果，故用二项分布进行替换也是合理的选择。既然是二项分布就要考虑</a:t>
            </a:r>
            <a:r>
              <a:rPr lang="en-US" altLang="zh-CN" dirty="0" err="1"/>
              <a:t>Pj</a:t>
            </a:r>
            <a:r>
              <a:rPr lang="zh-CN" altLang="en-US" dirty="0"/>
              <a:t>也就是</a:t>
            </a:r>
            <a:r>
              <a:rPr lang="en-US" altLang="zh-CN" dirty="0"/>
              <a:t>feature fj</a:t>
            </a:r>
            <a:r>
              <a:rPr lang="zh-CN" altLang="en-US" dirty="0"/>
              <a:t>在某个</a:t>
            </a:r>
            <a:r>
              <a:rPr lang="en-US" altLang="zh-CN" dirty="0"/>
              <a:t>windows</a:t>
            </a:r>
            <a:r>
              <a:rPr lang="zh-CN" altLang="en-US" dirty="0"/>
              <a:t>中出现的概率，即</a:t>
            </a:r>
            <a:r>
              <a:rPr lang="en-US" altLang="zh-CN" dirty="0"/>
              <a:t>fj</a:t>
            </a:r>
            <a:r>
              <a:rPr lang="zh-CN" altLang="en-US" dirty="0"/>
              <a:t>在任意窗口中出现的期望概率，用</a:t>
            </a:r>
            <a:r>
              <a:rPr lang="en-US" altLang="zh-CN" dirty="0" err="1"/>
              <a:t>pj</a:t>
            </a:r>
            <a:r>
              <a:rPr lang="zh-CN" altLang="en-US" dirty="0"/>
              <a:t>来表示，计算中用所有时间窗中的</a:t>
            </a:r>
            <a:r>
              <a:rPr lang="en-US" altLang="zh-CN" dirty="0"/>
              <a:t>fj</a:t>
            </a:r>
            <a:r>
              <a:rPr lang="zh-CN" altLang="en-US" dirty="0"/>
              <a:t>出现的频率的均值来表示。</a:t>
            </a:r>
            <a:endParaRPr lang="en-US" altLang="zh-CN" dirty="0"/>
          </a:p>
          <a:p>
            <a:endParaRPr lang="en-US" altLang="zh-CN" dirty="0"/>
          </a:p>
          <a:p>
            <a:r>
              <a:rPr lang="zh-CN" altLang="en-US" dirty="0"/>
              <a:t>于是我们就得到了这样的一个概率模型，是一个二项分布，如图</a:t>
            </a:r>
            <a:r>
              <a:rPr lang="en-US" altLang="zh-CN" dirty="0"/>
              <a:t>2</a:t>
            </a:r>
            <a:r>
              <a:rPr lang="zh-CN" altLang="en-US" dirty="0"/>
              <a:t>可以看到这是一个二项分布曲线，在其中定义三个区间</a:t>
            </a:r>
            <a:r>
              <a:rPr lang="en-US" altLang="zh-CN" dirty="0"/>
              <a:t>RA</a:t>
            </a:r>
            <a:r>
              <a:rPr lang="zh-CN" altLang="en-US" dirty="0"/>
              <a:t>，</a:t>
            </a:r>
            <a:r>
              <a:rPr lang="en-US" altLang="zh-CN" dirty="0"/>
              <a:t>RB</a:t>
            </a:r>
            <a:r>
              <a:rPr lang="zh-CN" altLang="en-US" dirty="0"/>
              <a:t>，</a:t>
            </a:r>
            <a:r>
              <a:rPr lang="en-US" altLang="zh-CN" dirty="0"/>
              <a:t>RC</a:t>
            </a:r>
            <a:r>
              <a:rPr lang="zh-CN" altLang="en-US" dirty="0"/>
              <a:t>。其中</a:t>
            </a:r>
            <a:r>
              <a:rPr lang="en-US" altLang="zh-CN" dirty="0"/>
              <a:t>RA</a:t>
            </a:r>
            <a:r>
              <a:rPr lang="zh-CN" altLang="en-US" dirty="0"/>
              <a:t>与</a:t>
            </a:r>
            <a:r>
              <a:rPr lang="en-US" altLang="zh-CN" dirty="0"/>
              <a:t>RB</a:t>
            </a:r>
            <a:r>
              <a:rPr lang="zh-CN" altLang="en-US" dirty="0"/>
              <a:t>分界点在极值处，</a:t>
            </a:r>
            <a:r>
              <a:rPr lang="en-US" altLang="zh-CN" dirty="0"/>
              <a:t>RB</a:t>
            </a:r>
            <a:r>
              <a:rPr lang="zh-CN" altLang="en-US" dirty="0"/>
              <a:t>与</a:t>
            </a:r>
            <a:r>
              <a:rPr lang="en-US" altLang="zh-CN" dirty="0"/>
              <a:t>RC</a:t>
            </a:r>
            <a:r>
              <a:rPr lang="zh-CN" altLang="en-US" dirty="0"/>
              <a:t>的分界点文中描述是概率落到</a:t>
            </a:r>
            <a:r>
              <a:rPr lang="en-US" altLang="zh-CN" dirty="0"/>
              <a:t>0</a:t>
            </a:r>
            <a:r>
              <a:rPr lang="zh-CN" altLang="en-US" dirty="0"/>
              <a:t>的位置，但事实上计算中采用一个极小值来表示比如</a:t>
            </a:r>
            <a:r>
              <a:rPr lang="en-US" altLang="zh-CN" dirty="0"/>
              <a:t>2*10^-18.</a:t>
            </a:r>
            <a:r>
              <a:rPr lang="zh-CN" altLang="en-US" dirty="0"/>
              <a:t>横坐标代表</a:t>
            </a:r>
            <a:r>
              <a:rPr lang="en-US" altLang="zh-CN" dirty="0" err="1"/>
              <a:t>nij</a:t>
            </a:r>
            <a:r>
              <a:rPr lang="zh-CN" altLang="en-US" dirty="0"/>
              <a:t>也就是</a:t>
            </a:r>
            <a:r>
              <a:rPr lang="en-US" altLang="zh-CN" dirty="0"/>
              <a:t>fj</a:t>
            </a:r>
            <a:r>
              <a:rPr lang="zh-CN" altLang="en-US" dirty="0"/>
              <a:t>出现的文件数。纵坐标就是概率。如果某个时间窗中</a:t>
            </a:r>
            <a:r>
              <a:rPr lang="en-US" altLang="zh-CN" dirty="0"/>
              <a:t>fj</a:t>
            </a:r>
            <a:r>
              <a:rPr lang="zh-CN" altLang="en-US" dirty="0"/>
              <a:t>出现的频率落在</a:t>
            </a:r>
            <a:r>
              <a:rPr lang="en-US" altLang="zh-CN" dirty="0"/>
              <a:t>RA</a:t>
            </a:r>
            <a:r>
              <a:rPr lang="zh-CN" altLang="en-US" dirty="0"/>
              <a:t>，就认为它出现的频率小于均值，从而认定不是</a:t>
            </a:r>
            <a:r>
              <a:rPr lang="en-US" altLang="zh-CN" dirty="0" err="1"/>
              <a:t>bursty</a:t>
            </a:r>
            <a:r>
              <a:rPr lang="en-US" altLang="zh-CN" dirty="0"/>
              <a:t> feature</a:t>
            </a:r>
            <a:r>
              <a:rPr lang="zh-CN" altLang="en-US" dirty="0"/>
              <a:t>，反之在</a:t>
            </a:r>
            <a:r>
              <a:rPr lang="en-US" altLang="zh-CN" dirty="0"/>
              <a:t>RC</a:t>
            </a:r>
            <a:r>
              <a:rPr lang="zh-CN" altLang="en-US" dirty="0"/>
              <a:t>则认为是</a:t>
            </a:r>
            <a:r>
              <a:rPr lang="en-US" altLang="zh-CN" dirty="0" err="1"/>
              <a:t>bursty</a:t>
            </a:r>
            <a:r>
              <a:rPr lang="zh-CN" altLang="en-US" dirty="0"/>
              <a:t>。落在</a:t>
            </a:r>
            <a:r>
              <a:rPr lang="en-US" altLang="zh-CN" dirty="0"/>
              <a:t>RB</a:t>
            </a:r>
            <a:r>
              <a:rPr lang="zh-CN" altLang="en-US" dirty="0"/>
              <a:t>中的情况比较复杂，如果落在左侧，认为其倾向于</a:t>
            </a:r>
            <a:r>
              <a:rPr lang="en-US" altLang="zh-CN" dirty="0"/>
              <a:t>non-</a:t>
            </a:r>
            <a:r>
              <a:rPr lang="en-US" altLang="zh-CN" dirty="0" err="1"/>
              <a:t>bursty</a:t>
            </a:r>
            <a:r>
              <a:rPr lang="zh-CN" altLang="en-US" dirty="0"/>
              <a:t>，反之倾向于</a:t>
            </a:r>
            <a:r>
              <a:rPr lang="en-US" altLang="zh-CN" dirty="0" err="1"/>
              <a:t>bursty</a:t>
            </a:r>
            <a:r>
              <a:rPr lang="zh-CN" altLang="en-US" dirty="0"/>
              <a:t>。用</a:t>
            </a:r>
            <a:r>
              <a:rPr lang="en-US" altLang="zh-CN" dirty="0"/>
              <a:t>sigmoid</a:t>
            </a:r>
            <a:r>
              <a:rPr lang="zh-CN" altLang="en-US" dirty="0"/>
              <a:t>函数来表示某个</a:t>
            </a:r>
            <a:r>
              <a:rPr lang="en-US" altLang="zh-CN" dirty="0"/>
              <a:t>feature</a:t>
            </a:r>
            <a:r>
              <a:rPr lang="zh-CN" altLang="en-US" dirty="0"/>
              <a:t>的</a:t>
            </a:r>
            <a:r>
              <a:rPr lang="en-US" altLang="zh-CN" dirty="0" err="1"/>
              <a:t>bursty</a:t>
            </a:r>
            <a:r>
              <a:rPr lang="zh-CN" altLang="en-US" dirty="0"/>
              <a:t>概率，其中在</a:t>
            </a:r>
            <a:r>
              <a:rPr lang="en-US" altLang="zh-CN" dirty="0"/>
              <a:t>RB</a:t>
            </a:r>
            <a:r>
              <a:rPr lang="zh-CN" altLang="en-US" dirty="0"/>
              <a:t>区间内概率从</a:t>
            </a:r>
            <a:r>
              <a:rPr lang="en-US" altLang="zh-CN" dirty="0"/>
              <a:t>0</a:t>
            </a:r>
            <a:r>
              <a:rPr lang="zh-CN" altLang="en-US" dirty="0"/>
              <a:t>到</a:t>
            </a:r>
            <a:r>
              <a:rPr lang="en-US" altLang="zh-CN" dirty="0"/>
              <a:t>1</a:t>
            </a:r>
            <a:r>
              <a:rPr lang="zh-CN" altLang="en-US" dirty="0"/>
              <a:t>分布，保证其在</a:t>
            </a:r>
            <a:r>
              <a:rPr lang="en-US" altLang="zh-CN" dirty="0"/>
              <a:t>q</a:t>
            </a:r>
            <a:r>
              <a:rPr lang="zh-CN" altLang="en-US" dirty="0"/>
              <a:t>点处概率为</a:t>
            </a:r>
            <a:r>
              <a:rPr lang="en-US" altLang="zh-CN" dirty="0"/>
              <a:t>0.5</a:t>
            </a:r>
            <a:r>
              <a:rPr lang="zh-CN" altLang="en-US" dirty="0"/>
              <a:t>即可。</a:t>
            </a:r>
            <a:endParaRPr lang="en-US" altLang="zh-CN" dirty="0"/>
          </a:p>
          <a:p>
            <a:endParaRPr lang="en-US" altLang="zh-CN" dirty="0"/>
          </a:p>
          <a:p>
            <a:r>
              <a:rPr lang="zh-CN" altLang="en-US" dirty="0"/>
              <a:t>这样我们就可以求得任意</a:t>
            </a:r>
            <a:r>
              <a:rPr lang="en-US" altLang="zh-CN" dirty="0"/>
              <a:t>feature</a:t>
            </a:r>
            <a:r>
              <a:rPr lang="zh-CN" altLang="en-US" dirty="0"/>
              <a:t>在某个时间窗内的</a:t>
            </a:r>
            <a:r>
              <a:rPr lang="en-US" altLang="zh-CN" dirty="0"/>
              <a:t>burst</a:t>
            </a:r>
            <a:r>
              <a:rPr lang="zh-CN" altLang="en-US" dirty="0"/>
              <a:t>情况。</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3</a:t>
            </a:fld>
            <a:endParaRPr lang="zh-CN" altLang="en-US"/>
          </a:p>
        </p:txBody>
      </p:sp>
    </p:spTree>
    <p:extLst>
      <p:ext uri="{BB962C8B-B14F-4D97-AF65-F5344CB8AC3E}">
        <p14:creationId xmlns:p14="http://schemas.microsoft.com/office/powerpoint/2010/main" val="172141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第二部分是讲</a:t>
            </a:r>
            <a:r>
              <a:rPr lang="en-US" altLang="zh-CN" dirty="0" err="1"/>
              <a:t>bursty</a:t>
            </a:r>
            <a:r>
              <a:rPr lang="en-US" altLang="zh-CN" dirty="0"/>
              <a:t> feature</a:t>
            </a:r>
            <a:r>
              <a:rPr lang="zh-CN" altLang="en-US" dirty="0"/>
              <a:t>聚类成</a:t>
            </a:r>
            <a:r>
              <a:rPr lang="en-US" altLang="zh-CN" dirty="0" err="1"/>
              <a:t>bursty</a:t>
            </a:r>
            <a:r>
              <a:rPr lang="en-US" altLang="zh-CN" dirty="0"/>
              <a:t> events</a:t>
            </a:r>
            <a:r>
              <a:rPr lang="zh-CN" altLang="en-US" dirty="0"/>
              <a:t>。首先</a:t>
            </a:r>
            <a:r>
              <a:rPr lang="en-US" altLang="zh-CN" dirty="0" err="1"/>
              <a:t>bursty</a:t>
            </a:r>
            <a:r>
              <a:rPr lang="en-US" altLang="zh-CN" dirty="0"/>
              <a:t> features</a:t>
            </a:r>
            <a:r>
              <a:rPr lang="zh-CN" altLang="en-US" dirty="0"/>
              <a:t>集合可以描述为</a:t>
            </a:r>
            <a:r>
              <a:rPr lang="en-US" altLang="zh-CN" dirty="0"/>
              <a:t>B = b0 … bn</a:t>
            </a:r>
            <a:r>
              <a:rPr lang="zh-CN" altLang="en-US" dirty="0"/>
              <a:t>，同样地，</a:t>
            </a:r>
            <a:r>
              <a:rPr lang="en-US" altLang="zh-CN" dirty="0"/>
              <a:t>event</a:t>
            </a:r>
            <a:r>
              <a:rPr lang="zh-CN" altLang="en-US" dirty="0"/>
              <a:t>可以描述为一个二进制串，每一位的</a:t>
            </a:r>
            <a:r>
              <a:rPr lang="en-US" altLang="zh-CN" dirty="0"/>
              <a:t>01</a:t>
            </a:r>
            <a:r>
              <a:rPr lang="zh-CN" altLang="en-US" dirty="0"/>
              <a:t>值代表</a:t>
            </a:r>
            <a:r>
              <a:rPr lang="en-US" altLang="zh-CN" dirty="0"/>
              <a:t>bi</a:t>
            </a:r>
            <a:r>
              <a:rPr lang="zh-CN" altLang="en-US" dirty="0"/>
              <a:t>这个</a:t>
            </a:r>
            <a:r>
              <a:rPr lang="en-US" altLang="zh-CN" dirty="0"/>
              <a:t>feature</a:t>
            </a:r>
            <a:r>
              <a:rPr lang="zh-CN" altLang="en-US" dirty="0"/>
              <a:t>是否在该</a:t>
            </a:r>
            <a:r>
              <a:rPr lang="en-US" altLang="zh-CN" dirty="0"/>
              <a:t>event</a:t>
            </a:r>
            <a:r>
              <a:rPr lang="zh-CN" altLang="en-US" dirty="0"/>
              <a:t>中出现。</a:t>
            </a:r>
            <a:r>
              <a:rPr lang="en-US" altLang="zh-CN" dirty="0"/>
              <a:t>D</a:t>
            </a:r>
            <a:r>
              <a:rPr lang="zh-CN" altLang="en-US" dirty="0"/>
              <a:t>集合中某个元素</a:t>
            </a:r>
            <a:r>
              <a:rPr lang="en-US" altLang="zh-CN" dirty="0"/>
              <a:t>di</a:t>
            </a:r>
            <a:r>
              <a:rPr lang="zh-CN" altLang="en-US" dirty="0"/>
              <a:t>表示</a:t>
            </a:r>
            <a:r>
              <a:rPr lang="en-US" altLang="zh-CN" dirty="0"/>
              <a:t>bi</a:t>
            </a:r>
            <a:r>
              <a:rPr lang="zh-CN" altLang="en-US" dirty="0"/>
              <a:t>出现的</a:t>
            </a:r>
            <a:r>
              <a:rPr lang="en-US" altLang="zh-CN" dirty="0"/>
              <a:t>document</a:t>
            </a:r>
            <a:r>
              <a:rPr lang="zh-CN" altLang="en-US" dirty="0"/>
              <a:t>集合。</a:t>
            </a:r>
            <a:endParaRPr lang="en-US" altLang="zh-CN" dirty="0"/>
          </a:p>
          <a:p>
            <a:endParaRPr lang="en-US" altLang="zh-CN" dirty="0"/>
          </a:p>
          <a:p>
            <a:r>
              <a:rPr lang="zh-CN" altLang="en-US" dirty="0"/>
              <a:t>由于</a:t>
            </a:r>
            <a:r>
              <a:rPr lang="en-US" altLang="zh-CN" dirty="0"/>
              <a:t>D</a:t>
            </a:r>
            <a:r>
              <a:rPr lang="zh-CN" altLang="en-US" dirty="0"/>
              <a:t>是一个固定常量，如果有某个</a:t>
            </a:r>
            <a:r>
              <a:rPr lang="en-US" altLang="zh-CN" dirty="0"/>
              <a:t>Ek</a:t>
            </a:r>
            <a:r>
              <a:rPr lang="zh-CN" altLang="en-US" dirty="0"/>
              <a:t>，可以用贝叶斯公式表示在此</a:t>
            </a:r>
            <a:r>
              <a:rPr lang="en-US" altLang="zh-CN" dirty="0"/>
              <a:t>scenario</a:t>
            </a:r>
            <a:r>
              <a:rPr lang="zh-CN" altLang="en-US" dirty="0"/>
              <a:t>下满足</a:t>
            </a:r>
            <a:r>
              <a:rPr lang="en-US" altLang="zh-CN" dirty="0"/>
              <a:t>Ek</a:t>
            </a:r>
            <a:r>
              <a:rPr lang="zh-CN" altLang="en-US" dirty="0"/>
              <a:t>这种事件组合发生的概率。最大化这个概率就能得到事件的最优结果。这里也就是贝叶斯公式以及后续的处理过程，两边取</a:t>
            </a:r>
            <a:r>
              <a:rPr lang="en-US" altLang="zh-CN" dirty="0"/>
              <a:t>ln</a:t>
            </a:r>
            <a:r>
              <a:rPr lang="zh-CN" altLang="en-US" dirty="0"/>
              <a:t>后删除常量</a:t>
            </a:r>
            <a:r>
              <a:rPr lang="en-US" altLang="zh-CN" dirty="0" err="1"/>
              <a:t>lnpd</a:t>
            </a:r>
            <a:r>
              <a:rPr lang="zh-CN" altLang="en-US" dirty="0"/>
              <a:t>就得到了需要处理的</a:t>
            </a:r>
            <a:r>
              <a:rPr lang="en-US" altLang="zh-CN" dirty="0"/>
              <a:t>cost</a:t>
            </a:r>
            <a:r>
              <a:rPr lang="zh-CN" altLang="en-US" dirty="0"/>
              <a:t>函数。</a:t>
            </a:r>
            <a:endParaRPr lang="en-US" altLang="zh-CN" dirty="0"/>
          </a:p>
        </p:txBody>
      </p:sp>
      <p:sp>
        <p:nvSpPr>
          <p:cNvPr id="4" name="灯片编号占位符 3"/>
          <p:cNvSpPr>
            <a:spLocks noGrp="1"/>
          </p:cNvSpPr>
          <p:nvPr>
            <p:ph type="sldNum" sz="quarter" idx="5"/>
          </p:nvPr>
        </p:nvSpPr>
        <p:spPr/>
        <p:txBody>
          <a:bodyPr/>
          <a:lstStyle/>
          <a:p>
            <a:fld id="{0FA2BD4F-42D2-4ED5-9563-F74E543CA8A3}" type="slidenum">
              <a:rPr lang="zh-CN" altLang="en-US" smtClean="0"/>
              <a:t>4</a:t>
            </a:fld>
            <a:endParaRPr lang="zh-CN" altLang="en-US"/>
          </a:p>
        </p:txBody>
      </p:sp>
    </p:spTree>
    <p:extLst>
      <p:ext uri="{BB962C8B-B14F-4D97-AF65-F5344CB8AC3E}">
        <p14:creationId xmlns:p14="http://schemas.microsoft.com/office/powerpoint/2010/main" val="27402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继续对</a:t>
            </a:r>
            <a:r>
              <a:rPr lang="en-US" altLang="zh-CN" dirty="0"/>
              <a:t>cost</a:t>
            </a:r>
            <a:r>
              <a:rPr lang="zh-CN" altLang="en-US" dirty="0"/>
              <a:t>函数化简，定义某事件出现的概率为其中所有</a:t>
            </a:r>
            <a:r>
              <a:rPr lang="en-US" altLang="zh-CN" dirty="0"/>
              <a:t>feature</a:t>
            </a:r>
            <a:r>
              <a:rPr lang="zh-CN" altLang="en-US" dirty="0"/>
              <a:t>出现的时间窗的交集 </a:t>
            </a:r>
            <a:r>
              <a:rPr lang="en-US" altLang="zh-CN" dirty="0"/>
              <a:t>/ </a:t>
            </a:r>
            <a:r>
              <a:rPr lang="zh-CN" altLang="en-US" dirty="0"/>
              <a:t>某事件中所有</a:t>
            </a:r>
            <a:r>
              <a:rPr lang="en-US" altLang="zh-CN" dirty="0"/>
              <a:t>feature</a:t>
            </a:r>
            <a:r>
              <a:rPr lang="zh-CN" altLang="en-US" dirty="0"/>
              <a:t>出现的时间窗并集。某事件出现的条件下</a:t>
            </a:r>
            <a:r>
              <a:rPr lang="en-US" altLang="zh-CN" dirty="0"/>
              <a:t>D</a:t>
            </a:r>
            <a:r>
              <a:rPr lang="zh-CN" altLang="en-US" dirty="0"/>
              <a:t>集合出现的概率为这个，其中</a:t>
            </a:r>
            <a:r>
              <a:rPr lang="en-US" altLang="zh-CN" dirty="0"/>
              <a:t>M</a:t>
            </a:r>
            <a:r>
              <a:rPr lang="zh-CN" altLang="en-US" dirty="0"/>
              <a:t>为事件中所有</a:t>
            </a:r>
            <a:r>
              <a:rPr lang="en-US" altLang="zh-CN" dirty="0"/>
              <a:t>feature</a:t>
            </a:r>
            <a:r>
              <a:rPr lang="zh-CN" altLang="en-US" dirty="0"/>
              <a:t>出现的所有</a:t>
            </a:r>
            <a:r>
              <a:rPr lang="en-US" altLang="zh-CN" dirty="0"/>
              <a:t>documents</a:t>
            </a:r>
            <a:r>
              <a:rPr lang="zh-CN" altLang="en-US" dirty="0"/>
              <a:t>的并集。这样对于前面</a:t>
            </a:r>
            <a:r>
              <a:rPr lang="en-US" altLang="zh-CN" dirty="0"/>
              <a:t>cost</a:t>
            </a:r>
            <a:r>
              <a:rPr lang="zh-CN" altLang="en-US" dirty="0"/>
              <a:t>函数进行计算求得最小值即可得到</a:t>
            </a:r>
            <a:r>
              <a:rPr lang="en-US" altLang="zh-CN" dirty="0"/>
              <a:t>burst</a:t>
            </a:r>
            <a:r>
              <a:rPr lang="zh-CN" altLang="en-US" dirty="0"/>
              <a:t>事件。由于这部分计算可能最高会达到</a:t>
            </a:r>
            <a:r>
              <a:rPr lang="en-US" altLang="zh-CN" dirty="0"/>
              <a:t>2^n</a:t>
            </a:r>
            <a:r>
              <a:rPr lang="zh-CN" altLang="en-US" dirty="0"/>
              <a:t>，后面的实现中对这个算法进行了改进。</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5</a:t>
            </a:fld>
            <a:endParaRPr lang="zh-CN" altLang="en-US"/>
          </a:p>
        </p:txBody>
      </p:sp>
    </p:spTree>
    <p:extLst>
      <p:ext uri="{BB962C8B-B14F-4D97-AF65-F5344CB8AC3E}">
        <p14:creationId xmlns:p14="http://schemas.microsoft.com/office/powerpoint/2010/main" val="4090222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最后第三步就是计算</a:t>
            </a:r>
            <a:r>
              <a:rPr lang="en-US" altLang="zh-CN" dirty="0"/>
              <a:t>hot periods</a:t>
            </a:r>
            <a:r>
              <a:rPr lang="zh-CN" altLang="en-US" dirty="0"/>
              <a:t>。这一步的想法比较简单，用</a:t>
            </a:r>
            <a:r>
              <a:rPr lang="en-US" altLang="zh-CN" dirty="0" err="1"/>
              <a:t>pbiek</a:t>
            </a:r>
            <a:r>
              <a:rPr lang="zh-CN" altLang="en-US" dirty="0"/>
              <a:t>表示某个</a:t>
            </a:r>
            <a:r>
              <a:rPr lang="en-US" altLang="zh-CN" dirty="0"/>
              <a:t>event ek</a:t>
            </a:r>
            <a:r>
              <a:rPr lang="zh-CN" altLang="en-US" dirty="0"/>
              <a:t>在时间窗</a:t>
            </a:r>
            <a:r>
              <a:rPr lang="en-US" altLang="zh-CN" dirty="0" err="1"/>
              <a:t>i</a:t>
            </a:r>
            <a:r>
              <a:rPr lang="zh-CN" altLang="en-US" dirty="0"/>
              <a:t>中出现的概率，即其中所有</a:t>
            </a:r>
            <a:r>
              <a:rPr lang="en-US" altLang="zh-CN" dirty="0"/>
              <a:t>feature</a:t>
            </a:r>
            <a:r>
              <a:rPr lang="zh-CN" altLang="en-US" dirty="0"/>
              <a:t>出现的概率的均值。定义某个事件</a:t>
            </a:r>
            <a:r>
              <a:rPr lang="en-US" altLang="zh-CN" dirty="0"/>
              <a:t>k</a:t>
            </a:r>
            <a:r>
              <a:rPr lang="zh-CN" altLang="en-US" dirty="0"/>
              <a:t>在时间窗</a:t>
            </a:r>
            <a:r>
              <a:rPr lang="en-US" altLang="zh-CN" dirty="0" err="1"/>
              <a:t>i</a:t>
            </a:r>
            <a:r>
              <a:rPr lang="zh-CN" altLang="en-US" dirty="0"/>
              <a:t>中是</a:t>
            </a:r>
            <a:r>
              <a:rPr lang="en-US" altLang="zh-CN" dirty="0"/>
              <a:t>hot</a:t>
            </a:r>
            <a:r>
              <a:rPr lang="zh-CN" altLang="en-US" dirty="0"/>
              <a:t>的</a:t>
            </a:r>
            <a:r>
              <a:rPr lang="en-US" altLang="zh-CN" dirty="0" err="1"/>
              <a:t>iff</a:t>
            </a:r>
            <a:r>
              <a:rPr lang="zh-CN" altLang="en-US" dirty="0"/>
              <a:t>其在该时间窗中出现的概率大于其在任意时间窗中出现的概率的均值</a:t>
            </a:r>
            <a:r>
              <a:rPr lang="en-US" altLang="zh-CN" dirty="0"/>
              <a:t>+</a:t>
            </a:r>
            <a:r>
              <a:rPr lang="zh-CN" altLang="en-US" dirty="0"/>
              <a:t>两倍标准差。这样的话我们也能得出最终的</a:t>
            </a:r>
            <a:r>
              <a:rPr lang="en-US" altLang="zh-CN" dirty="0"/>
              <a:t>hot period</a:t>
            </a:r>
            <a:r>
              <a:rPr lang="zh-CN" altLang="en-US" dirty="0"/>
              <a:t>。算法到此完成。</a:t>
            </a:r>
            <a:endParaRPr lang="en-US" altLang="zh-CN" dirty="0"/>
          </a:p>
        </p:txBody>
      </p:sp>
      <p:sp>
        <p:nvSpPr>
          <p:cNvPr id="4" name="灯片编号占位符 3"/>
          <p:cNvSpPr>
            <a:spLocks noGrp="1"/>
          </p:cNvSpPr>
          <p:nvPr>
            <p:ph type="sldNum" sz="quarter" idx="5"/>
          </p:nvPr>
        </p:nvSpPr>
        <p:spPr/>
        <p:txBody>
          <a:bodyPr/>
          <a:lstStyle/>
          <a:p>
            <a:fld id="{0FA2BD4F-42D2-4ED5-9563-F74E543CA8A3}" type="slidenum">
              <a:rPr lang="zh-CN" altLang="en-US" smtClean="0"/>
              <a:t>6</a:t>
            </a:fld>
            <a:endParaRPr lang="zh-CN" altLang="en-US"/>
          </a:p>
        </p:txBody>
      </p:sp>
    </p:spTree>
    <p:extLst>
      <p:ext uri="{BB962C8B-B14F-4D97-AF65-F5344CB8AC3E}">
        <p14:creationId xmlns:p14="http://schemas.microsoft.com/office/powerpoint/2010/main" val="427827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接下来这部分是我们的复现。本次</a:t>
            </a:r>
            <a:r>
              <a:rPr lang="en-US" altLang="zh-CN" dirty="0"/>
              <a:t>project</a:t>
            </a:r>
            <a:r>
              <a:rPr lang="zh-CN" altLang="en-US" dirty="0"/>
              <a:t>实现了两种复现方式。首先介绍第一种，更加贴近原文思路的方法。如图就是</a:t>
            </a:r>
            <a:r>
              <a:rPr lang="en-US" altLang="zh-CN" dirty="0"/>
              <a:t>storm</a:t>
            </a:r>
            <a:r>
              <a:rPr lang="zh-CN" altLang="en-US" dirty="0"/>
              <a:t>的拓扑图。</a:t>
            </a:r>
            <a:r>
              <a:rPr lang="en-US" altLang="zh-CN" dirty="0"/>
              <a:t>Spout</a:t>
            </a:r>
            <a:r>
              <a:rPr lang="zh-CN" altLang="en-US" dirty="0"/>
              <a:t>节点设置为每三秒发送一整天的数据，</a:t>
            </a:r>
            <a:r>
              <a:rPr lang="en-US" altLang="zh-CN" dirty="0" err="1"/>
              <a:t>bursty</a:t>
            </a:r>
            <a:r>
              <a:rPr lang="en-US" altLang="zh-CN" dirty="0"/>
              <a:t> feature</a:t>
            </a:r>
            <a:r>
              <a:rPr lang="zh-CN" altLang="en-US" dirty="0"/>
              <a:t>和 </a:t>
            </a:r>
            <a:r>
              <a:rPr lang="en-US" altLang="zh-CN" dirty="0"/>
              <a:t>feature process</a:t>
            </a:r>
            <a:r>
              <a:rPr lang="zh-CN" altLang="en-US" dirty="0"/>
              <a:t>两类</a:t>
            </a:r>
            <a:r>
              <a:rPr lang="en-US" altLang="zh-CN" dirty="0"/>
              <a:t>bolt</a:t>
            </a:r>
            <a:r>
              <a:rPr lang="zh-CN" altLang="en-US" dirty="0"/>
              <a:t>是支持并行的。后面</a:t>
            </a:r>
            <a:r>
              <a:rPr lang="en-US" altLang="zh-CN" dirty="0"/>
              <a:t>data collect</a:t>
            </a:r>
            <a:r>
              <a:rPr lang="zh-CN" altLang="en-US" dirty="0"/>
              <a:t>， </a:t>
            </a:r>
            <a:r>
              <a:rPr lang="en-US" altLang="zh-CN" dirty="0" err="1"/>
              <a:t>bursty</a:t>
            </a:r>
            <a:r>
              <a:rPr lang="en-US" altLang="zh-CN" dirty="0"/>
              <a:t> events</a:t>
            </a:r>
            <a:r>
              <a:rPr lang="zh-CN" altLang="en-US" dirty="0"/>
              <a:t>以及</a:t>
            </a:r>
            <a:r>
              <a:rPr lang="en-US" altLang="zh-CN" dirty="0"/>
              <a:t>hot periods</a:t>
            </a:r>
            <a:r>
              <a:rPr lang="zh-CN" altLang="en-US" dirty="0"/>
              <a:t>都是</a:t>
            </a:r>
            <a:r>
              <a:rPr lang="en-US" altLang="zh-CN" dirty="0" err="1"/>
              <a:t>globalGrouping</a:t>
            </a:r>
            <a:r>
              <a:rPr lang="zh-CN" altLang="en-US" dirty="0"/>
              <a:t>。其中</a:t>
            </a:r>
            <a:r>
              <a:rPr lang="en-US" altLang="zh-CN" dirty="0" err="1"/>
              <a:t>bursty</a:t>
            </a:r>
            <a:r>
              <a:rPr lang="en-US" altLang="zh-CN" dirty="0"/>
              <a:t> feature</a:t>
            </a:r>
            <a:r>
              <a:rPr lang="zh-CN" altLang="en-US" dirty="0"/>
              <a:t>负责处理</a:t>
            </a:r>
            <a:r>
              <a:rPr lang="en-US" altLang="zh-CN" dirty="0"/>
              <a:t>feature</a:t>
            </a:r>
            <a:r>
              <a:rPr lang="zh-CN" altLang="en-US" dirty="0"/>
              <a:t>出现的日期和文章发送给</a:t>
            </a:r>
            <a:r>
              <a:rPr lang="en-US" altLang="zh-CN" dirty="0"/>
              <a:t>feature process</a:t>
            </a:r>
            <a:r>
              <a:rPr lang="zh-CN" altLang="en-US" dirty="0"/>
              <a:t>，</a:t>
            </a:r>
            <a:r>
              <a:rPr lang="en-US" altLang="zh-CN" dirty="0"/>
              <a:t>feature process</a:t>
            </a:r>
            <a:r>
              <a:rPr lang="zh-CN" altLang="en-US" dirty="0"/>
              <a:t>按</a:t>
            </a:r>
            <a:r>
              <a:rPr lang="en-US" altLang="zh-CN" dirty="0"/>
              <a:t>feature</a:t>
            </a:r>
            <a:r>
              <a:rPr lang="zh-CN" altLang="en-US" dirty="0"/>
              <a:t>进行处理，进行算法第一步的概率计算并且存储在</a:t>
            </a:r>
            <a:r>
              <a:rPr lang="en-US" altLang="zh-CN" dirty="0" err="1"/>
              <a:t>FeatureInfo</a:t>
            </a:r>
            <a:r>
              <a:rPr lang="zh-CN" altLang="en-US" dirty="0"/>
              <a:t>类中。同时由于算法依赖一定量的历史数据进行更准确地概率计算，在这个</a:t>
            </a:r>
            <a:r>
              <a:rPr lang="en-US" altLang="zh-CN" dirty="0"/>
              <a:t>bolt</a:t>
            </a:r>
            <a:r>
              <a:rPr lang="zh-CN" altLang="en-US" dirty="0"/>
              <a:t>中我们缓存</a:t>
            </a:r>
            <a:r>
              <a:rPr lang="en-US" altLang="zh-CN" dirty="0"/>
              <a:t>30 days</a:t>
            </a:r>
            <a:r>
              <a:rPr lang="zh-CN" altLang="en-US" dirty="0"/>
              <a:t>的历史数据。</a:t>
            </a:r>
            <a:r>
              <a:rPr lang="en-US" altLang="zh-CN" dirty="0"/>
              <a:t>Data collect</a:t>
            </a:r>
            <a:r>
              <a:rPr lang="zh-CN" altLang="en-US" dirty="0"/>
              <a:t>负责进行归类整理，这里产生一个问题就是由于前面的</a:t>
            </a:r>
            <a:r>
              <a:rPr lang="en-US" altLang="zh-CN" dirty="0"/>
              <a:t>bolt</a:t>
            </a:r>
            <a:r>
              <a:rPr lang="zh-CN" altLang="en-US" dirty="0"/>
              <a:t>都支持并行处理，</a:t>
            </a:r>
            <a:r>
              <a:rPr lang="en-US" altLang="zh-CN" dirty="0"/>
              <a:t>data collection</a:t>
            </a:r>
            <a:r>
              <a:rPr lang="zh-CN" altLang="en-US" dirty="0"/>
              <a:t>需要额外的操作来保持同步，从而进行后续的</a:t>
            </a:r>
            <a:r>
              <a:rPr lang="en-US" altLang="zh-CN" dirty="0" err="1"/>
              <a:t>bursty</a:t>
            </a:r>
            <a:r>
              <a:rPr lang="en-US" altLang="zh-CN" dirty="0"/>
              <a:t> event</a:t>
            </a:r>
            <a:r>
              <a:rPr lang="zh-CN" altLang="en-US" dirty="0"/>
              <a:t>聚类。我们的方法是从</a:t>
            </a:r>
            <a:r>
              <a:rPr lang="en-US" altLang="zh-CN" dirty="0" err="1"/>
              <a:t>bursty</a:t>
            </a:r>
            <a:r>
              <a:rPr lang="en-US" altLang="zh-CN" dirty="0"/>
              <a:t> feature bolt</a:t>
            </a:r>
            <a:r>
              <a:rPr lang="zh-CN" altLang="en-US" dirty="0"/>
              <a:t>向其提供每日出现的</a:t>
            </a:r>
            <a:r>
              <a:rPr lang="en-US" altLang="zh-CN" dirty="0"/>
              <a:t>feature</a:t>
            </a:r>
            <a:r>
              <a:rPr lang="zh-CN" altLang="en-US" dirty="0"/>
              <a:t>数，在</a:t>
            </a:r>
            <a:r>
              <a:rPr lang="en-US" altLang="zh-CN" dirty="0"/>
              <a:t>data collect</a:t>
            </a:r>
            <a:r>
              <a:rPr lang="zh-CN" altLang="en-US" dirty="0"/>
              <a:t>中维护一个计数器，按时间戳对</a:t>
            </a:r>
            <a:r>
              <a:rPr lang="en-US" altLang="zh-CN" dirty="0"/>
              <a:t>features</a:t>
            </a:r>
            <a:r>
              <a:rPr lang="zh-CN" altLang="en-US" dirty="0"/>
              <a:t>分</a:t>
            </a:r>
            <a:r>
              <a:rPr lang="en-US" altLang="zh-CN" dirty="0"/>
              <a:t>bucket</a:t>
            </a:r>
            <a:r>
              <a:rPr lang="zh-CN" altLang="en-US" dirty="0"/>
              <a:t>存储，某天数据全部收集即发送给</a:t>
            </a:r>
            <a:r>
              <a:rPr lang="en-US" altLang="zh-CN" dirty="0" err="1"/>
              <a:t>bursty</a:t>
            </a:r>
            <a:r>
              <a:rPr lang="en-US" altLang="zh-CN" dirty="0"/>
              <a:t> events</a:t>
            </a:r>
            <a:r>
              <a:rPr lang="zh-CN" altLang="en-US" dirty="0"/>
              <a:t>节点处理。</a:t>
            </a:r>
            <a:r>
              <a:rPr lang="en-US" altLang="zh-CN" dirty="0" err="1"/>
              <a:t>Bursty</a:t>
            </a:r>
            <a:r>
              <a:rPr lang="en-US" altLang="zh-CN" dirty="0"/>
              <a:t> events</a:t>
            </a:r>
            <a:r>
              <a:rPr lang="zh-CN" altLang="en-US" dirty="0"/>
              <a:t>节点负责进行聚类，前面也说过这个最初的算法复杂性太高难以实现。我们采用贪心的匹配方法。从单个</a:t>
            </a:r>
            <a:r>
              <a:rPr lang="en-US" altLang="zh-CN" dirty="0"/>
              <a:t>feature</a:t>
            </a:r>
            <a:r>
              <a:rPr lang="zh-CN" altLang="en-US" dirty="0"/>
              <a:t>开始聚类，如果某两个</a:t>
            </a:r>
            <a:r>
              <a:rPr lang="en-US" altLang="zh-CN" dirty="0"/>
              <a:t>feature</a:t>
            </a:r>
            <a:r>
              <a:rPr lang="zh-CN" altLang="en-US" dirty="0"/>
              <a:t> </a:t>
            </a:r>
            <a:r>
              <a:rPr lang="en-US" altLang="zh-CN" dirty="0"/>
              <a:t>set</a:t>
            </a:r>
            <a:r>
              <a:rPr lang="zh-CN" altLang="en-US" dirty="0"/>
              <a:t>合并后的概率比各自的原概率都高，那么认为两个</a:t>
            </a:r>
            <a:r>
              <a:rPr lang="en-US" altLang="zh-CN" dirty="0"/>
              <a:t>feature set</a:t>
            </a:r>
            <a:r>
              <a:rPr lang="zh-CN" altLang="en-US" dirty="0"/>
              <a:t>应当被合并。反复迭代直到没有任何</a:t>
            </a:r>
            <a:r>
              <a:rPr lang="en-US" altLang="zh-CN" dirty="0"/>
              <a:t>feature set</a:t>
            </a:r>
            <a:r>
              <a:rPr lang="zh-CN" altLang="en-US" dirty="0"/>
              <a:t>能够合并，即得到了</a:t>
            </a:r>
            <a:r>
              <a:rPr lang="en-US" altLang="zh-CN" dirty="0" err="1"/>
              <a:t>bursty</a:t>
            </a:r>
            <a:r>
              <a:rPr lang="en-US" altLang="zh-CN" dirty="0"/>
              <a:t> events</a:t>
            </a:r>
            <a:r>
              <a:rPr lang="zh-CN" altLang="en-US" dirty="0"/>
              <a:t>。同时我们在这个节点也进行了</a:t>
            </a:r>
            <a:r>
              <a:rPr lang="en-US" altLang="zh-CN" dirty="0"/>
              <a:t>features</a:t>
            </a:r>
            <a:r>
              <a:rPr lang="zh-CN" altLang="en-US" dirty="0"/>
              <a:t>的筛选：计算按照</a:t>
            </a:r>
            <a:r>
              <a:rPr lang="en-US" altLang="zh-CN" dirty="0"/>
              <a:t>feature process</a:t>
            </a:r>
            <a:r>
              <a:rPr lang="zh-CN" altLang="en-US" dirty="0"/>
              <a:t>得到的概率计算</a:t>
            </a:r>
            <a:r>
              <a:rPr lang="en-US" altLang="zh-CN" dirty="0" err="1"/>
              <a:t>bursty</a:t>
            </a:r>
            <a:r>
              <a:rPr lang="en-US" altLang="zh-CN" dirty="0"/>
              <a:t> feature</a:t>
            </a:r>
            <a:r>
              <a:rPr lang="zh-CN" altLang="en-US" dirty="0"/>
              <a:t>，同时剔除所有的</a:t>
            </a:r>
            <a:r>
              <a:rPr lang="en-US" altLang="zh-CN" dirty="0" err="1"/>
              <a:t>stopwords</a:t>
            </a:r>
            <a:r>
              <a:rPr lang="zh-CN" altLang="en-US" dirty="0"/>
              <a:t>，长度为</a:t>
            </a:r>
            <a:r>
              <a:rPr lang="en-US" altLang="zh-CN" dirty="0"/>
              <a:t>1</a:t>
            </a:r>
            <a:r>
              <a:rPr lang="zh-CN" altLang="en-US" dirty="0"/>
              <a:t>的单词，以及出现频率不超过</a:t>
            </a:r>
            <a:r>
              <a:rPr lang="en-US" altLang="zh-CN" dirty="0"/>
              <a:t>2</a:t>
            </a:r>
            <a:r>
              <a:rPr lang="zh-CN" altLang="en-US" dirty="0"/>
              <a:t>次的单词。这样的</a:t>
            </a:r>
            <a:r>
              <a:rPr lang="en-US" altLang="zh-CN" sz="1200" dirty="0"/>
              <a:t>F</a:t>
            </a:r>
            <a:r>
              <a:rPr lang="en-US" altLang="zh-CN" sz="1200" dirty="0">
                <a:solidFill>
                  <a:schemeClr val="tx1"/>
                </a:solidFill>
              </a:rPr>
              <a:t>iltering</a:t>
            </a:r>
            <a:r>
              <a:rPr lang="zh-CN" altLang="en-US" dirty="0"/>
              <a:t>显著降低了算法需要处理的</a:t>
            </a:r>
            <a:r>
              <a:rPr lang="en-US" altLang="zh-CN" dirty="0"/>
              <a:t>feature</a:t>
            </a:r>
            <a:r>
              <a:rPr lang="zh-CN" altLang="en-US" dirty="0"/>
              <a:t>数量，实际测试降低了</a:t>
            </a:r>
            <a:r>
              <a:rPr lang="en-US" altLang="zh-CN" dirty="0"/>
              <a:t>90%</a:t>
            </a:r>
            <a:r>
              <a:rPr lang="zh-CN" altLang="en-US" dirty="0"/>
              <a:t>。最后</a:t>
            </a:r>
            <a:r>
              <a:rPr lang="en-US" altLang="zh-CN" dirty="0"/>
              <a:t>hot periods</a:t>
            </a:r>
            <a:r>
              <a:rPr lang="zh-CN" altLang="en-US" dirty="0"/>
              <a:t>计算</a:t>
            </a:r>
            <a:r>
              <a:rPr lang="en-US" altLang="zh-CN" dirty="0"/>
              <a:t>events burst</a:t>
            </a:r>
            <a:r>
              <a:rPr lang="zh-CN" altLang="en-US" dirty="0"/>
              <a:t>的时间。</a:t>
            </a:r>
            <a:endParaRPr lang="en-US" altLang="zh-CN" dirty="0"/>
          </a:p>
        </p:txBody>
      </p:sp>
      <p:sp>
        <p:nvSpPr>
          <p:cNvPr id="4" name="灯片编号占位符 3"/>
          <p:cNvSpPr>
            <a:spLocks noGrp="1"/>
          </p:cNvSpPr>
          <p:nvPr>
            <p:ph type="sldNum" sz="quarter" idx="5"/>
          </p:nvPr>
        </p:nvSpPr>
        <p:spPr/>
        <p:txBody>
          <a:bodyPr/>
          <a:lstStyle/>
          <a:p>
            <a:fld id="{0FA2BD4F-42D2-4ED5-9563-F74E543CA8A3}" type="slidenum">
              <a:rPr lang="zh-CN" altLang="en-US" smtClean="0"/>
              <a:t>7</a:t>
            </a:fld>
            <a:endParaRPr lang="zh-CN" altLang="en-US"/>
          </a:p>
        </p:txBody>
      </p:sp>
    </p:spTree>
    <p:extLst>
      <p:ext uri="{BB962C8B-B14F-4D97-AF65-F5344CB8AC3E}">
        <p14:creationId xmlns:p14="http://schemas.microsoft.com/office/powerpoint/2010/main" val="3954989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第一种实现方式会面临两个问题一个是冷启动的问题也就是最初一段时间（大概</a:t>
            </a:r>
            <a:r>
              <a:rPr lang="en-US" altLang="zh-CN" dirty="0"/>
              <a:t>10</a:t>
            </a:r>
            <a:r>
              <a:rPr lang="zh-CN" altLang="en-US" dirty="0"/>
              <a:t>天左右）由于数据量还不够多，</a:t>
            </a:r>
            <a:r>
              <a:rPr lang="en-US" altLang="zh-CN" dirty="0"/>
              <a:t>detection</a:t>
            </a:r>
            <a:r>
              <a:rPr lang="zh-CN" altLang="en-US" dirty="0"/>
              <a:t>结果和真实值会有较大偏差，所以框架需要进行一定程度的预热。第二点是容错性，目前我们的算法没有对非法输入比如说非法的时间戳进行任何处理，导致其在极端场景下可能出现异常甚至需要重启。可能会导致数据丢失并且导致额外的冷启动问题。这部分的工作没有进行优化处理，是未来可以改进的一个方向。</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8</a:t>
            </a:fld>
            <a:endParaRPr lang="zh-CN" altLang="en-US"/>
          </a:p>
        </p:txBody>
      </p:sp>
    </p:spTree>
    <p:extLst>
      <p:ext uri="{BB962C8B-B14F-4D97-AF65-F5344CB8AC3E}">
        <p14:creationId xmlns:p14="http://schemas.microsoft.com/office/powerpoint/2010/main" val="118016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另外我们还设计了一种更高效的实现方式，整体思想也是基于原文进行的。但是对概率模型包括聚类算法都进行了调整：首先是概率模型这块，</a:t>
            </a:r>
            <a:r>
              <a:rPr lang="en-US" altLang="zh-CN" dirty="0"/>
              <a:t>features bolt</a:t>
            </a:r>
            <a:r>
              <a:rPr lang="zh-CN" altLang="en-US" dirty="0"/>
              <a:t>负责进行概率计算。这里用正态分布替换了原文中的二项分布从而获得更高的计算效率，同时该节点对每个</a:t>
            </a:r>
            <a:r>
              <a:rPr lang="en-US" altLang="zh-CN" dirty="0"/>
              <a:t>feature</a:t>
            </a:r>
            <a:r>
              <a:rPr lang="zh-CN" altLang="en-US" dirty="0"/>
              <a:t>输出</a:t>
            </a:r>
            <a:r>
              <a:rPr lang="en-US" altLang="zh-CN" dirty="0" err="1"/>
              <a:t>min_hash</a:t>
            </a:r>
            <a:r>
              <a:rPr lang="zh-CN" altLang="en-US" dirty="0"/>
              <a:t>给下游的</a:t>
            </a:r>
            <a:r>
              <a:rPr lang="en-US" altLang="zh-CN" dirty="0"/>
              <a:t>events bolt</a:t>
            </a:r>
            <a:r>
              <a:rPr lang="zh-CN" altLang="en-US" dirty="0"/>
              <a:t>。</a:t>
            </a:r>
            <a:r>
              <a:rPr lang="en-US" altLang="zh-CN" dirty="0" err="1"/>
              <a:t>Min_hash</a:t>
            </a:r>
            <a:r>
              <a:rPr lang="zh-CN" altLang="en-US" dirty="0"/>
              <a:t>能够在常数级别时间计算两个集合的交集的近似值，通过这种方式在</a:t>
            </a:r>
            <a:r>
              <a:rPr lang="en-US" altLang="zh-CN" dirty="0"/>
              <a:t>events</a:t>
            </a:r>
            <a:r>
              <a:rPr lang="zh-CN" altLang="en-US" dirty="0"/>
              <a:t>节点中计算聚类能够大幅度提高效率。最后</a:t>
            </a:r>
            <a:r>
              <a:rPr lang="en-US" altLang="zh-CN" dirty="0"/>
              <a:t>events</a:t>
            </a:r>
            <a:r>
              <a:rPr lang="zh-CN" altLang="en-US" dirty="0"/>
              <a:t>节点负责进行聚类集散。这里的思想与原文中的</a:t>
            </a:r>
            <a:r>
              <a:rPr lang="en-US" altLang="zh-CN" dirty="0" err="1"/>
              <a:t>bursty</a:t>
            </a:r>
            <a:r>
              <a:rPr lang="en-US" altLang="zh-CN" dirty="0"/>
              <a:t> features</a:t>
            </a:r>
            <a:r>
              <a:rPr lang="zh-CN" altLang="en-US" dirty="0"/>
              <a:t>计算相似，用</a:t>
            </a:r>
            <a:r>
              <a:rPr lang="en-US" altLang="zh-CN" dirty="0" err="1"/>
              <a:t>min_hash</a:t>
            </a:r>
            <a:r>
              <a:rPr lang="zh-CN" altLang="en-US" dirty="0"/>
              <a:t>求两个</a:t>
            </a:r>
            <a:r>
              <a:rPr lang="en-US" altLang="zh-CN" dirty="0"/>
              <a:t>feature</a:t>
            </a:r>
            <a:r>
              <a:rPr lang="zh-CN" altLang="en-US" dirty="0"/>
              <a:t>出现</a:t>
            </a:r>
            <a:r>
              <a:rPr lang="en-US" altLang="zh-CN" dirty="0"/>
              <a:t>document</a:t>
            </a:r>
            <a:r>
              <a:rPr lang="zh-CN" altLang="en-US" dirty="0"/>
              <a:t>集合的交集，如果这个交集规模显著大于历史值，认为这两个</a:t>
            </a:r>
            <a:r>
              <a:rPr lang="en-US" altLang="zh-CN" dirty="0" err="1"/>
              <a:t>bursty</a:t>
            </a:r>
            <a:r>
              <a:rPr lang="en-US" altLang="zh-CN" dirty="0"/>
              <a:t> feature</a:t>
            </a:r>
            <a:r>
              <a:rPr lang="zh-CN" altLang="en-US" dirty="0"/>
              <a:t>构成了</a:t>
            </a:r>
            <a:r>
              <a:rPr lang="en-US" altLang="zh-CN" dirty="0" err="1"/>
              <a:t>bursty</a:t>
            </a:r>
            <a:r>
              <a:rPr lang="en-US" altLang="zh-CN" dirty="0"/>
              <a:t> events</a:t>
            </a:r>
            <a:r>
              <a:rPr lang="zh-CN" altLang="en-US" dirty="0"/>
              <a:t>。考虑这个新算法的原因一个是提高效率，另外一个是由于原算法对于高频和低频的</a:t>
            </a:r>
            <a:r>
              <a:rPr lang="en-US" altLang="zh-CN" dirty="0"/>
              <a:t>feature</a:t>
            </a:r>
            <a:r>
              <a:rPr lang="zh-CN" altLang="en-US" dirty="0"/>
              <a:t>进行聚类的能力不高，新算法在这方面有较好的预期表现。</a:t>
            </a:r>
          </a:p>
        </p:txBody>
      </p:sp>
      <p:sp>
        <p:nvSpPr>
          <p:cNvPr id="4" name="灯片编号占位符 3"/>
          <p:cNvSpPr>
            <a:spLocks noGrp="1"/>
          </p:cNvSpPr>
          <p:nvPr>
            <p:ph type="sldNum" sz="quarter" idx="5"/>
          </p:nvPr>
        </p:nvSpPr>
        <p:spPr/>
        <p:txBody>
          <a:bodyPr/>
          <a:lstStyle/>
          <a:p>
            <a:fld id="{0FA2BD4F-42D2-4ED5-9563-F74E543CA8A3}" type="slidenum">
              <a:rPr lang="zh-CN" altLang="en-US" smtClean="0"/>
              <a:t>9</a:t>
            </a:fld>
            <a:endParaRPr lang="zh-CN" altLang="en-US"/>
          </a:p>
        </p:txBody>
      </p:sp>
    </p:spTree>
    <p:extLst>
      <p:ext uri="{BB962C8B-B14F-4D97-AF65-F5344CB8AC3E}">
        <p14:creationId xmlns:p14="http://schemas.microsoft.com/office/powerpoint/2010/main" val="332822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20CC1-6CA7-4F4C-B0B4-B78C8CE58E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7A6AC10-66C4-4158-AE19-0604AB23E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9AD8BFD-F7F3-42A4-B6A3-BEA0C0814EC3}"/>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EF3C109D-B00B-4628-BEE3-E2B08E455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7A7D4A-08FF-4927-931B-C19514E1E6E4}"/>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406673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C5404-3629-4EE2-B117-863EDA32DA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C20E7C4-1037-4151-B887-ABAE95B8FD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8156F7-FA8E-474E-BB58-27F8E392256F}"/>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791E7336-D834-48FC-9985-E2BF237767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F1BA70-823F-4C3A-AAE2-BD462157C4E1}"/>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9006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402240-6250-4CC5-8C5F-2F4DB5B7D3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24321A-3811-468B-918F-8C871B0E0A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294CD4-EBB7-4587-8BA2-ADE6FF79D9D2}"/>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F8444A44-FDF2-4DF8-8739-8A094FCCF7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A72B94-E628-419C-AF50-0D4C83ABBF54}"/>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420155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7A18E-FD17-475F-A55C-698315ADBA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6DD3F-9CDD-42BA-9CD6-A96EFCDC3A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1A2A7B-4B02-4DE5-883A-7E8AFAA31EAC}"/>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B0359BFC-5C73-4114-87A5-08F62B7F81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F76B9B-5B60-4DC8-A579-9C14BAA6A11D}"/>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11399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7CAFB-3697-4590-8755-584DADA117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D7ADC8-137C-402D-BE39-E30C3265D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AB9789-8534-45D5-8A79-D2AE5027875D}"/>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1F6A5926-2493-407E-83AD-D0CD7E57EC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56A381-3DC4-4A4F-8CE2-B91FDC4FE51A}"/>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2788643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CC965-D5E6-42C2-8905-6C5CBE73E2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A0DCBB-B946-480D-A802-543FE4539E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71781C-537C-4626-A38D-EE18E76C68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338D3B-1BF6-4570-B3E2-DF59E6F876E2}"/>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F8B7086C-CA53-4CE9-9C16-34236C9521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A0E99A-C247-4E41-B3BA-040150A9BF5C}"/>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316473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75DC3-B2D3-426E-B986-79750AA2087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D902EA-0D00-4521-9524-66B5C9189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FF30F4-61F4-4F50-8FD9-78041AC7A4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A862B4-EFA3-4C9B-B86B-23D416D66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7E0AE-B161-4FB1-9FEF-3367D4D10C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9C40B3D-1FAE-4007-9839-69A9D85F5E83}"/>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8" name="页脚占位符 7">
            <a:extLst>
              <a:ext uri="{FF2B5EF4-FFF2-40B4-BE49-F238E27FC236}">
                <a16:creationId xmlns:a16="http://schemas.microsoft.com/office/drawing/2014/main" id="{557BD63C-4FAC-4EEB-9323-6C64B47FCA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3CBD8B7-E133-440E-B423-94216EEAA8C0}"/>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50173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2330B-4424-4353-9E46-2068760C43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50D803-BF34-4FB5-B95D-D08028B979D1}"/>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4" name="页脚占位符 3">
            <a:extLst>
              <a:ext uri="{FF2B5EF4-FFF2-40B4-BE49-F238E27FC236}">
                <a16:creationId xmlns:a16="http://schemas.microsoft.com/office/drawing/2014/main" id="{64FFCCF0-9317-4312-AED0-75CFB622B1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A0F24D-CE1D-428C-AFA6-456CE63DA618}"/>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12310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774F13-EAD3-4759-AFC0-A1097BAD2779}"/>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3" name="页脚占位符 2">
            <a:extLst>
              <a:ext uri="{FF2B5EF4-FFF2-40B4-BE49-F238E27FC236}">
                <a16:creationId xmlns:a16="http://schemas.microsoft.com/office/drawing/2014/main" id="{15392588-FC28-41B9-8227-B8DA8901CF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92F82A-173F-49F5-8A0B-D803EA3F1327}"/>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246170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335E7-FF7C-4A13-B95B-59A24C943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1C4EA1-B000-4992-984E-8B4DC98EA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436BDE-F754-40AD-97D9-C7C7628E9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01B3F6-7AF6-42E9-A932-67550CEC44B0}"/>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E232C5B6-E93F-4D03-AC7D-761C5EDA40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B9EA34-A330-4B49-AE5A-AB399B4BA68D}"/>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163720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8619D-D3D0-493D-B706-10B3F18FA1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C43424-263F-414E-A23F-4506180DA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6BDD38-8F52-4D0E-B3BF-84F000475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0B04A0-CFAC-417B-9C2B-876EC53D8913}"/>
              </a:ext>
            </a:extLst>
          </p:cNvPr>
          <p:cNvSpPr>
            <a:spLocks noGrp="1"/>
          </p:cNvSpPr>
          <p:nvPr>
            <p:ph type="dt" sz="half" idx="10"/>
          </p:nvPr>
        </p:nvSpPr>
        <p:spPr/>
        <p:txBody>
          <a:bodyPr/>
          <a:lstStyle/>
          <a:p>
            <a:fld id="{440E7947-0A6C-41C1-B172-B963F08078BF}" type="datetimeFigureOut">
              <a:rPr lang="zh-CN" altLang="en-US" smtClean="0"/>
              <a:t>2021/12/23</a:t>
            </a:fld>
            <a:endParaRPr lang="zh-CN" altLang="en-US"/>
          </a:p>
        </p:txBody>
      </p:sp>
      <p:sp>
        <p:nvSpPr>
          <p:cNvPr id="6" name="页脚占位符 5">
            <a:extLst>
              <a:ext uri="{FF2B5EF4-FFF2-40B4-BE49-F238E27FC236}">
                <a16:creationId xmlns:a16="http://schemas.microsoft.com/office/drawing/2014/main" id="{D03447D8-D1E7-4A89-8AE1-335FD57C0C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19B9A-73F8-40B8-95EF-AAF43320A859}"/>
              </a:ext>
            </a:extLst>
          </p:cNvPr>
          <p:cNvSpPr>
            <a:spLocks noGrp="1"/>
          </p:cNvSpPr>
          <p:nvPr>
            <p:ph type="sldNum" sz="quarter" idx="12"/>
          </p:nvPr>
        </p:nvSpPr>
        <p:spPr/>
        <p:txBody>
          <a:body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248945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9CB1E95-EF2D-47EB-B585-4B1E5A425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DE6490-0544-4589-8D49-870FAD586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D61A77-CA67-4E60-B066-2EB8C8043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E7947-0A6C-41C1-B172-B963F08078BF}" type="datetimeFigureOut">
              <a:rPr lang="zh-CN" altLang="en-US" smtClean="0"/>
              <a:t>2021/12/23</a:t>
            </a:fld>
            <a:endParaRPr lang="zh-CN" altLang="en-US"/>
          </a:p>
        </p:txBody>
      </p:sp>
      <p:sp>
        <p:nvSpPr>
          <p:cNvPr id="5" name="页脚占位符 4">
            <a:extLst>
              <a:ext uri="{FF2B5EF4-FFF2-40B4-BE49-F238E27FC236}">
                <a16:creationId xmlns:a16="http://schemas.microsoft.com/office/drawing/2014/main" id="{8E9F0EA9-B71F-447C-B962-B9FC38F7C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E2B46C-098E-4721-9E61-8466B2392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93DCA-4D60-48F1-820F-35EB807CC15A}" type="slidenum">
              <a:rPr lang="zh-CN" altLang="en-US" smtClean="0"/>
              <a:t>‹#›</a:t>
            </a:fld>
            <a:endParaRPr lang="zh-CN" altLang="en-US"/>
          </a:p>
        </p:txBody>
      </p:sp>
    </p:spTree>
    <p:extLst>
      <p:ext uri="{BB962C8B-B14F-4D97-AF65-F5344CB8AC3E}">
        <p14:creationId xmlns:p14="http://schemas.microsoft.com/office/powerpoint/2010/main" val="306432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play0314/Bursty-Events-Detec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snapcrack/all-the-new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kaggle.com/benjaminawd/new-york-times-articles-comments-2020?select=nyt-comments-2020.cs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A18EA-3200-424B-813F-71E802CE4D92}"/>
              </a:ext>
            </a:extLst>
          </p:cNvPr>
          <p:cNvSpPr>
            <a:spLocks noGrp="1"/>
          </p:cNvSpPr>
          <p:nvPr>
            <p:ph type="ctrTitle"/>
          </p:nvPr>
        </p:nvSpPr>
        <p:spPr>
          <a:xfrm>
            <a:off x="1524000" y="1377857"/>
            <a:ext cx="9144000" cy="2387600"/>
          </a:xfrm>
        </p:spPr>
        <p:txBody>
          <a:bodyPr>
            <a:normAutofit/>
          </a:bodyPr>
          <a:lstStyle/>
          <a:p>
            <a:r>
              <a:rPr lang="en-US" altLang="zh-CN" sz="6600" b="1" dirty="0" err="1"/>
              <a:t>Bursty</a:t>
            </a:r>
            <a:r>
              <a:rPr lang="en-US" altLang="zh-CN" sz="6600" b="1" dirty="0"/>
              <a:t>-Event-Detection</a:t>
            </a:r>
            <a:br>
              <a:rPr lang="en-US" altLang="zh-CN" sz="6600" b="1" dirty="0"/>
            </a:br>
            <a:r>
              <a:rPr lang="en-US" altLang="zh-CN" sz="2800" b="1" dirty="0"/>
              <a:t>Parameter Free </a:t>
            </a:r>
            <a:r>
              <a:rPr lang="en-US" altLang="zh-CN" sz="2800" b="1" dirty="0" err="1"/>
              <a:t>Bursty</a:t>
            </a:r>
            <a:r>
              <a:rPr lang="en-US" altLang="zh-CN" sz="2800" b="1" dirty="0"/>
              <a:t> Events Detection in Text Streams</a:t>
            </a:r>
            <a:br>
              <a:rPr lang="en-US" altLang="zh-CN" sz="2800" b="1" dirty="0"/>
            </a:br>
            <a:r>
              <a:rPr lang="en-US" altLang="zh-CN" sz="2000" b="1" dirty="0">
                <a:hlinkClick r:id="rId3"/>
              </a:rPr>
              <a:t>https://github.com/codeplay0314/Bursty-Events-Detection</a:t>
            </a:r>
            <a:br>
              <a:rPr lang="en-US" altLang="zh-CN" sz="2000" b="1" dirty="0"/>
            </a:br>
            <a:endParaRPr lang="zh-CN" altLang="en-US" sz="2000" b="1" dirty="0"/>
          </a:p>
        </p:txBody>
      </p:sp>
      <p:sp>
        <p:nvSpPr>
          <p:cNvPr id="3" name="副标题 2">
            <a:extLst>
              <a:ext uri="{FF2B5EF4-FFF2-40B4-BE49-F238E27FC236}">
                <a16:creationId xmlns:a16="http://schemas.microsoft.com/office/drawing/2014/main" id="{917962D0-49F2-4E86-8057-C519DF586FC5}"/>
              </a:ext>
            </a:extLst>
          </p:cNvPr>
          <p:cNvSpPr>
            <a:spLocks noGrp="1"/>
          </p:cNvSpPr>
          <p:nvPr>
            <p:ph type="subTitle" idx="1"/>
          </p:nvPr>
        </p:nvSpPr>
        <p:spPr/>
        <p:txBody>
          <a:bodyPr/>
          <a:lstStyle/>
          <a:p>
            <a:r>
              <a:rPr lang="zh-CN" altLang="en-US" dirty="0"/>
              <a:t>傅尔正 李屹 韩晓宇 赵予珩</a:t>
            </a:r>
          </a:p>
        </p:txBody>
      </p:sp>
    </p:spTree>
    <p:extLst>
      <p:ext uri="{BB962C8B-B14F-4D97-AF65-F5344CB8AC3E}">
        <p14:creationId xmlns:p14="http://schemas.microsoft.com/office/powerpoint/2010/main" val="427331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Implementation</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8616518" cy="4647426"/>
          </a:xfrm>
          <a:prstGeom prst="rect">
            <a:avLst/>
          </a:prstGeom>
          <a:noFill/>
        </p:spPr>
        <p:txBody>
          <a:bodyPr wrap="square">
            <a:spAutoFit/>
          </a:bodyPr>
          <a:lstStyle/>
          <a:p>
            <a:r>
              <a:rPr lang="en-US" altLang="zh-CN" sz="2800" dirty="0"/>
              <a:t>#2 Innovative Approach</a:t>
            </a:r>
            <a:endParaRPr lang="zh-CN" altLang="en-US" sz="2800" dirty="0"/>
          </a:p>
          <a:p>
            <a:endParaRPr lang="en-US" altLang="zh-CN" sz="2800" dirty="0"/>
          </a:p>
          <a:p>
            <a:r>
              <a:rPr lang="en-US" altLang="zh-CN" sz="2400" b="1" dirty="0"/>
              <a:t>Pros &amp; Cons:</a:t>
            </a:r>
          </a:p>
          <a:p>
            <a:endParaRPr lang="en-US" altLang="zh-CN" sz="2400" dirty="0"/>
          </a:p>
          <a:p>
            <a:pPr marL="342900" indent="-342900">
              <a:buFont typeface="Arial" panose="020B0604020202020204" pitchFamily="34" charset="0"/>
              <a:buChar char="•"/>
            </a:pPr>
            <a:r>
              <a:rPr lang="en-US" altLang="zh-CN" sz="2400" b="1" dirty="0"/>
              <a:t>Less Precise</a:t>
            </a:r>
            <a:br>
              <a:rPr lang="en-US" altLang="zh-CN" sz="2400" dirty="0"/>
            </a:br>
            <a:r>
              <a:rPr lang="en-US" altLang="zh-CN" sz="2400" dirty="0"/>
              <a:t>Gaussian distribution is less precise in this scenario</a:t>
            </a:r>
          </a:p>
          <a:p>
            <a:pPr marL="342900" indent="-342900">
              <a:buFont typeface="Arial" panose="020B0604020202020204" pitchFamily="34" charset="0"/>
              <a:buChar char="•"/>
            </a:pPr>
            <a:r>
              <a:rPr lang="en-US" altLang="zh-CN" sz="2400" b="1" dirty="0"/>
              <a:t>Better Performance</a:t>
            </a:r>
            <a:br>
              <a:rPr lang="en-US" altLang="zh-CN" sz="2400" dirty="0"/>
            </a:br>
            <a:r>
              <a:rPr lang="en-US" altLang="zh-CN" sz="2400" dirty="0"/>
              <a:t>1. Apparently faster than original (2M/s compared with 7.6M/s, 4min with 1.8G data)</a:t>
            </a:r>
            <a:br>
              <a:rPr lang="en-US" altLang="zh-CN" sz="2400" dirty="0"/>
            </a:br>
            <a:r>
              <a:rPr lang="en-US" altLang="zh-CN" sz="2400" dirty="0"/>
              <a:t>2. More efficient to compute</a:t>
            </a:r>
            <a:br>
              <a:rPr lang="en-US" altLang="zh-CN" sz="2400" dirty="0"/>
            </a:br>
            <a:r>
              <a:rPr lang="en-US" altLang="zh-CN" sz="2400" dirty="0"/>
              <a:t>3. Stronger ability to aggregate across frequency of words</a:t>
            </a:r>
          </a:p>
          <a:p>
            <a:pPr marL="342900" indent="-342900">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31874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Dataset</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944731" y="1522012"/>
            <a:ext cx="8643151" cy="3046988"/>
          </a:xfrm>
          <a:prstGeom prst="rect">
            <a:avLst/>
          </a:prstGeom>
          <a:noFill/>
        </p:spPr>
        <p:txBody>
          <a:bodyPr wrap="square">
            <a:spAutoFit/>
          </a:bodyPr>
          <a:lstStyle/>
          <a:p>
            <a:r>
              <a:rPr lang="en-US" altLang="zh-CN" sz="2400" b="1" i="0" dirty="0">
                <a:effectLst/>
                <a:latin typeface="+mn-ea"/>
              </a:rPr>
              <a:t>143,000 articles from 15 American publications</a:t>
            </a:r>
            <a:endParaRPr lang="en-US" altLang="zh-CN" sz="2400" dirty="0">
              <a:latin typeface="+mn-ea"/>
            </a:endParaRPr>
          </a:p>
          <a:p>
            <a:r>
              <a:rPr lang="en-US" altLang="zh-CN" sz="2400" dirty="0">
                <a:hlinkClick r:id="rId3"/>
              </a:rPr>
              <a:t>https://www.kaggle.com/snapcrack/all-the-news</a:t>
            </a:r>
            <a:endParaRPr lang="en-US" altLang="zh-CN" sz="2400" dirty="0"/>
          </a:p>
          <a:p>
            <a:endParaRPr lang="en-US" altLang="zh-CN" sz="2400" dirty="0"/>
          </a:p>
          <a:p>
            <a:pPr algn="l" fontAlgn="base"/>
            <a:r>
              <a:rPr lang="en-US" altLang="zh-CN" sz="2400" b="1" i="0" dirty="0">
                <a:effectLst/>
                <a:latin typeface="+mn-ea"/>
              </a:rPr>
              <a:t>New York Times Articles &amp; Comments (2020)</a:t>
            </a:r>
          </a:p>
          <a:p>
            <a:pPr algn="l" fontAlgn="base"/>
            <a:r>
              <a:rPr lang="en-US" altLang="zh-CN" sz="2400" b="1" i="0" dirty="0">
                <a:effectLst/>
                <a:latin typeface="+mn-ea"/>
              </a:rPr>
              <a:t>16K articles and 5M comments from the New York Times</a:t>
            </a:r>
            <a:endParaRPr lang="en-US" altLang="zh-CN" sz="2400" dirty="0"/>
          </a:p>
          <a:p>
            <a:r>
              <a:rPr lang="en-US" altLang="zh-CN" sz="2400" dirty="0">
                <a:hlinkClick r:id="rId4"/>
              </a:rPr>
              <a:t>https://www.kaggle.com/benjaminawd/new-york-times-articles-comments-2020?select=nyt-comments-2020.csv</a:t>
            </a:r>
            <a:endParaRPr lang="en-US" altLang="zh-CN" sz="2400" dirty="0"/>
          </a:p>
          <a:p>
            <a:endParaRPr lang="en-US" altLang="zh-CN" sz="2400" dirty="0"/>
          </a:p>
        </p:txBody>
      </p:sp>
    </p:spTree>
    <p:extLst>
      <p:ext uri="{BB962C8B-B14F-4D97-AF65-F5344CB8AC3E}">
        <p14:creationId xmlns:p14="http://schemas.microsoft.com/office/powerpoint/2010/main" val="860515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Result Highlight</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8616518" cy="523220"/>
          </a:xfrm>
          <a:prstGeom prst="rect">
            <a:avLst/>
          </a:prstGeom>
          <a:noFill/>
        </p:spPr>
        <p:txBody>
          <a:bodyPr wrap="square">
            <a:spAutoFit/>
          </a:bodyPr>
          <a:lstStyle/>
          <a:p>
            <a:r>
              <a:rPr lang="en-US" altLang="zh-CN" sz="2800" dirty="0"/>
              <a:t>#1 Traditional Approach</a:t>
            </a:r>
          </a:p>
        </p:txBody>
      </p:sp>
      <p:pic>
        <p:nvPicPr>
          <p:cNvPr id="4" name="图片 3">
            <a:extLst>
              <a:ext uri="{FF2B5EF4-FFF2-40B4-BE49-F238E27FC236}">
                <a16:creationId xmlns:a16="http://schemas.microsoft.com/office/drawing/2014/main" id="{55548588-F0C0-4A95-A6CB-A8A50CC27540}"/>
              </a:ext>
            </a:extLst>
          </p:cNvPr>
          <p:cNvPicPr>
            <a:picLocks noChangeAspect="1"/>
          </p:cNvPicPr>
          <p:nvPr/>
        </p:nvPicPr>
        <p:blipFill>
          <a:blip r:embed="rId3"/>
          <a:stretch>
            <a:fillRect/>
          </a:stretch>
        </p:blipFill>
        <p:spPr>
          <a:xfrm>
            <a:off x="838201" y="1958517"/>
            <a:ext cx="7915256" cy="3838601"/>
          </a:xfrm>
          <a:prstGeom prst="rect">
            <a:avLst/>
          </a:prstGeom>
        </p:spPr>
      </p:pic>
      <p:sp>
        <p:nvSpPr>
          <p:cNvPr id="7" name="文本框 6">
            <a:extLst>
              <a:ext uri="{FF2B5EF4-FFF2-40B4-BE49-F238E27FC236}">
                <a16:creationId xmlns:a16="http://schemas.microsoft.com/office/drawing/2014/main" id="{8F4D4CF0-CF21-42C6-9009-B7EA195D67CF}"/>
              </a:ext>
            </a:extLst>
          </p:cNvPr>
          <p:cNvSpPr txBox="1"/>
          <p:nvPr/>
        </p:nvSpPr>
        <p:spPr>
          <a:xfrm>
            <a:off x="9454718" y="1958517"/>
            <a:ext cx="2287480" cy="1200329"/>
          </a:xfrm>
          <a:prstGeom prst="rect">
            <a:avLst/>
          </a:prstGeom>
          <a:noFill/>
        </p:spPr>
        <p:txBody>
          <a:bodyPr wrap="square">
            <a:spAutoFit/>
          </a:bodyPr>
          <a:lstStyle/>
          <a:p>
            <a:r>
              <a:rPr lang="en-US" altLang="zh-CN" sz="1800" dirty="0"/>
              <a:t>Hassan Rouhani, President of Iran – 2016.01</a:t>
            </a:r>
            <a:r>
              <a:rPr lang="en-US" altLang="zh-CN" dirty="0"/>
              <a:t>,</a:t>
            </a:r>
            <a:r>
              <a:rPr lang="zh-CN" altLang="en-US" dirty="0"/>
              <a:t> </a:t>
            </a:r>
            <a:r>
              <a:rPr lang="en-US" altLang="zh-CN" dirty="0"/>
              <a:t>the</a:t>
            </a:r>
            <a:r>
              <a:rPr lang="zh-CN" altLang="en-US" dirty="0"/>
              <a:t> </a:t>
            </a:r>
            <a:r>
              <a:rPr lang="en-US" altLang="zh-CN" dirty="0"/>
              <a:t>end</a:t>
            </a:r>
            <a:r>
              <a:rPr lang="zh-CN" altLang="en-US" dirty="0"/>
              <a:t> </a:t>
            </a:r>
            <a:r>
              <a:rPr lang="en-US" altLang="zh-CN" dirty="0"/>
              <a:t>of</a:t>
            </a:r>
            <a:r>
              <a:rPr lang="zh-CN" altLang="en-US" dirty="0"/>
              <a:t> </a:t>
            </a:r>
            <a:r>
              <a:rPr lang="en-US" altLang="zh-CN" dirty="0"/>
              <a:t>sanctions</a:t>
            </a:r>
            <a:r>
              <a:rPr lang="zh-CN" altLang="en-US" dirty="0"/>
              <a:t> </a:t>
            </a:r>
            <a:r>
              <a:rPr lang="en-US" altLang="zh-CN" dirty="0"/>
              <a:t>on</a:t>
            </a:r>
            <a:r>
              <a:rPr lang="zh-CN" altLang="en-US" dirty="0"/>
              <a:t> </a:t>
            </a:r>
            <a:r>
              <a:rPr lang="en-US" altLang="zh-CN" dirty="0"/>
              <a:t>Iran</a:t>
            </a:r>
            <a:endParaRPr lang="zh-CN" altLang="en-US" dirty="0"/>
          </a:p>
        </p:txBody>
      </p:sp>
      <p:cxnSp>
        <p:nvCxnSpPr>
          <p:cNvPr id="9" name="直接箭头连接符 8">
            <a:extLst>
              <a:ext uri="{FF2B5EF4-FFF2-40B4-BE49-F238E27FC236}">
                <a16:creationId xmlns:a16="http://schemas.microsoft.com/office/drawing/2014/main" id="{E0910AD8-8E7A-4E6F-A55B-190D40EE2B0A}"/>
              </a:ext>
            </a:extLst>
          </p:cNvPr>
          <p:cNvCxnSpPr>
            <a:cxnSpLocks/>
          </p:cNvCxnSpPr>
          <p:nvPr/>
        </p:nvCxnSpPr>
        <p:spPr>
          <a:xfrm flipH="1">
            <a:off x="6400802" y="2379216"/>
            <a:ext cx="3053916"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3B96BEA2-8974-49CA-824A-704893AB27F5}"/>
              </a:ext>
            </a:extLst>
          </p:cNvPr>
          <p:cNvSpPr txBox="1"/>
          <p:nvPr/>
        </p:nvSpPr>
        <p:spPr>
          <a:xfrm>
            <a:off x="9454718" y="4821630"/>
            <a:ext cx="2521259" cy="646331"/>
          </a:xfrm>
          <a:prstGeom prst="rect">
            <a:avLst/>
          </a:prstGeom>
          <a:noFill/>
        </p:spPr>
        <p:txBody>
          <a:bodyPr wrap="square">
            <a:spAutoFit/>
          </a:bodyPr>
          <a:lstStyle/>
          <a:p>
            <a:r>
              <a:rPr lang="en-US" altLang="zh-CN" sz="1800" dirty="0"/>
              <a:t>Elon Musk’s SpaceX lunche</a:t>
            </a:r>
            <a:r>
              <a:rPr lang="en-US" altLang="zh-CN" dirty="0"/>
              <a:t>d SES-9 satellite</a:t>
            </a:r>
            <a:endParaRPr lang="zh-CN" altLang="en-US" dirty="0"/>
          </a:p>
        </p:txBody>
      </p:sp>
      <p:cxnSp>
        <p:nvCxnSpPr>
          <p:cNvPr id="16" name="直接箭头连接符 15">
            <a:extLst>
              <a:ext uri="{FF2B5EF4-FFF2-40B4-BE49-F238E27FC236}">
                <a16:creationId xmlns:a16="http://schemas.microsoft.com/office/drawing/2014/main" id="{AEABC3D5-4B87-4597-A7F6-B67302A7B163}"/>
              </a:ext>
            </a:extLst>
          </p:cNvPr>
          <p:cNvCxnSpPr>
            <a:cxnSpLocks/>
          </p:cNvCxnSpPr>
          <p:nvPr/>
        </p:nvCxnSpPr>
        <p:spPr>
          <a:xfrm flipH="1">
            <a:off x="6855043" y="5070629"/>
            <a:ext cx="2493144"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0" name="文本框 9">
            <a:extLst>
              <a:ext uri="{FF2B5EF4-FFF2-40B4-BE49-F238E27FC236}">
                <a16:creationId xmlns:a16="http://schemas.microsoft.com/office/drawing/2014/main" id="{55012D87-02A7-4313-9573-05289D936601}"/>
              </a:ext>
            </a:extLst>
          </p:cNvPr>
          <p:cNvSpPr txBox="1"/>
          <p:nvPr/>
        </p:nvSpPr>
        <p:spPr>
          <a:xfrm>
            <a:off x="2336426" y="6002266"/>
            <a:ext cx="6098240" cy="369332"/>
          </a:xfrm>
          <a:prstGeom prst="rect">
            <a:avLst/>
          </a:prstGeom>
          <a:noFill/>
        </p:spPr>
        <p:txBody>
          <a:bodyPr wrap="square">
            <a:spAutoFit/>
          </a:bodyPr>
          <a:lstStyle/>
          <a:p>
            <a:r>
              <a:rPr lang="zh-CN" altLang="en-US" dirty="0"/>
              <a:t>Figure </a:t>
            </a:r>
            <a:r>
              <a:rPr lang="en-US" altLang="zh-CN" dirty="0"/>
              <a:t>4</a:t>
            </a:r>
            <a:r>
              <a:rPr lang="zh-CN" altLang="en-US" dirty="0"/>
              <a:t>: </a:t>
            </a:r>
            <a:r>
              <a:rPr lang="en-US" altLang="zh-CN" dirty="0"/>
              <a:t>Result of traditional approach</a:t>
            </a:r>
            <a:endParaRPr lang="zh-CN" altLang="en-US" dirty="0"/>
          </a:p>
        </p:txBody>
      </p:sp>
    </p:spTree>
    <p:extLst>
      <p:ext uri="{BB962C8B-B14F-4D97-AF65-F5344CB8AC3E}">
        <p14:creationId xmlns:p14="http://schemas.microsoft.com/office/powerpoint/2010/main" val="375736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29A41B5-3E7D-4AA8-A747-F079C8C92DFB}"/>
              </a:ext>
            </a:extLst>
          </p:cNvPr>
          <p:cNvPicPr>
            <a:picLocks noChangeAspect="1"/>
          </p:cNvPicPr>
          <p:nvPr/>
        </p:nvPicPr>
        <p:blipFill>
          <a:blip r:embed="rId3"/>
          <a:stretch>
            <a:fillRect/>
          </a:stretch>
        </p:blipFill>
        <p:spPr>
          <a:xfrm>
            <a:off x="858917" y="3516593"/>
            <a:ext cx="7049484" cy="1095528"/>
          </a:xfrm>
          <a:prstGeom prst="rect">
            <a:avLst/>
          </a:prstGeom>
        </p:spPr>
      </p:pic>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Result Highlight</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8616518" cy="523220"/>
          </a:xfrm>
          <a:prstGeom prst="rect">
            <a:avLst/>
          </a:prstGeom>
          <a:noFill/>
        </p:spPr>
        <p:txBody>
          <a:bodyPr wrap="square">
            <a:spAutoFit/>
          </a:bodyPr>
          <a:lstStyle/>
          <a:p>
            <a:r>
              <a:rPr lang="en-US" altLang="zh-CN" sz="2800" dirty="0"/>
              <a:t>#2 Innovative Approach</a:t>
            </a:r>
            <a:endParaRPr lang="zh-CN" altLang="en-US" sz="2800" dirty="0"/>
          </a:p>
        </p:txBody>
      </p:sp>
      <p:sp>
        <p:nvSpPr>
          <p:cNvPr id="6" name="文本框 5">
            <a:extLst>
              <a:ext uri="{FF2B5EF4-FFF2-40B4-BE49-F238E27FC236}">
                <a16:creationId xmlns:a16="http://schemas.microsoft.com/office/drawing/2014/main" id="{24C1FDB8-0E46-4009-B84F-5D28A4BF433B}"/>
              </a:ext>
            </a:extLst>
          </p:cNvPr>
          <p:cNvSpPr txBox="1"/>
          <p:nvPr/>
        </p:nvSpPr>
        <p:spPr>
          <a:xfrm>
            <a:off x="9064101" y="3914802"/>
            <a:ext cx="2521259" cy="369332"/>
          </a:xfrm>
          <a:prstGeom prst="rect">
            <a:avLst/>
          </a:prstGeom>
          <a:noFill/>
        </p:spPr>
        <p:txBody>
          <a:bodyPr wrap="square">
            <a:spAutoFit/>
          </a:bodyPr>
          <a:lstStyle/>
          <a:p>
            <a:r>
              <a:rPr lang="en-US" altLang="zh-CN" sz="1800" dirty="0"/>
              <a:t>Black Lives Matters</a:t>
            </a:r>
            <a:endParaRPr lang="zh-CN" altLang="en-US" dirty="0"/>
          </a:p>
        </p:txBody>
      </p:sp>
      <p:cxnSp>
        <p:nvCxnSpPr>
          <p:cNvPr id="7" name="直接箭头连接符 6">
            <a:extLst>
              <a:ext uri="{FF2B5EF4-FFF2-40B4-BE49-F238E27FC236}">
                <a16:creationId xmlns:a16="http://schemas.microsoft.com/office/drawing/2014/main" id="{7BAC1486-AFE5-4585-A639-C785B70F5107}"/>
              </a:ext>
            </a:extLst>
          </p:cNvPr>
          <p:cNvCxnSpPr>
            <a:cxnSpLocks/>
          </p:cNvCxnSpPr>
          <p:nvPr/>
        </p:nvCxnSpPr>
        <p:spPr>
          <a:xfrm flipH="1">
            <a:off x="6570957" y="4056958"/>
            <a:ext cx="2493144"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9" name="图片 8">
            <a:extLst>
              <a:ext uri="{FF2B5EF4-FFF2-40B4-BE49-F238E27FC236}">
                <a16:creationId xmlns:a16="http://schemas.microsoft.com/office/drawing/2014/main" id="{6FEEF9E4-69E9-450C-A692-D001DCC89BFF}"/>
              </a:ext>
            </a:extLst>
          </p:cNvPr>
          <p:cNvPicPr>
            <a:picLocks noChangeAspect="1"/>
          </p:cNvPicPr>
          <p:nvPr/>
        </p:nvPicPr>
        <p:blipFill>
          <a:blip r:embed="rId4"/>
          <a:stretch>
            <a:fillRect/>
          </a:stretch>
        </p:blipFill>
        <p:spPr>
          <a:xfrm>
            <a:off x="858917" y="4857075"/>
            <a:ext cx="7427862" cy="1417378"/>
          </a:xfrm>
          <a:prstGeom prst="rect">
            <a:avLst/>
          </a:prstGeom>
        </p:spPr>
      </p:pic>
      <p:cxnSp>
        <p:nvCxnSpPr>
          <p:cNvPr id="10" name="直接箭头连接符 9">
            <a:extLst>
              <a:ext uri="{FF2B5EF4-FFF2-40B4-BE49-F238E27FC236}">
                <a16:creationId xmlns:a16="http://schemas.microsoft.com/office/drawing/2014/main" id="{DD61E51A-6FAC-49B7-B0D1-3FCD3315A3FE}"/>
              </a:ext>
            </a:extLst>
          </p:cNvPr>
          <p:cNvCxnSpPr>
            <a:cxnSpLocks/>
          </p:cNvCxnSpPr>
          <p:nvPr/>
        </p:nvCxnSpPr>
        <p:spPr>
          <a:xfrm flipH="1">
            <a:off x="7241223" y="5637301"/>
            <a:ext cx="2493144"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49433641-34FC-47F8-9ECD-33CAA29CC987}"/>
              </a:ext>
            </a:extLst>
          </p:cNvPr>
          <p:cNvSpPr txBox="1"/>
          <p:nvPr/>
        </p:nvSpPr>
        <p:spPr>
          <a:xfrm>
            <a:off x="9734367" y="5452635"/>
            <a:ext cx="2521259" cy="369332"/>
          </a:xfrm>
          <a:prstGeom prst="rect">
            <a:avLst/>
          </a:prstGeom>
          <a:noFill/>
        </p:spPr>
        <p:txBody>
          <a:bodyPr wrap="square">
            <a:spAutoFit/>
          </a:bodyPr>
          <a:lstStyle/>
          <a:p>
            <a:r>
              <a:rPr lang="en-US" altLang="zh-CN" sz="1800" dirty="0"/>
              <a:t>Brexit</a:t>
            </a:r>
            <a:endParaRPr lang="zh-CN" altLang="en-US" dirty="0"/>
          </a:p>
        </p:txBody>
      </p:sp>
      <p:pic>
        <p:nvPicPr>
          <p:cNvPr id="13" name="图片 12">
            <a:extLst>
              <a:ext uri="{FF2B5EF4-FFF2-40B4-BE49-F238E27FC236}">
                <a16:creationId xmlns:a16="http://schemas.microsoft.com/office/drawing/2014/main" id="{0C9CDB30-9FB9-48BD-B181-FB82291F7D93}"/>
              </a:ext>
            </a:extLst>
          </p:cNvPr>
          <p:cNvPicPr>
            <a:picLocks noChangeAspect="1"/>
          </p:cNvPicPr>
          <p:nvPr/>
        </p:nvPicPr>
        <p:blipFill>
          <a:blip r:embed="rId5"/>
          <a:stretch>
            <a:fillRect/>
          </a:stretch>
        </p:blipFill>
        <p:spPr>
          <a:xfrm>
            <a:off x="858917" y="2029670"/>
            <a:ext cx="7156527" cy="1268726"/>
          </a:xfrm>
          <a:prstGeom prst="rect">
            <a:avLst/>
          </a:prstGeom>
        </p:spPr>
      </p:pic>
      <p:cxnSp>
        <p:nvCxnSpPr>
          <p:cNvPr id="16" name="直接箭头连接符 15">
            <a:extLst>
              <a:ext uri="{FF2B5EF4-FFF2-40B4-BE49-F238E27FC236}">
                <a16:creationId xmlns:a16="http://schemas.microsoft.com/office/drawing/2014/main" id="{0E776CE0-22D9-4D78-8012-43F968E94208}"/>
              </a:ext>
            </a:extLst>
          </p:cNvPr>
          <p:cNvCxnSpPr>
            <a:cxnSpLocks/>
          </p:cNvCxnSpPr>
          <p:nvPr/>
        </p:nvCxnSpPr>
        <p:spPr>
          <a:xfrm flipH="1">
            <a:off x="7301357" y="2803402"/>
            <a:ext cx="2493144"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6DAA42C6-5F9A-4D5F-92B0-0AE41BD3ACB9}"/>
              </a:ext>
            </a:extLst>
          </p:cNvPr>
          <p:cNvSpPr txBox="1"/>
          <p:nvPr/>
        </p:nvSpPr>
        <p:spPr>
          <a:xfrm>
            <a:off x="9794501" y="2618736"/>
            <a:ext cx="2521259" cy="369332"/>
          </a:xfrm>
          <a:prstGeom prst="rect">
            <a:avLst/>
          </a:prstGeom>
          <a:noFill/>
        </p:spPr>
        <p:txBody>
          <a:bodyPr wrap="square">
            <a:spAutoFit/>
          </a:bodyPr>
          <a:lstStyle/>
          <a:p>
            <a:r>
              <a:rPr lang="en-US" altLang="zh-CN" sz="1800" dirty="0"/>
              <a:t>The Election</a:t>
            </a:r>
            <a:endParaRPr lang="zh-CN" altLang="en-US" dirty="0"/>
          </a:p>
        </p:txBody>
      </p:sp>
      <p:sp>
        <p:nvSpPr>
          <p:cNvPr id="18" name="文本框 17">
            <a:extLst>
              <a:ext uri="{FF2B5EF4-FFF2-40B4-BE49-F238E27FC236}">
                <a16:creationId xmlns:a16="http://schemas.microsoft.com/office/drawing/2014/main" id="{FCD1C05C-6E47-4716-98EA-44AB3810BA75}"/>
              </a:ext>
            </a:extLst>
          </p:cNvPr>
          <p:cNvSpPr txBox="1"/>
          <p:nvPr/>
        </p:nvSpPr>
        <p:spPr>
          <a:xfrm>
            <a:off x="2067083" y="6494189"/>
            <a:ext cx="6158752" cy="369332"/>
          </a:xfrm>
          <a:prstGeom prst="rect">
            <a:avLst/>
          </a:prstGeom>
          <a:noFill/>
        </p:spPr>
        <p:txBody>
          <a:bodyPr wrap="square">
            <a:spAutoFit/>
          </a:bodyPr>
          <a:lstStyle/>
          <a:p>
            <a:r>
              <a:rPr lang="zh-CN" altLang="en-US" dirty="0"/>
              <a:t>Figure </a:t>
            </a:r>
            <a:r>
              <a:rPr lang="en-US" altLang="zh-CN" dirty="0"/>
              <a:t>5(a, b, c)</a:t>
            </a:r>
            <a:r>
              <a:rPr lang="zh-CN" altLang="en-US" dirty="0"/>
              <a:t>: </a:t>
            </a:r>
            <a:r>
              <a:rPr lang="en-US" altLang="zh-CN" dirty="0"/>
              <a:t>Results of innovative approach</a:t>
            </a:r>
            <a:endParaRPr lang="zh-CN" altLang="en-US" dirty="0"/>
          </a:p>
        </p:txBody>
      </p:sp>
      <p:sp>
        <p:nvSpPr>
          <p:cNvPr id="19" name="文本框 18">
            <a:extLst>
              <a:ext uri="{FF2B5EF4-FFF2-40B4-BE49-F238E27FC236}">
                <a16:creationId xmlns:a16="http://schemas.microsoft.com/office/drawing/2014/main" id="{81A4A752-F62A-4E6A-9D49-1D91F9B53799}"/>
              </a:ext>
            </a:extLst>
          </p:cNvPr>
          <p:cNvSpPr txBox="1"/>
          <p:nvPr/>
        </p:nvSpPr>
        <p:spPr>
          <a:xfrm>
            <a:off x="3894993" y="3215230"/>
            <a:ext cx="6158752" cy="338554"/>
          </a:xfrm>
          <a:prstGeom prst="rect">
            <a:avLst/>
          </a:prstGeom>
          <a:noFill/>
        </p:spPr>
        <p:txBody>
          <a:bodyPr wrap="square">
            <a:spAutoFit/>
          </a:bodyPr>
          <a:lstStyle/>
          <a:p>
            <a:r>
              <a:rPr lang="en-US" altLang="zh-CN" sz="1600" dirty="0"/>
              <a:t>5.a</a:t>
            </a:r>
            <a:endParaRPr lang="zh-CN" altLang="en-US" sz="1600" dirty="0"/>
          </a:p>
        </p:txBody>
      </p:sp>
      <p:sp>
        <p:nvSpPr>
          <p:cNvPr id="21" name="文本框 20">
            <a:extLst>
              <a:ext uri="{FF2B5EF4-FFF2-40B4-BE49-F238E27FC236}">
                <a16:creationId xmlns:a16="http://schemas.microsoft.com/office/drawing/2014/main" id="{4B2696A3-58DB-42E9-AE69-8F0D8D3035E2}"/>
              </a:ext>
            </a:extLst>
          </p:cNvPr>
          <p:cNvSpPr txBox="1"/>
          <p:nvPr/>
        </p:nvSpPr>
        <p:spPr>
          <a:xfrm>
            <a:off x="3894993" y="4562844"/>
            <a:ext cx="6158752" cy="338554"/>
          </a:xfrm>
          <a:prstGeom prst="rect">
            <a:avLst/>
          </a:prstGeom>
          <a:noFill/>
        </p:spPr>
        <p:txBody>
          <a:bodyPr wrap="square">
            <a:spAutoFit/>
          </a:bodyPr>
          <a:lstStyle/>
          <a:p>
            <a:r>
              <a:rPr lang="en-US" altLang="zh-CN" sz="1600" dirty="0"/>
              <a:t>5.b</a:t>
            </a:r>
            <a:endParaRPr lang="zh-CN" altLang="en-US" sz="1600" dirty="0"/>
          </a:p>
        </p:txBody>
      </p:sp>
      <p:sp>
        <p:nvSpPr>
          <p:cNvPr id="22" name="文本框 21">
            <a:extLst>
              <a:ext uri="{FF2B5EF4-FFF2-40B4-BE49-F238E27FC236}">
                <a16:creationId xmlns:a16="http://schemas.microsoft.com/office/drawing/2014/main" id="{BD421A26-2989-4D35-9C91-3E175B33C371}"/>
              </a:ext>
            </a:extLst>
          </p:cNvPr>
          <p:cNvSpPr txBox="1"/>
          <p:nvPr/>
        </p:nvSpPr>
        <p:spPr>
          <a:xfrm>
            <a:off x="3894993" y="6274453"/>
            <a:ext cx="6158752" cy="338554"/>
          </a:xfrm>
          <a:prstGeom prst="rect">
            <a:avLst/>
          </a:prstGeom>
          <a:noFill/>
        </p:spPr>
        <p:txBody>
          <a:bodyPr wrap="square">
            <a:spAutoFit/>
          </a:bodyPr>
          <a:lstStyle/>
          <a:p>
            <a:r>
              <a:rPr lang="en-US" altLang="zh-CN" sz="1600" dirty="0"/>
              <a:t>5.c</a:t>
            </a:r>
            <a:endParaRPr lang="zh-CN" altLang="en-US" sz="1600" dirty="0"/>
          </a:p>
        </p:txBody>
      </p:sp>
    </p:spTree>
    <p:extLst>
      <p:ext uri="{BB962C8B-B14F-4D97-AF65-F5344CB8AC3E}">
        <p14:creationId xmlns:p14="http://schemas.microsoft.com/office/powerpoint/2010/main" val="170171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A18EA-3200-424B-813F-71E802CE4D92}"/>
              </a:ext>
            </a:extLst>
          </p:cNvPr>
          <p:cNvSpPr>
            <a:spLocks noGrp="1"/>
          </p:cNvSpPr>
          <p:nvPr>
            <p:ph type="ctrTitle"/>
          </p:nvPr>
        </p:nvSpPr>
        <p:spPr>
          <a:xfrm>
            <a:off x="1524000" y="2668775"/>
            <a:ext cx="9144000" cy="2387600"/>
          </a:xfrm>
        </p:spPr>
        <p:txBody>
          <a:bodyPr>
            <a:normAutofit/>
          </a:bodyPr>
          <a:lstStyle/>
          <a:p>
            <a:r>
              <a:rPr lang="en-US" altLang="zh-CN" sz="2800" b="1" dirty="0" err="1"/>
              <a:t>Bursty</a:t>
            </a:r>
            <a:r>
              <a:rPr lang="en-US" altLang="zh-CN" sz="2800" b="1" dirty="0"/>
              <a:t>-Event-Detection</a:t>
            </a:r>
            <a:br>
              <a:rPr lang="en-US" altLang="zh-CN" sz="2800" b="1" dirty="0"/>
            </a:br>
            <a:r>
              <a:rPr lang="en-US" altLang="zh-CN" sz="1600" b="1" dirty="0"/>
              <a:t>Parameter Free </a:t>
            </a:r>
            <a:r>
              <a:rPr lang="en-US" altLang="zh-CN" sz="1600" b="1" dirty="0" err="1"/>
              <a:t>Bursty</a:t>
            </a:r>
            <a:r>
              <a:rPr lang="en-US" altLang="zh-CN" sz="1600" b="1" dirty="0"/>
              <a:t> Events Detection in Text Streams</a:t>
            </a:r>
            <a:endParaRPr lang="zh-CN" altLang="en-US" sz="1600" b="1" dirty="0"/>
          </a:p>
        </p:txBody>
      </p:sp>
      <p:sp>
        <p:nvSpPr>
          <p:cNvPr id="3" name="副标题 2">
            <a:extLst>
              <a:ext uri="{FF2B5EF4-FFF2-40B4-BE49-F238E27FC236}">
                <a16:creationId xmlns:a16="http://schemas.microsoft.com/office/drawing/2014/main" id="{917962D0-49F2-4E86-8057-C519DF586FC5}"/>
              </a:ext>
            </a:extLst>
          </p:cNvPr>
          <p:cNvSpPr>
            <a:spLocks noGrp="1"/>
          </p:cNvSpPr>
          <p:nvPr>
            <p:ph type="subTitle" idx="1"/>
          </p:nvPr>
        </p:nvSpPr>
        <p:spPr>
          <a:xfrm>
            <a:off x="1524000" y="2601119"/>
            <a:ext cx="9144000" cy="1655762"/>
          </a:xfrm>
        </p:spPr>
        <p:txBody>
          <a:bodyPr/>
          <a:lstStyle/>
          <a:p>
            <a:r>
              <a:rPr lang="en-US" altLang="zh-CN" sz="6600" b="1" dirty="0">
                <a:latin typeface="+mj-lt"/>
                <a:ea typeface="+mj-ea"/>
                <a:cs typeface="+mj-cs"/>
              </a:rPr>
              <a:t>Thanks For Listening</a:t>
            </a:r>
            <a:endParaRPr lang="zh-CN" altLang="en-US" sz="6600" b="1" dirty="0">
              <a:latin typeface="+mj-lt"/>
              <a:ea typeface="+mj-ea"/>
              <a:cs typeface="+mj-cs"/>
            </a:endParaRPr>
          </a:p>
        </p:txBody>
      </p:sp>
    </p:spTree>
    <p:extLst>
      <p:ext uri="{BB962C8B-B14F-4D97-AF65-F5344CB8AC3E}">
        <p14:creationId xmlns:p14="http://schemas.microsoft.com/office/powerpoint/2010/main" val="208469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9693208-2596-429C-9BA0-73D3D717F2AB}"/>
              </a:ext>
            </a:extLst>
          </p:cNvPr>
          <p:cNvPicPr>
            <a:picLocks noChangeAspect="1"/>
          </p:cNvPicPr>
          <p:nvPr/>
        </p:nvPicPr>
        <p:blipFill>
          <a:blip r:embed="rId3"/>
          <a:stretch>
            <a:fillRect/>
          </a:stretch>
        </p:blipFill>
        <p:spPr>
          <a:xfrm>
            <a:off x="586352" y="994298"/>
            <a:ext cx="10877251" cy="3966475"/>
          </a:xfrm>
          <a:prstGeom prst="rect">
            <a:avLst/>
          </a:prstGeom>
        </p:spPr>
      </p:pic>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2712868" cy="1009651"/>
          </a:xfrm>
        </p:spPr>
        <p:txBody>
          <a:bodyPr/>
          <a:lstStyle/>
          <a:p>
            <a:r>
              <a:rPr lang="en-US" altLang="zh-CN" b="1" dirty="0"/>
              <a:t>Algorithm</a:t>
            </a:r>
            <a:endParaRPr lang="zh-CN" altLang="en-US" b="1" dirty="0"/>
          </a:p>
        </p:txBody>
      </p:sp>
      <p:sp>
        <p:nvSpPr>
          <p:cNvPr id="7" name="文本框 6">
            <a:extLst>
              <a:ext uri="{FF2B5EF4-FFF2-40B4-BE49-F238E27FC236}">
                <a16:creationId xmlns:a16="http://schemas.microsoft.com/office/drawing/2014/main" id="{747109F8-3F75-4D63-A2FB-D25DDABE05A0}"/>
              </a:ext>
            </a:extLst>
          </p:cNvPr>
          <p:cNvSpPr txBox="1"/>
          <p:nvPr/>
        </p:nvSpPr>
        <p:spPr>
          <a:xfrm>
            <a:off x="2798685" y="5206543"/>
            <a:ext cx="6735932" cy="369332"/>
          </a:xfrm>
          <a:prstGeom prst="rect">
            <a:avLst/>
          </a:prstGeom>
          <a:noFill/>
        </p:spPr>
        <p:txBody>
          <a:bodyPr wrap="square">
            <a:spAutoFit/>
          </a:bodyPr>
          <a:lstStyle/>
          <a:p>
            <a:r>
              <a:rPr lang="zh-CN" altLang="en-US" dirty="0"/>
              <a:t>Figure </a:t>
            </a:r>
            <a:r>
              <a:rPr lang="en-US" altLang="zh-CN" dirty="0"/>
              <a:t>1</a:t>
            </a:r>
            <a:r>
              <a:rPr lang="zh-CN" altLang="en-US" dirty="0"/>
              <a:t>: The Overview of Feature-Pivot Clustering Approach</a:t>
            </a:r>
          </a:p>
        </p:txBody>
      </p:sp>
    </p:spTree>
    <p:extLst>
      <p:ext uri="{BB962C8B-B14F-4D97-AF65-F5344CB8AC3E}">
        <p14:creationId xmlns:p14="http://schemas.microsoft.com/office/powerpoint/2010/main" val="306451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ECD9EE51-4508-4D9B-9E2B-C03CC1EAD854}"/>
              </a:ext>
            </a:extLst>
          </p:cNvPr>
          <p:cNvPicPr>
            <a:picLocks noChangeAspect="1"/>
          </p:cNvPicPr>
          <p:nvPr/>
        </p:nvPicPr>
        <p:blipFill>
          <a:blip r:embed="rId3"/>
          <a:stretch>
            <a:fillRect/>
          </a:stretch>
        </p:blipFill>
        <p:spPr>
          <a:xfrm>
            <a:off x="6223247" y="3148124"/>
            <a:ext cx="5968753" cy="3620797"/>
          </a:xfrm>
          <a:prstGeom prst="rect">
            <a:avLst/>
          </a:prstGeom>
        </p:spPr>
      </p:pic>
      <p:pic>
        <p:nvPicPr>
          <p:cNvPr id="7" name="图片 6">
            <a:extLst>
              <a:ext uri="{FF2B5EF4-FFF2-40B4-BE49-F238E27FC236}">
                <a16:creationId xmlns:a16="http://schemas.microsoft.com/office/drawing/2014/main" id="{B604DA5A-9383-4B10-9A45-0F98B1B988BF}"/>
              </a:ext>
            </a:extLst>
          </p:cNvPr>
          <p:cNvPicPr>
            <a:picLocks noChangeAspect="1"/>
          </p:cNvPicPr>
          <p:nvPr/>
        </p:nvPicPr>
        <p:blipFill>
          <a:blip r:embed="rId4"/>
          <a:stretch>
            <a:fillRect/>
          </a:stretch>
        </p:blipFill>
        <p:spPr>
          <a:xfrm>
            <a:off x="6695708" y="19973"/>
            <a:ext cx="5023830" cy="3409027"/>
          </a:xfrm>
          <a:prstGeom prst="rect">
            <a:avLst/>
          </a:prstGeom>
        </p:spPr>
      </p:pic>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2712868" cy="1009651"/>
          </a:xfrm>
        </p:spPr>
        <p:txBody>
          <a:bodyPr/>
          <a:lstStyle/>
          <a:p>
            <a:r>
              <a:rPr lang="en-US" altLang="zh-CN" b="1" dirty="0"/>
              <a:t>Algorithm</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5669132" cy="1692771"/>
          </a:xfrm>
          <a:prstGeom prst="rect">
            <a:avLst/>
          </a:prstGeom>
          <a:noFill/>
        </p:spPr>
        <p:txBody>
          <a:bodyPr wrap="square">
            <a:spAutoFit/>
          </a:bodyPr>
          <a:lstStyle/>
          <a:p>
            <a:r>
              <a:rPr lang="zh-CN" altLang="en-US" sz="2800" dirty="0"/>
              <a:t>Bursty Features Identification</a:t>
            </a:r>
            <a:endParaRPr lang="en-US" altLang="zh-CN" sz="2800" dirty="0"/>
          </a:p>
          <a:p>
            <a:endParaRPr lang="en-US" altLang="zh-CN" sz="2800" dirty="0"/>
          </a:p>
          <a:p>
            <a:r>
              <a:rPr lang="en-US" altLang="zh-CN" sz="2400" dirty="0"/>
              <a:t>hyper-geometric distribution -&gt; binomial distribution</a:t>
            </a:r>
            <a:endParaRPr lang="zh-CN" altLang="en-US" sz="2400" dirty="0"/>
          </a:p>
        </p:txBody>
      </p:sp>
      <p:pic>
        <p:nvPicPr>
          <p:cNvPr id="11" name="图片 10">
            <a:extLst>
              <a:ext uri="{FF2B5EF4-FFF2-40B4-BE49-F238E27FC236}">
                <a16:creationId xmlns:a16="http://schemas.microsoft.com/office/drawing/2014/main" id="{155F2C4A-4F8B-4F56-B582-1E5003325EDB}"/>
              </a:ext>
            </a:extLst>
          </p:cNvPr>
          <p:cNvPicPr>
            <a:picLocks noChangeAspect="1"/>
          </p:cNvPicPr>
          <p:nvPr/>
        </p:nvPicPr>
        <p:blipFill>
          <a:blip r:embed="rId5"/>
          <a:stretch>
            <a:fillRect/>
          </a:stretch>
        </p:blipFill>
        <p:spPr>
          <a:xfrm>
            <a:off x="838200" y="3003991"/>
            <a:ext cx="4458322" cy="876422"/>
          </a:xfrm>
          <a:prstGeom prst="rect">
            <a:avLst/>
          </a:prstGeom>
        </p:spPr>
      </p:pic>
      <p:sp>
        <p:nvSpPr>
          <p:cNvPr id="13" name="文本框 12">
            <a:extLst>
              <a:ext uri="{FF2B5EF4-FFF2-40B4-BE49-F238E27FC236}">
                <a16:creationId xmlns:a16="http://schemas.microsoft.com/office/drawing/2014/main" id="{49F326C3-CD43-430A-A3A2-A12FD355D938}"/>
              </a:ext>
            </a:extLst>
          </p:cNvPr>
          <p:cNvSpPr txBox="1"/>
          <p:nvPr/>
        </p:nvSpPr>
        <p:spPr>
          <a:xfrm>
            <a:off x="7299664" y="3257536"/>
            <a:ext cx="4303451" cy="369332"/>
          </a:xfrm>
          <a:prstGeom prst="rect">
            <a:avLst/>
          </a:prstGeom>
          <a:noFill/>
        </p:spPr>
        <p:txBody>
          <a:bodyPr wrap="square">
            <a:spAutoFit/>
          </a:bodyPr>
          <a:lstStyle/>
          <a:p>
            <a:r>
              <a:rPr lang="zh-CN" altLang="en-US" dirty="0"/>
              <a:t>Figure </a:t>
            </a:r>
            <a:r>
              <a:rPr lang="en-US" altLang="zh-CN" dirty="0"/>
              <a:t>2</a:t>
            </a:r>
            <a:r>
              <a:rPr lang="zh-CN" altLang="en-US" dirty="0"/>
              <a:t>: A typical binomial distribution</a:t>
            </a:r>
          </a:p>
        </p:txBody>
      </p:sp>
      <p:sp>
        <p:nvSpPr>
          <p:cNvPr id="15" name="文本框 14">
            <a:extLst>
              <a:ext uri="{FF2B5EF4-FFF2-40B4-BE49-F238E27FC236}">
                <a16:creationId xmlns:a16="http://schemas.microsoft.com/office/drawing/2014/main" id="{EA96A784-EEB2-4661-A053-D63E7397160C}"/>
              </a:ext>
            </a:extLst>
          </p:cNvPr>
          <p:cNvSpPr txBox="1"/>
          <p:nvPr/>
        </p:nvSpPr>
        <p:spPr>
          <a:xfrm>
            <a:off x="838200" y="3936015"/>
            <a:ext cx="5257800" cy="193899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Non-</a:t>
            </a:r>
            <a:r>
              <a:rPr lang="en-US" altLang="zh-CN" sz="2400" dirty="0" err="1"/>
              <a:t>Bursty</a:t>
            </a:r>
            <a:r>
              <a:rPr lang="en-US" altLang="zh-CN" sz="2400" dirty="0"/>
              <a:t> when </a:t>
            </a:r>
            <a:r>
              <a:rPr lang="en-US" altLang="zh-CN" sz="2400" dirty="0" err="1"/>
              <a:t>ni,j</a:t>
            </a:r>
            <a:r>
              <a:rPr lang="en-US" altLang="zh-CN" sz="2400" dirty="0"/>
              <a:t> in RA</a:t>
            </a:r>
          </a:p>
          <a:p>
            <a:pPr marL="342900" indent="-342900">
              <a:buFont typeface="Arial" panose="020B0604020202020204" pitchFamily="34" charset="0"/>
              <a:buChar char="•"/>
            </a:pPr>
            <a:r>
              <a:rPr lang="en-US" altLang="zh-CN" sz="2400" dirty="0" err="1"/>
              <a:t>Bursty</a:t>
            </a:r>
            <a:r>
              <a:rPr lang="en-US" altLang="zh-CN" sz="2400" dirty="0"/>
              <a:t> when </a:t>
            </a:r>
            <a:r>
              <a:rPr lang="en-US" altLang="zh-CN" sz="2400" dirty="0" err="1"/>
              <a:t>ni,j</a:t>
            </a:r>
            <a:r>
              <a:rPr lang="en-US" altLang="zh-CN" sz="2400" dirty="0"/>
              <a:t> in RC</a:t>
            </a:r>
          </a:p>
          <a:p>
            <a:pPr marL="342900" indent="-342900">
              <a:buFont typeface="Arial" panose="020B0604020202020204" pitchFamily="34" charset="0"/>
              <a:buChar char="•"/>
            </a:pPr>
            <a:r>
              <a:rPr lang="en-US" altLang="zh-CN" sz="2400" dirty="0"/>
              <a:t>Use </a:t>
            </a:r>
            <a:r>
              <a:rPr lang="zh-CN" altLang="en-US" sz="2400" dirty="0"/>
              <a:t>a sigmoid function to determine whether fj is bursty or not when ni,j is in the region RB.</a:t>
            </a:r>
          </a:p>
        </p:txBody>
      </p:sp>
      <p:sp>
        <p:nvSpPr>
          <p:cNvPr id="19" name="文本框 18">
            <a:extLst>
              <a:ext uri="{FF2B5EF4-FFF2-40B4-BE49-F238E27FC236}">
                <a16:creationId xmlns:a16="http://schemas.microsoft.com/office/drawing/2014/main" id="{405B4C6E-B888-419B-8750-C5CCA5AD37D6}"/>
              </a:ext>
            </a:extLst>
          </p:cNvPr>
          <p:cNvSpPr txBox="1"/>
          <p:nvPr/>
        </p:nvSpPr>
        <p:spPr>
          <a:xfrm>
            <a:off x="7636043" y="6441303"/>
            <a:ext cx="3630692" cy="369332"/>
          </a:xfrm>
          <a:prstGeom prst="rect">
            <a:avLst/>
          </a:prstGeom>
          <a:noFill/>
        </p:spPr>
        <p:txBody>
          <a:bodyPr wrap="square">
            <a:spAutoFit/>
          </a:bodyPr>
          <a:lstStyle/>
          <a:p>
            <a:r>
              <a:rPr lang="zh-CN" altLang="en-US" dirty="0"/>
              <a:t>Figure </a:t>
            </a:r>
            <a:r>
              <a:rPr lang="en-US" altLang="zh-CN" dirty="0"/>
              <a:t>3</a:t>
            </a:r>
            <a:r>
              <a:rPr lang="zh-CN" altLang="en-US" dirty="0"/>
              <a:t>: A Sigmoid Distribution</a:t>
            </a:r>
          </a:p>
        </p:txBody>
      </p:sp>
    </p:spTree>
    <p:extLst>
      <p:ext uri="{BB962C8B-B14F-4D97-AF65-F5344CB8AC3E}">
        <p14:creationId xmlns:p14="http://schemas.microsoft.com/office/powerpoint/2010/main" val="372925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2712868" cy="1009651"/>
          </a:xfrm>
        </p:spPr>
        <p:txBody>
          <a:bodyPr/>
          <a:lstStyle/>
          <a:p>
            <a:r>
              <a:rPr lang="en-US" altLang="zh-CN" b="1" dirty="0"/>
              <a:t>Algorithm</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8199268" cy="2800767"/>
          </a:xfrm>
          <a:prstGeom prst="rect">
            <a:avLst/>
          </a:prstGeom>
          <a:noFill/>
        </p:spPr>
        <p:txBody>
          <a:bodyPr wrap="square">
            <a:spAutoFit/>
          </a:bodyPr>
          <a:lstStyle/>
          <a:p>
            <a:r>
              <a:rPr lang="en-US" altLang="zh-CN" sz="2800" dirty="0"/>
              <a:t>From </a:t>
            </a:r>
            <a:r>
              <a:rPr lang="en-US" altLang="zh-CN" sz="2800" dirty="0" err="1"/>
              <a:t>Bursty</a:t>
            </a:r>
            <a:r>
              <a:rPr lang="en-US" altLang="zh-CN" sz="2800" dirty="0"/>
              <a:t> Features To </a:t>
            </a:r>
            <a:r>
              <a:rPr lang="en-US" altLang="zh-CN" sz="2800" dirty="0" err="1"/>
              <a:t>Bursty</a:t>
            </a:r>
            <a:r>
              <a:rPr lang="en-US" altLang="zh-CN" sz="2800" dirty="0"/>
              <a:t> Events</a:t>
            </a:r>
          </a:p>
          <a:p>
            <a:endParaRPr lang="en-US" altLang="zh-CN" sz="2800" dirty="0"/>
          </a:p>
          <a:p>
            <a:r>
              <a:rPr lang="en-US" altLang="zh-CN" sz="2400" dirty="0" err="1"/>
              <a:t>Bursty</a:t>
            </a:r>
            <a:r>
              <a:rPr lang="en-US" altLang="zh-CN" sz="2400" dirty="0"/>
              <a:t> features identified be B = {b</a:t>
            </a:r>
            <a:r>
              <a:rPr lang="en-US" altLang="zh-CN" sz="1400" dirty="0"/>
              <a:t>0</a:t>
            </a:r>
            <a:r>
              <a:rPr lang="en-US" altLang="zh-CN" sz="2400" dirty="0"/>
              <a:t>, b</a:t>
            </a:r>
            <a:r>
              <a:rPr lang="en-US" altLang="zh-CN" sz="1400" dirty="0"/>
              <a:t>1</a:t>
            </a:r>
            <a:r>
              <a:rPr lang="en-US" altLang="zh-CN" sz="2400" dirty="0"/>
              <a:t>, . . . , </a:t>
            </a:r>
            <a:r>
              <a:rPr lang="en-US" altLang="zh-CN" sz="2400" dirty="0" err="1"/>
              <a:t>b</a:t>
            </a:r>
            <a:r>
              <a:rPr lang="en-US" altLang="zh-CN" sz="1400" dirty="0" err="1"/>
              <a:t>|B</a:t>
            </a:r>
            <a:r>
              <a:rPr lang="en-US" altLang="zh-CN" sz="1400" dirty="0"/>
              <a:t>|</a:t>
            </a:r>
            <a:r>
              <a:rPr lang="en-US" altLang="zh-CN" sz="2400" dirty="0"/>
              <a:t>}</a:t>
            </a:r>
          </a:p>
          <a:p>
            <a:r>
              <a:rPr lang="en-US" altLang="zh-CN" sz="2400" dirty="0" err="1"/>
              <a:t>Bursty</a:t>
            </a:r>
            <a:r>
              <a:rPr lang="en-US" altLang="zh-CN" sz="2400" dirty="0"/>
              <a:t> event E</a:t>
            </a:r>
            <a:r>
              <a:rPr lang="en-US" altLang="zh-CN" sz="1400" dirty="0"/>
              <a:t>k </a:t>
            </a:r>
            <a:r>
              <a:rPr lang="en-US" altLang="zh-CN" sz="2400" dirty="0"/>
              <a:t>= {e</a:t>
            </a:r>
            <a:r>
              <a:rPr lang="en-US" altLang="zh-CN" sz="1400" dirty="0"/>
              <a:t>0</a:t>
            </a:r>
            <a:r>
              <a:rPr lang="en-US" altLang="zh-CN" sz="2400" dirty="0"/>
              <a:t>, e</a:t>
            </a:r>
            <a:r>
              <a:rPr lang="en-US" altLang="zh-CN" sz="1400" dirty="0"/>
              <a:t>1</a:t>
            </a:r>
            <a:r>
              <a:rPr lang="en-US" altLang="zh-CN" sz="2400" dirty="0"/>
              <a:t>, . . . , </a:t>
            </a:r>
            <a:r>
              <a:rPr lang="en-US" altLang="zh-CN" sz="2400" dirty="0" err="1"/>
              <a:t>e</a:t>
            </a:r>
            <a:r>
              <a:rPr lang="en-US" altLang="zh-CN" sz="1400" dirty="0" err="1"/>
              <a:t>|B</a:t>
            </a:r>
            <a:r>
              <a:rPr lang="en-US" altLang="zh-CN" sz="1400" dirty="0"/>
              <a:t>|</a:t>
            </a:r>
            <a:r>
              <a:rPr lang="en-US" altLang="zh-CN" sz="2400" dirty="0"/>
              <a:t>}, </a:t>
            </a:r>
            <a:r>
              <a:rPr lang="en-US" altLang="zh-CN" sz="2400" dirty="0" err="1"/>
              <a:t>e</a:t>
            </a:r>
            <a:r>
              <a:rPr lang="en-US" altLang="zh-CN" sz="1400" dirty="0" err="1"/>
              <a:t>i</a:t>
            </a:r>
            <a:r>
              <a:rPr lang="en-US" altLang="zh-CN" sz="1400" dirty="0"/>
              <a:t> </a:t>
            </a:r>
            <a:r>
              <a:rPr lang="en-US" altLang="zh-CN" sz="2400" dirty="0"/>
              <a:t>= {0,1}</a:t>
            </a:r>
          </a:p>
          <a:p>
            <a:r>
              <a:rPr lang="en-US" altLang="zh-CN" sz="2400" dirty="0"/>
              <a:t>Set of documents D = {D</a:t>
            </a:r>
            <a:r>
              <a:rPr lang="en-US" altLang="zh-CN" sz="1400" dirty="0"/>
              <a:t>0</a:t>
            </a:r>
            <a:r>
              <a:rPr lang="en-US" altLang="zh-CN" sz="2400" dirty="0"/>
              <a:t>, D</a:t>
            </a:r>
            <a:r>
              <a:rPr lang="en-US" altLang="zh-CN" sz="1400" dirty="0"/>
              <a:t>1</a:t>
            </a:r>
            <a:r>
              <a:rPr lang="en-US" altLang="zh-CN" sz="2400" dirty="0"/>
              <a:t>, . . . , D</a:t>
            </a:r>
            <a:r>
              <a:rPr lang="en-US" altLang="zh-CN" sz="1400" dirty="0"/>
              <a:t>|B|</a:t>
            </a:r>
            <a:r>
              <a:rPr lang="en-US" altLang="zh-CN" sz="2400" dirty="0"/>
              <a:t>}, where D</a:t>
            </a:r>
            <a:r>
              <a:rPr lang="en-US" altLang="zh-CN" sz="1400" dirty="0"/>
              <a:t>i</a:t>
            </a:r>
            <a:r>
              <a:rPr lang="en-US" altLang="zh-CN" sz="2400" dirty="0"/>
              <a:t> contains b</a:t>
            </a:r>
            <a:r>
              <a:rPr lang="en-US" altLang="zh-CN" sz="1400" dirty="0"/>
              <a:t>i</a:t>
            </a:r>
          </a:p>
          <a:p>
            <a:endParaRPr lang="en-US" altLang="zh-CN" sz="2400" dirty="0"/>
          </a:p>
          <a:p>
            <a:r>
              <a:rPr lang="en-US" altLang="zh-CN" sz="2400" b="1" dirty="0"/>
              <a:t>Bayes formula</a:t>
            </a:r>
            <a:endParaRPr lang="zh-CN" altLang="en-US" sz="2400" b="1" dirty="0"/>
          </a:p>
        </p:txBody>
      </p:sp>
      <p:pic>
        <p:nvPicPr>
          <p:cNvPr id="4" name="图片 3">
            <a:extLst>
              <a:ext uri="{FF2B5EF4-FFF2-40B4-BE49-F238E27FC236}">
                <a16:creationId xmlns:a16="http://schemas.microsoft.com/office/drawing/2014/main" id="{EF7AB134-6443-4EED-A97C-6735277DA2F6}"/>
              </a:ext>
            </a:extLst>
          </p:cNvPr>
          <p:cNvPicPr>
            <a:picLocks noChangeAspect="1"/>
          </p:cNvPicPr>
          <p:nvPr/>
        </p:nvPicPr>
        <p:blipFill>
          <a:blip r:embed="rId3"/>
          <a:stretch>
            <a:fillRect/>
          </a:stretch>
        </p:blipFill>
        <p:spPr>
          <a:xfrm>
            <a:off x="611504" y="4111987"/>
            <a:ext cx="4945917" cy="1289161"/>
          </a:xfrm>
          <a:prstGeom prst="rect">
            <a:avLst/>
          </a:prstGeom>
        </p:spPr>
      </p:pic>
      <p:pic>
        <p:nvPicPr>
          <p:cNvPr id="7" name="图片 6">
            <a:extLst>
              <a:ext uri="{FF2B5EF4-FFF2-40B4-BE49-F238E27FC236}">
                <a16:creationId xmlns:a16="http://schemas.microsoft.com/office/drawing/2014/main" id="{4AEEB0DB-887A-4185-A27E-25C857DB6EAA}"/>
              </a:ext>
            </a:extLst>
          </p:cNvPr>
          <p:cNvPicPr>
            <a:picLocks noChangeAspect="1"/>
          </p:cNvPicPr>
          <p:nvPr/>
        </p:nvPicPr>
        <p:blipFill>
          <a:blip r:embed="rId4"/>
          <a:stretch>
            <a:fillRect/>
          </a:stretch>
        </p:blipFill>
        <p:spPr>
          <a:xfrm>
            <a:off x="5866279" y="4176454"/>
            <a:ext cx="6016430" cy="1160226"/>
          </a:xfrm>
          <a:prstGeom prst="rect">
            <a:avLst/>
          </a:prstGeom>
        </p:spPr>
      </p:pic>
      <p:pic>
        <p:nvPicPr>
          <p:cNvPr id="9" name="图片 8">
            <a:extLst>
              <a:ext uri="{FF2B5EF4-FFF2-40B4-BE49-F238E27FC236}">
                <a16:creationId xmlns:a16="http://schemas.microsoft.com/office/drawing/2014/main" id="{2403C989-7448-45AA-A0CC-C6EC750747D3}"/>
              </a:ext>
            </a:extLst>
          </p:cNvPr>
          <p:cNvPicPr>
            <a:picLocks noChangeAspect="1"/>
          </p:cNvPicPr>
          <p:nvPr/>
        </p:nvPicPr>
        <p:blipFill>
          <a:blip r:embed="rId5"/>
          <a:stretch>
            <a:fillRect/>
          </a:stretch>
        </p:blipFill>
        <p:spPr>
          <a:xfrm>
            <a:off x="6050616" y="5788241"/>
            <a:ext cx="5832093" cy="972016"/>
          </a:xfrm>
          <a:prstGeom prst="rect">
            <a:avLst/>
          </a:prstGeom>
        </p:spPr>
      </p:pic>
      <p:cxnSp>
        <p:nvCxnSpPr>
          <p:cNvPr id="11" name="直接箭头连接符 10">
            <a:extLst>
              <a:ext uri="{FF2B5EF4-FFF2-40B4-BE49-F238E27FC236}">
                <a16:creationId xmlns:a16="http://schemas.microsoft.com/office/drawing/2014/main" id="{3E68D89F-5B7A-4E7F-A154-B3AD48E0E2A0}"/>
              </a:ext>
            </a:extLst>
          </p:cNvPr>
          <p:cNvCxnSpPr>
            <a:endCxn id="7" idx="1"/>
          </p:cNvCxnSpPr>
          <p:nvPr/>
        </p:nvCxnSpPr>
        <p:spPr>
          <a:xfrm>
            <a:off x="5326602" y="4829452"/>
            <a:ext cx="539677" cy="0"/>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92BDDDAE-7B8A-42D8-8383-FA11973A73CB}"/>
              </a:ext>
            </a:extLst>
          </p:cNvPr>
          <p:cNvCxnSpPr>
            <a:cxnSpLocks/>
          </p:cNvCxnSpPr>
          <p:nvPr/>
        </p:nvCxnSpPr>
        <p:spPr>
          <a:xfrm>
            <a:off x="9174475" y="5401148"/>
            <a:ext cx="0" cy="680056"/>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970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2712868" cy="1009651"/>
          </a:xfrm>
        </p:spPr>
        <p:txBody>
          <a:bodyPr/>
          <a:lstStyle/>
          <a:p>
            <a:r>
              <a:rPr lang="en-US" altLang="zh-CN" b="1" dirty="0"/>
              <a:t>Algorithm</a:t>
            </a:r>
            <a:endParaRPr lang="zh-CN" altLang="en-US" b="1" dirty="0"/>
          </a:p>
        </p:txBody>
      </p:sp>
      <p:sp>
        <p:nvSpPr>
          <p:cNvPr id="4" name="文本框 3">
            <a:extLst>
              <a:ext uri="{FF2B5EF4-FFF2-40B4-BE49-F238E27FC236}">
                <a16:creationId xmlns:a16="http://schemas.microsoft.com/office/drawing/2014/main" id="{34BD05D4-CD7C-496B-A3DA-16F6F8DC2ED3}"/>
              </a:ext>
            </a:extLst>
          </p:cNvPr>
          <p:cNvSpPr txBox="1"/>
          <p:nvPr/>
        </p:nvSpPr>
        <p:spPr>
          <a:xfrm>
            <a:off x="838200" y="1311220"/>
            <a:ext cx="8199268" cy="1323439"/>
          </a:xfrm>
          <a:prstGeom prst="rect">
            <a:avLst/>
          </a:prstGeom>
          <a:noFill/>
        </p:spPr>
        <p:txBody>
          <a:bodyPr wrap="square">
            <a:spAutoFit/>
          </a:bodyPr>
          <a:lstStyle/>
          <a:p>
            <a:r>
              <a:rPr lang="en-US" altLang="zh-CN" sz="2800" dirty="0"/>
              <a:t>From </a:t>
            </a:r>
            <a:r>
              <a:rPr lang="en-US" altLang="zh-CN" sz="2800" dirty="0" err="1"/>
              <a:t>Bursty</a:t>
            </a:r>
            <a:r>
              <a:rPr lang="en-US" altLang="zh-CN" sz="2800" dirty="0"/>
              <a:t> Features To </a:t>
            </a:r>
            <a:r>
              <a:rPr lang="en-US" altLang="zh-CN" sz="2800" dirty="0" err="1"/>
              <a:t>Bursty</a:t>
            </a:r>
            <a:r>
              <a:rPr lang="en-US" altLang="zh-CN" sz="2800" dirty="0"/>
              <a:t> Events</a:t>
            </a:r>
          </a:p>
          <a:p>
            <a:endParaRPr lang="en-US" altLang="zh-CN" sz="2800" dirty="0"/>
          </a:p>
          <a:p>
            <a:r>
              <a:rPr lang="en-US" altLang="zh-CN" sz="2400" dirty="0"/>
              <a:t>Further compute the cost formula with:</a:t>
            </a:r>
            <a:endParaRPr lang="zh-CN" altLang="en-US" sz="2400" b="1" dirty="0"/>
          </a:p>
        </p:txBody>
      </p:sp>
      <p:pic>
        <p:nvPicPr>
          <p:cNvPr id="6" name="图片 5">
            <a:extLst>
              <a:ext uri="{FF2B5EF4-FFF2-40B4-BE49-F238E27FC236}">
                <a16:creationId xmlns:a16="http://schemas.microsoft.com/office/drawing/2014/main" id="{994FD19F-B4EA-4043-AF6F-2D478F134B3D}"/>
              </a:ext>
            </a:extLst>
          </p:cNvPr>
          <p:cNvPicPr>
            <a:picLocks noChangeAspect="1"/>
          </p:cNvPicPr>
          <p:nvPr/>
        </p:nvPicPr>
        <p:blipFill>
          <a:blip r:embed="rId3"/>
          <a:stretch>
            <a:fillRect/>
          </a:stretch>
        </p:blipFill>
        <p:spPr>
          <a:xfrm>
            <a:off x="1131995" y="3429000"/>
            <a:ext cx="3478145" cy="1401267"/>
          </a:xfrm>
          <a:prstGeom prst="rect">
            <a:avLst/>
          </a:prstGeom>
        </p:spPr>
      </p:pic>
      <p:pic>
        <p:nvPicPr>
          <p:cNvPr id="8" name="图片 7">
            <a:extLst>
              <a:ext uri="{FF2B5EF4-FFF2-40B4-BE49-F238E27FC236}">
                <a16:creationId xmlns:a16="http://schemas.microsoft.com/office/drawing/2014/main" id="{0972DCEF-2E81-4A96-B602-0DBDE6E0D51B}"/>
              </a:ext>
            </a:extLst>
          </p:cNvPr>
          <p:cNvPicPr>
            <a:picLocks noChangeAspect="1"/>
          </p:cNvPicPr>
          <p:nvPr/>
        </p:nvPicPr>
        <p:blipFill>
          <a:blip r:embed="rId4"/>
          <a:stretch>
            <a:fillRect/>
          </a:stretch>
        </p:blipFill>
        <p:spPr>
          <a:xfrm>
            <a:off x="6096000" y="3113274"/>
            <a:ext cx="4810101" cy="2210047"/>
          </a:xfrm>
          <a:prstGeom prst="rect">
            <a:avLst/>
          </a:prstGeom>
        </p:spPr>
      </p:pic>
    </p:spTree>
    <p:extLst>
      <p:ext uri="{BB962C8B-B14F-4D97-AF65-F5344CB8AC3E}">
        <p14:creationId xmlns:p14="http://schemas.microsoft.com/office/powerpoint/2010/main" val="79695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2712868" cy="1009651"/>
          </a:xfrm>
        </p:spPr>
        <p:txBody>
          <a:bodyPr/>
          <a:lstStyle/>
          <a:p>
            <a:r>
              <a:rPr lang="en-US" altLang="zh-CN" b="1" dirty="0"/>
              <a:t>Algorithm</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9477652" cy="2062103"/>
          </a:xfrm>
          <a:prstGeom prst="rect">
            <a:avLst/>
          </a:prstGeom>
          <a:noFill/>
        </p:spPr>
        <p:txBody>
          <a:bodyPr wrap="square">
            <a:spAutoFit/>
          </a:bodyPr>
          <a:lstStyle/>
          <a:p>
            <a:r>
              <a:rPr lang="en-US" altLang="zh-CN" sz="2800" dirty="0"/>
              <a:t>Hot Periods of the </a:t>
            </a:r>
            <a:r>
              <a:rPr lang="en-US" altLang="zh-CN" sz="2800" dirty="0" err="1"/>
              <a:t>Bursty</a:t>
            </a:r>
            <a:r>
              <a:rPr lang="en-US" altLang="zh-CN" sz="2800" dirty="0"/>
              <a:t> Events</a:t>
            </a:r>
          </a:p>
          <a:p>
            <a:endParaRPr lang="en-US" altLang="zh-CN" sz="2800" dirty="0"/>
          </a:p>
          <a:p>
            <a:r>
              <a:rPr lang="en-US" altLang="zh-CN" sz="2400" dirty="0"/>
              <a:t>Probability of the </a:t>
            </a:r>
            <a:r>
              <a:rPr lang="en-US" altLang="zh-CN" sz="2400" dirty="0" err="1"/>
              <a:t>bursty</a:t>
            </a:r>
            <a:r>
              <a:rPr lang="en-US" altLang="zh-CN" sz="2400" dirty="0"/>
              <a:t> event based on the set of </a:t>
            </a:r>
            <a:r>
              <a:rPr lang="en-US" altLang="zh-CN" sz="2400" dirty="0" err="1"/>
              <a:t>bursty</a:t>
            </a:r>
            <a:r>
              <a:rPr lang="en-US" altLang="zh-CN" sz="2400" dirty="0"/>
              <a:t> features, and when it’s larger than 2 times of the standard deviation above the expected value </a:t>
            </a:r>
            <a:endParaRPr lang="zh-CN" altLang="en-US" sz="2400" dirty="0"/>
          </a:p>
        </p:txBody>
      </p:sp>
      <p:pic>
        <p:nvPicPr>
          <p:cNvPr id="4" name="图片 3">
            <a:extLst>
              <a:ext uri="{FF2B5EF4-FFF2-40B4-BE49-F238E27FC236}">
                <a16:creationId xmlns:a16="http://schemas.microsoft.com/office/drawing/2014/main" id="{64E19C63-B7FE-4D44-99EC-1A95A5113613}"/>
              </a:ext>
            </a:extLst>
          </p:cNvPr>
          <p:cNvPicPr>
            <a:picLocks noChangeAspect="1"/>
          </p:cNvPicPr>
          <p:nvPr/>
        </p:nvPicPr>
        <p:blipFill>
          <a:blip r:embed="rId3"/>
          <a:stretch>
            <a:fillRect/>
          </a:stretch>
        </p:blipFill>
        <p:spPr>
          <a:xfrm>
            <a:off x="2194634" y="3692448"/>
            <a:ext cx="6336850" cy="1854332"/>
          </a:xfrm>
          <a:prstGeom prst="rect">
            <a:avLst/>
          </a:prstGeom>
        </p:spPr>
      </p:pic>
      <p:pic>
        <p:nvPicPr>
          <p:cNvPr id="7" name="图片 6">
            <a:extLst>
              <a:ext uri="{FF2B5EF4-FFF2-40B4-BE49-F238E27FC236}">
                <a16:creationId xmlns:a16="http://schemas.microsoft.com/office/drawing/2014/main" id="{5526A5EE-B44E-44BA-8F81-E2685B58D6B1}"/>
              </a:ext>
            </a:extLst>
          </p:cNvPr>
          <p:cNvPicPr>
            <a:picLocks noChangeAspect="1"/>
          </p:cNvPicPr>
          <p:nvPr/>
        </p:nvPicPr>
        <p:blipFill>
          <a:blip r:embed="rId4"/>
          <a:stretch>
            <a:fillRect/>
          </a:stretch>
        </p:blipFill>
        <p:spPr>
          <a:xfrm>
            <a:off x="2965108" y="2925274"/>
            <a:ext cx="1171919" cy="443803"/>
          </a:xfrm>
          <a:prstGeom prst="rect">
            <a:avLst/>
          </a:prstGeom>
        </p:spPr>
      </p:pic>
    </p:spTree>
    <p:extLst>
      <p:ext uri="{BB962C8B-B14F-4D97-AF65-F5344CB8AC3E}">
        <p14:creationId xmlns:p14="http://schemas.microsoft.com/office/powerpoint/2010/main" val="406457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Implementation</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6157404" cy="523220"/>
          </a:xfrm>
          <a:prstGeom prst="rect">
            <a:avLst/>
          </a:prstGeom>
          <a:noFill/>
        </p:spPr>
        <p:txBody>
          <a:bodyPr wrap="square">
            <a:spAutoFit/>
          </a:bodyPr>
          <a:lstStyle/>
          <a:p>
            <a:r>
              <a:rPr lang="en-US" altLang="zh-CN" sz="2800" dirty="0"/>
              <a:t>#1 Traditional Approach</a:t>
            </a:r>
            <a:endParaRPr lang="zh-CN" altLang="en-US" sz="2800" dirty="0"/>
          </a:p>
        </p:txBody>
      </p:sp>
      <p:sp>
        <p:nvSpPr>
          <p:cNvPr id="3" name="椭圆 2">
            <a:extLst>
              <a:ext uri="{FF2B5EF4-FFF2-40B4-BE49-F238E27FC236}">
                <a16:creationId xmlns:a16="http://schemas.microsoft.com/office/drawing/2014/main" id="{9EA42C45-D28A-4D79-8947-5DD3A6D52DD5}"/>
              </a:ext>
            </a:extLst>
          </p:cNvPr>
          <p:cNvSpPr/>
          <p:nvPr/>
        </p:nvSpPr>
        <p:spPr>
          <a:xfrm>
            <a:off x="345489" y="3258104"/>
            <a:ext cx="985421" cy="958789"/>
          </a:xfrm>
          <a:prstGeom prst="ellipse">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79487B8-5BF0-4BD3-93F4-D61F842B26A7}"/>
              </a:ext>
            </a:extLst>
          </p:cNvPr>
          <p:cNvSpPr txBox="1"/>
          <p:nvPr/>
        </p:nvSpPr>
        <p:spPr>
          <a:xfrm>
            <a:off x="387725" y="3542538"/>
            <a:ext cx="997724" cy="369332"/>
          </a:xfrm>
          <a:prstGeom prst="rect">
            <a:avLst/>
          </a:prstGeom>
          <a:noFill/>
        </p:spPr>
        <p:txBody>
          <a:bodyPr wrap="square">
            <a:spAutoFit/>
          </a:bodyPr>
          <a:lstStyle/>
          <a:p>
            <a:r>
              <a:rPr lang="en-US" altLang="zh-CN" b="1" dirty="0"/>
              <a:t>SPOUT</a:t>
            </a:r>
            <a:endParaRPr lang="zh-CN" altLang="en-US" b="1" dirty="0"/>
          </a:p>
        </p:txBody>
      </p:sp>
      <p:sp>
        <p:nvSpPr>
          <p:cNvPr id="7" name="椭圆 6">
            <a:extLst>
              <a:ext uri="{FF2B5EF4-FFF2-40B4-BE49-F238E27FC236}">
                <a16:creationId xmlns:a16="http://schemas.microsoft.com/office/drawing/2014/main" id="{73EFD76F-960C-4A69-8577-27DDB34876AA}"/>
              </a:ext>
            </a:extLst>
          </p:cNvPr>
          <p:cNvSpPr/>
          <p:nvPr/>
        </p:nvSpPr>
        <p:spPr>
          <a:xfrm>
            <a:off x="2237173" y="2299315"/>
            <a:ext cx="985421" cy="958789"/>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097D58F-E416-4930-98D6-9339CB8F2372}"/>
              </a:ext>
            </a:extLst>
          </p:cNvPr>
          <p:cNvSpPr txBox="1"/>
          <p:nvPr/>
        </p:nvSpPr>
        <p:spPr>
          <a:xfrm>
            <a:off x="2298483" y="2517099"/>
            <a:ext cx="862800" cy="523220"/>
          </a:xfrm>
          <a:prstGeom prst="rect">
            <a:avLst/>
          </a:prstGeom>
          <a:noFill/>
        </p:spPr>
        <p:txBody>
          <a:bodyPr wrap="square">
            <a:spAutoFit/>
          </a:bodyPr>
          <a:lstStyle/>
          <a:p>
            <a:pPr algn="ctr"/>
            <a:r>
              <a:rPr lang="en-US" altLang="zh-CN" sz="1400" b="1" dirty="0" err="1"/>
              <a:t>Bursty</a:t>
            </a:r>
            <a:endParaRPr lang="en-US" altLang="zh-CN" sz="1400" b="1" dirty="0"/>
          </a:p>
          <a:p>
            <a:pPr algn="ctr"/>
            <a:r>
              <a:rPr lang="en-US" altLang="zh-CN" sz="1400" b="1" dirty="0"/>
              <a:t>Feature</a:t>
            </a:r>
            <a:endParaRPr lang="zh-CN" altLang="en-US" sz="1400" b="1" dirty="0"/>
          </a:p>
        </p:txBody>
      </p:sp>
      <p:sp>
        <p:nvSpPr>
          <p:cNvPr id="9" name="椭圆 8">
            <a:extLst>
              <a:ext uri="{FF2B5EF4-FFF2-40B4-BE49-F238E27FC236}">
                <a16:creationId xmlns:a16="http://schemas.microsoft.com/office/drawing/2014/main" id="{08BCFCC0-4A8A-40A5-B42A-589BFC95F71C}"/>
              </a:ext>
            </a:extLst>
          </p:cNvPr>
          <p:cNvSpPr/>
          <p:nvPr/>
        </p:nvSpPr>
        <p:spPr>
          <a:xfrm>
            <a:off x="2184323" y="4360414"/>
            <a:ext cx="985421" cy="958789"/>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764368B-D093-436F-9CFE-B818AAC34392}"/>
              </a:ext>
            </a:extLst>
          </p:cNvPr>
          <p:cNvSpPr txBox="1"/>
          <p:nvPr/>
        </p:nvSpPr>
        <p:spPr>
          <a:xfrm>
            <a:off x="2245633" y="4578198"/>
            <a:ext cx="862800" cy="523220"/>
          </a:xfrm>
          <a:prstGeom prst="rect">
            <a:avLst/>
          </a:prstGeom>
          <a:noFill/>
        </p:spPr>
        <p:txBody>
          <a:bodyPr wrap="square">
            <a:spAutoFit/>
          </a:bodyPr>
          <a:lstStyle/>
          <a:p>
            <a:pPr algn="ctr"/>
            <a:r>
              <a:rPr lang="en-US" altLang="zh-CN" sz="1400" b="1" dirty="0" err="1"/>
              <a:t>Bursty</a:t>
            </a:r>
            <a:endParaRPr lang="en-US" altLang="zh-CN" sz="1400" b="1" dirty="0"/>
          </a:p>
          <a:p>
            <a:pPr algn="ctr"/>
            <a:r>
              <a:rPr lang="en-US" altLang="zh-CN" sz="1400" b="1" dirty="0"/>
              <a:t>Feature</a:t>
            </a:r>
            <a:endParaRPr lang="zh-CN" altLang="en-US" sz="1400" b="1" dirty="0"/>
          </a:p>
        </p:txBody>
      </p:sp>
      <p:sp>
        <p:nvSpPr>
          <p:cNvPr id="11" name="椭圆 10">
            <a:extLst>
              <a:ext uri="{FF2B5EF4-FFF2-40B4-BE49-F238E27FC236}">
                <a16:creationId xmlns:a16="http://schemas.microsoft.com/office/drawing/2014/main" id="{F2131DCD-3414-4D3B-9488-36D822EA00DA}"/>
              </a:ext>
            </a:extLst>
          </p:cNvPr>
          <p:cNvSpPr/>
          <p:nvPr/>
        </p:nvSpPr>
        <p:spPr>
          <a:xfrm>
            <a:off x="4672499" y="1289834"/>
            <a:ext cx="985421" cy="95878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DAFE2E9-7688-43EA-8E8C-7BB77AF887BB}"/>
              </a:ext>
            </a:extLst>
          </p:cNvPr>
          <p:cNvSpPr txBox="1"/>
          <p:nvPr/>
        </p:nvSpPr>
        <p:spPr>
          <a:xfrm>
            <a:off x="4733809" y="1507618"/>
            <a:ext cx="862800" cy="523220"/>
          </a:xfrm>
          <a:prstGeom prst="rect">
            <a:avLst/>
          </a:prstGeom>
          <a:noFill/>
        </p:spPr>
        <p:txBody>
          <a:bodyPr wrap="square">
            <a:spAutoFit/>
          </a:bodyPr>
          <a:lstStyle/>
          <a:p>
            <a:pPr algn="ctr"/>
            <a:r>
              <a:rPr lang="en-US" altLang="zh-CN" sz="1400" b="1" dirty="0"/>
              <a:t>Feature</a:t>
            </a:r>
          </a:p>
          <a:p>
            <a:pPr algn="ctr"/>
            <a:r>
              <a:rPr lang="en-US" altLang="zh-CN" sz="1400" b="1" dirty="0"/>
              <a:t>Process</a:t>
            </a:r>
            <a:endParaRPr lang="zh-CN" altLang="en-US" sz="1400" b="1" dirty="0"/>
          </a:p>
        </p:txBody>
      </p:sp>
      <p:sp>
        <p:nvSpPr>
          <p:cNvPr id="13" name="椭圆 12">
            <a:extLst>
              <a:ext uri="{FF2B5EF4-FFF2-40B4-BE49-F238E27FC236}">
                <a16:creationId xmlns:a16="http://schemas.microsoft.com/office/drawing/2014/main" id="{934773F9-CE6B-416D-95BC-D71A5490B865}"/>
              </a:ext>
            </a:extLst>
          </p:cNvPr>
          <p:cNvSpPr/>
          <p:nvPr/>
        </p:nvSpPr>
        <p:spPr>
          <a:xfrm>
            <a:off x="4650886" y="2388711"/>
            <a:ext cx="985421" cy="95878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9D13D6-85AF-4704-86D5-2F3C885B7E52}"/>
              </a:ext>
            </a:extLst>
          </p:cNvPr>
          <p:cNvSpPr txBox="1"/>
          <p:nvPr/>
        </p:nvSpPr>
        <p:spPr>
          <a:xfrm>
            <a:off x="4742751" y="2628639"/>
            <a:ext cx="862800" cy="523220"/>
          </a:xfrm>
          <a:prstGeom prst="rect">
            <a:avLst/>
          </a:prstGeom>
          <a:noFill/>
        </p:spPr>
        <p:txBody>
          <a:bodyPr wrap="square">
            <a:spAutoFit/>
          </a:bodyPr>
          <a:lstStyle/>
          <a:p>
            <a:pPr algn="ctr"/>
            <a:r>
              <a:rPr lang="en-US" altLang="zh-CN" sz="1400" b="1" dirty="0"/>
              <a:t>Feature</a:t>
            </a:r>
          </a:p>
          <a:p>
            <a:pPr algn="ctr"/>
            <a:r>
              <a:rPr lang="en-US" altLang="zh-CN" sz="1400" b="1" dirty="0"/>
              <a:t>Process</a:t>
            </a:r>
            <a:endParaRPr lang="zh-CN" altLang="en-US" sz="1400" b="1" dirty="0"/>
          </a:p>
        </p:txBody>
      </p:sp>
      <p:sp>
        <p:nvSpPr>
          <p:cNvPr id="19" name="椭圆 18">
            <a:extLst>
              <a:ext uri="{FF2B5EF4-FFF2-40B4-BE49-F238E27FC236}">
                <a16:creationId xmlns:a16="http://schemas.microsoft.com/office/drawing/2014/main" id="{58151BF4-E2CD-4ED3-845C-CEB4D8BC3DF2}"/>
              </a:ext>
            </a:extLst>
          </p:cNvPr>
          <p:cNvSpPr/>
          <p:nvPr/>
        </p:nvSpPr>
        <p:spPr>
          <a:xfrm>
            <a:off x="7064398" y="3258104"/>
            <a:ext cx="985421" cy="958789"/>
          </a:xfrm>
          <a:prstGeom prst="ellipse">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7C95A54-883C-4445-B945-34781B360B67}"/>
              </a:ext>
            </a:extLst>
          </p:cNvPr>
          <p:cNvSpPr txBox="1"/>
          <p:nvPr/>
        </p:nvSpPr>
        <p:spPr>
          <a:xfrm>
            <a:off x="7125708" y="3475888"/>
            <a:ext cx="862800" cy="523220"/>
          </a:xfrm>
          <a:prstGeom prst="rect">
            <a:avLst/>
          </a:prstGeom>
          <a:noFill/>
        </p:spPr>
        <p:txBody>
          <a:bodyPr wrap="square">
            <a:spAutoFit/>
          </a:bodyPr>
          <a:lstStyle/>
          <a:p>
            <a:pPr algn="ctr"/>
            <a:r>
              <a:rPr lang="en-US" altLang="zh-CN" sz="1400" b="1" dirty="0"/>
              <a:t>Data</a:t>
            </a:r>
          </a:p>
          <a:p>
            <a:pPr algn="ctr"/>
            <a:r>
              <a:rPr lang="en-US" altLang="zh-CN" sz="1400" b="1" dirty="0"/>
              <a:t>Collect</a:t>
            </a:r>
            <a:endParaRPr lang="zh-CN" altLang="en-US" sz="1400" b="1" dirty="0"/>
          </a:p>
        </p:txBody>
      </p:sp>
      <p:sp>
        <p:nvSpPr>
          <p:cNvPr id="21" name="椭圆 20">
            <a:extLst>
              <a:ext uri="{FF2B5EF4-FFF2-40B4-BE49-F238E27FC236}">
                <a16:creationId xmlns:a16="http://schemas.microsoft.com/office/drawing/2014/main" id="{3E6833D6-7701-4317-851D-C629816D784B}"/>
              </a:ext>
            </a:extLst>
          </p:cNvPr>
          <p:cNvSpPr/>
          <p:nvPr/>
        </p:nvSpPr>
        <p:spPr>
          <a:xfrm>
            <a:off x="8515828" y="4792650"/>
            <a:ext cx="985421" cy="958789"/>
          </a:xfrm>
          <a:prstGeom prst="ellipse">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A5CBCF64-CFF4-41C9-8046-83F656A246F9}"/>
              </a:ext>
            </a:extLst>
          </p:cNvPr>
          <p:cNvSpPr txBox="1"/>
          <p:nvPr/>
        </p:nvSpPr>
        <p:spPr>
          <a:xfrm>
            <a:off x="8577138" y="5005835"/>
            <a:ext cx="862800" cy="523220"/>
          </a:xfrm>
          <a:prstGeom prst="rect">
            <a:avLst/>
          </a:prstGeom>
          <a:noFill/>
        </p:spPr>
        <p:txBody>
          <a:bodyPr wrap="square">
            <a:spAutoFit/>
          </a:bodyPr>
          <a:lstStyle/>
          <a:p>
            <a:pPr algn="ctr"/>
            <a:r>
              <a:rPr lang="en-US" altLang="zh-CN" sz="1400" b="1" dirty="0" err="1"/>
              <a:t>Bursty</a:t>
            </a:r>
            <a:endParaRPr lang="en-US" altLang="zh-CN" sz="1400" b="1" dirty="0"/>
          </a:p>
          <a:p>
            <a:pPr algn="ctr"/>
            <a:r>
              <a:rPr lang="en-US" altLang="zh-CN" sz="1400" b="1" dirty="0"/>
              <a:t>Events</a:t>
            </a:r>
            <a:endParaRPr lang="zh-CN" altLang="en-US" sz="1400" b="1" dirty="0"/>
          </a:p>
        </p:txBody>
      </p:sp>
      <p:sp>
        <p:nvSpPr>
          <p:cNvPr id="23" name="椭圆 22">
            <a:extLst>
              <a:ext uri="{FF2B5EF4-FFF2-40B4-BE49-F238E27FC236}">
                <a16:creationId xmlns:a16="http://schemas.microsoft.com/office/drawing/2014/main" id="{1552081A-EE22-4458-B70E-29ED0A342BA6}"/>
              </a:ext>
            </a:extLst>
          </p:cNvPr>
          <p:cNvSpPr/>
          <p:nvPr/>
        </p:nvSpPr>
        <p:spPr>
          <a:xfrm>
            <a:off x="10788265" y="4692467"/>
            <a:ext cx="985421" cy="958789"/>
          </a:xfrm>
          <a:prstGeom prst="ellipse">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48BE39F2-37C3-4205-88BB-3961B93275C0}"/>
              </a:ext>
            </a:extLst>
          </p:cNvPr>
          <p:cNvSpPr txBox="1"/>
          <p:nvPr/>
        </p:nvSpPr>
        <p:spPr>
          <a:xfrm>
            <a:off x="10849575" y="4910251"/>
            <a:ext cx="862800" cy="523220"/>
          </a:xfrm>
          <a:prstGeom prst="rect">
            <a:avLst/>
          </a:prstGeom>
          <a:noFill/>
        </p:spPr>
        <p:txBody>
          <a:bodyPr wrap="square">
            <a:spAutoFit/>
          </a:bodyPr>
          <a:lstStyle/>
          <a:p>
            <a:pPr algn="ctr"/>
            <a:r>
              <a:rPr lang="en-US" altLang="zh-CN" sz="1400" b="1" dirty="0"/>
              <a:t>Hot</a:t>
            </a:r>
          </a:p>
          <a:p>
            <a:pPr algn="ctr"/>
            <a:r>
              <a:rPr lang="en-US" altLang="zh-CN" sz="1400" b="1" dirty="0"/>
              <a:t>Periods</a:t>
            </a:r>
            <a:endParaRPr lang="zh-CN" altLang="en-US" sz="1400" b="1" dirty="0"/>
          </a:p>
        </p:txBody>
      </p:sp>
      <p:cxnSp>
        <p:nvCxnSpPr>
          <p:cNvPr id="27" name="直接箭头连接符 26">
            <a:extLst>
              <a:ext uri="{FF2B5EF4-FFF2-40B4-BE49-F238E27FC236}">
                <a16:creationId xmlns:a16="http://schemas.microsoft.com/office/drawing/2014/main" id="{DFAD1570-0BEE-4F39-BE40-A49DBCC99723}"/>
              </a:ext>
            </a:extLst>
          </p:cNvPr>
          <p:cNvCxnSpPr>
            <a:stCxn id="3" idx="6"/>
            <a:endCxn id="7" idx="3"/>
          </p:cNvCxnSpPr>
          <p:nvPr/>
        </p:nvCxnSpPr>
        <p:spPr>
          <a:xfrm flipV="1">
            <a:off x="1330910" y="3117693"/>
            <a:ext cx="1050575" cy="61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A2AE272C-609C-452D-B285-16A6A01EEBC8}"/>
              </a:ext>
            </a:extLst>
          </p:cNvPr>
          <p:cNvCxnSpPr>
            <a:cxnSpLocks/>
            <a:stCxn id="3" idx="6"/>
            <a:endCxn id="9" idx="1"/>
          </p:cNvCxnSpPr>
          <p:nvPr/>
        </p:nvCxnSpPr>
        <p:spPr>
          <a:xfrm>
            <a:off x="1330910" y="3737499"/>
            <a:ext cx="997725" cy="7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5D527C80-A48C-421D-A443-07AEBC4D7F43}"/>
              </a:ext>
            </a:extLst>
          </p:cNvPr>
          <p:cNvCxnSpPr>
            <a:cxnSpLocks/>
            <a:stCxn id="7" idx="6"/>
          </p:cNvCxnSpPr>
          <p:nvPr/>
        </p:nvCxnSpPr>
        <p:spPr>
          <a:xfrm flipV="1">
            <a:off x="3222594" y="1995794"/>
            <a:ext cx="1496251" cy="782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728A105F-6056-436F-B310-E95DC165326E}"/>
              </a:ext>
            </a:extLst>
          </p:cNvPr>
          <p:cNvCxnSpPr>
            <a:cxnSpLocks/>
            <a:stCxn id="7" idx="6"/>
            <a:endCxn id="13" idx="2"/>
          </p:cNvCxnSpPr>
          <p:nvPr/>
        </p:nvCxnSpPr>
        <p:spPr>
          <a:xfrm>
            <a:off x="3222594" y="2778710"/>
            <a:ext cx="1428292" cy="89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4E4E1D79-009A-437E-AD4E-29A2B37D1D13}"/>
              </a:ext>
            </a:extLst>
          </p:cNvPr>
          <p:cNvCxnSpPr>
            <a:cxnSpLocks/>
            <a:endCxn id="20" idx="1"/>
          </p:cNvCxnSpPr>
          <p:nvPr/>
        </p:nvCxnSpPr>
        <p:spPr>
          <a:xfrm flipV="1">
            <a:off x="3182048" y="3737498"/>
            <a:ext cx="3943660" cy="1092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E3521AB6-248B-4E50-BC2E-73866882D9D7}"/>
              </a:ext>
            </a:extLst>
          </p:cNvPr>
          <p:cNvCxnSpPr>
            <a:cxnSpLocks/>
            <a:stCxn id="9" idx="6"/>
          </p:cNvCxnSpPr>
          <p:nvPr/>
        </p:nvCxnSpPr>
        <p:spPr>
          <a:xfrm>
            <a:off x="3169744" y="4839809"/>
            <a:ext cx="856512" cy="48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4305539-0287-44B5-9FF6-A3DAEF10FED5}"/>
              </a:ext>
            </a:extLst>
          </p:cNvPr>
          <p:cNvCxnSpPr>
            <a:cxnSpLocks/>
            <a:stCxn id="9" idx="6"/>
          </p:cNvCxnSpPr>
          <p:nvPr/>
        </p:nvCxnSpPr>
        <p:spPr>
          <a:xfrm>
            <a:off x="3169744" y="4839809"/>
            <a:ext cx="797135" cy="332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1008CBA1-5167-4A47-BBC5-DA7B756EE6E2}"/>
              </a:ext>
            </a:extLst>
          </p:cNvPr>
          <p:cNvSpPr txBox="1"/>
          <p:nvPr/>
        </p:nvSpPr>
        <p:spPr>
          <a:xfrm>
            <a:off x="1772251" y="3607864"/>
            <a:ext cx="432787" cy="369332"/>
          </a:xfrm>
          <a:prstGeom prst="rect">
            <a:avLst/>
          </a:prstGeom>
          <a:noFill/>
        </p:spPr>
        <p:txBody>
          <a:bodyPr wrap="square">
            <a:spAutoFit/>
          </a:bodyPr>
          <a:lstStyle/>
          <a:p>
            <a:r>
              <a:rPr lang="en-US" altLang="zh-CN" sz="1800" b="1" dirty="0"/>
              <a:t>…</a:t>
            </a:r>
            <a:endParaRPr lang="zh-CN" altLang="en-US" b="1" dirty="0"/>
          </a:p>
        </p:txBody>
      </p:sp>
      <p:sp>
        <p:nvSpPr>
          <p:cNvPr id="52" name="文本框 51">
            <a:extLst>
              <a:ext uri="{FF2B5EF4-FFF2-40B4-BE49-F238E27FC236}">
                <a16:creationId xmlns:a16="http://schemas.microsoft.com/office/drawing/2014/main" id="{EB59DFE3-1D20-490F-A3B1-C0359A397667}"/>
              </a:ext>
            </a:extLst>
          </p:cNvPr>
          <p:cNvSpPr txBox="1"/>
          <p:nvPr/>
        </p:nvSpPr>
        <p:spPr>
          <a:xfrm>
            <a:off x="4286058" y="4712396"/>
            <a:ext cx="432787" cy="369332"/>
          </a:xfrm>
          <a:prstGeom prst="rect">
            <a:avLst/>
          </a:prstGeom>
          <a:noFill/>
        </p:spPr>
        <p:txBody>
          <a:bodyPr wrap="square">
            <a:spAutoFit/>
          </a:bodyPr>
          <a:lstStyle/>
          <a:p>
            <a:r>
              <a:rPr lang="en-US" altLang="zh-CN" sz="1800" b="1" dirty="0"/>
              <a:t>…</a:t>
            </a:r>
            <a:endParaRPr lang="zh-CN" altLang="en-US" b="1" dirty="0"/>
          </a:p>
        </p:txBody>
      </p:sp>
      <p:sp>
        <p:nvSpPr>
          <p:cNvPr id="53" name="文本框 52">
            <a:extLst>
              <a:ext uri="{FF2B5EF4-FFF2-40B4-BE49-F238E27FC236}">
                <a16:creationId xmlns:a16="http://schemas.microsoft.com/office/drawing/2014/main" id="{DCFA6DF5-2A0E-47FC-9DBD-2CC346F146A3}"/>
              </a:ext>
            </a:extLst>
          </p:cNvPr>
          <p:cNvSpPr txBox="1"/>
          <p:nvPr/>
        </p:nvSpPr>
        <p:spPr>
          <a:xfrm>
            <a:off x="3991621" y="2421283"/>
            <a:ext cx="432787" cy="369332"/>
          </a:xfrm>
          <a:prstGeom prst="rect">
            <a:avLst/>
          </a:prstGeom>
          <a:noFill/>
        </p:spPr>
        <p:txBody>
          <a:bodyPr wrap="square">
            <a:spAutoFit/>
          </a:bodyPr>
          <a:lstStyle/>
          <a:p>
            <a:r>
              <a:rPr lang="en-US" altLang="zh-CN" sz="1800" b="1" dirty="0"/>
              <a:t>…</a:t>
            </a:r>
            <a:endParaRPr lang="zh-CN" altLang="en-US" b="1" dirty="0"/>
          </a:p>
        </p:txBody>
      </p:sp>
      <p:cxnSp>
        <p:nvCxnSpPr>
          <p:cNvPr id="57" name="直接箭头连接符 56">
            <a:extLst>
              <a:ext uri="{FF2B5EF4-FFF2-40B4-BE49-F238E27FC236}">
                <a16:creationId xmlns:a16="http://schemas.microsoft.com/office/drawing/2014/main" id="{DDF43837-B8CA-4E6C-80B5-080E10738067}"/>
              </a:ext>
            </a:extLst>
          </p:cNvPr>
          <p:cNvCxnSpPr>
            <a:cxnSpLocks/>
            <a:stCxn id="11" idx="5"/>
          </p:cNvCxnSpPr>
          <p:nvPr/>
        </p:nvCxnSpPr>
        <p:spPr>
          <a:xfrm>
            <a:off x="5513608" y="2108212"/>
            <a:ext cx="1567751" cy="1618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5455B1DD-2709-41F6-AB01-308B25597B0B}"/>
              </a:ext>
            </a:extLst>
          </p:cNvPr>
          <p:cNvCxnSpPr>
            <a:cxnSpLocks/>
            <a:stCxn id="13" idx="6"/>
          </p:cNvCxnSpPr>
          <p:nvPr/>
        </p:nvCxnSpPr>
        <p:spPr>
          <a:xfrm>
            <a:off x="5636307" y="2868106"/>
            <a:ext cx="1373552" cy="836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B15303CD-2CCF-435B-A954-619242405DAD}"/>
              </a:ext>
            </a:extLst>
          </p:cNvPr>
          <p:cNvCxnSpPr>
            <a:cxnSpLocks/>
            <a:stCxn id="7" idx="6"/>
            <a:endCxn id="20" idx="1"/>
          </p:cNvCxnSpPr>
          <p:nvPr/>
        </p:nvCxnSpPr>
        <p:spPr>
          <a:xfrm>
            <a:off x="3222594" y="2778710"/>
            <a:ext cx="3903114" cy="958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D6A07E12-8A6E-456C-AA84-4F94BC57C09A}"/>
              </a:ext>
            </a:extLst>
          </p:cNvPr>
          <p:cNvCxnSpPr>
            <a:cxnSpLocks/>
            <a:stCxn id="19" idx="5"/>
            <a:endCxn id="21" idx="1"/>
          </p:cNvCxnSpPr>
          <p:nvPr/>
        </p:nvCxnSpPr>
        <p:spPr>
          <a:xfrm>
            <a:off x="7905507" y="4076482"/>
            <a:ext cx="754633" cy="856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a:extLst>
              <a:ext uri="{FF2B5EF4-FFF2-40B4-BE49-F238E27FC236}">
                <a16:creationId xmlns:a16="http://schemas.microsoft.com/office/drawing/2014/main" id="{D01ED41E-F402-47EC-80B9-B11BBDEE67B2}"/>
              </a:ext>
            </a:extLst>
          </p:cNvPr>
          <p:cNvCxnSpPr>
            <a:cxnSpLocks/>
            <a:stCxn id="21" idx="5"/>
            <a:endCxn id="24" idx="1"/>
          </p:cNvCxnSpPr>
          <p:nvPr/>
        </p:nvCxnSpPr>
        <p:spPr>
          <a:xfrm flipV="1">
            <a:off x="9356937" y="5171861"/>
            <a:ext cx="1492638" cy="439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9CF41C14-981C-4CC1-A13E-DD0EFBCED659}"/>
              </a:ext>
            </a:extLst>
          </p:cNvPr>
          <p:cNvCxnSpPr>
            <a:cxnSpLocks/>
            <a:stCxn id="19" idx="5"/>
          </p:cNvCxnSpPr>
          <p:nvPr/>
        </p:nvCxnSpPr>
        <p:spPr>
          <a:xfrm>
            <a:off x="7905507" y="4076482"/>
            <a:ext cx="2955583" cy="109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矩形: 圆角 91">
            <a:extLst>
              <a:ext uri="{FF2B5EF4-FFF2-40B4-BE49-F238E27FC236}">
                <a16:creationId xmlns:a16="http://schemas.microsoft.com/office/drawing/2014/main" id="{6CA213C6-32A3-4AD8-827C-37E95897E143}"/>
              </a:ext>
            </a:extLst>
          </p:cNvPr>
          <p:cNvSpPr/>
          <p:nvPr/>
        </p:nvSpPr>
        <p:spPr>
          <a:xfrm>
            <a:off x="6096000" y="607227"/>
            <a:ext cx="2615194" cy="1104430"/>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94" name="文本框 93">
            <a:extLst>
              <a:ext uri="{FF2B5EF4-FFF2-40B4-BE49-F238E27FC236}">
                <a16:creationId xmlns:a16="http://schemas.microsoft.com/office/drawing/2014/main" id="{3CEC1741-1538-4779-A599-4801B931144E}"/>
              </a:ext>
            </a:extLst>
          </p:cNvPr>
          <p:cNvSpPr txBox="1"/>
          <p:nvPr/>
        </p:nvSpPr>
        <p:spPr>
          <a:xfrm>
            <a:off x="6096000" y="647454"/>
            <a:ext cx="2615194" cy="1077218"/>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chemeClr val="tx1"/>
                </a:solidFill>
              </a:rPr>
              <a:t>Compute P and store into </a:t>
            </a:r>
            <a:r>
              <a:rPr lang="en-US" altLang="zh-CN" sz="1600" dirty="0" err="1">
                <a:solidFill>
                  <a:schemeClr val="tx1"/>
                </a:solidFill>
              </a:rPr>
              <a:t>FeatureInfo</a:t>
            </a:r>
            <a:endParaRPr lang="en-US" altLang="zh-CN" sz="1600" dirty="0"/>
          </a:p>
          <a:p>
            <a:pPr marL="285750" indent="-285750">
              <a:buFont typeface="Arial" panose="020B0604020202020204" pitchFamily="34" charset="0"/>
              <a:buChar char="•"/>
            </a:pPr>
            <a:r>
              <a:rPr lang="en-US" altLang="zh-CN" sz="1600" dirty="0">
                <a:solidFill>
                  <a:schemeClr val="tx1"/>
                </a:solidFill>
              </a:rPr>
              <a:t>Cache 30-days data for processing</a:t>
            </a:r>
            <a:endParaRPr lang="zh-CN" altLang="en-US" sz="1600" dirty="0">
              <a:solidFill>
                <a:schemeClr val="tx1"/>
              </a:solidFill>
            </a:endParaRPr>
          </a:p>
        </p:txBody>
      </p:sp>
      <p:sp>
        <p:nvSpPr>
          <p:cNvPr id="95" name="矩形: 圆角 94">
            <a:extLst>
              <a:ext uri="{FF2B5EF4-FFF2-40B4-BE49-F238E27FC236}">
                <a16:creationId xmlns:a16="http://schemas.microsoft.com/office/drawing/2014/main" id="{3BB82EF3-1AA6-4DF9-AB95-C7DA97F26D92}"/>
              </a:ext>
            </a:extLst>
          </p:cNvPr>
          <p:cNvSpPr/>
          <p:nvPr/>
        </p:nvSpPr>
        <p:spPr>
          <a:xfrm>
            <a:off x="8549402" y="2679568"/>
            <a:ext cx="2615194" cy="1054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96" name="文本框 95">
            <a:extLst>
              <a:ext uri="{FF2B5EF4-FFF2-40B4-BE49-F238E27FC236}">
                <a16:creationId xmlns:a16="http://schemas.microsoft.com/office/drawing/2014/main" id="{E7FAF9FD-3012-4DEB-9FF8-FE8889618139}"/>
              </a:ext>
            </a:extLst>
          </p:cNvPr>
          <p:cNvSpPr txBox="1"/>
          <p:nvPr/>
        </p:nvSpPr>
        <p:spPr>
          <a:xfrm>
            <a:off x="8538589" y="2780159"/>
            <a:ext cx="2709855" cy="830997"/>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chemeClr val="tx1"/>
                </a:solidFill>
              </a:rPr>
              <a:t>Parallel problem: How to maintain synchronization</a:t>
            </a:r>
          </a:p>
          <a:p>
            <a:pPr marL="285750" indent="-285750">
              <a:buFont typeface="Arial" panose="020B0604020202020204" pitchFamily="34" charset="0"/>
              <a:buChar char="•"/>
            </a:pPr>
            <a:r>
              <a:rPr lang="en-US" altLang="zh-CN" sz="1600" dirty="0"/>
              <a:t>Get daily feature count</a:t>
            </a:r>
            <a:endParaRPr lang="zh-CN" altLang="en-US" sz="1600" dirty="0">
              <a:solidFill>
                <a:schemeClr val="tx1"/>
              </a:solidFill>
            </a:endParaRPr>
          </a:p>
        </p:txBody>
      </p:sp>
      <p:sp>
        <p:nvSpPr>
          <p:cNvPr id="97" name="矩形: 圆角 96">
            <a:extLst>
              <a:ext uri="{FF2B5EF4-FFF2-40B4-BE49-F238E27FC236}">
                <a16:creationId xmlns:a16="http://schemas.microsoft.com/office/drawing/2014/main" id="{FD18FB31-400B-48C1-A08C-55BB0AE8543F}"/>
              </a:ext>
            </a:extLst>
          </p:cNvPr>
          <p:cNvSpPr/>
          <p:nvPr/>
        </p:nvSpPr>
        <p:spPr>
          <a:xfrm>
            <a:off x="5205597" y="4617198"/>
            <a:ext cx="3103263" cy="2137372"/>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98" name="文本框 97">
            <a:extLst>
              <a:ext uri="{FF2B5EF4-FFF2-40B4-BE49-F238E27FC236}">
                <a16:creationId xmlns:a16="http://schemas.microsoft.com/office/drawing/2014/main" id="{A995761C-A62E-4E25-837B-DF73DA61702B}"/>
              </a:ext>
            </a:extLst>
          </p:cNvPr>
          <p:cNvSpPr txBox="1"/>
          <p:nvPr/>
        </p:nvSpPr>
        <p:spPr>
          <a:xfrm>
            <a:off x="5222494" y="4692467"/>
            <a:ext cx="3086367" cy="2062103"/>
          </a:xfrm>
          <a:prstGeom prst="rect">
            <a:avLst/>
          </a:prstGeom>
          <a:noFill/>
        </p:spPr>
        <p:txBody>
          <a:bodyPr wrap="square">
            <a:spAutoFit/>
          </a:bodyPr>
          <a:lstStyle/>
          <a:p>
            <a:pPr marL="285750" indent="-285750">
              <a:buFont typeface="Arial" panose="020B0604020202020204" pitchFamily="34" charset="0"/>
              <a:buChar char="•"/>
            </a:pPr>
            <a:r>
              <a:rPr lang="en-US" altLang="zh-CN" sz="1600" dirty="0"/>
              <a:t>Efficiency</a:t>
            </a:r>
            <a:r>
              <a:rPr lang="en-US" altLang="zh-CN" sz="1600" dirty="0">
                <a:solidFill>
                  <a:schemeClr val="tx1"/>
                </a:solidFill>
              </a:rPr>
              <a:t> problem: enumeration cost 2^n</a:t>
            </a:r>
          </a:p>
          <a:p>
            <a:pPr marL="285750" indent="-285750">
              <a:buFont typeface="Arial" panose="020B0604020202020204" pitchFamily="34" charset="0"/>
              <a:buChar char="•"/>
            </a:pPr>
            <a:r>
              <a:rPr lang="en-US" altLang="zh-CN" sz="1600" dirty="0"/>
              <a:t>Use Greedy Merging instead</a:t>
            </a:r>
          </a:p>
          <a:p>
            <a:pPr marL="285750" indent="-285750">
              <a:buFont typeface="Arial" panose="020B0604020202020204" pitchFamily="34" charset="0"/>
              <a:buChar char="•"/>
            </a:pPr>
            <a:r>
              <a:rPr lang="en-US" altLang="zh-CN" sz="1600" dirty="0"/>
              <a:t>F</a:t>
            </a:r>
            <a:r>
              <a:rPr lang="en-US" altLang="zh-CN" sz="1600" dirty="0">
                <a:solidFill>
                  <a:schemeClr val="tx1"/>
                </a:solidFill>
              </a:rPr>
              <a:t>ilter </a:t>
            </a:r>
            <a:r>
              <a:rPr lang="en-US" altLang="zh-CN" sz="1600" dirty="0"/>
              <a:t>features: keep </a:t>
            </a:r>
            <a:r>
              <a:rPr lang="en-US" altLang="zh-CN" sz="1600" dirty="0" err="1"/>
              <a:t>bursty</a:t>
            </a:r>
            <a:r>
              <a:rPr lang="en-US" altLang="zh-CN" sz="1600" dirty="0"/>
              <a:t> features and remove </a:t>
            </a:r>
            <a:r>
              <a:rPr lang="en-US" altLang="zh-CN" sz="1600" dirty="0" err="1"/>
              <a:t>stopwords</a:t>
            </a:r>
            <a:r>
              <a:rPr lang="en-US" altLang="zh-CN" sz="1600" dirty="0"/>
              <a:t>, words with length 1, as wells as features with appearance less than twice</a:t>
            </a:r>
            <a:endParaRPr lang="zh-CN" altLang="en-US" sz="1600" dirty="0">
              <a:solidFill>
                <a:schemeClr val="tx1"/>
              </a:solidFill>
            </a:endParaRPr>
          </a:p>
        </p:txBody>
      </p:sp>
      <p:sp>
        <p:nvSpPr>
          <p:cNvPr id="99" name="矩形: 圆角 98">
            <a:extLst>
              <a:ext uri="{FF2B5EF4-FFF2-40B4-BE49-F238E27FC236}">
                <a16:creationId xmlns:a16="http://schemas.microsoft.com/office/drawing/2014/main" id="{9C60900E-0412-4356-B0AE-705691188508}"/>
              </a:ext>
            </a:extLst>
          </p:cNvPr>
          <p:cNvSpPr/>
          <p:nvPr/>
        </p:nvSpPr>
        <p:spPr>
          <a:xfrm>
            <a:off x="0" y="2342497"/>
            <a:ext cx="2024720" cy="76332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100" name="文本框 99">
            <a:extLst>
              <a:ext uri="{FF2B5EF4-FFF2-40B4-BE49-F238E27FC236}">
                <a16:creationId xmlns:a16="http://schemas.microsoft.com/office/drawing/2014/main" id="{5ED214B6-6F92-4495-A67E-F200AF9CC0E0}"/>
              </a:ext>
            </a:extLst>
          </p:cNvPr>
          <p:cNvSpPr txBox="1"/>
          <p:nvPr/>
        </p:nvSpPr>
        <p:spPr>
          <a:xfrm>
            <a:off x="-10812" y="2442610"/>
            <a:ext cx="2015900" cy="584775"/>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chemeClr val="tx1"/>
                </a:solidFill>
              </a:rPr>
              <a:t>3s deliver a whole day’s data</a:t>
            </a:r>
            <a:endParaRPr lang="zh-CN" altLang="en-US" sz="1600" dirty="0">
              <a:solidFill>
                <a:schemeClr val="tx1"/>
              </a:solidFill>
            </a:endParaRPr>
          </a:p>
        </p:txBody>
      </p:sp>
    </p:spTree>
    <p:extLst>
      <p:ext uri="{BB962C8B-B14F-4D97-AF65-F5344CB8AC3E}">
        <p14:creationId xmlns:p14="http://schemas.microsoft.com/office/powerpoint/2010/main" val="249431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Implementation</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8616518" cy="4278094"/>
          </a:xfrm>
          <a:prstGeom prst="rect">
            <a:avLst/>
          </a:prstGeom>
          <a:noFill/>
        </p:spPr>
        <p:txBody>
          <a:bodyPr wrap="square">
            <a:spAutoFit/>
          </a:bodyPr>
          <a:lstStyle/>
          <a:p>
            <a:r>
              <a:rPr lang="en-US" altLang="zh-CN" sz="2800" dirty="0"/>
              <a:t>#1 Traditional Approach</a:t>
            </a:r>
          </a:p>
          <a:p>
            <a:endParaRPr lang="en-US" altLang="zh-CN" sz="2800" dirty="0"/>
          </a:p>
          <a:p>
            <a:r>
              <a:rPr lang="en-US" altLang="zh-CN" sz="2400" b="1" dirty="0"/>
              <a:t>Problems remain unsolved:</a:t>
            </a:r>
          </a:p>
          <a:p>
            <a:endParaRPr lang="en-US" altLang="zh-CN" sz="2400" dirty="0"/>
          </a:p>
          <a:p>
            <a:pPr marL="342900" indent="-342900">
              <a:buFont typeface="Arial" panose="020B0604020202020204" pitchFamily="34" charset="0"/>
              <a:buChar char="•"/>
            </a:pPr>
            <a:r>
              <a:rPr lang="en-US" altLang="zh-CN" sz="2400" b="1" dirty="0"/>
              <a:t>Cold Start</a:t>
            </a:r>
            <a:br>
              <a:rPr lang="en-US" altLang="zh-CN" sz="2400" dirty="0"/>
            </a:br>
            <a:r>
              <a:rPr lang="en-US" altLang="zh-CN" sz="2400" dirty="0"/>
              <a:t>The first 10 days may not perform well due to lack of data.</a:t>
            </a:r>
            <a:br>
              <a:rPr lang="en-US" altLang="zh-CN" sz="2400" dirty="0"/>
            </a:br>
            <a:endParaRPr lang="en-US" altLang="zh-CN" sz="2400" dirty="0"/>
          </a:p>
          <a:p>
            <a:pPr marL="342900" indent="-342900">
              <a:buFont typeface="Arial" panose="020B0604020202020204" pitchFamily="34" charset="0"/>
              <a:buChar char="•"/>
            </a:pPr>
            <a:r>
              <a:rPr lang="en-US" altLang="zh-CN" sz="2400" b="1" dirty="0"/>
              <a:t>Fault Tolerance</a:t>
            </a:r>
            <a:br>
              <a:rPr lang="en-US" altLang="zh-CN" sz="2400" dirty="0"/>
            </a:br>
            <a:r>
              <a:rPr lang="en-US" altLang="zh-CN" sz="2400" dirty="0"/>
              <a:t>Any wrong format of the input is not considered and may cause system failure, restart may cause data loss and may also cause cold start.</a:t>
            </a:r>
          </a:p>
        </p:txBody>
      </p:sp>
    </p:spTree>
    <p:extLst>
      <p:ext uri="{BB962C8B-B14F-4D97-AF65-F5344CB8AC3E}">
        <p14:creationId xmlns:p14="http://schemas.microsoft.com/office/powerpoint/2010/main" val="123394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2D0D8-191C-438D-A1AE-63F85965B015}"/>
              </a:ext>
            </a:extLst>
          </p:cNvPr>
          <p:cNvSpPr>
            <a:spLocks noGrp="1"/>
          </p:cNvSpPr>
          <p:nvPr>
            <p:ph type="title"/>
          </p:nvPr>
        </p:nvSpPr>
        <p:spPr>
          <a:xfrm>
            <a:off x="838200" y="379196"/>
            <a:ext cx="4914530" cy="1009651"/>
          </a:xfrm>
        </p:spPr>
        <p:txBody>
          <a:bodyPr>
            <a:normAutofit/>
          </a:bodyPr>
          <a:lstStyle/>
          <a:p>
            <a:r>
              <a:rPr lang="en-US" altLang="zh-CN" b="1" dirty="0"/>
              <a:t>Implementation</a:t>
            </a:r>
            <a:endParaRPr lang="zh-CN" altLang="en-US" b="1" dirty="0"/>
          </a:p>
        </p:txBody>
      </p:sp>
      <p:sp>
        <p:nvSpPr>
          <p:cNvPr id="5" name="文本框 4">
            <a:extLst>
              <a:ext uri="{FF2B5EF4-FFF2-40B4-BE49-F238E27FC236}">
                <a16:creationId xmlns:a16="http://schemas.microsoft.com/office/drawing/2014/main" id="{0D25ED6A-0173-40FA-8C9E-DCA659BE35E3}"/>
              </a:ext>
            </a:extLst>
          </p:cNvPr>
          <p:cNvSpPr txBox="1"/>
          <p:nvPr/>
        </p:nvSpPr>
        <p:spPr>
          <a:xfrm>
            <a:off x="838200" y="1311220"/>
            <a:ext cx="6157404" cy="523220"/>
          </a:xfrm>
          <a:prstGeom prst="rect">
            <a:avLst/>
          </a:prstGeom>
          <a:noFill/>
        </p:spPr>
        <p:txBody>
          <a:bodyPr wrap="square">
            <a:spAutoFit/>
          </a:bodyPr>
          <a:lstStyle/>
          <a:p>
            <a:r>
              <a:rPr lang="en-US" altLang="zh-CN" sz="2800" dirty="0"/>
              <a:t>#2 Innovative Approach</a:t>
            </a:r>
            <a:endParaRPr lang="zh-CN" altLang="en-US" sz="2800" dirty="0"/>
          </a:p>
        </p:txBody>
      </p:sp>
      <p:sp>
        <p:nvSpPr>
          <p:cNvPr id="3" name="椭圆 2">
            <a:extLst>
              <a:ext uri="{FF2B5EF4-FFF2-40B4-BE49-F238E27FC236}">
                <a16:creationId xmlns:a16="http://schemas.microsoft.com/office/drawing/2014/main" id="{9EA42C45-D28A-4D79-8947-5DD3A6D52DD5}"/>
              </a:ext>
            </a:extLst>
          </p:cNvPr>
          <p:cNvSpPr/>
          <p:nvPr/>
        </p:nvSpPr>
        <p:spPr>
          <a:xfrm>
            <a:off x="345489" y="3258104"/>
            <a:ext cx="985421" cy="958789"/>
          </a:xfrm>
          <a:prstGeom prst="ellipse">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79487B8-5BF0-4BD3-93F4-D61F842B26A7}"/>
              </a:ext>
            </a:extLst>
          </p:cNvPr>
          <p:cNvSpPr txBox="1"/>
          <p:nvPr/>
        </p:nvSpPr>
        <p:spPr>
          <a:xfrm>
            <a:off x="384164" y="3565164"/>
            <a:ext cx="1050574" cy="369332"/>
          </a:xfrm>
          <a:prstGeom prst="rect">
            <a:avLst/>
          </a:prstGeom>
          <a:noFill/>
        </p:spPr>
        <p:txBody>
          <a:bodyPr wrap="square">
            <a:spAutoFit/>
          </a:bodyPr>
          <a:lstStyle/>
          <a:p>
            <a:r>
              <a:rPr lang="en-US" altLang="zh-CN" b="1" dirty="0"/>
              <a:t>SPOUT</a:t>
            </a:r>
            <a:endParaRPr lang="zh-CN" altLang="en-US" b="1" dirty="0"/>
          </a:p>
        </p:txBody>
      </p:sp>
      <p:sp>
        <p:nvSpPr>
          <p:cNvPr id="7" name="椭圆 6">
            <a:extLst>
              <a:ext uri="{FF2B5EF4-FFF2-40B4-BE49-F238E27FC236}">
                <a16:creationId xmlns:a16="http://schemas.microsoft.com/office/drawing/2014/main" id="{73EFD76F-960C-4A69-8577-27DDB34876AA}"/>
              </a:ext>
            </a:extLst>
          </p:cNvPr>
          <p:cNvSpPr/>
          <p:nvPr/>
        </p:nvSpPr>
        <p:spPr>
          <a:xfrm>
            <a:off x="2237173" y="2299315"/>
            <a:ext cx="985421" cy="958789"/>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097D58F-E416-4930-98D6-9339CB8F2372}"/>
              </a:ext>
            </a:extLst>
          </p:cNvPr>
          <p:cNvSpPr txBox="1"/>
          <p:nvPr/>
        </p:nvSpPr>
        <p:spPr>
          <a:xfrm>
            <a:off x="2191195" y="2555402"/>
            <a:ext cx="1046810" cy="523220"/>
          </a:xfrm>
          <a:prstGeom prst="rect">
            <a:avLst/>
          </a:prstGeom>
          <a:noFill/>
        </p:spPr>
        <p:txBody>
          <a:bodyPr wrap="square">
            <a:spAutoFit/>
          </a:bodyPr>
          <a:lstStyle/>
          <a:p>
            <a:pPr algn="ctr"/>
            <a:r>
              <a:rPr lang="en-US" altLang="zh-CN" sz="1400" b="1" dirty="0"/>
              <a:t>Document</a:t>
            </a:r>
          </a:p>
          <a:p>
            <a:pPr algn="ctr"/>
            <a:r>
              <a:rPr lang="en-US" altLang="zh-CN" sz="1400" b="1" dirty="0"/>
              <a:t>Word</a:t>
            </a:r>
            <a:endParaRPr lang="zh-CN" altLang="en-US" sz="1400" b="1" dirty="0"/>
          </a:p>
        </p:txBody>
      </p:sp>
      <p:sp>
        <p:nvSpPr>
          <p:cNvPr id="9" name="椭圆 8">
            <a:extLst>
              <a:ext uri="{FF2B5EF4-FFF2-40B4-BE49-F238E27FC236}">
                <a16:creationId xmlns:a16="http://schemas.microsoft.com/office/drawing/2014/main" id="{08BCFCC0-4A8A-40A5-B42A-589BFC95F71C}"/>
              </a:ext>
            </a:extLst>
          </p:cNvPr>
          <p:cNvSpPr/>
          <p:nvPr/>
        </p:nvSpPr>
        <p:spPr>
          <a:xfrm>
            <a:off x="2184323" y="4360414"/>
            <a:ext cx="985421" cy="958789"/>
          </a:xfrm>
          <a:prstGeom prst="ellipse">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2131DCD-3414-4D3B-9488-36D822EA00DA}"/>
              </a:ext>
            </a:extLst>
          </p:cNvPr>
          <p:cNvSpPr/>
          <p:nvPr/>
        </p:nvSpPr>
        <p:spPr>
          <a:xfrm>
            <a:off x="4672499" y="1289834"/>
            <a:ext cx="985421" cy="95878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DAFE2E9-7688-43EA-8E8C-7BB77AF887BB}"/>
              </a:ext>
            </a:extLst>
          </p:cNvPr>
          <p:cNvSpPr txBox="1"/>
          <p:nvPr/>
        </p:nvSpPr>
        <p:spPr>
          <a:xfrm>
            <a:off x="4725585" y="1615339"/>
            <a:ext cx="862800" cy="307777"/>
          </a:xfrm>
          <a:prstGeom prst="rect">
            <a:avLst/>
          </a:prstGeom>
          <a:noFill/>
        </p:spPr>
        <p:txBody>
          <a:bodyPr wrap="square">
            <a:spAutoFit/>
          </a:bodyPr>
          <a:lstStyle/>
          <a:p>
            <a:pPr algn="ctr"/>
            <a:r>
              <a:rPr lang="en-US" altLang="zh-CN" sz="1400" b="1" dirty="0"/>
              <a:t>features</a:t>
            </a:r>
            <a:endParaRPr lang="zh-CN" altLang="en-US" sz="1400" b="1" dirty="0"/>
          </a:p>
        </p:txBody>
      </p:sp>
      <p:sp>
        <p:nvSpPr>
          <p:cNvPr id="13" name="椭圆 12">
            <a:extLst>
              <a:ext uri="{FF2B5EF4-FFF2-40B4-BE49-F238E27FC236}">
                <a16:creationId xmlns:a16="http://schemas.microsoft.com/office/drawing/2014/main" id="{934773F9-CE6B-416D-95BC-D71A5490B865}"/>
              </a:ext>
            </a:extLst>
          </p:cNvPr>
          <p:cNvSpPr/>
          <p:nvPr/>
        </p:nvSpPr>
        <p:spPr>
          <a:xfrm>
            <a:off x="4650886" y="2388711"/>
            <a:ext cx="985421" cy="958789"/>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9D13D6-85AF-4704-86D5-2F3C885B7E52}"/>
              </a:ext>
            </a:extLst>
          </p:cNvPr>
          <p:cNvSpPr txBox="1"/>
          <p:nvPr/>
        </p:nvSpPr>
        <p:spPr>
          <a:xfrm>
            <a:off x="4715534" y="2734804"/>
            <a:ext cx="862800" cy="307777"/>
          </a:xfrm>
          <a:prstGeom prst="rect">
            <a:avLst/>
          </a:prstGeom>
          <a:noFill/>
        </p:spPr>
        <p:txBody>
          <a:bodyPr wrap="square">
            <a:spAutoFit/>
          </a:bodyPr>
          <a:lstStyle/>
          <a:p>
            <a:pPr algn="ctr"/>
            <a:r>
              <a:rPr lang="en-US" altLang="zh-CN" sz="1400" b="1" dirty="0"/>
              <a:t>features</a:t>
            </a:r>
          </a:p>
        </p:txBody>
      </p:sp>
      <p:sp>
        <p:nvSpPr>
          <p:cNvPr id="19" name="椭圆 18">
            <a:extLst>
              <a:ext uri="{FF2B5EF4-FFF2-40B4-BE49-F238E27FC236}">
                <a16:creationId xmlns:a16="http://schemas.microsoft.com/office/drawing/2014/main" id="{58151BF4-E2CD-4ED3-845C-CEB4D8BC3DF2}"/>
              </a:ext>
            </a:extLst>
          </p:cNvPr>
          <p:cNvSpPr/>
          <p:nvPr/>
        </p:nvSpPr>
        <p:spPr>
          <a:xfrm>
            <a:off x="7064398" y="3258104"/>
            <a:ext cx="985421" cy="958789"/>
          </a:xfrm>
          <a:prstGeom prst="ellipse">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7C95A54-883C-4445-B945-34781B360B67}"/>
              </a:ext>
            </a:extLst>
          </p:cNvPr>
          <p:cNvSpPr txBox="1"/>
          <p:nvPr/>
        </p:nvSpPr>
        <p:spPr>
          <a:xfrm>
            <a:off x="7145255" y="3582076"/>
            <a:ext cx="862800" cy="307777"/>
          </a:xfrm>
          <a:prstGeom prst="rect">
            <a:avLst/>
          </a:prstGeom>
          <a:noFill/>
        </p:spPr>
        <p:txBody>
          <a:bodyPr wrap="square">
            <a:spAutoFit/>
          </a:bodyPr>
          <a:lstStyle/>
          <a:p>
            <a:pPr algn="ctr"/>
            <a:r>
              <a:rPr lang="en-US" altLang="zh-CN" sz="1400" b="1" dirty="0"/>
              <a:t>Events</a:t>
            </a:r>
            <a:endParaRPr lang="zh-CN" altLang="en-US" sz="1400" b="1" dirty="0"/>
          </a:p>
        </p:txBody>
      </p:sp>
      <p:cxnSp>
        <p:nvCxnSpPr>
          <p:cNvPr id="27" name="直接箭头连接符 26">
            <a:extLst>
              <a:ext uri="{FF2B5EF4-FFF2-40B4-BE49-F238E27FC236}">
                <a16:creationId xmlns:a16="http://schemas.microsoft.com/office/drawing/2014/main" id="{DFAD1570-0BEE-4F39-BE40-A49DBCC99723}"/>
              </a:ext>
            </a:extLst>
          </p:cNvPr>
          <p:cNvCxnSpPr>
            <a:stCxn id="3" idx="6"/>
            <a:endCxn id="7" idx="3"/>
          </p:cNvCxnSpPr>
          <p:nvPr/>
        </p:nvCxnSpPr>
        <p:spPr>
          <a:xfrm flipV="1">
            <a:off x="1330910" y="3117693"/>
            <a:ext cx="1050575" cy="61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A2AE272C-609C-452D-B285-16A6A01EEBC8}"/>
              </a:ext>
            </a:extLst>
          </p:cNvPr>
          <p:cNvCxnSpPr>
            <a:cxnSpLocks/>
            <a:stCxn id="3" idx="6"/>
            <a:endCxn id="9" idx="1"/>
          </p:cNvCxnSpPr>
          <p:nvPr/>
        </p:nvCxnSpPr>
        <p:spPr>
          <a:xfrm>
            <a:off x="1330910" y="3737499"/>
            <a:ext cx="997725" cy="7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5D527C80-A48C-421D-A443-07AEBC4D7F43}"/>
              </a:ext>
            </a:extLst>
          </p:cNvPr>
          <p:cNvCxnSpPr>
            <a:cxnSpLocks/>
            <a:stCxn id="7" idx="6"/>
          </p:cNvCxnSpPr>
          <p:nvPr/>
        </p:nvCxnSpPr>
        <p:spPr>
          <a:xfrm flipV="1">
            <a:off x="3222594" y="1995794"/>
            <a:ext cx="1496251" cy="782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728A105F-6056-436F-B310-E95DC165326E}"/>
              </a:ext>
            </a:extLst>
          </p:cNvPr>
          <p:cNvCxnSpPr>
            <a:cxnSpLocks/>
            <a:stCxn id="7" idx="6"/>
            <a:endCxn id="13" idx="2"/>
          </p:cNvCxnSpPr>
          <p:nvPr/>
        </p:nvCxnSpPr>
        <p:spPr>
          <a:xfrm>
            <a:off x="3222594" y="2778710"/>
            <a:ext cx="1428292" cy="89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4E4E1D79-009A-437E-AD4E-29A2B37D1D13}"/>
              </a:ext>
            </a:extLst>
          </p:cNvPr>
          <p:cNvCxnSpPr>
            <a:cxnSpLocks/>
            <a:endCxn id="20" idx="1"/>
          </p:cNvCxnSpPr>
          <p:nvPr/>
        </p:nvCxnSpPr>
        <p:spPr>
          <a:xfrm flipV="1">
            <a:off x="3201595" y="3735965"/>
            <a:ext cx="3943660" cy="1199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E3521AB6-248B-4E50-BC2E-73866882D9D7}"/>
              </a:ext>
            </a:extLst>
          </p:cNvPr>
          <p:cNvCxnSpPr>
            <a:cxnSpLocks/>
            <a:stCxn id="9" idx="6"/>
          </p:cNvCxnSpPr>
          <p:nvPr/>
        </p:nvCxnSpPr>
        <p:spPr>
          <a:xfrm>
            <a:off x="3169744" y="4839809"/>
            <a:ext cx="856512" cy="48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4305539-0287-44B5-9FF6-A3DAEF10FED5}"/>
              </a:ext>
            </a:extLst>
          </p:cNvPr>
          <p:cNvCxnSpPr>
            <a:cxnSpLocks/>
            <a:stCxn id="9" idx="6"/>
          </p:cNvCxnSpPr>
          <p:nvPr/>
        </p:nvCxnSpPr>
        <p:spPr>
          <a:xfrm>
            <a:off x="3169744" y="4839809"/>
            <a:ext cx="797135" cy="332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1008CBA1-5167-4A47-BBC5-DA7B756EE6E2}"/>
              </a:ext>
            </a:extLst>
          </p:cNvPr>
          <p:cNvSpPr txBox="1"/>
          <p:nvPr/>
        </p:nvSpPr>
        <p:spPr>
          <a:xfrm>
            <a:off x="1772251" y="3607864"/>
            <a:ext cx="432787" cy="369332"/>
          </a:xfrm>
          <a:prstGeom prst="rect">
            <a:avLst/>
          </a:prstGeom>
          <a:noFill/>
        </p:spPr>
        <p:txBody>
          <a:bodyPr wrap="square">
            <a:spAutoFit/>
          </a:bodyPr>
          <a:lstStyle/>
          <a:p>
            <a:r>
              <a:rPr lang="en-US" altLang="zh-CN" sz="1800" b="1" dirty="0"/>
              <a:t>…</a:t>
            </a:r>
            <a:endParaRPr lang="zh-CN" altLang="en-US" b="1" dirty="0"/>
          </a:p>
        </p:txBody>
      </p:sp>
      <p:sp>
        <p:nvSpPr>
          <p:cNvPr id="52" name="文本框 51">
            <a:extLst>
              <a:ext uri="{FF2B5EF4-FFF2-40B4-BE49-F238E27FC236}">
                <a16:creationId xmlns:a16="http://schemas.microsoft.com/office/drawing/2014/main" id="{EB59DFE3-1D20-490F-A3B1-C0359A397667}"/>
              </a:ext>
            </a:extLst>
          </p:cNvPr>
          <p:cNvSpPr txBox="1"/>
          <p:nvPr/>
        </p:nvSpPr>
        <p:spPr>
          <a:xfrm>
            <a:off x="4286058" y="4712396"/>
            <a:ext cx="432787" cy="369332"/>
          </a:xfrm>
          <a:prstGeom prst="rect">
            <a:avLst/>
          </a:prstGeom>
          <a:noFill/>
        </p:spPr>
        <p:txBody>
          <a:bodyPr wrap="square">
            <a:spAutoFit/>
          </a:bodyPr>
          <a:lstStyle/>
          <a:p>
            <a:r>
              <a:rPr lang="en-US" altLang="zh-CN" sz="1800" b="1" dirty="0"/>
              <a:t>…</a:t>
            </a:r>
            <a:endParaRPr lang="zh-CN" altLang="en-US" b="1" dirty="0"/>
          </a:p>
        </p:txBody>
      </p:sp>
      <p:sp>
        <p:nvSpPr>
          <p:cNvPr id="53" name="文本框 52">
            <a:extLst>
              <a:ext uri="{FF2B5EF4-FFF2-40B4-BE49-F238E27FC236}">
                <a16:creationId xmlns:a16="http://schemas.microsoft.com/office/drawing/2014/main" id="{DCFA6DF5-2A0E-47FC-9DBD-2CC346F146A3}"/>
              </a:ext>
            </a:extLst>
          </p:cNvPr>
          <p:cNvSpPr txBox="1"/>
          <p:nvPr/>
        </p:nvSpPr>
        <p:spPr>
          <a:xfrm>
            <a:off x="3991621" y="2421283"/>
            <a:ext cx="432787" cy="369332"/>
          </a:xfrm>
          <a:prstGeom prst="rect">
            <a:avLst/>
          </a:prstGeom>
          <a:noFill/>
        </p:spPr>
        <p:txBody>
          <a:bodyPr wrap="square">
            <a:spAutoFit/>
          </a:bodyPr>
          <a:lstStyle/>
          <a:p>
            <a:r>
              <a:rPr lang="en-US" altLang="zh-CN" sz="1800" b="1" dirty="0"/>
              <a:t>…</a:t>
            </a:r>
            <a:endParaRPr lang="zh-CN" altLang="en-US" b="1" dirty="0"/>
          </a:p>
        </p:txBody>
      </p:sp>
      <p:cxnSp>
        <p:nvCxnSpPr>
          <p:cNvPr id="57" name="直接箭头连接符 56">
            <a:extLst>
              <a:ext uri="{FF2B5EF4-FFF2-40B4-BE49-F238E27FC236}">
                <a16:creationId xmlns:a16="http://schemas.microsoft.com/office/drawing/2014/main" id="{DDF43837-B8CA-4E6C-80B5-080E10738067}"/>
              </a:ext>
            </a:extLst>
          </p:cNvPr>
          <p:cNvCxnSpPr>
            <a:cxnSpLocks/>
            <a:stCxn id="11" idx="5"/>
          </p:cNvCxnSpPr>
          <p:nvPr/>
        </p:nvCxnSpPr>
        <p:spPr>
          <a:xfrm>
            <a:off x="5513608" y="2108212"/>
            <a:ext cx="1567751" cy="1618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5455B1DD-2709-41F6-AB01-308B25597B0B}"/>
              </a:ext>
            </a:extLst>
          </p:cNvPr>
          <p:cNvCxnSpPr>
            <a:cxnSpLocks/>
            <a:stCxn id="13" idx="6"/>
            <a:endCxn id="20" idx="1"/>
          </p:cNvCxnSpPr>
          <p:nvPr/>
        </p:nvCxnSpPr>
        <p:spPr>
          <a:xfrm>
            <a:off x="5636307" y="2868106"/>
            <a:ext cx="1508948" cy="867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矩形: 圆角 94">
            <a:extLst>
              <a:ext uri="{FF2B5EF4-FFF2-40B4-BE49-F238E27FC236}">
                <a16:creationId xmlns:a16="http://schemas.microsoft.com/office/drawing/2014/main" id="{3BB82EF3-1AA6-4DF9-AB95-C7DA97F26D92}"/>
              </a:ext>
            </a:extLst>
          </p:cNvPr>
          <p:cNvSpPr/>
          <p:nvPr/>
        </p:nvSpPr>
        <p:spPr>
          <a:xfrm>
            <a:off x="6228471" y="334437"/>
            <a:ext cx="2832654" cy="2308323"/>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96" name="文本框 95">
            <a:extLst>
              <a:ext uri="{FF2B5EF4-FFF2-40B4-BE49-F238E27FC236}">
                <a16:creationId xmlns:a16="http://schemas.microsoft.com/office/drawing/2014/main" id="{E7FAF9FD-3012-4DEB-9FF8-FE8889618139}"/>
              </a:ext>
            </a:extLst>
          </p:cNvPr>
          <p:cNvSpPr txBox="1"/>
          <p:nvPr/>
        </p:nvSpPr>
        <p:spPr>
          <a:xfrm>
            <a:off x="6272248" y="337157"/>
            <a:ext cx="2709855" cy="2308324"/>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chemeClr val="tx1"/>
                </a:solidFill>
              </a:rPr>
              <a:t>Out put </a:t>
            </a:r>
            <a:r>
              <a:rPr lang="en-US" altLang="zh-CN" sz="1600" dirty="0" err="1">
                <a:solidFill>
                  <a:schemeClr val="tx1"/>
                </a:solidFill>
              </a:rPr>
              <a:t>min_hash</a:t>
            </a:r>
            <a:r>
              <a:rPr lang="en-US" altLang="zh-CN" sz="1600" dirty="0">
                <a:solidFill>
                  <a:schemeClr val="tx1"/>
                </a:solidFill>
              </a:rPr>
              <a:t> data structure</a:t>
            </a:r>
          </a:p>
          <a:p>
            <a:pPr marL="285750" indent="-285750">
              <a:buFont typeface="Arial" panose="020B0604020202020204" pitchFamily="34" charset="0"/>
              <a:buChar char="•"/>
            </a:pPr>
            <a:r>
              <a:rPr lang="en-US" altLang="zh-CN" sz="1600" dirty="0"/>
              <a:t>Change the distribution model into Gaussian distribution to get better efficiency</a:t>
            </a:r>
            <a:endParaRPr lang="en-US" altLang="zh-CN" sz="1600" dirty="0">
              <a:solidFill>
                <a:schemeClr val="tx1"/>
              </a:solidFill>
            </a:endParaRPr>
          </a:p>
          <a:p>
            <a:pPr marL="285750" indent="-285750">
              <a:buFont typeface="Arial" panose="020B0604020202020204" pitchFamily="34" charset="0"/>
              <a:buChar char="•"/>
            </a:pPr>
            <a:r>
              <a:rPr lang="en-US" altLang="zh-CN" sz="1600" dirty="0" err="1"/>
              <a:t>min_hash</a:t>
            </a:r>
            <a:r>
              <a:rPr lang="en-US" altLang="zh-CN" sz="1600" dirty="0"/>
              <a:t> is able to compute intersection of two sets in constant time</a:t>
            </a:r>
            <a:endParaRPr lang="zh-CN" altLang="en-US" sz="1600" dirty="0">
              <a:solidFill>
                <a:schemeClr val="tx1"/>
              </a:solidFill>
            </a:endParaRPr>
          </a:p>
        </p:txBody>
      </p:sp>
      <p:sp>
        <p:nvSpPr>
          <p:cNvPr id="97" name="矩形: 圆角 96">
            <a:extLst>
              <a:ext uri="{FF2B5EF4-FFF2-40B4-BE49-F238E27FC236}">
                <a16:creationId xmlns:a16="http://schemas.microsoft.com/office/drawing/2014/main" id="{FD18FB31-400B-48C1-A08C-55BB0AE8543F}"/>
              </a:ext>
            </a:extLst>
          </p:cNvPr>
          <p:cNvSpPr/>
          <p:nvPr/>
        </p:nvSpPr>
        <p:spPr>
          <a:xfrm>
            <a:off x="8470552" y="3432530"/>
            <a:ext cx="3169613" cy="329320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endParaRPr>
          </a:p>
        </p:txBody>
      </p:sp>
      <p:sp>
        <p:nvSpPr>
          <p:cNvPr id="98" name="文本框 97">
            <a:extLst>
              <a:ext uri="{FF2B5EF4-FFF2-40B4-BE49-F238E27FC236}">
                <a16:creationId xmlns:a16="http://schemas.microsoft.com/office/drawing/2014/main" id="{A995761C-A62E-4E25-837B-DF73DA61702B}"/>
              </a:ext>
            </a:extLst>
          </p:cNvPr>
          <p:cNvSpPr txBox="1"/>
          <p:nvPr/>
        </p:nvSpPr>
        <p:spPr>
          <a:xfrm>
            <a:off x="8553799" y="3503239"/>
            <a:ext cx="3086367" cy="3293209"/>
          </a:xfrm>
          <a:prstGeom prst="rect">
            <a:avLst/>
          </a:prstGeom>
          <a:noFill/>
        </p:spPr>
        <p:txBody>
          <a:bodyPr wrap="square">
            <a:spAutoFit/>
          </a:bodyPr>
          <a:lstStyle/>
          <a:p>
            <a:pPr marL="285750" indent="-285750">
              <a:buFont typeface="Arial" panose="020B0604020202020204" pitchFamily="34" charset="0"/>
              <a:buChar char="•"/>
            </a:pPr>
            <a:r>
              <a:rPr lang="en-US" altLang="zh-CN" sz="1600" dirty="0"/>
              <a:t>If two </a:t>
            </a:r>
            <a:r>
              <a:rPr lang="en-US" altLang="zh-CN" sz="1600" dirty="0" err="1"/>
              <a:t>bursty</a:t>
            </a:r>
            <a:r>
              <a:rPr lang="en-US" altLang="zh-CN" sz="1600" dirty="0"/>
              <a:t> feature’s intersection rate apparently higher than ever, they form </a:t>
            </a:r>
            <a:r>
              <a:rPr lang="en-US" altLang="zh-CN" sz="1600" dirty="0" err="1"/>
              <a:t>bursty</a:t>
            </a:r>
            <a:r>
              <a:rPr lang="en-US" altLang="zh-CN" sz="1600" dirty="0"/>
              <a:t> event</a:t>
            </a:r>
          </a:p>
          <a:p>
            <a:pPr marL="285750" indent="-285750">
              <a:buFont typeface="Arial" panose="020B0604020202020204" pitchFamily="34" charset="0"/>
              <a:buChar char="•"/>
            </a:pPr>
            <a:r>
              <a:rPr lang="en-US" altLang="zh-CN" sz="1600" dirty="0">
                <a:solidFill>
                  <a:schemeClr val="tx1"/>
                </a:solidFill>
              </a:rPr>
              <a:t>Consider this algorithm </a:t>
            </a:r>
            <a:r>
              <a:rPr lang="en-US" altLang="zh-CN" sz="1600" dirty="0"/>
              <a:t>because the original algorithm is unlikely to aggregate high-frequency words with low-frequency words</a:t>
            </a:r>
          </a:p>
          <a:p>
            <a:pPr marL="285750" indent="-285750">
              <a:buFont typeface="Arial" panose="020B0604020202020204" pitchFamily="34" charset="0"/>
              <a:buChar char="•"/>
            </a:pPr>
            <a:r>
              <a:rPr lang="en-US" altLang="zh-CN" sz="1600" dirty="0">
                <a:solidFill>
                  <a:schemeClr val="tx1"/>
                </a:solidFill>
              </a:rPr>
              <a:t>Based on the idea of computing </a:t>
            </a:r>
            <a:r>
              <a:rPr lang="en-US" altLang="zh-CN" sz="1600" dirty="0" err="1">
                <a:solidFill>
                  <a:schemeClr val="tx1"/>
                </a:solidFill>
              </a:rPr>
              <a:t>bu</a:t>
            </a:r>
            <a:r>
              <a:rPr lang="en-US" altLang="zh-CN" sz="1600" dirty="0" err="1"/>
              <a:t>rsty</a:t>
            </a:r>
            <a:r>
              <a:rPr lang="en-US" altLang="zh-CN" sz="1600" dirty="0"/>
              <a:t> features in the original algorithm</a:t>
            </a:r>
            <a:endParaRPr lang="en-US" altLang="zh-CN" sz="1600" dirty="0">
              <a:solidFill>
                <a:schemeClr val="tx1"/>
              </a:solidFill>
            </a:endParaRPr>
          </a:p>
        </p:txBody>
      </p:sp>
      <p:sp>
        <p:nvSpPr>
          <p:cNvPr id="42" name="文本框 41">
            <a:extLst>
              <a:ext uri="{FF2B5EF4-FFF2-40B4-BE49-F238E27FC236}">
                <a16:creationId xmlns:a16="http://schemas.microsoft.com/office/drawing/2014/main" id="{01A34ADC-591C-4372-9F77-CF21236DFD3C}"/>
              </a:ext>
            </a:extLst>
          </p:cNvPr>
          <p:cNvSpPr txBox="1"/>
          <p:nvPr/>
        </p:nvSpPr>
        <p:spPr>
          <a:xfrm>
            <a:off x="2184323" y="4624172"/>
            <a:ext cx="1046810" cy="523220"/>
          </a:xfrm>
          <a:prstGeom prst="rect">
            <a:avLst/>
          </a:prstGeom>
          <a:noFill/>
        </p:spPr>
        <p:txBody>
          <a:bodyPr wrap="square">
            <a:spAutoFit/>
          </a:bodyPr>
          <a:lstStyle/>
          <a:p>
            <a:pPr algn="ctr"/>
            <a:r>
              <a:rPr lang="en-US" altLang="zh-CN" sz="1400" b="1" dirty="0"/>
              <a:t>Document</a:t>
            </a:r>
          </a:p>
          <a:p>
            <a:pPr algn="ctr"/>
            <a:r>
              <a:rPr lang="en-US" altLang="zh-CN" sz="1400" b="1" dirty="0"/>
              <a:t>Word</a:t>
            </a:r>
            <a:endParaRPr lang="zh-CN" altLang="en-US" sz="1400" b="1" dirty="0"/>
          </a:p>
        </p:txBody>
      </p:sp>
    </p:spTree>
    <p:extLst>
      <p:ext uri="{BB962C8B-B14F-4D97-AF65-F5344CB8AC3E}">
        <p14:creationId xmlns:p14="http://schemas.microsoft.com/office/powerpoint/2010/main" val="3196631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2451</Words>
  <Application>Microsoft Office PowerPoint</Application>
  <PresentationFormat>宽屏</PresentationFormat>
  <Paragraphs>146</Paragraphs>
  <Slides>14</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Bursty-Event-Detection Parameter Free Bursty Events Detection in Text Streams https://github.com/codeplay0314/Bursty-Events-Detection </vt:lpstr>
      <vt:lpstr>Algorithm</vt:lpstr>
      <vt:lpstr>Algorithm</vt:lpstr>
      <vt:lpstr>Algorithm</vt:lpstr>
      <vt:lpstr>Algorithm</vt:lpstr>
      <vt:lpstr>Algorithm</vt:lpstr>
      <vt:lpstr>Implementation</vt:lpstr>
      <vt:lpstr>Implementation</vt:lpstr>
      <vt:lpstr>Implementation</vt:lpstr>
      <vt:lpstr>Implementation</vt:lpstr>
      <vt:lpstr>Dataset</vt:lpstr>
      <vt:lpstr>Result Highlight</vt:lpstr>
      <vt:lpstr>Result Highlight</vt:lpstr>
      <vt:lpstr>Bursty-Event-Detection Parameter Free Bursty Events Detection in Text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Bursty-Event-Detection Parameter Free Bursty Events Detection in Text Streams</dc:title>
  <dc:creator>YUHENG ZHAO</dc:creator>
  <cp:lastModifiedBy>YUHENG ZHAO</cp:lastModifiedBy>
  <cp:revision>26</cp:revision>
  <dcterms:created xsi:type="dcterms:W3CDTF">2021-12-22T15:25:27Z</dcterms:created>
  <dcterms:modified xsi:type="dcterms:W3CDTF">2021-12-23T04:09:01Z</dcterms:modified>
</cp:coreProperties>
</file>