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1086" r:id="rId2"/>
    <p:sldId id="1089" r:id="rId3"/>
    <p:sldId id="1096" r:id="rId4"/>
    <p:sldId id="1097" r:id="rId5"/>
    <p:sldId id="1098" r:id="rId6"/>
    <p:sldId id="1099" r:id="rId7"/>
    <p:sldId id="1100" r:id="rId8"/>
    <p:sldId id="1102" r:id="rId9"/>
    <p:sldId id="109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8" userDrawn="1">
          <p15:clr>
            <a:srgbClr val="A4A3A4"/>
          </p15:clr>
        </p15:guide>
        <p15:guide id="2" pos="10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A6CC"/>
    <a:srgbClr val="0F6D9E"/>
    <a:srgbClr val="2CACC5"/>
    <a:srgbClr val="39A8BD"/>
    <a:srgbClr val="A5A5A5"/>
    <a:srgbClr val="E86936"/>
    <a:srgbClr val="A93E13"/>
    <a:srgbClr val="E15219"/>
    <a:srgbClr val="EC9335"/>
    <a:srgbClr val="EB7C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6274" autoAdjust="0"/>
  </p:normalViewPr>
  <p:slideViewPr>
    <p:cSldViewPr snapToGrid="0" showGuides="1">
      <p:cViewPr varScale="1">
        <p:scale>
          <a:sx n="94" d="100"/>
          <a:sy n="94" d="100"/>
        </p:scale>
        <p:origin x="108" y="150"/>
      </p:cViewPr>
      <p:guideLst>
        <p:guide orient="horz" pos="1888"/>
        <p:guide pos="10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B368A-3486-4523-99FA-8D09740F7C90}" type="datetimeFigureOut">
              <a:rPr lang="zh-CN" altLang="en-US" smtClean="0"/>
              <a:t>2020/11/16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8B0AA-D2EF-4039-A984-FBF8D2D191E5}" type="slidenum">
              <a:rPr lang="zh-CN" altLang="en-US" smtClean="0"/>
              <a:t>‹#›</a:t>
            </a:fld>
            <a:endParaRPr lang="zh-CN" altLang="en-US"/>
          </a:p>
        </p:txBody>
      </p:sp>
    </p:spTree>
    <p:extLst>
      <p:ext uri="{BB962C8B-B14F-4D97-AF65-F5344CB8AC3E}">
        <p14:creationId xmlns:p14="http://schemas.microsoft.com/office/powerpoint/2010/main" val="3506979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 </a:t>
            </a:r>
            <a:r>
              <a:rPr lang="en-US" altLang="zh-CN" dirty="0" err="1"/>
              <a:t>balabala</a:t>
            </a:r>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1</a:t>
            </a:fld>
            <a:endParaRPr lang="zh-CN" altLang="en-US"/>
          </a:p>
        </p:txBody>
      </p:sp>
    </p:spTree>
    <p:extLst>
      <p:ext uri="{BB962C8B-B14F-4D97-AF65-F5344CB8AC3E}">
        <p14:creationId xmlns:p14="http://schemas.microsoft.com/office/powerpoint/2010/main" val="265114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第一部分是数据介绍</a:t>
            </a:r>
            <a:endParaRPr lang="zh-CN" altLang="en-US" dirty="0"/>
          </a:p>
        </p:txBody>
      </p:sp>
      <p:sp>
        <p:nvSpPr>
          <p:cNvPr id="4" name="灯片编号占位符 3"/>
          <p:cNvSpPr>
            <a:spLocks noGrp="1"/>
          </p:cNvSpPr>
          <p:nvPr>
            <p:ph type="sldNum" sz="quarter" idx="10"/>
          </p:nvPr>
        </p:nvSpPr>
        <p:spPr/>
        <p:txBody>
          <a:bodyPr/>
          <a:lstStyle/>
          <a:p>
            <a:fld id="{6E083C92-011B-4FD0-87DD-E6CE42527E81}" type="slidenum">
              <a:rPr lang="zh-CN" altLang="en-US" smtClean="0"/>
              <a:t>2</a:t>
            </a:fld>
            <a:endParaRPr lang="zh-CN" altLang="en-US"/>
          </a:p>
        </p:txBody>
      </p:sp>
    </p:spTree>
    <p:extLst>
      <p:ext uri="{BB962C8B-B14F-4D97-AF65-F5344CB8AC3E}">
        <p14:creationId xmlns:p14="http://schemas.microsoft.com/office/powerpoint/2010/main" val="374185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我们选用的数据集基于收集了</a:t>
            </a:r>
            <a:r>
              <a:rPr lang="en-US" altLang="zh-CN" sz="1200" b="0" i="0" kern="1200" dirty="0" err="1">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上的用户行为数据的</a:t>
            </a:r>
            <a:r>
              <a:rPr lang="en-US" altLang="zh-CN" sz="1200" b="0" i="0" kern="1200" dirty="0">
                <a:solidFill>
                  <a:schemeClr val="tx1"/>
                </a:solidFill>
                <a:effectLst/>
                <a:latin typeface="+mn-lt"/>
                <a:ea typeface="+mn-ea"/>
                <a:cs typeface="+mn-cs"/>
              </a:rPr>
              <a:t>GH Archive</a:t>
            </a:r>
            <a:r>
              <a:rPr lang="zh-CN" altLang="en-US" sz="1200" b="0" i="0" kern="1200" dirty="0">
                <a:solidFill>
                  <a:schemeClr val="tx1"/>
                </a:solidFill>
                <a:effectLst/>
                <a:latin typeface="+mn-lt"/>
                <a:ea typeface="+mn-ea"/>
                <a:cs typeface="+mn-cs"/>
              </a:rPr>
              <a:t>。</a:t>
            </a:r>
            <a:endParaRPr lang="zh-CN" altLang="en-US" dirty="0">
              <a:effectLst/>
            </a:endParaRPr>
          </a:p>
          <a:p>
            <a:r>
              <a:rPr lang="en-US" altLang="zh-CN" sz="1200" b="0" i="0" kern="1200" dirty="0" err="1">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是目前最流行的代码托管平台，截至</a:t>
            </a:r>
            <a:r>
              <a:rPr lang="en-US" altLang="zh-CN" sz="1200" b="0" i="0" kern="1200" dirty="0">
                <a:solidFill>
                  <a:schemeClr val="tx1"/>
                </a:solidFill>
                <a:effectLst/>
                <a:latin typeface="+mn-lt"/>
                <a:ea typeface="+mn-ea"/>
                <a:cs typeface="+mn-cs"/>
              </a:rPr>
              <a:t>2020</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a:t>
            </a:r>
            <a:r>
              <a:rPr lang="en-US" altLang="zh-CN" sz="1200" b="0" i="0" kern="1200" dirty="0" err="1">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已有超过</a:t>
            </a:r>
            <a:r>
              <a:rPr lang="en-US" altLang="zh-CN" sz="1200" b="0" i="0" kern="1200" dirty="0">
                <a:solidFill>
                  <a:schemeClr val="tx1"/>
                </a:solidFill>
                <a:effectLst/>
                <a:latin typeface="+mn-lt"/>
                <a:ea typeface="+mn-ea"/>
                <a:cs typeface="+mn-cs"/>
              </a:rPr>
              <a:t>4000</a:t>
            </a:r>
            <a:r>
              <a:rPr lang="zh-CN" altLang="en-US" sz="1200" b="0" i="0" kern="1200" dirty="0">
                <a:solidFill>
                  <a:schemeClr val="tx1"/>
                </a:solidFill>
                <a:effectLst/>
                <a:latin typeface="+mn-lt"/>
                <a:ea typeface="+mn-ea"/>
                <a:cs typeface="+mn-cs"/>
              </a:rPr>
              <a:t>万用户与</a:t>
            </a:r>
            <a:r>
              <a:rPr lang="en-US" altLang="zh-CN" sz="1200" b="0" i="0" kern="1200" dirty="0">
                <a:solidFill>
                  <a:schemeClr val="tx1"/>
                </a:solidFill>
                <a:effectLst/>
                <a:latin typeface="+mn-lt"/>
                <a:ea typeface="+mn-ea"/>
                <a:cs typeface="+mn-cs"/>
              </a:rPr>
              <a:t>2800</a:t>
            </a:r>
            <a:r>
              <a:rPr lang="zh-CN" altLang="en-US" sz="1200" b="0" i="0" kern="1200" dirty="0">
                <a:solidFill>
                  <a:schemeClr val="tx1"/>
                </a:solidFill>
                <a:effectLst/>
                <a:latin typeface="+mn-lt"/>
                <a:ea typeface="+mn-ea"/>
                <a:cs typeface="+mn-cs"/>
              </a:rPr>
              <a:t>万个公开的</a:t>
            </a:r>
            <a:r>
              <a:rPr lang="en-US" altLang="zh-CN" sz="1200" b="0" i="0" kern="1200" dirty="0">
                <a:solidFill>
                  <a:schemeClr val="tx1"/>
                </a:solidFill>
                <a:effectLst/>
                <a:latin typeface="+mn-lt"/>
                <a:ea typeface="+mn-ea"/>
                <a:cs typeface="+mn-cs"/>
              </a:rPr>
              <a:t>repo</a:t>
            </a:r>
            <a:r>
              <a:rPr lang="zh-CN" altLang="en-US" sz="1200" b="0" i="0" kern="1200" dirty="0">
                <a:solidFill>
                  <a:schemeClr val="tx1"/>
                </a:solidFill>
                <a:effectLst/>
                <a:latin typeface="+mn-lt"/>
                <a:ea typeface="+mn-ea"/>
                <a:cs typeface="+mn-cs"/>
              </a:rPr>
              <a:t>。在不少课程的学习过程中，我们大部分人应该都或多或少地接触过</a:t>
            </a:r>
            <a:r>
              <a:rPr lang="en-US" altLang="zh-CN" sz="1200" b="0" i="0" kern="1200" dirty="0" err="1">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了。我们能通过</a:t>
            </a:r>
            <a:r>
              <a:rPr lang="en-US" altLang="zh-CN" sz="1200" b="0" i="0" kern="1200" dirty="0" err="1">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方便地创建与维护自己的项目，或是合作完成比较大型的项目，更多的时候也用来学习他人项目中的代码。因此，我们对用户在</a:t>
            </a:r>
            <a:r>
              <a:rPr lang="en-US" altLang="zh-CN" sz="1200" b="0" i="0" kern="1200" dirty="0" err="1">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上进行的操作行为产生了兴趣。</a:t>
            </a:r>
            <a:endParaRPr lang="zh-CN" altLang="en-US" dirty="0">
              <a:effectLst/>
            </a:endParaRPr>
          </a:p>
          <a:p>
            <a:r>
              <a:rPr lang="zh-CN" altLang="en-US" sz="1200" b="0" i="0" kern="1200" dirty="0">
                <a:solidFill>
                  <a:schemeClr val="tx1"/>
                </a:solidFill>
                <a:effectLst/>
                <a:latin typeface="+mn-lt"/>
                <a:ea typeface="+mn-ea"/>
                <a:cs typeface="+mn-cs"/>
              </a:rPr>
              <a:t>       而</a:t>
            </a:r>
            <a:r>
              <a:rPr lang="en-US" altLang="zh-CN" sz="1200" b="0" i="0" kern="1200" dirty="0">
                <a:solidFill>
                  <a:schemeClr val="tx1"/>
                </a:solidFill>
                <a:effectLst/>
                <a:latin typeface="+mn-lt"/>
                <a:ea typeface="+mn-ea"/>
                <a:cs typeface="+mn-cs"/>
              </a:rPr>
              <a:t>GH Archive</a:t>
            </a:r>
            <a:r>
              <a:rPr lang="zh-CN" altLang="en-US" sz="1200" b="0" i="0" kern="1200" dirty="0">
                <a:solidFill>
                  <a:schemeClr val="tx1"/>
                </a:solidFill>
                <a:effectLst/>
                <a:latin typeface="+mn-lt"/>
                <a:ea typeface="+mn-ea"/>
                <a:cs typeface="+mn-cs"/>
              </a:rPr>
              <a:t>正是一个对</a:t>
            </a:r>
            <a:r>
              <a:rPr lang="en-US" altLang="zh-CN" sz="1200" b="0" i="0" kern="1200" dirty="0" err="1">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上公开的活动进行记录与归类的项目。它利用</a:t>
            </a:r>
            <a:r>
              <a:rPr lang="en-US" altLang="zh-CN" sz="1200" b="0" i="0" kern="1200" dirty="0" err="1">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开放的</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对全世界数千万用户在</a:t>
            </a:r>
            <a:r>
              <a:rPr lang="en-US" altLang="zh-CN" sz="1200" b="0" i="0" kern="1200" dirty="0">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上的事务数据进行了记录。比如常见的</a:t>
            </a:r>
            <a:r>
              <a:rPr lang="en-US" altLang="zh-CN" sz="1200" b="0" i="0" kern="1200" dirty="0">
                <a:solidFill>
                  <a:schemeClr val="tx1"/>
                </a:solidFill>
                <a:effectLst/>
                <a:latin typeface="+mn-lt"/>
                <a:ea typeface="+mn-ea"/>
                <a:cs typeface="+mn-cs"/>
              </a:rPr>
              <a:t>commit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fork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star</a:t>
            </a:r>
            <a:r>
              <a:rPr lang="zh-CN" altLang="en-US" sz="1200" b="0" i="0" kern="1200" dirty="0">
                <a:solidFill>
                  <a:schemeClr val="tx1"/>
                </a:solidFill>
                <a:effectLst/>
                <a:latin typeface="+mn-lt"/>
                <a:ea typeface="+mn-ea"/>
                <a:cs typeface="+mn-cs"/>
              </a:rPr>
              <a:t>等数据。</a:t>
            </a:r>
            <a:r>
              <a:rPr lang="en-US" altLang="zh-CN" sz="1200" b="0" i="0" kern="1200" dirty="0">
                <a:solidFill>
                  <a:schemeClr val="tx1"/>
                </a:solidFill>
                <a:effectLst/>
                <a:latin typeface="+mn-lt"/>
                <a:ea typeface="+mn-ea"/>
                <a:cs typeface="+mn-cs"/>
              </a:rPr>
              <a:t>GH Archive</a:t>
            </a:r>
            <a:r>
              <a:rPr lang="zh-CN" altLang="en-US" sz="1200" b="0" i="0" kern="1200" dirty="0">
                <a:solidFill>
                  <a:schemeClr val="tx1"/>
                </a:solidFill>
                <a:effectLst/>
                <a:latin typeface="+mn-lt"/>
                <a:ea typeface="+mn-ea"/>
                <a:cs typeface="+mn-cs"/>
              </a:rPr>
              <a:t>按时间顺序对于这些数据进行系统的收集，整理并且按小时存档，将收集到的事务数据信息以</a:t>
            </a:r>
            <a:r>
              <a:rPr lang="en-US" altLang="zh-CN" sz="1200" b="0" i="0" kern="1200" dirty="0">
                <a:solidFill>
                  <a:schemeClr val="tx1"/>
                </a:solidFill>
                <a:effectLst/>
                <a:latin typeface="+mn-lt"/>
                <a:ea typeface="+mn-ea"/>
                <a:cs typeface="+mn-cs"/>
              </a:rPr>
              <a:t>json</a:t>
            </a:r>
            <a:r>
              <a:rPr lang="zh-CN" altLang="en-US" sz="1200" b="0" i="0" kern="1200" dirty="0">
                <a:solidFill>
                  <a:schemeClr val="tx1"/>
                </a:solidFill>
                <a:effectLst/>
                <a:latin typeface="+mn-lt"/>
                <a:ea typeface="+mn-ea"/>
                <a:cs typeface="+mn-cs"/>
              </a:rPr>
              <a:t>文件形式存储，以时间轴排序的方式提供给研究者下载，我们仅需要通过</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客户端就能实现对于数据档案的便捷访问。</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3</a:t>
            </a:fld>
            <a:endParaRPr lang="zh-CN" altLang="en-US"/>
          </a:p>
        </p:txBody>
      </p:sp>
    </p:spTree>
    <p:extLst>
      <p:ext uri="{BB962C8B-B14F-4D97-AF65-F5344CB8AC3E}">
        <p14:creationId xmlns:p14="http://schemas.microsoft.com/office/powerpoint/2010/main" val="247551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在事先取得部分数据并对其进行的分析后，我们发现此数据集十分适合完成我们课程</a:t>
            </a:r>
            <a:r>
              <a:rPr lang="en-US" altLang="zh-CN" sz="1200" b="0" i="0" kern="1200" dirty="0">
                <a:solidFill>
                  <a:schemeClr val="tx1"/>
                </a:solidFill>
                <a:effectLst/>
                <a:latin typeface="+mn-lt"/>
                <a:ea typeface="+mn-ea"/>
                <a:cs typeface="+mn-cs"/>
              </a:rPr>
              <a:t>Project</a:t>
            </a:r>
            <a:r>
              <a:rPr lang="zh-CN" altLang="en-US" sz="1200" b="0" i="0" kern="1200" dirty="0">
                <a:solidFill>
                  <a:schemeClr val="tx1"/>
                </a:solidFill>
                <a:effectLst/>
                <a:latin typeface="+mn-lt"/>
                <a:ea typeface="+mn-ea"/>
                <a:cs typeface="+mn-cs"/>
              </a:rPr>
              <a:t>的目标，它的主要优点有：第一，该数据档案提供的规格化</a:t>
            </a:r>
            <a:r>
              <a:rPr lang="en-US" altLang="zh-CN" sz="1200" b="0" i="0" kern="1200" dirty="0">
                <a:solidFill>
                  <a:schemeClr val="tx1"/>
                </a:solidFill>
                <a:effectLst/>
                <a:latin typeface="+mn-lt"/>
                <a:ea typeface="+mn-ea"/>
                <a:cs typeface="+mn-cs"/>
              </a:rPr>
              <a:t>json</a:t>
            </a:r>
            <a:r>
              <a:rPr lang="zh-CN" altLang="en-US" sz="1200" b="0" i="0" kern="1200" dirty="0">
                <a:solidFill>
                  <a:schemeClr val="tx1"/>
                </a:solidFill>
                <a:effectLst/>
                <a:latin typeface="+mn-lt"/>
                <a:ea typeface="+mn-ea"/>
                <a:cs typeface="+mn-cs"/>
              </a:rPr>
              <a:t>格式数据比较适合本次项目的使用目标，每条数据基于事务类型有统一的格式、事务编号、事务类型等；第二，除了有严格的格式化，数据集也具有多样性的特征，二十多种事务分别记录了不同的用户操作，给我们分析带来了足够多的语境；第三，这个数据集同时适合关系型和非关系型数据库，第一条列出的属性天然适合关系数据库的构建，容易做到增删查改等操作而不出现异常，同时从社交网络的角度，</a:t>
            </a:r>
            <a:r>
              <a:rPr lang="en-US" altLang="zh-CN" sz="1200" b="0" i="0" kern="1200" dirty="0">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事务也能被视作某种用户交互，我们也可以将这些信息用图关系型数据库或其他非关系型数据库存储；第四，这个数据集满足“大数据”的要求，整个数据集将达到</a:t>
            </a:r>
            <a:r>
              <a:rPr lang="en-US" altLang="zh-CN" sz="1200" b="0" i="0" kern="1200" dirty="0">
                <a:solidFill>
                  <a:schemeClr val="tx1"/>
                </a:solidFill>
                <a:effectLst/>
                <a:latin typeface="+mn-lt"/>
                <a:ea typeface="+mn-ea"/>
                <a:cs typeface="+mn-cs"/>
              </a:rPr>
              <a:t>PB</a:t>
            </a:r>
            <a:r>
              <a:rPr lang="zh-CN" altLang="en-US" sz="1200" b="0" i="0" kern="1200" dirty="0">
                <a:solidFill>
                  <a:schemeClr val="tx1"/>
                </a:solidFill>
                <a:effectLst/>
                <a:latin typeface="+mn-lt"/>
                <a:ea typeface="+mn-ea"/>
                <a:cs typeface="+mn-cs"/>
              </a:rPr>
              <a:t>级别，同时，此数据集也支持我们按小时获取，我们可以灵活地根据我们的条件和成本通过控制数据集的时间范围来最大限度地满足我们研究的需要；第五，如此庞大的数据集免费提供给所有人下载，容易获得。</a:t>
            </a:r>
            <a:endParaRPr lang="zh-CN" altLang="en-US" dirty="0">
              <a:effectLst/>
            </a:endParaRPr>
          </a:p>
        </p:txBody>
      </p:sp>
      <p:sp>
        <p:nvSpPr>
          <p:cNvPr id="4" name="灯片编号占位符 3"/>
          <p:cNvSpPr>
            <a:spLocks noGrp="1"/>
          </p:cNvSpPr>
          <p:nvPr>
            <p:ph type="sldNum" sz="quarter" idx="5"/>
          </p:nvPr>
        </p:nvSpPr>
        <p:spPr/>
        <p:txBody>
          <a:bodyPr/>
          <a:lstStyle/>
          <a:p>
            <a:fld id="{25B8B0AA-D2EF-4039-A984-FBF8D2D191E5}" type="slidenum">
              <a:rPr lang="zh-CN" altLang="en-US" smtClean="0"/>
              <a:t>4</a:t>
            </a:fld>
            <a:endParaRPr lang="zh-CN" altLang="en-US"/>
          </a:p>
        </p:txBody>
      </p:sp>
    </p:spTree>
    <p:extLst>
      <p:ext uri="{BB962C8B-B14F-4D97-AF65-F5344CB8AC3E}">
        <p14:creationId xmlns:p14="http://schemas.microsoft.com/office/powerpoint/2010/main" val="2627163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我们尝试下载</a:t>
            </a:r>
            <a:r>
              <a:rPr lang="en-US" altLang="zh-CN" sz="1200" b="0" i="0" kern="1200" dirty="0">
                <a:solidFill>
                  <a:schemeClr val="tx1"/>
                </a:solidFill>
                <a:effectLst/>
                <a:latin typeface="+mn-lt"/>
                <a:ea typeface="+mn-ea"/>
                <a:cs typeface="+mn-cs"/>
              </a:rPr>
              <a:t>2020</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日 </a:t>
            </a:r>
            <a:r>
              <a:rPr lang="en-US" altLang="zh-CN" sz="1200" b="0" i="0" kern="1200" dirty="0">
                <a:solidFill>
                  <a:schemeClr val="tx1"/>
                </a:solidFill>
                <a:effectLst/>
                <a:latin typeface="+mn-lt"/>
                <a:ea typeface="+mn-ea"/>
                <a:cs typeface="+mn-cs"/>
              </a:rPr>
              <a:t>0:00-1:00</a:t>
            </a:r>
            <a:r>
              <a:rPr lang="zh-CN" altLang="en-US" sz="1200" b="0" i="0" kern="1200" dirty="0">
                <a:solidFill>
                  <a:schemeClr val="tx1"/>
                </a:solidFill>
                <a:effectLst/>
                <a:latin typeface="+mn-lt"/>
                <a:ea typeface="+mn-ea"/>
                <a:cs typeface="+mn-cs"/>
              </a:rPr>
              <a:t>一个小时内的数据。其数据量达到</a:t>
            </a:r>
            <a:r>
              <a:rPr lang="en-US" altLang="zh-CN" sz="1200" b="0" i="0" kern="1200" dirty="0">
                <a:solidFill>
                  <a:schemeClr val="tx1"/>
                </a:solidFill>
                <a:effectLst/>
                <a:latin typeface="+mn-lt"/>
                <a:ea typeface="+mn-ea"/>
                <a:cs typeface="+mn-cs"/>
              </a:rPr>
              <a:t>118M</a:t>
            </a:r>
            <a:r>
              <a:rPr lang="zh-CN" altLang="en-US" sz="1200" b="0" i="0" kern="1200" dirty="0">
                <a:solidFill>
                  <a:schemeClr val="tx1"/>
                </a:solidFill>
                <a:effectLst/>
                <a:latin typeface="+mn-lt"/>
                <a:ea typeface="+mn-ea"/>
                <a:cs typeface="+mn-cs"/>
              </a:rPr>
              <a:t>，包含了</a:t>
            </a:r>
            <a:r>
              <a:rPr lang="en-US" altLang="zh-CN" sz="1200" b="0" i="0" kern="1200" dirty="0">
                <a:solidFill>
                  <a:schemeClr val="tx1"/>
                </a:solidFill>
                <a:effectLst/>
                <a:latin typeface="+mn-lt"/>
                <a:ea typeface="+mn-ea"/>
                <a:cs typeface="+mn-cs"/>
              </a:rPr>
              <a:t>34,423</a:t>
            </a:r>
            <a:r>
              <a:rPr lang="zh-CN" altLang="en-US" sz="1200" b="0" i="0" kern="1200" dirty="0">
                <a:solidFill>
                  <a:schemeClr val="tx1"/>
                </a:solidFill>
                <a:effectLst/>
                <a:latin typeface="+mn-lt"/>
                <a:ea typeface="+mn-ea"/>
                <a:cs typeface="+mn-cs"/>
              </a:rPr>
              <a:t>条事务数据。下面我们以</a:t>
            </a:r>
            <a:r>
              <a:rPr lang="en-US" altLang="zh-CN" sz="1200" b="0" i="0" kern="1200" dirty="0" err="1">
                <a:solidFill>
                  <a:schemeClr val="tx1"/>
                </a:solidFill>
                <a:effectLst/>
                <a:latin typeface="+mn-lt"/>
                <a:ea typeface="+mn-ea"/>
                <a:cs typeface="+mn-cs"/>
              </a:rPr>
              <a:t>ForkEvent</a:t>
            </a:r>
            <a:r>
              <a:rPr lang="zh-CN" altLang="en-US" sz="1200" b="0" i="0" kern="1200" dirty="0">
                <a:solidFill>
                  <a:schemeClr val="tx1"/>
                </a:solidFill>
                <a:effectLst/>
                <a:latin typeface="+mn-lt"/>
                <a:ea typeface="+mn-ea"/>
                <a:cs typeface="+mn-cs"/>
              </a:rPr>
              <a:t>为例，详细地介绍数据集上的数据格式。</a:t>
            </a:r>
            <a:endParaRPr lang="zh-CN" altLang="en-US" dirty="0">
              <a:effectLst/>
            </a:endParaRPr>
          </a:p>
        </p:txBody>
      </p:sp>
      <p:sp>
        <p:nvSpPr>
          <p:cNvPr id="4" name="灯片编号占位符 3"/>
          <p:cNvSpPr>
            <a:spLocks noGrp="1"/>
          </p:cNvSpPr>
          <p:nvPr>
            <p:ph type="sldNum" sz="quarter" idx="10"/>
          </p:nvPr>
        </p:nvSpPr>
        <p:spPr/>
        <p:txBody>
          <a:bodyPr/>
          <a:lstStyle/>
          <a:p>
            <a:fld id="{6E083C92-011B-4FD0-87DD-E6CE42527E81}" type="slidenum">
              <a:rPr lang="zh-CN" altLang="en-US" smtClean="0"/>
              <a:t>5</a:t>
            </a:fld>
            <a:endParaRPr lang="zh-CN" altLang="en-US"/>
          </a:p>
        </p:txBody>
      </p:sp>
    </p:spTree>
    <p:extLst>
      <p:ext uri="{BB962C8B-B14F-4D97-AF65-F5344CB8AC3E}">
        <p14:creationId xmlns:p14="http://schemas.microsoft.com/office/powerpoint/2010/main" val="2579522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如图示，这是一条事务记录，</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字段是此事务唯一独特的序号，</a:t>
            </a:r>
            <a:r>
              <a:rPr lang="en-US" altLang="zh-CN" sz="1200" b="0" i="0" kern="1200" dirty="0">
                <a:solidFill>
                  <a:schemeClr val="tx1"/>
                </a:solidFill>
                <a:effectLst/>
                <a:latin typeface="+mn-lt"/>
                <a:ea typeface="+mn-ea"/>
                <a:cs typeface="+mn-cs"/>
              </a:rPr>
              <a:t>"type"</a:t>
            </a:r>
            <a:r>
              <a:rPr lang="zh-CN" altLang="en-US" sz="1200" b="0" i="0" kern="1200" dirty="0">
                <a:solidFill>
                  <a:schemeClr val="tx1"/>
                </a:solidFill>
                <a:effectLst/>
                <a:latin typeface="+mn-lt"/>
                <a:ea typeface="+mn-ea"/>
                <a:cs typeface="+mn-cs"/>
              </a:rPr>
              <a:t>字段指定了事务类型；</a:t>
            </a:r>
            <a:r>
              <a:rPr lang="en-US" altLang="zh-CN" sz="1200" b="0" i="0" kern="1200" dirty="0">
                <a:solidFill>
                  <a:schemeClr val="tx1"/>
                </a:solidFill>
                <a:effectLst/>
                <a:latin typeface="+mn-lt"/>
                <a:ea typeface="+mn-ea"/>
                <a:cs typeface="+mn-cs"/>
              </a:rPr>
              <a:t>"actor"</a:t>
            </a:r>
            <a:r>
              <a:rPr lang="zh-CN" altLang="en-US" sz="1200" b="0" i="0" kern="1200" dirty="0">
                <a:solidFill>
                  <a:schemeClr val="tx1"/>
                </a:solidFill>
                <a:effectLst/>
                <a:latin typeface="+mn-lt"/>
                <a:ea typeface="+mn-ea"/>
                <a:cs typeface="+mn-cs"/>
              </a:rPr>
              <a:t>字段记录了事务发起人的相关信息，包括其</a:t>
            </a:r>
            <a:r>
              <a:rPr lang="en-US" altLang="zh-CN" sz="1200" b="0" i="0" kern="1200" dirty="0">
                <a:solidFill>
                  <a:schemeClr val="tx1"/>
                </a:solidFill>
                <a:effectLst/>
                <a:latin typeface="+mn-lt"/>
                <a:ea typeface="+mn-ea"/>
                <a:cs typeface="+mn-cs"/>
              </a:rPr>
              <a:t>id, login</a:t>
            </a:r>
            <a:r>
              <a:rPr lang="zh-CN" altLang="en-US" sz="1200" b="0" i="0" kern="1200" dirty="0">
                <a:solidFill>
                  <a:schemeClr val="tx1"/>
                </a:solidFill>
                <a:effectLst/>
                <a:latin typeface="+mn-lt"/>
                <a:ea typeface="+mn-ea"/>
                <a:cs typeface="+mn-cs"/>
              </a:rPr>
              <a:t>等；</a:t>
            </a:r>
            <a:r>
              <a:rPr lang="en-US" altLang="zh-CN" sz="1200" b="0" i="0" kern="1200" dirty="0">
                <a:solidFill>
                  <a:schemeClr val="tx1"/>
                </a:solidFill>
                <a:effectLst/>
                <a:latin typeface="+mn-lt"/>
                <a:ea typeface="+mn-ea"/>
                <a:cs typeface="+mn-cs"/>
              </a:rPr>
              <a:t>repo</a:t>
            </a:r>
            <a:r>
              <a:rPr lang="zh-CN" altLang="en-US" sz="1200" b="0" i="0" kern="1200" dirty="0">
                <a:solidFill>
                  <a:schemeClr val="tx1"/>
                </a:solidFill>
                <a:effectLst/>
                <a:latin typeface="+mn-lt"/>
                <a:ea typeface="+mn-ea"/>
                <a:cs typeface="+mn-cs"/>
              </a:rPr>
              <a:t>字段包含了</a:t>
            </a:r>
            <a:r>
              <a:rPr lang="en-US" altLang="zh-CN" sz="1200" b="0" i="0" kern="1200" dirty="0">
                <a:solidFill>
                  <a:schemeClr val="tx1"/>
                </a:solidFill>
                <a:effectLst/>
                <a:latin typeface="+mn-lt"/>
                <a:ea typeface="+mn-ea"/>
                <a:cs typeface="+mn-cs"/>
              </a:rPr>
              <a:t>Fork</a:t>
            </a:r>
            <a:r>
              <a:rPr lang="zh-CN" altLang="en-US" sz="1200" b="0" i="0" kern="1200" dirty="0">
                <a:solidFill>
                  <a:schemeClr val="tx1"/>
                </a:solidFill>
                <a:effectLst/>
                <a:latin typeface="+mn-lt"/>
                <a:ea typeface="+mn-ea"/>
                <a:cs typeface="+mn-cs"/>
              </a:rPr>
              <a:t>对象的</a:t>
            </a:r>
            <a:r>
              <a:rPr lang="en-US" altLang="zh-CN" sz="1200" b="0" i="0" kern="1200" dirty="0">
                <a:solidFill>
                  <a:schemeClr val="tx1"/>
                </a:solidFill>
                <a:effectLst/>
                <a:latin typeface="+mn-lt"/>
                <a:ea typeface="+mn-ea"/>
                <a:cs typeface="+mn-cs"/>
              </a:rPr>
              <a:t>repo</a:t>
            </a:r>
            <a:r>
              <a:rPr lang="zh-CN" altLang="en-US" sz="1200" b="0" i="0" kern="1200" dirty="0">
                <a:solidFill>
                  <a:schemeClr val="tx1"/>
                </a:solidFill>
                <a:effectLst/>
                <a:latin typeface="+mn-lt"/>
                <a:ea typeface="+mn-ea"/>
                <a:cs typeface="+mn-cs"/>
              </a:rPr>
              <a:t>信息，包括</a:t>
            </a:r>
            <a:r>
              <a:rPr lang="en-US" altLang="zh-CN" sz="1200" b="0" i="0" kern="1200" dirty="0">
                <a:solidFill>
                  <a:schemeClr val="tx1"/>
                </a:solidFill>
                <a:effectLst/>
                <a:latin typeface="+mn-lt"/>
                <a:ea typeface="+mn-ea"/>
                <a:cs typeface="+mn-cs"/>
              </a:rPr>
              <a:t>id, name</a:t>
            </a:r>
            <a:r>
              <a:rPr lang="zh-CN" altLang="en-US" sz="1200" b="0" i="0" kern="1200" dirty="0">
                <a:solidFill>
                  <a:schemeClr val="tx1"/>
                </a:solidFill>
                <a:effectLst/>
                <a:latin typeface="+mn-lt"/>
                <a:ea typeface="+mn-ea"/>
                <a:cs typeface="+mn-cs"/>
              </a:rPr>
              <a:t>等；</a:t>
            </a:r>
            <a:r>
              <a:rPr lang="en-US" altLang="zh-CN" sz="1200" b="0" i="0" kern="1200" dirty="0">
                <a:solidFill>
                  <a:schemeClr val="tx1"/>
                </a:solidFill>
                <a:effectLst/>
                <a:latin typeface="+mn-lt"/>
                <a:ea typeface="+mn-ea"/>
                <a:cs typeface="+mn-cs"/>
              </a:rPr>
              <a:t>"payload"</a:t>
            </a:r>
            <a:r>
              <a:rPr lang="zh-CN" altLang="en-US" sz="1200" b="0" i="0" kern="1200" dirty="0">
                <a:solidFill>
                  <a:schemeClr val="tx1"/>
                </a:solidFill>
                <a:effectLst/>
                <a:latin typeface="+mn-lt"/>
                <a:ea typeface="+mn-ea"/>
                <a:cs typeface="+mn-cs"/>
              </a:rPr>
              <a:t>字段是有关此事件的详细信息；</a:t>
            </a:r>
            <a:r>
              <a:rPr lang="en-US" altLang="zh-CN" sz="1200" b="0" i="0" kern="1200" dirty="0">
                <a:solidFill>
                  <a:schemeClr val="tx1"/>
                </a:solidFill>
                <a:effectLst/>
                <a:latin typeface="+mn-lt"/>
                <a:ea typeface="+mn-ea"/>
                <a:cs typeface="+mn-cs"/>
              </a:rPr>
              <a:t>"public"</a:t>
            </a:r>
            <a:r>
              <a:rPr lang="zh-CN" altLang="en-US" sz="1200" b="0" i="0" kern="1200" dirty="0">
                <a:solidFill>
                  <a:schemeClr val="tx1"/>
                </a:solidFill>
                <a:effectLst/>
                <a:latin typeface="+mn-lt"/>
                <a:ea typeface="+mn-ea"/>
                <a:cs typeface="+mn-cs"/>
              </a:rPr>
              <a:t>为此</a:t>
            </a:r>
            <a:r>
              <a:rPr lang="en-US" altLang="zh-CN" sz="1200" b="0" i="0" kern="1200" dirty="0">
                <a:solidFill>
                  <a:schemeClr val="tx1"/>
                </a:solidFill>
                <a:effectLst/>
                <a:latin typeface="+mn-lt"/>
                <a:ea typeface="+mn-ea"/>
                <a:cs typeface="+mn-cs"/>
              </a:rPr>
              <a:t>repo</a:t>
            </a:r>
            <a:r>
              <a:rPr lang="zh-CN" altLang="en-US" sz="1200" b="0" i="0" kern="1200" dirty="0">
                <a:solidFill>
                  <a:schemeClr val="tx1"/>
                </a:solidFill>
                <a:effectLst/>
                <a:latin typeface="+mn-lt"/>
                <a:ea typeface="+mn-ea"/>
                <a:cs typeface="+mn-cs"/>
              </a:rPr>
              <a:t>是私有还是公开的标志；</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create_at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是事件发生的标准时间。除此之外，不同时间可能也会包含其他不同字段，如</a:t>
            </a:r>
            <a:r>
              <a:rPr lang="en-US" altLang="zh-CN" sz="1200" b="0" i="0" kern="1200" dirty="0">
                <a:solidFill>
                  <a:schemeClr val="tx1"/>
                </a:solidFill>
                <a:effectLst/>
                <a:latin typeface="+mn-lt"/>
                <a:ea typeface="+mn-ea"/>
                <a:cs typeface="+mn-cs"/>
              </a:rPr>
              <a:t>"org"</a:t>
            </a:r>
            <a:r>
              <a:rPr lang="zh-CN" altLang="en-US" sz="1200" b="0" i="0" kern="1200" dirty="0">
                <a:solidFill>
                  <a:schemeClr val="tx1"/>
                </a:solidFill>
                <a:effectLst/>
                <a:latin typeface="+mn-lt"/>
                <a:ea typeface="+mn-ea"/>
                <a:cs typeface="+mn-cs"/>
              </a:rPr>
              <a:t>记录了</a:t>
            </a:r>
            <a:r>
              <a:rPr lang="en-US" altLang="zh-CN" sz="1200" b="0" i="0" kern="1200" dirty="0">
                <a:solidFill>
                  <a:schemeClr val="tx1"/>
                </a:solidFill>
                <a:effectLst/>
                <a:latin typeface="+mn-lt"/>
                <a:ea typeface="+mn-ea"/>
                <a:cs typeface="+mn-cs"/>
              </a:rPr>
              <a:t>repo</a:t>
            </a:r>
            <a:r>
              <a:rPr lang="zh-CN" altLang="en-US" sz="1200" b="0" i="0" kern="1200" dirty="0">
                <a:solidFill>
                  <a:schemeClr val="tx1"/>
                </a:solidFill>
                <a:effectLst/>
                <a:latin typeface="+mn-lt"/>
                <a:ea typeface="+mn-ea"/>
                <a:cs typeface="+mn-cs"/>
              </a:rPr>
              <a:t>所属的机构（共有账户）。</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6</a:t>
            </a:fld>
            <a:endParaRPr lang="zh-CN" altLang="en-US"/>
          </a:p>
        </p:txBody>
      </p:sp>
    </p:spTree>
    <p:extLst>
      <p:ext uri="{BB962C8B-B14F-4D97-AF65-F5344CB8AC3E}">
        <p14:creationId xmlns:p14="http://schemas.microsoft.com/office/powerpoint/2010/main" val="392839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在仔细观察了数据集中所包含的各个数据及其对应意义后，我们对于该数据集上的应用目标有了初步的认识并提出了一些初步的设想以供后续参考。</a:t>
            </a:r>
            <a:endParaRPr lang="zh-CN" altLang="en-US" dirty="0">
              <a:effectLst/>
            </a:endParaRPr>
          </a:p>
          <a:p>
            <a:endParaRPr lang="zh-CN" altLang="en-US" dirty="0"/>
          </a:p>
        </p:txBody>
      </p:sp>
      <p:sp>
        <p:nvSpPr>
          <p:cNvPr id="4" name="灯片编号占位符 3"/>
          <p:cNvSpPr>
            <a:spLocks noGrp="1"/>
          </p:cNvSpPr>
          <p:nvPr>
            <p:ph type="sldNum" sz="quarter" idx="10"/>
          </p:nvPr>
        </p:nvSpPr>
        <p:spPr/>
        <p:txBody>
          <a:bodyPr/>
          <a:lstStyle/>
          <a:p>
            <a:fld id="{6E083C92-011B-4FD0-87DD-E6CE42527E81}" type="slidenum">
              <a:rPr lang="zh-CN" altLang="en-US" smtClean="0"/>
              <a:t>7</a:t>
            </a:fld>
            <a:endParaRPr lang="zh-CN" altLang="en-US"/>
          </a:p>
        </p:txBody>
      </p:sp>
    </p:spTree>
    <p:extLst>
      <p:ext uri="{BB962C8B-B14F-4D97-AF65-F5344CB8AC3E}">
        <p14:creationId xmlns:p14="http://schemas.microsoft.com/office/powerpoint/2010/main" val="4266374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从事务本身触发，我们可以利用数据集中的相关指标进行活跃用户以及活跃</a:t>
            </a:r>
            <a:r>
              <a:rPr lang="en-US" altLang="zh-CN" sz="1200" b="0" i="0" kern="1200" dirty="0">
                <a:solidFill>
                  <a:schemeClr val="tx1"/>
                </a:solidFill>
                <a:effectLst/>
                <a:latin typeface="+mn-lt"/>
                <a:ea typeface="+mn-ea"/>
                <a:cs typeface="+mn-cs"/>
              </a:rPr>
              <a:t>repo</a:t>
            </a:r>
            <a:r>
              <a:rPr lang="zh-CN" altLang="en-US" sz="1200" b="0" i="0" kern="1200" dirty="0">
                <a:solidFill>
                  <a:schemeClr val="tx1"/>
                </a:solidFill>
                <a:effectLst/>
                <a:latin typeface="+mn-lt"/>
                <a:ea typeface="+mn-ea"/>
                <a:cs typeface="+mn-cs"/>
              </a:rPr>
              <a:t>判断与筛选，例如通过考察所选取的（一段时间内）用户事务发起的数量、参与贡献项目的频度来筛选活跃用户，某时间段内（例如法定假期间期间）用户的活跃波动也在我们的研究范围内。同时，我们还可以结合其他指标数据对活跃用户群体做进行进一步的分析：如不同时间段内活跃用户占比或查询某段时间内的活跃用户分布。此外，我们还期望研究不同类型的事务在</a:t>
            </a:r>
            <a:r>
              <a:rPr lang="en-US" altLang="zh-CN" sz="1200" b="0" i="0" kern="1200" dirty="0">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上的分布是否有明显差异性，即不同种事务的发起的次数和频率，以此观察</a:t>
            </a:r>
            <a:r>
              <a:rPr lang="en-US" altLang="zh-CN" sz="1200" b="0" i="0" kern="1200" dirty="0">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网站上的用户行为。</a:t>
            </a:r>
            <a:endParaRPr lang="zh-CN" altLang="en-US" dirty="0">
              <a:effectLst/>
            </a:endParaRPr>
          </a:p>
          <a:p>
            <a:r>
              <a:rPr lang="zh-CN" altLang="en-US" sz="1200" b="0" i="0" kern="1200" dirty="0">
                <a:solidFill>
                  <a:schemeClr val="tx1"/>
                </a:solidFill>
                <a:effectLst/>
                <a:latin typeface="+mn-lt"/>
                <a:ea typeface="+mn-ea"/>
                <a:cs typeface="+mn-cs"/>
              </a:rPr>
              <a:t>从社交网络的角度，在这个数据集上我们还能够从多个角度研究用户与社群（</a:t>
            </a:r>
            <a:r>
              <a:rPr lang="en-US" altLang="zh-CN" sz="1200" b="0" i="0" kern="1200" dirty="0">
                <a:solidFill>
                  <a:schemeClr val="tx1"/>
                </a:solidFill>
                <a:effectLst/>
                <a:latin typeface="+mn-lt"/>
                <a:ea typeface="+mn-ea"/>
                <a:cs typeface="+mn-cs"/>
              </a:rPr>
              <a:t>organization</a:t>
            </a:r>
            <a:r>
              <a:rPr lang="zh-CN" altLang="en-US" sz="1200" b="0" i="0" kern="1200" dirty="0">
                <a:solidFill>
                  <a:schemeClr val="tx1"/>
                </a:solidFill>
                <a:effectLst/>
                <a:latin typeface="+mn-lt"/>
                <a:ea typeface="+mn-ea"/>
                <a:cs typeface="+mn-cs"/>
              </a:rPr>
              <a:t>）之间的关系，例如用户是否都有所属的社群、是否有某些社群集中了较多的活跃用户、用户对社群中其他用户是否会产生影响等等。</a:t>
            </a:r>
            <a:endParaRPr lang="zh-CN" altLang="en-US" dirty="0">
              <a:effectLst/>
            </a:endParaRPr>
          </a:p>
          <a:p>
            <a:r>
              <a:rPr lang="zh-CN" altLang="en-US" sz="1200" b="0" i="0" kern="1200" dirty="0">
                <a:solidFill>
                  <a:schemeClr val="tx1"/>
                </a:solidFill>
                <a:effectLst/>
                <a:latin typeface="+mn-lt"/>
                <a:ea typeface="+mn-ea"/>
                <a:cs typeface="+mn-cs"/>
              </a:rPr>
              <a:t>最后我们可以为我们的研究设立更多现实的情景，如，我们能通过事务发起的时间分布来分析研究</a:t>
            </a:r>
            <a:r>
              <a:rPr lang="en-US" altLang="zh-CN" sz="1200" b="0" i="0" kern="1200" dirty="0">
                <a:solidFill>
                  <a:schemeClr val="tx1"/>
                </a:solidFill>
                <a:effectLst/>
                <a:latin typeface="+mn-lt"/>
                <a:ea typeface="+mn-ea"/>
                <a:cs typeface="+mn-cs"/>
              </a:rPr>
              <a:t>996</a:t>
            </a:r>
            <a:r>
              <a:rPr lang="zh-CN" altLang="en-US" sz="1200" b="0" i="0" kern="1200" dirty="0">
                <a:solidFill>
                  <a:schemeClr val="tx1"/>
                </a:solidFill>
                <a:effectLst/>
                <a:latin typeface="+mn-lt"/>
                <a:ea typeface="+mn-ea"/>
                <a:cs typeface="+mn-cs"/>
              </a:rPr>
              <a:t>工作制度在程序员社区的现状。我们能通过发起者的昵称（</a:t>
            </a:r>
            <a:r>
              <a:rPr lang="en-US" altLang="zh-CN" sz="1200" b="0" i="0" kern="1200" dirty="0">
                <a:solidFill>
                  <a:schemeClr val="tx1"/>
                </a:solidFill>
                <a:effectLst/>
                <a:latin typeface="+mn-lt"/>
                <a:ea typeface="+mn-ea"/>
                <a:cs typeface="+mn-cs"/>
              </a:rPr>
              <a:t>login</a:t>
            </a:r>
            <a:r>
              <a:rPr lang="zh-CN" altLang="en-US" sz="1200" b="0" i="0" kern="1200" dirty="0">
                <a:solidFill>
                  <a:schemeClr val="tx1"/>
                </a:solidFill>
                <a:effectLst/>
                <a:latin typeface="+mn-lt"/>
                <a:ea typeface="+mn-ea"/>
                <a:cs typeface="+mn-cs"/>
              </a:rPr>
              <a:t>字段）来研究活跃用户是否拥有某些共有的命名特征，比如特定的昵称格式、昵称长度等。</a:t>
            </a:r>
            <a:endParaRPr lang="zh-CN" altLang="en-US" dirty="0">
              <a:effectLst/>
            </a:endParaRPr>
          </a:p>
          <a:p>
            <a:r>
              <a:rPr lang="zh-CN" altLang="en-US" sz="1200" b="0" i="0" kern="1200" dirty="0">
                <a:solidFill>
                  <a:schemeClr val="tx1"/>
                </a:solidFill>
                <a:effectLst/>
                <a:latin typeface="+mn-lt"/>
                <a:ea typeface="+mn-ea"/>
                <a:cs typeface="+mn-cs"/>
              </a:rPr>
              <a:t>当然，还要很多其他我们没有想到和提到的应用场景，也欢迎大家与我们交流。</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8</a:t>
            </a:fld>
            <a:endParaRPr lang="zh-CN" altLang="en-US"/>
          </a:p>
        </p:txBody>
      </p:sp>
    </p:spTree>
    <p:extLst>
      <p:ext uri="{BB962C8B-B14F-4D97-AF65-F5344CB8AC3E}">
        <p14:creationId xmlns:p14="http://schemas.microsoft.com/office/powerpoint/2010/main" val="1961564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以上便是我们本次报告的内容，感谢大家的聆听。</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25B8B0AA-D2EF-4039-A984-FBF8D2D191E5}" type="slidenum">
              <a:rPr lang="zh-CN" altLang="en-US" smtClean="0"/>
              <a:t>9</a:t>
            </a:fld>
            <a:endParaRPr lang="zh-CN" altLang="en-US"/>
          </a:p>
        </p:txBody>
      </p:sp>
    </p:spTree>
    <p:extLst>
      <p:ext uri="{BB962C8B-B14F-4D97-AF65-F5344CB8AC3E}">
        <p14:creationId xmlns:p14="http://schemas.microsoft.com/office/powerpoint/2010/main" val="29738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52C00-CD3D-42E4-9912-042DFBEDB7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8DD6952-10DA-4EE7-B1C7-722185142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8124C0-FBD9-48B6-965B-16676B959599}"/>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A93BF13D-D340-40CC-A412-A096E4683E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E2442F-321D-4A8B-8B65-CADEAC2E2A2D}"/>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1832821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A846E-1C91-4004-A211-2D333E24F1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458924-3564-439B-AEA9-DCD4A0C3AF0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86DFCBC-07B0-4168-A818-2C61C80D68D3}"/>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C08278AC-1063-4E90-A297-C03AA22407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B379CE-52EE-4D5E-9473-5878B0A3A6DE}"/>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2198321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6B5187-7AA9-437F-B2B4-AC6D315F994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5A1785-FFBA-4747-B11A-FACFCAFF26F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BE685C-B64F-4617-BB24-A9576EF0F033}"/>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17556326-3AB9-4EEC-BE46-ADA6841E99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537320-0C46-4E64-92CD-0AFD240ED35B}"/>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741106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4B74C-68DF-4332-825A-42C274BC88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650BFF-7C02-47D7-AA4D-4B2C24EC3A2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CD750D-A50E-4266-8829-4BC42F424C33}"/>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6C3B1B74-EB36-4B57-8E80-EB02233950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8FDEE5-12C9-4A08-B4A3-8EAC205F88DB}"/>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1646339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44529-8E64-4EBF-AA9C-65E27F5F78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117A3AB-BBC2-4A88-8979-FC8B9647CC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52A0528-8F78-4862-BAC9-9743475CE229}"/>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5DE7D037-A8E1-4345-8E1E-C9E51CADE2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47D80A-1186-4CC0-B899-44C4D65B9B18}"/>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3793667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EEF30-CB82-4D0E-B3FF-9B63B00F00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CE6D7F-0FC1-4E80-938B-2C41BE29D4F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44A1658-94C3-4D7F-839B-61DD96AF7DF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D43FF4D-982F-49FE-A2F4-EF3B6973D452}"/>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6" name="页脚占位符 5">
            <a:extLst>
              <a:ext uri="{FF2B5EF4-FFF2-40B4-BE49-F238E27FC236}">
                <a16:creationId xmlns:a16="http://schemas.microsoft.com/office/drawing/2014/main" id="{BA2116ED-4EC1-4A9A-B6C3-4B6E26CF15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65F612-639D-4B44-AF8C-102FE77DE281}"/>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3616115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37995-F2F2-41C9-8206-17B9564A71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C1CC26-23C0-4B72-9AA7-28D41E0B08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0D3DD57-356B-483A-9073-A059711BE20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7C9D462-D82F-4E62-A873-8A98E38A4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2800A31-CA87-45EF-9677-B0FE5D7F0AB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8974132-066A-4B94-838C-6A33DECECDFA}"/>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8" name="页脚占位符 7">
            <a:extLst>
              <a:ext uri="{FF2B5EF4-FFF2-40B4-BE49-F238E27FC236}">
                <a16:creationId xmlns:a16="http://schemas.microsoft.com/office/drawing/2014/main" id="{BA702DCD-DC46-4599-9138-BF97F7D00D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A35CB1C-F7F2-413C-AC42-76AB79D0F47B}"/>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2079796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ADAC0-B75E-455A-9E1C-FB821FD16D5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AE97DD-6FF6-46BF-B2DF-5B25A7E2A34C}"/>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4" name="页脚占位符 3">
            <a:extLst>
              <a:ext uri="{FF2B5EF4-FFF2-40B4-BE49-F238E27FC236}">
                <a16:creationId xmlns:a16="http://schemas.microsoft.com/office/drawing/2014/main" id="{E3F21AA4-01A2-4C03-954E-703391C7BA5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48F7C78-E075-4E98-BAB9-7C828CC94C60}"/>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38498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BCA0B9-99B2-41DB-8E7A-03104743FDD3}"/>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3" name="页脚占位符 2">
            <a:extLst>
              <a:ext uri="{FF2B5EF4-FFF2-40B4-BE49-F238E27FC236}">
                <a16:creationId xmlns:a16="http://schemas.microsoft.com/office/drawing/2014/main" id="{1E7A1D31-6955-486D-A5A7-ECEFF3B98B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75AD90-5DC7-476E-BCEE-9BD0B2B68CE6}"/>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452299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32216-DE64-44D8-924A-461B1AD993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D456F4-A8A3-49EE-9E71-BBF037995C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056E36A-6ECF-4AC9-890B-577440560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F7D443B-9EAA-4C12-AE5D-2A8955EF50DD}"/>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6" name="页脚占位符 5">
            <a:extLst>
              <a:ext uri="{FF2B5EF4-FFF2-40B4-BE49-F238E27FC236}">
                <a16:creationId xmlns:a16="http://schemas.microsoft.com/office/drawing/2014/main" id="{6A98BBBD-9BC9-4197-AF83-7223F636FB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364B99-F344-4462-825D-A2468D29846B}"/>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1730196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C3672-BDC9-4271-81AD-228DBB6F3E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355DAC-4550-4204-AF81-FDD76A5BD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62529E-4FF2-4168-B172-C2F218101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1E1AE1E-3A7B-4DF3-B18D-882F3F3A2C46}"/>
              </a:ext>
            </a:extLst>
          </p:cNvPr>
          <p:cNvSpPr>
            <a:spLocks noGrp="1"/>
          </p:cNvSpPr>
          <p:nvPr>
            <p:ph type="dt" sz="half" idx="10"/>
          </p:nvPr>
        </p:nvSpPr>
        <p:spPr/>
        <p:txBody>
          <a:bodyPr/>
          <a:lstStyle/>
          <a:p>
            <a:fld id="{4FFBE513-BC1F-4F31-8B61-643D9AE35F5B}" type="datetimeFigureOut">
              <a:rPr lang="zh-CN" altLang="en-US" smtClean="0"/>
              <a:t>2020/11/16</a:t>
            </a:fld>
            <a:endParaRPr lang="zh-CN" altLang="en-US"/>
          </a:p>
        </p:txBody>
      </p:sp>
      <p:sp>
        <p:nvSpPr>
          <p:cNvPr id="6" name="页脚占位符 5">
            <a:extLst>
              <a:ext uri="{FF2B5EF4-FFF2-40B4-BE49-F238E27FC236}">
                <a16:creationId xmlns:a16="http://schemas.microsoft.com/office/drawing/2014/main" id="{8D4A3DA2-DDCA-42EE-A812-75EC163A5A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E3A6DA-E44F-4C87-8466-AE355EF1F4D3}"/>
              </a:ext>
            </a:extLst>
          </p:cNvPr>
          <p:cNvSpPr>
            <a:spLocks noGrp="1"/>
          </p:cNvSpPr>
          <p:nvPr>
            <p:ph type="sldNum" sz="quarter" idx="12"/>
          </p:nvPr>
        </p:nvSpPr>
        <p:spPr/>
        <p:txBody>
          <a:body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1580901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8EE0D2-CB98-4DB0-8159-60CF27C67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3899BD-0E8A-4FC1-9E3B-65F6133B3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BE5AEBD-2B59-4EBA-A913-2B9EEE4AB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BE513-BC1F-4F31-8B61-643D9AE35F5B}" type="datetimeFigureOut">
              <a:rPr lang="zh-CN" altLang="en-US" smtClean="0"/>
              <a:t>2020/11/16</a:t>
            </a:fld>
            <a:endParaRPr lang="zh-CN" altLang="en-US"/>
          </a:p>
        </p:txBody>
      </p:sp>
      <p:sp>
        <p:nvSpPr>
          <p:cNvPr id="5" name="页脚占位符 4">
            <a:extLst>
              <a:ext uri="{FF2B5EF4-FFF2-40B4-BE49-F238E27FC236}">
                <a16:creationId xmlns:a16="http://schemas.microsoft.com/office/drawing/2014/main" id="{478116A2-CC7B-4AC5-B88C-01040A1C7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A880A6-5D53-48BC-AE7C-07D80F69D1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0851D7-3552-44AB-8522-5B5C38BBEDA5}" type="slidenum">
              <a:rPr lang="zh-CN" altLang="en-US" smtClean="0"/>
              <a:t>‹#›</a:t>
            </a:fld>
            <a:endParaRPr lang="zh-CN" altLang="en-US"/>
          </a:p>
        </p:txBody>
      </p:sp>
    </p:spTree>
    <p:extLst>
      <p:ext uri="{BB962C8B-B14F-4D97-AF65-F5344CB8AC3E}">
        <p14:creationId xmlns:p14="http://schemas.microsoft.com/office/powerpoint/2010/main" val="420711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rotWithShape="1">
          <a:blip r:embed="rId3"/>
          <a:srcRect t="2687" r="26739" b="52428"/>
          <a:stretch/>
        </p:blipFill>
        <p:spPr>
          <a:xfrm>
            <a:off x="0" y="82475"/>
            <a:ext cx="7724633" cy="6693050"/>
          </a:xfrm>
          <a:custGeom>
            <a:avLst/>
            <a:gdLst>
              <a:gd name="connsiteX0" fmla="*/ 4293642 w 7724633"/>
              <a:gd name="connsiteY0" fmla="*/ 3274266 h 6693050"/>
              <a:gd name="connsiteX1" fmla="*/ 4400145 w 7724633"/>
              <a:gd name="connsiteY1" fmla="*/ 3274266 h 6693050"/>
              <a:gd name="connsiteX2" fmla="*/ 4293642 w 7724633"/>
              <a:gd name="connsiteY2" fmla="*/ 3274760 h 6693050"/>
              <a:gd name="connsiteX3" fmla="*/ 0 w 7724633"/>
              <a:gd name="connsiteY3" fmla="*/ 0 h 6693050"/>
              <a:gd name="connsiteX4" fmla="*/ 7724633 w 7724633"/>
              <a:gd name="connsiteY4" fmla="*/ 0 h 6693050"/>
              <a:gd name="connsiteX5" fmla="*/ 7724633 w 7724633"/>
              <a:gd name="connsiteY5" fmla="*/ 6693050 h 6693050"/>
              <a:gd name="connsiteX6" fmla="*/ 0 w 7724633"/>
              <a:gd name="connsiteY6" fmla="*/ 6693050 h 6693050"/>
              <a:gd name="connsiteX7" fmla="*/ 0 w 7724633"/>
              <a:gd name="connsiteY7" fmla="*/ 4560322 h 6693050"/>
              <a:gd name="connsiteX8" fmla="*/ 3962292 w 7724633"/>
              <a:gd name="connsiteY8" fmla="*/ 4560322 h 6693050"/>
              <a:gd name="connsiteX9" fmla="*/ 4293642 w 7724633"/>
              <a:gd name="connsiteY9" fmla="*/ 4560322 h 6693050"/>
              <a:gd name="connsiteX10" fmla="*/ 5199440 w 7724633"/>
              <a:gd name="connsiteY10" fmla="*/ 4560322 h 6693050"/>
              <a:gd name="connsiteX11" fmla="*/ 5186357 w 7724633"/>
              <a:gd name="connsiteY11" fmla="*/ 4547360 h 6693050"/>
              <a:gd name="connsiteX12" fmla="*/ 6469040 w 7724633"/>
              <a:gd name="connsiteY12" fmla="*/ 3264677 h 6693050"/>
              <a:gd name="connsiteX13" fmla="*/ 5525526 w 7724633"/>
              <a:gd name="connsiteY13" fmla="*/ 3269050 h 6693050"/>
              <a:gd name="connsiteX14" fmla="*/ 4293642 w 7724633"/>
              <a:gd name="connsiteY14" fmla="*/ 2048534 h 6693050"/>
              <a:gd name="connsiteX15" fmla="*/ 4293642 w 7724633"/>
              <a:gd name="connsiteY15" fmla="*/ 2048535 h 6693050"/>
              <a:gd name="connsiteX16" fmla="*/ 0 w 7724633"/>
              <a:gd name="connsiteY16" fmla="*/ 2048535 h 669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24633" h="6693050">
                <a:moveTo>
                  <a:pt x="4293642" y="3274266"/>
                </a:moveTo>
                <a:lnTo>
                  <a:pt x="4400145" y="3274266"/>
                </a:lnTo>
                <a:lnTo>
                  <a:pt x="4293642" y="3274760"/>
                </a:lnTo>
                <a:close/>
                <a:moveTo>
                  <a:pt x="0" y="0"/>
                </a:moveTo>
                <a:lnTo>
                  <a:pt x="7724633" y="0"/>
                </a:lnTo>
                <a:lnTo>
                  <a:pt x="7724633" y="6693050"/>
                </a:lnTo>
                <a:lnTo>
                  <a:pt x="0" y="6693050"/>
                </a:lnTo>
                <a:lnTo>
                  <a:pt x="0" y="4560322"/>
                </a:lnTo>
                <a:lnTo>
                  <a:pt x="3962292" y="4560322"/>
                </a:lnTo>
                <a:lnTo>
                  <a:pt x="4293642" y="4560322"/>
                </a:lnTo>
                <a:lnTo>
                  <a:pt x="5199440" y="4560322"/>
                </a:lnTo>
                <a:lnTo>
                  <a:pt x="5186357" y="4547360"/>
                </a:lnTo>
                <a:lnTo>
                  <a:pt x="6469040" y="3264677"/>
                </a:lnTo>
                <a:lnTo>
                  <a:pt x="5525526" y="3269050"/>
                </a:lnTo>
                <a:lnTo>
                  <a:pt x="4293642" y="2048534"/>
                </a:lnTo>
                <a:lnTo>
                  <a:pt x="4293642" y="2048535"/>
                </a:lnTo>
                <a:lnTo>
                  <a:pt x="0" y="2048535"/>
                </a:lnTo>
                <a:close/>
              </a:path>
            </a:pathLst>
          </a:custGeom>
        </p:spPr>
      </p:pic>
      <p:sp>
        <p:nvSpPr>
          <p:cNvPr id="36" name="任意多边形 35"/>
          <p:cNvSpPr/>
          <p:nvPr/>
        </p:nvSpPr>
        <p:spPr>
          <a:xfrm>
            <a:off x="0" y="2160863"/>
            <a:ext cx="6366158" cy="2452080"/>
          </a:xfrm>
          <a:custGeom>
            <a:avLst/>
            <a:gdLst/>
            <a:ahLst/>
            <a:cxnLst/>
            <a:rect l="l" t="t" r="r" b="b"/>
            <a:pathLst>
              <a:path w="6389611" h="2461113">
                <a:moveTo>
                  <a:pt x="4258101" y="1201003"/>
                </a:moveTo>
                <a:lnTo>
                  <a:pt x="4258101" y="1201487"/>
                </a:lnTo>
                <a:lnTo>
                  <a:pt x="4362455" y="1201003"/>
                </a:lnTo>
                <a:close/>
                <a:moveTo>
                  <a:pt x="4258101" y="0"/>
                </a:moveTo>
                <a:lnTo>
                  <a:pt x="5465132" y="1195892"/>
                </a:lnTo>
                <a:lnTo>
                  <a:pt x="6389611" y="1191607"/>
                </a:lnTo>
                <a:lnTo>
                  <a:pt x="5132806" y="2448412"/>
                </a:lnTo>
                <a:lnTo>
                  <a:pt x="5145625" y="2461113"/>
                </a:lnTo>
                <a:lnTo>
                  <a:pt x="4258101" y="2461113"/>
                </a:lnTo>
                <a:lnTo>
                  <a:pt x="3933436" y="2461113"/>
                </a:lnTo>
                <a:lnTo>
                  <a:pt x="0" y="2461113"/>
                </a:lnTo>
                <a:lnTo>
                  <a:pt x="0" y="1"/>
                </a:lnTo>
                <a:lnTo>
                  <a:pt x="4258101" y="1"/>
                </a:lnTo>
                <a:close/>
              </a:path>
            </a:pathLst>
          </a:cu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74037" y="2663628"/>
            <a:ext cx="3722494" cy="1446550"/>
          </a:xfrm>
          <a:prstGeom prst="rect">
            <a:avLst/>
          </a:prstGeom>
          <a:noFill/>
        </p:spPr>
        <p:txBody>
          <a:bodyPr wrap="none" rtlCol="0">
            <a:spAutoFit/>
          </a:bodyPr>
          <a:lstStyle/>
          <a:p>
            <a:r>
              <a:rPr lang="en-US" altLang="zh-CN" sz="8800" b="1" dirty="0">
                <a:solidFill>
                  <a:schemeClr val="bg1"/>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sym typeface="Century Gothic" panose="020B0502020202020204" pitchFamily="34" charset="0"/>
              </a:rPr>
              <a:t>Database</a:t>
            </a:r>
            <a:endParaRPr lang="zh-CN" altLang="en-US" sz="8800" b="1" dirty="0">
              <a:solidFill>
                <a:schemeClr val="bg1"/>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sym typeface="Century Gothic" panose="020B0502020202020204" pitchFamily="34" charset="0"/>
            </a:endParaRPr>
          </a:p>
        </p:txBody>
      </p:sp>
      <p:sp>
        <p:nvSpPr>
          <p:cNvPr id="64" name="矩形 63"/>
          <p:cNvSpPr/>
          <p:nvPr/>
        </p:nvSpPr>
        <p:spPr>
          <a:xfrm>
            <a:off x="5814860" y="1497089"/>
            <a:ext cx="5925020" cy="1107996"/>
          </a:xfrm>
          <a:prstGeom prst="rect">
            <a:avLst/>
          </a:prstGeom>
        </p:spPr>
        <p:txBody>
          <a:bodyPr wrap="none">
            <a:spAutoFit/>
          </a:bodyPr>
          <a:lstStyle/>
          <a:p>
            <a:pPr algn="dist"/>
            <a:r>
              <a:rPr lang="en-US" altLang="zh-CN" sz="6600" b="1" dirty="0">
                <a:ln w="9525">
                  <a:noFill/>
                </a:ln>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Presentation 1</a:t>
            </a:r>
            <a:endParaRPr lang="zh-CN" altLang="en-US" sz="6600" dirty="0">
              <a:solidFill>
                <a:schemeClr val="tx1">
                  <a:lumMod val="75000"/>
                  <a:lumOff val="25000"/>
                </a:schemeClr>
              </a:solidFill>
            </a:endParaRPr>
          </a:p>
        </p:txBody>
      </p:sp>
      <p:sp>
        <p:nvSpPr>
          <p:cNvPr id="66" name="文本框 65">
            <a:extLst>
              <a:ext uri="{FF2B5EF4-FFF2-40B4-BE49-F238E27FC236}">
                <a16:creationId xmlns:a16="http://schemas.microsoft.com/office/drawing/2014/main" id="{77C07C71-6B60-4C0C-B01E-F8C9C7A267B3}"/>
              </a:ext>
            </a:extLst>
          </p:cNvPr>
          <p:cNvSpPr txBox="1"/>
          <p:nvPr/>
        </p:nvSpPr>
        <p:spPr>
          <a:xfrm>
            <a:off x="6449869" y="2910889"/>
            <a:ext cx="5368353" cy="769441"/>
          </a:xfrm>
          <a:prstGeom prst="rect">
            <a:avLst/>
          </a:prstGeom>
          <a:solidFill>
            <a:schemeClr val="bg1"/>
          </a:solidFill>
        </p:spPr>
        <p:txBody>
          <a:bodyPr wrap="square" rtlCol="0">
            <a:spAutoFit/>
          </a:bodyPr>
          <a:lstStyle/>
          <a:p>
            <a:r>
              <a:rPr lang="zh-CN" altLang="en-US" sz="4400" b="1" dirty="0">
                <a:ln w="9525">
                  <a:noFill/>
                </a:ln>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数据</a:t>
            </a:r>
            <a:r>
              <a:rPr lang="zh-CN" altLang="en-US" sz="4400" b="1" dirty="0">
                <a:ln w="9525">
                  <a:noFill/>
                </a:ln>
                <a:solidFill>
                  <a:srgbClr val="0F6D9E"/>
                </a:solidFill>
                <a:latin typeface="Century Gothic" panose="020B0502020202020204" pitchFamily="34" charset="0"/>
                <a:ea typeface="微软雅黑" panose="020B0503020204020204" pitchFamily="34" charset="-122"/>
                <a:sym typeface="Century Gothic" panose="020B0502020202020204" pitchFamily="34" charset="0"/>
              </a:rPr>
              <a:t>获取</a:t>
            </a:r>
            <a:r>
              <a:rPr lang="zh-CN" altLang="en-US" sz="4400" b="1" dirty="0">
                <a:ln w="9525">
                  <a:noFill/>
                </a:ln>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与数据</a:t>
            </a:r>
            <a:r>
              <a:rPr lang="zh-CN" altLang="en-US" sz="4400" b="1" dirty="0">
                <a:ln w="9525">
                  <a:noFill/>
                </a:ln>
                <a:solidFill>
                  <a:srgbClr val="0F6D9E"/>
                </a:solidFill>
                <a:latin typeface="Century Gothic" panose="020B0502020202020204" pitchFamily="34" charset="0"/>
                <a:ea typeface="微软雅黑" panose="020B0503020204020204" pitchFamily="34" charset="-122"/>
                <a:sym typeface="Century Gothic" panose="020B0502020202020204" pitchFamily="34" charset="0"/>
              </a:rPr>
              <a:t>勘测</a:t>
            </a:r>
            <a:endParaRPr lang="zh-CN" altLang="en-US" sz="4400" b="1" dirty="0">
              <a:ln w="9525">
                <a:noFill/>
              </a:ln>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7" name="矩形 66"/>
          <p:cNvSpPr/>
          <p:nvPr/>
        </p:nvSpPr>
        <p:spPr>
          <a:xfrm>
            <a:off x="6449869" y="3842919"/>
            <a:ext cx="4365298" cy="430887"/>
          </a:xfrm>
          <a:prstGeom prst="rect">
            <a:avLst/>
          </a:prstGeom>
        </p:spPr>
        <p:txBody>
          <a:bodyPr wrap="none">
            <a:spAutoFit/>
          </a:bodyPr>
          <a:lstStyle/>
          <a:p>
            <a:r>
              <a:rPr lang="en-US" altLang="zh-CN" sz="2200" dirty="0">
                <a:solidFill>
                  <a:schemeClr val="tx1">
                    <a:lumMod val="65000"/>
                    <a:lumOff val="35000"/>
                  </a:schemeClr>
                </a:solidFill>
                <a:latin typeface="Century Gothic" panose="020B0502020202020204" pitchFamily="34" charset="0"/>
              </a:rPr>
              <a:t>Data Accessing and Surveying</a:t>
            </a:r>
            <a:endParaRPr lang="zh-CN" altLang="en-US" sz="2200" dirty="0">
              <a:solidFill>
                <a:schemeClr val="tx1">
                  <a:lumMod val="65000"/>
                  <a:lumOff val="35000"/>
                </a:schemeClr>
              </a:solidFill>
              <a:latin typeface="Century Gothic" panose="020B0502020202020204" pitchFamily="34" charset="0"/>
            </a:endParaRPr>
          </a:p>
        </p:txBody>
      </p:sp>
      <p:sp>
        <p:nvSpPr>
          <p:cNvPr id="68" name="文本框 67">
            <a:extLst>
              <a:ext uri="{FF2B5EF4-FFF2-40B4-BE49-F238E27FC236}">
                <a16:creationId xmlns:a16="http://schemas.microsoft.com/office/drawing/2014/main" id="{6861EC70-CDDE-4C84-9887-2A9FF649224A}"/>
              </a:ext>
            </a:extLst>
          </p:cNvPr>
          <p:cNvSpPr txBox="1"/>
          <p:nvPr/>
        </p:nvSpPr>
        <p:spPr>
          <a:xfrm>
            <a:off x="6538111" y="4864960"/>
            <a:ext cx="5201769" cy="389010"/>
          </a:xfrm>
          <a:prstGeom prst="rect">
            <a:avLst/>
          </a:prstGeom>
          <a:solidFill>
            <a:srgbClr val="2CACC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zh-CN"/>
            </a:defPPr>
            <a:lvl1pPr marL="0" marR="0" indent="0" algn="ctr" defTabSz="914400" eaLnBrk="1" latinLnBrk="0" hangingPunct="1">
              <a:lnSpc>
                <a:spcPct val="100000"/>
              </a:lnSpc>
              <a:buClrTx/>
              <a:buSzTx/>
              <a:buNone/>
              <a:tabLst/>
              <a:defRPr kumimoji="0" sz="2000" b="0" i="0" u="none" strike="noStrike" cap="none" normalizeH="0" baseline="0">
                <a:ln>
                  <a:noFill/>
                </a:ln>
                <a:solidFill>
                  <a:schemeClr val="bg1"/>
                </a:solidFill>
                <a:effectLst/>
                <a:latin typeface="+mj-ea"/>
                <a:ea typeface="+mj-ea"/>
              </a:defRPr>
            </a:lvl1pPr>
          </a:lstStyle>
          <a:p>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傅尔正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田翔宇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赵宇珩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朱秦</a:t>
            </a:r>
          </a:p>
        </p:txBody>
      </p:sp>
    </p:spTree>
    <p:extLst>
      <p:ext uri="{BB962C8B-B14F-4D97-AF65-F5344CB8AC3E}">
        <p14:creationId xmlns:p14="http://schemas.microsoft.com/office/powerpoint/2010/main" val="440988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6"/>
                                        </p:tgtEl>
                                        <p:attrNameLst>
                                          <p:attrName>ppt_y</p:attrName>
                                        </p:attrNameLst>
                                      </p:cBhvr>
                                      <p:tavLst>
                                        <p:tav tm="0">
                                          <p:val>
                                            <p:strVal val="#ppt_y"/>
                                          </p:val>
                                        </p:tav>
                                        <p:tav tm="100000">
                                          <p:val>
                                            <p:strVal val="#ppt_y"/>
                                          </p:val>
                                        </p:tav>
                                      </p:tavLst>
                                    </p:anim>
                                    <p:anim calcmode="lin" valueType="num">
                                      <p:cBhvr>
                                        <p:cTn id="15" dur="500" fill="hold"/>
                                        <p:tgtEl>
                                          <p:spTgt spid="66"/>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6"/>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6"/>
                                        </p:tgtEl>
                                      </p:cBhvr>
                                    </p:animEffect>
                                  </p:childTnLst>
                                </p:cTn>
                              </p:par>
                            </p:childTnLst>
                          </p:cTn>
                        </p:par>
                        <p:par>
                          <p:cTn id="18" fill="hold">
                            <p:stCondLst>
                              <p:cond delay="1400"/>
                            </p:stCondLst>
                            <p:childTnLst>
                              <p:par>
                                <p:cTn id="19" presetID="14" presetClass="entr" presetSubtype="10" fill="hold" grpId="0" nodeType="after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randombar(horizontal)">
                                      <p:cBhvr>
                                        <p:cTn id="21" dur="500"/>
                                        <p:tgtEl>
                                          <p:spTgt spid="67"/>
                                        </p:tgtEl>
                                      </p:cBhvr>
                                    </p:animEffect>
                                  </p:childTnLst>
                                </p:cTn>
                              </p:par>
                            </p:childTnLst>
                          </p:cTn>
                        </p:par>
                        <p:par>
                          <p:cTn id="22" fill="hold">
                            <p:stCondLst>
                              <p:cond delay="1900"/>
                            </p:stCondLst>
                            <p:childTnLst>
                              <p:par>
                                <p:cTn id="23" presetID="10" presetClass="entr" presetSubtype="0" fill="hold" grpId="0" nodeType="after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66" grpId="0" animBg="1"/>
      <p:bldP spid="67" grpId="0"/>
      <p:bldP spid="68" grpId="0" animBg="1"/>
    </p:bldLst>
  </p:timing>
  <p:extLst mod="1">
    <p:ext uri="{E180D4A7-C9FB-4DFB-919C-405C955672EB}">
      <p14:showEvtLst xmlns:p14="http://schemas.microsoft.com/office/powerpoint/2010/main">
        <p14:playEvt time="24" objId="35"/>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649603"/>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478789"/>
            <a:ext cx="8432200" cy="1871903"/>
          </a:xfrm>
          <a:custGeom>
            <a:avLst/>
            <a:gdLst/>
            <a:ahLst/>
            <a:cxnLst/>
            <a:rect l="l" t="t" r="r" b="b"/>
            <a:pathLst>
              <a:path w="4284268" h="1404000">
                <a:moveTo>
                  <a:pt x="0" y="0"/>
                </a:moveTo>
                <a:lnTo>
                  <a:pt x="4284268" y="0"/>
                </a:lnTo>
                <a:lnTo>
                  <a:pt x="3473668" y="1404000"/>
                </a:lnTo>
                <a:lnTo>
                  <a:pt x="0" y="1404000"/>
                </a:lnTo>
                <a:close/>
              </a:path>
            </a:pathLst>
          </a:cu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917079"/>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692340"/>
            <a:ext cx="1394003" cy="646331"/>
          </a:xfrm>
          <a:prstGeom prst="rect">
            <a:avLst/>
          </a:prstGeom>
          <a:noFill/>
        </p:spPr>
        <p:txBody>
          <a:bodyPr wrap="square" rtlCol="0">
            <a:spAutoFit/>
          </a:bodyPr>
          <a:lstStyle/>
          <a:p>
            <a:pPr algn="ctr"/>
            <a:r>
              <a:rPr lang="en-US" altLang="zh-CN" sz="3600" b="1" dirty="0">
                <a:solidFill>
                  <a:schemeClr val="bg1"/>
                </a:solidFill>
                <a:cs typeface="+mn-ea"/>
                <a:sym typeface="+mn-lt"/>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205038"/>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cs typeface="+mn-ea"/>
                <a:sym typeface="+mn-lt"/>
              </a:rPr>
              <a:t>1</a:t>
            </a:r>
            <a:endParaRPr lang="zh-CN" altLang="en-US" sz="15335" i="1" dirty="0">
              <a:solidFill>
                <a:schemeClr val="bg1"/>
              </a:solidFill>
              <a:latin typeface="Century Gothic" panose="020B0502020202020204" pitchFamily="34" charset="0"/>
              <a:cs typeface="+mn-ea"/>
              <a:sym typeface="+mn-lt"/>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686493" y="2669065"/>
            <a:ext cx="2646878" cy="830997"/>
          </a:xfrm>
          <a:prstGeom prst="rect">
            <a:avLst/>
          </a:prstGeom>
          <a:noFill/>
        </p:spPr>
        <p:txBody>
          <a:bodyPr wrap="none" rtlCol="0">
            <a:spAutoFit/>
          </a:bodyPr>
          <a:lstStyle/>
          <a:p>
            <a:pPr lvl="0" defTabSz="457200"/>
            <a:r>
              <a:rPr lang="zh-CN" altLang="en-US" sz="4800" b="1"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数据介绍</a:t>
            </a:r>
          </a:p>
        </p:txBody>
      </p:sp>
      <p:sp>
        <p:nvSpPr>
          <p:cNvPr id="8" name="TextBox 12">
            <a:extLst>
              <a:ext uri="{FF2B5EF4-FFF2-40B4-BE49-F238E27FC236}">
                <a16:creationId xmlns:a16="http://schemas.microsoft.com/office/drawing/2014/main" id="{87989898-2987-4AFA-9482-774C1CF3E6EE}"/>
              </a:ext>
            </a:extLst>
          </p:cNvPr>
          <p:cNvSpPr txBox="1"/>
          <p:nvPr/>
        </p:nvSpPr>
        <p:spPr>
          <a:xfrm>
            <a:off x="3686493" y="3616369"/>
            <a:ext cx="5312162" cy="305443"/>
          </a:xfrm>
          <a:prstGeom prst="rect">
            <a:avLst/>
          </a:prstGeom>
          <a:noFill/>
        </p:spPr>
        <p:txBody>
          <a:bodyPr wrap="square" lIns="80620" tIns="40310" rIns="80620" bIns="40310" rtlCol="0">
            <a:spAutoFit/>
          </a:bodyPr>
          <a:lstStyle/>
          <a:p>
            <a:pPr lvl="0" defTabSz="457200">
              <a:lnSpc>
                <a:spcPct val="114000"/>
              </a:lnSpc>
              <a:defRPr/>
            </a:pPr>
            <a:r>
              <a:rPr lang="en-US" altLang="zh-CN" sz="14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Introduction</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2093452"/>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文本框 9">
            <a:extLst>
              <a:ext uri="{FF2B5EF4-FFF2-40B4-BE49-F238E27FC236}">
                <a16:creationId xmlns:a16="http://schemas.microsoft.com/office/drawing/2014/main" id="{7776FD40-F3D8-489E-A885-32E430453BD8}"/>
              </a:ext>
            </a:extLst>
          </p:cNvPr>
          <p:cNvSpPr txBox="1"/>
          <p:nvPr/>
        </p:nvSpPr>
        <p:spPr>
          <a:xfrm>
            <a:off x="6990231" y="6468990"/>
            <a:ext cx="5201769" cy="389010"/>
          </a:xfrm>
          <a:prstGeom prst="rect">
            <a:avLst/>
          </a:prstGeom>
          <a:solidFill>
            <a:srgbClr val="2CACC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zh-CN"/>
            </a:defPPr>
            <a:lvl1pPr marL="0" marR="0" indent="0" algn="ctr" defTabSz="914400" eaLnBrk="1" latinLnBrk="0" hangingPunct="1">
              <a:lnSpc>
                <a:spcPct val="100000"/>
              </a:lnSpc>
              <a:buClrTx/>
              <a:buSzTx/>
              <a:buNone/>
              <a:tabLst/>
              <a:defRPr kumimoji="0" sz="2000" b="0" i="0" u="none" strike="noStrike" cap="none" normalizeH="0" baseline="0">
                <a:ln>
                  <a:noFill/>
                </a:ln>
                <a:solidFill>
                  <a:schemeClr val="bg1"/>
                </a:solidFill>
                <a:effectLst/>
                <a:latin typeface="+mj-ea"/>
                <a:ea typeface="+mj-ea"/>
              </a:defRPr>
            </a:lvl1pPr>
          </a:lstStyle>
          <a:p>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傅尔正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田翔宇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赵宇珩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朱秦</a:t>
            </a:r>
          </a:p>
        </p:txBody>
      </p:sp>
    </p:spTree>
    <p:extLst>
      <p:ext uri="{BB962C8B-B14F-4D97-AF65-F5344CB8AC3E}">
        <p14:creationId xmlns:p14="http://schemas.microsoft.com/office/powerpoint/2010/main" val="559811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par>
                          <p:cTn id="42" fill="hold">
                            <p:stCondLst>
                              <p:cond delay="4400"/>
                            </p:stCondLst>
                            <p:childTnLst>
                              <p:par>
                                <p:cTn id="43" presetID="42" presetClass="entr" presetSubtype="0"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par>
                          <p:cTn id="48" fill="hold">
                            <p:stCondLst>
                              <p:cond delay="5400"/>
                            </p:stCondLst>
                            <p:childTnLst>
                              <p:par>
                                <p:cTn id="49" presetID="10"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8" grpId="0"/>
      <p:bldP spid="14" grpId="0" bldLvl="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53A39E60-09C7-4146-B113-210C353624CD}"/>
              </a:ext>
            </a:extLst>
          </p:cNvPr>
          <p:cNvSpPr/>
          <p:nvPr/>
        </p:nvSpPr>
        <p:spPr bwMode="auto">
          <a:xfrm>
            <a:off x="5675374" y="2333048"/>
            <a:ext cx="5794532" cy="2938824"/>
          </a:xfrm>
          <a:prstGeom prst="rect">
            <a:avLst/>
          </a:prstGeom>
          <a:solidFill>
            <a:srgbClr val="2CACC5"/>
          </a:solidFill>
          <a:ln w="12700" cap="flat" cmpd="sng" algn="ctr">
            <a:no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defTabSz="913943" fontAlgn="base">
              <a:spcBef>
                <a:spcPct val="0"/>
              </a:spcBef>
              <a:spcAft>
                <a:spcPct val="0"/>
              </a:spcAft>
            </a:pPr>
            <a:endParaRPr lang="zh-CN" altLang="en-US" sz="1999">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TextBox 2">
            <a:extLst>
              <a:ext uri="{FF2B5EF4-FFF2-40B4-BE49-F238E27FC236}">
                <a16:creationId xmlns:a16="http://schemas.microsoft.com/office/drawing/2014/main" id="{3F6B3D72-8577-40D4-A8C8-AF5FF09F1059}"/>
              </a:ext>
            </a:extLst>
          </p:cNvPr>
          <p:cNvSpPr txBox="1"/>
          <p:nvPr/>
        </p:nvSpPr>
        <p:spPr>
          <a:xfrm>
            <a:off x="6902790" y="2328596"/>
            <a:ext cx="4310029" cy="2923364"/>
          </a:xfrm>
          <a:prstGeom prst="rect">
            <a:avLst/>
          </a:prstGeom>
          <a:noFill/>
        </p:spPr>
        <p:txBody>
          <a:bodyPr wrap="square" rtlCol="0">
            <a:spAutoFit/>
          </a:bodyPr>
          <a:lstStyle>
            <a:defPPr>
              <a:defRPr lang="zh-CN"/>
            </a:defPPr>
            <a:lvl1pPr algn="just" fontAlgn="auto">
              <a:spcBef>
                <a:spcPts val="0"/>
              </a:spcBef>
              <a:spcAft>
                <a:spcPts val="0"/>
              </a:spcAft>
              <a:defRPr sz="2000" kern="0">
                <a:solidFill>
                  <a:sysClr val="windowText" lastClr="000000"/>
                </a:solidFill>
                <a:latin typeface="+mj-ea"/>
                <a:ea typeface="+mj-ea"/>
              </a:defRPr>
            </a:lvl1pPr>
          </a:lstStyle>
          <a:p>
            <a:pPr indent="507346" defTabSz="913943">
              <a:lnSpc>
                <a:spcPts val="2799"/>
              </a:lnSpc>
            </a:pPr>
            <a:r>
              <a:rPr lang="en-US" altLang="zh-CN"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GitHub</a:t>
            </a:r>
            <a:r>
              <a:rPr lang="zh-CN" altLang="en-US"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是通过</a:t>
            </a:r>
            <a:r>
              <a:rPr lang="en-US" altLang="zh-CN"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Git</a:t>
            </a:r>
            <a:r>
              <a:rPr lang="zh-CN" altLang="en-US"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进行版本控制的软件源代码托管服务平台，除了允许个人和组织创建和访问保管中的代码以外，它也提供了一些方便社会化共同软件开发的功能，即一般人口中的社区功能，包括允许用户追踪其他用户、组织、软件库的动态，对软件代码的改动和</a:t>
            </a:r>
            <a:r>
              <a:rPr lang="en-US" altLang="zh-CN"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bug</a:t>
            </a:r>
            <a:r>
              <a:rPr lang="zh-CN" altLang="en-US"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提出评论等。事实上已经成为了世界上最大的代码存放网站和开源社区。</a:t>
            </a:r>
            <a:endParaRPr lang="en-US" altLang="zh-CN" sz="16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2" name="组合 1">
            <a:extLst>
              <a:ext uri="{FF2B5EF4-FFF2-40B4-BE49-F238E27FC236}">
                <a16:creationId xmlns:a16="http://schemas.microsoft.com/office/drawing/2014/main" id="{C239F628-FF7B-4915-8006-756C1E98422A}"/>
              </a:ext>
            </a:extLst>
          </p:cNvPr>
          <p:cNvGrpSpPr/>
          <p:nvPr/>
        </p:nvGrpSpPr>
        <p:grpSpPr>
          <a:xfrm>
            <a:off x="7062762" y="1683606"/>
            <a:ext cx="3442327" cy="522948"/>
            <a:chOff x="7062762" y="1683606"/>
            <a:chExt cx="3442327" cy="522948"/>
          </a:xfrm>
        </p:grpSpPr>
        <p:sp>
          <p:nvSpPr>
            <p:cNvPr id="54" name="矩形 53">
              <a:extLst>
                <a:ext uri="{FF2B5EF4-FFF2-40B4-BE49-F238E27FC236}">
                  <a16:creationId xmlns:a16="http://schemas.microsoft.com/office/drawing/2014/main" id="{F9B426E9-566D-4663-8A2A-54D3B88EB7C2}"/>
                </a:ext>
              </a:extLst>
            </p:cNvPr>
            <p:cNvSpPr/>
            <p:nvPr/>
          </p:nvSpPr>
          <p:spPr>
            <a:xfrm>
              <a:off x="7412471" y="1683606"/>
              <a:ext cx="3092618" cy="522948"/>
            </a:xfrm>
            <a:prstGeom prst="rect">
              <a:avLst/>
            </a:prstGeom>
            <a:noFill/>
          </p:spPr>
          <p:txBody>
            <a:bodyPr wrap="square" rtlCol="0">
              <a:spAutoFit/>
            </a:bodyPr>
            <a:lstStyle/>
            <a:p>
              <a:pPr defTabSz="913943" fontAlgn="base">
                <a:spcBef>
                  <a:spcPct val="0"/>
                </a:spcBef>
                <a:spcAft>
                  <a:spcPct val="0"/>
                </a:spcAft>
              </a:pPr>
              <a:r>
                <a:rPr lang="en-US" altLang="zh-CN" sz="27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GitHub</a:t>
              </a:r>
              <a:endParaRPr lang="zh-CN" altLang="en-US" sz="27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5" name="Freeform 15">
              <a:extLst>
                <a:ext uri="{FF2B5EF4-FFF2-40B4-BE49-F238E27FC236}">
                  <a16:creationId xmlns:a16="http://schemas.microsoft.com/office/drawing/2014/main" id="{F165DA3D-E5FA-4D87-9929-FCFC77B16670}"/>
                </a:ext>
              </a:extLst>
            </p:cNvPr>
            <p:cNvSpPr>
              <a:spLocks noEditPoints="1"/>
            </p:cNvSpPr>
            <p:nvPr/>
          </p:nvSpPr>
          <p:spPr bwMode="auto">
            <a:xfrm>
              <a:off x="7062762" y="1755328"/>
              <a:ext cx="353647" cy="362067"/>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0F6D9E"/>
            </a:solidFill>
            <a:ln>
              <a:noFill/>
            </a:ln>
            <a:extLst/>
          </p:spPr>
          <p:txBody>
            <a:bodyPr vert="horz" wrap="square" lIns="91392" tIns="45696" rIns="91392" bIns="45696" numCol="1" anchor="t" anchorCtr="0" compatLnSpc="1">
              <a:prstTxWarp prst="textNoShape">
                <a:avLst/>
              </a:prstTxWarp>
            </a:bodyPr>
            <a:lstStyle/>
            <a:p>
              <a:pPr defTabSz="913943" fontAlgn="base">
                <a:spcBef>
                  <a:spcPct val="0"/>
                </a:spcBef>
                <a:spcAft>
                  <a:spcPct val="0"/>
                </a:spcAft>
              </a:pPr>
              <a:endParaRPr lang="zh-CN" altLang="en-US" sz="1799">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pic>
        <p:nvPicPr>
          <p:cNvPr id="45" name="图片 44">
            <a:extLst>
              <a:ext uri="{FF2B5EF4-FFF2-40B4-BE49-F238E27FC236}">
                <a16:creationId xmlns:a16="http://schemas.microsoft.com/office/drawing/2014/main" id="{6E97E0C9-A316-4B0C-AF58-F60B18228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 y="1936361"/>
            <a:ext cx="6645704" cy="3732198"/>
          </a:xfrm>
          <a:prstGeom prst="rect">
            <a:avLst/>
          </a:prstGeom>
          <a:ln>
            <a:noFill/>
          </a:ln>
          <a:effectLst>
            <a:outerShdw blurRad="292100" dist="139700" dir="2700000" algn="tl" rotWithShape="0">
              <a:srgbClr val="333333">
                <a:alpha val="65000"/>
              </a:srgbClr>
            </a:outerShdw>
          </a:effectLst>
        </p:spPr>
      </p:pic>
      <p:pic>
        <p:nvPicPr>
          <p:cNvPr id="27" name="Picture 4" descr="GitHub: Where the world builds software · GitHub">
            <a:extLst>
              <a:ext uri="{FF2B5EF4-FFF2-40B4-BE49-F238E27FC236}">
                <a16:creationId xmlns:a16="http://schemas.microsoft.com/office/drawing/2014/main" id="{75B20463-E86D-4B05-8408-EA973132D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47" y="1936361"/>
            <a:ext cx="7108949" cy="3732198"/>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1" y="240001"/>
            <a:ext cx="4220549" cy="523220"/>
            <a:chOff x="1" y="378896"/>
            <a:chExt cx="4220549" cy="523220"/>
          </a:xfrm>
        </p:grpSpPr>
        <p:sp>
          <p:nvSpPr>
            <p:cNvPr id="18" name="文本框 17">
              <a:extLst>
                <a:ext uri="{FF2B5EF4-FFF2-40B4-BE49-F238E27FC236}">
                  <a16:creationId xmlns:a16="http://schemas.microsoft.com/office/drawing/2014/main" id="{A69D84BD-995A-40F3-9245-3A112D8B3EAF}"/>
                </a:ext>
              </a:extLst>
            </p:cNvPr>
            <p:cNvSpPr txBox="1"/>
            <p:nvPr/>
          </p:nvSpPr>
          <p:spPr>
            <a:xfrm>
              <a:off x="611870" y="378896"/>
              <a:ext cx="3608680"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数据集：</a:t>
              </a:r>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GH Archive</a:t>
              </a:r>
              <a:endPar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19" name="组合 18"/>
            <p:cNvGrpSpPr/>
            <p:nvPr/>
          </p:nvGrpSpPr>
          <p:grpSpPr>
            <a:xfrm>
              <a:off x="1" y="425063"/>
              <a:ext cx="529962" cy="430887"/>
              <a:chOff x="1" y="363398"/>
              <a:chExt cx="529962" cy="430887"/>
            </a:xfrm>
          </p:grpSpPr>
          <p:sp>
            <p:nvSpPr>
              <p:cNvPr id="20" name="矩形 19">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1" name="矩形 20">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22" name="组合 21">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23" name="矩形 22">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4" name="平行四边形 23">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5" name="平行四边形 24">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6" name="平行四边形 25">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pic>
        <p:nvPicPr>
          <p:cNvPr id="28" name="Picture 2" descr="GitHub - Wikipedia">
            <a:extLst>
              <a:ext uri="{FF2B5EF4-FFF2-40B4-BE49-F238E27FC236}">
                <a16:creationId xmlns:a16="http://schemas.microsoft.com/office/drawing/2014/main" id="{36FA9CDF-4AA9-4A33-89D3-66D246AE72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4510" y="3550986"/>
            <a:ext cx="1413434" cy="50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272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41" presetClass="entr" presetSubtype="0" fill="hold" grpId="0" nodeType="afterEffect">
                                  <p:stCondLst>
                                    <p:cond delay="0"/>
                                  </p:stCondLst>
                                  <p:iterate type="lt">
                                    <p:tmPct val="5556"/>
                                  </p:iterate>
                                  <p:childTnLst>
                                    <p:set>
                                      <p:cBhvr>
                                        <p:cTn id="20" dur="1" fill="hold">
                                          <p:stCondLst>
                                            <p:cond delay="0"/>
                                          </p:stCondLst>
                                        </p:cTn>
                                        <p:tgtEl>
                                          <p:spTgt spid="47"/>
                                        </p:tgtEl>
                                        <p:attrNameLst>
                                          <p:attrName>style.visibility</p:attrName>
                                        </p:attrNameLst>
                                      </p:cBhvr>
                                      <p:to>
                                        <p:strVal val="visible"/>
                                      </p:to>
                                    </p:set>
                                    <p:anim calcmode="lin" valueType="num">
                                      <p:cBhvr>
                                        <p:cTn id="21" dur="500" fill="hold"/>
                                        <p:tgtEl>
                                          <p:spTgt spid="47"/>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47"/>
                                        </p:tgtEl>
                                        <p:attrNameLst>
                                          <p:attrName>ppt_y</p:attrName>
                                        </p:attrNameLst>
                                      </p:cBhvr>
                                      <p:tavLst>
                                        <p:tav tm="0">
                                          <p:val>
                                            <p:strVal val="#ppt_y"/>
                                          </p:val>
                                        </p:tav>
                                        <p:tav tm="100000">
                                          <p:val>
                                            <p:strVal val="#ppt_y"/>
                                          </p:val>
                                        </p:tav>
                                      </p:tavLst>
                                    </p:anim>
                                    <p:anim calcmode="lin" valueType="num">
                                      <p:cBhvr>
                                        <p:cTn id="23" dur="500" fill="hold"/>
                                        <p:tgtEl>
                                          <p:spTgt spid="47"/>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47"/>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D6FD509A-88EA-4BC2-8690-065036057641}"/>
              </a:ext>
            </a:extLst>
          </p:cNvPr>
          <p:cNvGrpSpPr/>
          <p:nvPr/>
        </p:nvGrpSpPr>
        <p:grpSpPr>
          <a:xfrm>
            <a:off x="5043388" y="1071631"/>
            <a:ext cx="2951779" cy="4956906"/>
            <a:chOff x="5043388" y="1071631"/>
            <a:chExt cx="2951779" cy="4956906"/>
          </a:xfrm>
        </p:grpSpPr>
        <p:sp>
          <p:nvSpPr>
            <p:cNvPr id="43" name="iṩlïḓé">
              <a:extLst>
                <a:ext uri="{FF2B5EF4-FFF2-40B4-BE49-F238E27FC236}">
                  <a16:creationId xmlns:a16="http://schemas.microsoft.com/office/drawing/2014/main" id="{E7D8D5FD-DFD0-4283-BCEC-5E1592D45E16}"/>
                </a:ext>
              </a:extLst>
            </p:cNvPr>
            <p:cNvSpPr/>
            <p:nvPr/>
          </p:nvSpPr>
          <p:spPr>
            <a:xfrm>
              <a:off x="5043388" y="1071631"/>
              <a:ext cx="2872804" cy="49569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chemeClr val="bg1">
                <a:lumMod val="85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a:solidFill>
                  <a:schemeClr val="lt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9" name="í$liḓè">
              <a:extLst>
                <a:ext uri="{FF2B5EF4-FFF2-40B4-BE49-F238E27FC236}">
                  <a16:creationId xmlns:a16="http://schemas.microsoft.com/office/drawing/2014/main" id="{EE422FE8-0DB2-49AD-A75A-99C8342B5CB9}"/>
                </a:ext>
              </a:extLst>
            </p:cNvPr>
            <p:cNvSpPr/>
            <p:nvPr/>
          </p:nvSpPr>
          <p:spPr>
            <a:xfrm>
              <a:off x="5354849" y="1272203"/>
              <a:ext cx="2640318" cy="45557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rgbClr val="0F6D9E"/>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a:solidFill>
                  <a:schemeClr val="lt1"/>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21" name="组合 20">
            <a:extLst>
              <a:ext uri="{FF2B5EF4-FFF2-40B4-BE49-F238E27FC236}">
                <a16:creationId xmlns:a16="http://schemas.microsoft.com/office/drawing/2014/main" id="{38C1E11C-E4AB-48CA-B095-E666C8277B3A}"/>
              </a:ext>
            </a:extLst>
          </p:cNvPr>
          <p:cNvGrpSpPr/>
          <p:nvPr/>
        </p:nvGrpSpPr>
        <p:grpSpPr>
          <a:xfrm>
            <a:off x="5203387" y="3011592"/>
            <a:ext cx="6321863" cy="1896108"/>
            <a:chOff x="5203387" y="2592266"/>
            <a:chExt cx="6321863" cy="1896108"/>
          </a:xfrm>
        </p:grpSpPr>
        <p:sp>
          <p:nvSpPr>
            <p:cNvPr id="67" name="ï$1íḓé">
              <a:extLst>
                <a:ext uri="{FF2B5EF4-FFF2-40B4-BE49-F238E27FC236}">
                  <a16:creationId xmlns:a16="http://schemas.microsoft.com/office/drawing/2014/main" id="{4FCD7EB0-590F-4BFF-89F0-11ED150648A2}"/>
                </a:ext>
              </a:extLst>
            </p:cNvPr>
            <p:cNvSpPr/>
            <p:nvPr/>
          </p:nvSpPr>
          <p:spPr>
            <a:xfrm>
              <a:off x="8074142" y="3069736"/>
              <a:ext cx="3451108" cy="14186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rmAutofit/>
            </a:bodyPr>
            <a:lstStyle/>
            <a:p>
              <a:pPr algn="r">
                <a:lnSpc>
                  <a:spcPct val="150000"/>
                </a:lnSpc>
                <a:spcBef>
                  <a:spcPct val="0"/>
                </a:spcBef>
              </a:pPr>
              <a:r>
                <a:rPr lang="en-US" altLang="zh-CN" sz="11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Advantages of GH Archive Dataset</a:t>
              </a:r>
            </a:p>
          </p:txBody>
        </p:sp>
        <p:sp>
          <p:nvSpPr>
            <p:cNvPr id="80" name="矩形 79">
              <a:extLst>
                <a:ext uri="{FF2B5EF4-FFF2-40B4-BE49-F238E27FC236}">
                  <a16:creationId xmlns:a16="http://schemas.microsoft.com/office/drawing/2014/main" id="{7DDBD05F-E773-4DFA-B964-98587B3B20A9}"/>
                </a:ext>
              </a:extLst>
            </p:cNvPr>
            <p:cNvSpPr/>
            <p:nvPr/>
          </p:nvSpPr>
          <p:spPr>
            <a:xfrm>
              <a:off x="5203387" y="2592266"/>
              <a:ext cx="6321863" cy="430887"/>
            </a:xfrm>
            <a:prstGeom prst="rect">
              <a:avLst/>
            </a:prstGeom>
            <a:noFill/>
            <a:ln>
              <a:noFill/>
            </a:ln>
          </p:spPr>
          <p:txBody>
            <a:bodyPr vert="horz" wrap="square" lIns="0" tIns="0" rIns="0" bIns="0" numCol="1" anchor="t" anchorCtr="0" compatLnSpc="1">
              <a:spAutoFit/>
            </a:bodyPr>
            <a:lstStyle/>
            <a:p>
              <a:pPr algn="r"/>
              <a:r>
                <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数据集优点</a:t>
              </a:r>
            </a:p>
          </p:txBody>
        </p:sp>
      </p:grpSp>
      <p:grpSp>
        <p:nvGrpSpPr>
          <p:cNvPr id="19" name="组合 18">
            <a:extLst>
              <a:ext uri="{FF2B5EF4-FFF2-40B4-BE49-F238E27FC236}">
                <a16:creationId xmlns:a16="http://schemas.microsoft.com/office/drawing/2014/main" id="{98DFD7B7-8212-4AD4-9811-FAC8945BE48B}"/>
              </a:ext>
            </a:extLst>
          </p:cNvPr>
          <p:cNvGrpSpPr/>
          <p:nvPr/>
        </p:nvGrpSpPr>
        <p:grpSpPr>
          <a:xfrm>
            <a:off x="529963" y="1192341"/>
            <a:ext cx="5508571" cy="807600"/>
            <a:chOff x="529963" y="1192341"/>
            <a:chExt cx="5508571" cy="807600"/>
          </a:xfrm>
        </p:grpSpPr>
        <p:grpSp>
          <p:nvGrpSpPr>
            <p:cNvPr id="4" name="组合 3">
              <a:extLst>
                <a:ext uri="{FF2B5EF4-FFF2-40B4-BE49-F238E27FC236}">
                  <a16:creationId xmlns:a16="http://schemas.microsoft.com/office/drawing/2014/main" id="{A2FE819C-43FD-40DA-B8A3-755AB430E51A}"/>
                </a:ext>
              </a:extLst>
            </p:cNvPr>
            <p:cNvGrpSpPr/>
            <p:nvPr/>
          </p:nvGrpSpPr>
          <p:grpSpPr>
            <a:xfrm>
              <a:off x="529963" y="1192341"/>
              <a:ext cx="5100161" cy="807600"/>
              <a:chOff x="529963" y="1192341"/>
              <a:chExt cx="5100161" cy="807600"/>
            </a:xfrm>
          </p:grpSpPr>
          <p:sp>
            <p:nvSpPr>
              <p:cNvPr id="66" name="iṥḷiďè">
                <a:extLst>
                  <a:ext uri="{FF2B5EF4-FFF2-40B4-BE49-F238E27FC236}">
                    <a16:creationId xmlns:a16="http://schemas.microsoft.com/office/drawing/2014/main" id="{8A22CA95-02E0-4172-9C30-70FED4D5311A}"/>
                  </a:ext>
                </a:extLst>
              </p:cNvPr>
              <p:cNvSpPr/>
              <p:nvPr/>
            </p:nvSpPr>
            <p:spPr>
              <a:xfrm>
                <a:off x="666750" y="1192341"/>
                <a:ext cx="496337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9049"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81" name="TextBox 19">
                <a:extLst>
                  <a:ext uri="{FF2B5EF4-FFF2-40B4-BE49-F238E27FC236}">
                    <a16:creationId xmlns:a16="http://schemas.microsoft.com/office/drawing/2014/main" id="{ABC1DEB7-DF45-4C4F-AA24-7DEDA89F3429}"/>
                  </a:ext>
                </a:extLst>
              </p:cNvPr>
              <p:cNvSpPr txBox="1"/>
              <p:nvPr/>
            </p:nvSpPr>
            <p:spPr>
              <a:xfrm>
                <a:off x="529963" y="1363662"/>
                <a:ext cx="1612822"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r"/>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规格化数据</a:t>
                </a:r>
              </a:p>
            </p:txBody>
          </p:sp>
          <p:sp>
            <p:nvSpPr>
              <p:cNvPr id="3" name="椭圆 2">
                <a:extLst>
                  <a:ext uri="{FF2B5EF4-FFF2-40B4-BE49-F238E27FC236}">
                    <a16:creationId xmlns:a16="http://schemas.microsoft.com/office/drawing/2014/main" id="{A80EC4C3-19AC-421C-9D2D-02D8D873C362}"/>
                  </a:ext>
                </a:extLst>
              </p:cNvPr>
              <p:cNvSpPr/>
              <p:nvPr/>
            </p:nvSpPr>
            <p:spPr>
              <a:xfrm flipV="1">
                <a:off x="882756" y="1484368"/>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82" name="TextBox 20">
              <a:extLst>
                <a:ext uri="{FF2B5EF4-FFF2-40B4-BE49-F238E27FC236}">
                  <a16:creationId xmlns:a16="http://schemas.microsoft.com/office/drawing/2014/main" id="{FB6AD2D6-C0CC-4932-8112-6FBA5F97E1BF}"/>
                </a:ext>
              </a:extLst>
            </p:cNvPr>
            <p:cNvSpPr txBox="1"/>
            <p:nvPr/>
          </p:nvSpPr>
          <p:spPr>
            <a:xfrm>
              <a:off x="919493" y="1637040"/>
              <a:ext cx="5119041" cy="307777"/>
            </a:xfrm>
            <a:prstGeom prst="rect">
              <a:avLst/>
            </a:prstGeom>
            <a:noFill/>
          </p:spPr>
          <p:txBody>
            <a:bodyPr wrap="square" rtlCol="0">
              <a:spAutoFit/>
            </a:bodyPr>
            <a:lstStyle>
              <a:defPPr>
                <a:defRPr lang="zh-CN"/>
              </a:defPPr>
              <a:lvl1pPr algn="just">
                <a:defRPr sz="1600">
                  <a:latin typeface="+mj-ea"/>
                  <a:ea typeface="+mj-ea"/>
                </a:defRPr>
              </a:lvl1pPr>
            </a:lstStyle>
            <a:p>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以</a:t>
              </a:r>
              <a:r>
                <a:rPr lang="en-US" altLang="zh-CN"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JSON</a:t>
              </a:r>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格式保存</a:t>
              </a:r>
            </a:p>
          </p:txBody>
        </p:sp>
      </p:grpSp>
      <p:grpSp>
        <p:nvGrpSpPr>
          <p:cNvPr id="5" name="组合 4">
            <a:extLst>
              <a:ext uri="{FF2B5EF4-FFF2-40B4-BE49-F238E27FC236}">
                <a16:creationId xmlns:a16="http://schemas.microsoft.com/office/drawing/2014/main" id="{874FCDB5-2318-4080-9CD9-43474A8E2F7F}"/>
              </a:ext>
            </a:extLst>
          </p:cNvPr>
          <p:cNvGrpSpPr/>
          <p:nvPr/>
        </p:nvGrpSpPr>
        <p:grpSpPr>
          <a:xfrm>
            <a:off x="666750" y="2170534"/>
            <a:ext cx="5672548" cy="807601"/>
            <a:chOff x="666750" y="2170534"/>
            <a:chExt cx="5672548" cy="807601"/>
          </a:xfrm>
        </p:grpSpPr>
        <p:sp>
          <p:nvSpPr>
            <p:cNvPr id="65" name="íşľíḓè">
              <a:extLst>
                <a:ext uri="{FF2B5EF4-FFF2-40B4-BE49-F238E27FC236}">
                  <a16:creationId xmlns:a16="http://schemas.microsoft.com/office/drawing/2014/main" id="{7D443FDD-0FBF-4B08-95DE-F35EA1A8561A}"/>
                </a:ext>
              </a:extLst>
            </p:cNvPr>
            <p:cNvSpPr/>
            <p:nvPr/>
          </p:nvSpPr>
          <p:spPr>
            <a:xfrm>
              <a:off x="666750" y="2170534"/>
              <a:ext cx="5672548" cy="807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9368"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91" name="TextBox 19">
              <a:extLst>
                <a:ext uri="{FF2B5EF4-FFF2-40B4-BE49-F238E27FC236}">
                  <a16:creationId xmlns:a16="http://schemas.microsoft.com/office/drawing/2014/main" id="{111C1CB0-8E2B-401A-8373-D0DD87919B9C}"/>
                </a:ext>
              </a:extLst>
            </p:cNvPr>
            <p:cNvSpPr txBox="1"/>
            <p:nvPr/>
          </p:nvSpPr>
          <p:spPr>
            <a:xfrm>
              <a:off x="919493" y="2278194"/>
              <a:ext cx="4537410"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l"/>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数据类型丰富</a:t>
              </a:r>
            </a:p>
          </p:txBody>
        </p:sp>
        <p:sp>
          <p:nvSpPr>
            <p:cNvPr id="92" name="TextBox 20">
              <a:extLst>
                <a:ext uri="{FF2B5EF4-FFF2-40B4-BE49-F238E27FC236}">
                  <a16:creationId xmlns:a16="http://schemas.microsoft.com/office/drawing/2014/main" id="{B2FBEA36-5DDF-4C91-B1F2-5C8DCB49DD60}"/>
                </a:ext>
              </a:extLst>
            </p:cNvPr>
            <p:cNvSpPr txBox="1"/>
            <p:nvPr/>
          </p:nvSpPr>
          <p:spPr>
            <a:xfrm>
              <a:off x="919493" y="2551573"/>
              <a:ext cx="4926767" cy="307777"/>
            </a:xfrm>
            <a:prstGeom prst="rect">
              <a:avLst/>
            </a:prstGeom>
            <a:noFill/>
          </p:spPr>
          <p:txBody>
            <a:bodyPr wrap="square" rtlCol="0">
              <a:spAutoFit/>
            </a:bodyPr>
            <a:lstStyle>
              <a:defPPr>
                <a:defRPr lang="zh-CN"/>
              </a:defPPr>
              <a:lvl1pPr algn="just">
                <a:defRPr sz="1600">
                  <a:latin typeface="+mj-ea"/>
                  <a:ea typeface="+mj-ea"/>
                </a:defRPr>
              </a:lvl1pPr>
            </a:lstStyle>
            <a:p>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提供</a:t>
              </a:r>
              <a:r>
                <a:rPr lang="en-US" altLang="zh-CN"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20</a:t>
              </a:r>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多种事务极其相关信息</a:t>
              </a:r>
            </a:p>
          </p:txBody>
        </p:sp>
        <p:sp>
          <p:nvSpPr>
            <p:cNvPr id="93" name="椭圆 92">
              <a:extLst>
                <a:ext uri="{FF2B5EF4-FFF2-40B4-BE49-F238E27FC236}">
                  <a16:creationId xmlns:a16="http://schemas.microsoft.com/office/drawing/2014/main" id="{E4CD3F42-74E6-4C5D-BF75-09E6D24BE740}"/>
                </a:ext>
              </a:extLst>
            </p:cNvPr>
            <p:cNvSpPr/>
            <p:nvPr/>
          </p:nvSpPr>
          <p:spPr>
            <a:xfrm flipV="1">
              <a:off x="882756" y="2398900"/>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6" name="组合 15">
            <a:extLst>
              <a:ext uri="{FF2B5EF4-FFF2-40B4-BE49-F238E27FC236}">
                <a16:creationId xmlns:a16="http://schemas.microsoft.com/office/drawing/2014/main" id="{A5F591E5-3EF1-4965-97A3-2A644EC83DCF}"/>
              </a:ext>
            </a:extLst>
          </p:cNvPr>
          <p:cNvGrpSpPr/>
          <p:nvPr/>
        </p:nvGrpSpPr>
        <p:grpSpPr>
          <a:xfrm>
            <a:off x="666750" y="3146284"/>
            <a:ext cx="6088404" cy="807600"/>
            <a:chOff x="666750" y="3146284"/>
            <a:chExt cx="6088404" cy="807600"/>
          </a:xfrm>
        </p:grpSpPr>
        <p:sp>
          <p:nvSpPr>
            <p:cNvPr id="64" name="íśliḑé">
              <a:extLst>
                <a:ext uri="{FF2B5EF4-FFF2-40B4-BE49-F238E27FC236}">
                  <a16:creationId xmlns:a16="http://schemas.microsoft.com/office/drawing/2014/main" id="{C1141026-1689-48AE-B80E-BC238E993942}"/>
                </a:ext>
              </a:extLst>
            </p:cNvPr>
            <p:cNvSpPr/>
            <p:nvPr/>
          </p:nvSpPr>
          <p:spPr>
            <a:xfrm>
              <a:off x="666750" y="3146284"/>
              <a:ext cx="608840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0560" y="21600"/>
                  </a:lnTo>
                  <a:lnTo>
                    <a:pt x="21600" y="10800"/>
                  </a:lnTo>
                  <a:lnTo>
                    <a:pt x="2056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dirty="0">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94" name="TextBox 19">
              <a:extLst>
                <a:ext uri="{FF2B5EF4-FFF2-40B4-BE49-F238E27FC236}">
                  <a16:creationId xmlns:a16="http://schemas.microsoft.com/office/drawing/2014/main" id="{E724FE6B-6063-4300-AEDA-6522C249E5FC}"/>
                </a:ext>
              </a:extLst>
            </p:cNvPr>
            <p:cNvSpPr txBox="1"/>
            <p:nvPr/>
          </p:nvSpPr>
          <p:spPr>
            <a:xfrm>
              <a:off x="956229" y="3263139"/>
              <a:ext cx="4008184"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l"/>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同时适合关系型和非关系型数据库</a:t>
              </a:r>
            </a:p>
          </p:txBody>
        </p:sp>
        <p:sp>
          <p:nvSpPr>
            <p:cNvPr id="95" name="TextBox 20">
              <a:extLst>
                <a:ext uri="{FF2B5EF4-FFF2-40B4-BE49-F238E27FC236}">
                  <a16:creationId xmlns:a16="http://schemas.microsoft.com/office/drawing/2014/main" id="{306AED39-1D33-45C7-A3C0-913F9A75101A}"/>
                </a:ext>
              </a:extLst>
            </p:cNvPr>
            <p:cNvSpPr txBox="1"/>
            <p:nvPr/>
          </p:nvSpPr>
          <p:spPr>
            <a:xfrm>
              <a:off x="919493" y="3536517"/>
              <a:ext cx="5119041" cy="307777"/>
            </a:xfrm>
            <a:prstGeom prst="rect">
              <a:avLst/>
            </a:prstGeom>
            <a:noFill/>
          </p:spPr>
          <p:txBody>
            <a:bodyPr wrap="square" rtlCol="0">
              <a:spAutoFit/>
            </a:bodyPr>
            <a:lstStyle>
              <a:defPPr>
                <a:defRPr lang="zh-CN"/>
              </a:defPPr>
              <a:lvl1pPr algn="just">
                <a:defRPr sz="1600">
                  <a:latin typeface="+mj-ea"/>
                  <a:ea typeface="+mj-ea"/>
                </a:defRPr>
              </a:lvl1pPr>
            </a:lstStyle>
            <a:p>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天然属于关系型；也可构建基于社交网络的图关系型数据库</a:t>
              </a:r>
            </a:p>
          </p:txBody>
        </p:sp>
        <p:sp>
          <p:nvSpPr>
            <p:cNvPr id="96" name="椭圆 95">
              <a:extLst>
                <a:ext uri="{FF2B5EF4-FFF2-40B4-BE49-F238E27FC236}">
                  <a16:creationId xmlns:a16="http://schemas.microsoft.com/office/drawing/2014/main" id="{140D0BBC-FFC3-44F9-ABE8-6782781F6996}"/>
                </a:ext>
              </a:extLst>
            </p:cNvPr>
            <p:cNvSpPr/>
            <p:nvPr/>
          </p:nvSpPr>
          <p:spPr>
            <a:xfrm flipV="1">
              <a:off x="882756" y="3383845"/>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7" name="组合 16">
            <a:extLst>
              <a:ext uri="{FF2B5EF4-FFF2-40B4-BE49-F238E27FC236}">
                <a16:creationId xmlns:a16="http://schemas.microsoft.com/office/drawing/2014/main" id="{1BFFC2ED-CFD2-421E-833B-88E9B736EA95}"/>
              </a:ext>
            </a:extLst>
          </p:cNvPr>
          <p:cNvGrpSpPr/>
          <p:nvPr/>
        </p:nvGrpSpPr>
        <p:grpSpPr>
          <a:xfrm>
            <a:off x="666750" y="4123255"/>
            <a:ext cx="5672548" cy="807601"/>
            <a:chOff x="666750" y="4123255"/>
            <a:chExt cx="5672548" cy="807601"/>
          </a:xfrm>
        </p:grpSpPr>
        <p:sp>
          <p:nvSpPr>
            <p:cNvPr id="45" name="îṩḻïḋè">
              <a:extLst>
                <a:ext uri="{FF2B5EF4-FFF2-40B4-BE49-F238E27FC236}">
                  <a16:creationId xmlns:a16="http://schemas.microsoft.com/office/drawing/2014/main" id="{A7CC8DB4-269E-4230-919D-50E9D6E315FB}"/>
                </a:ext>
              </a:extLst>
            </p:cNvPr>
            <p:cNvSpPr/>
            <p:nvPr/>
          </p:nvSpPr>
          <p:spPr>
            <a:xfrm>
              <a:off x="666750" y="4123255"/>
              <a:ext cx="5672548" cy="807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368" y="21600"/>
                  </a:lnTo>
                  <a:lnTo>
                    <a:pt x="2160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97" name="TextBox 19">
              <a:extLst>
                <a:ext uri="{FF2B5EF4-FFF2-40B4-BE49-F238E27FC236}">
                  <a16:creationId xmlns:a16="http://schemas.microsoft.com/office/drawing/2014/main" id="{FC97FCDA-ECA2-4AE5-AE2C-1C9BB50BBFC2}"/>
                </a:ext>
              </a:extLst>
            </p:cNvPr>
            <p:cNvSpPr txBox="1"/>
            <p:nvPr/>
          </p:nvSpPr>
          <p:spPr>
            <a:xfrm>
              <a:off x="919491" y="4242209"/>
              <a:ext cx="3092069"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l"/>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符合</a:t>
              </a:r>
              <a:r>
                <a:rPr lang="en-US" altLang="zh-CN"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大</a:t>
              </a:r>
              <a:r>
                <a:rPr lang="en-US" altLang="zh-CN"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数据的特点</a:t>
              </a:r>
            </a:p>
          </p:txBody>
        </p:sp>
        <p:sp>
          <p:nvSpPr>
            <p:cNvPr id="98" name="TextBox 20">
              <a:extLst>
                <a:ext uri="{FF2B5EF4-FFF2-40B4-BE49-F238E27FC236}">
                  <a16:creationId xmlns:a16="http://schemas.microsoft.com/office/drawing/2014/main" id="{8419B540-361A-4D3E-A299-EC5C1C80832A}"/>
                </a:ext>
              </a:extLst>
            </p:cNvPr>
            <p:cNvSpPr txBox="1"/>
            <p:nvPr/>
          </p:nvSpPr>
          <p:spPr>
            <a:xfrm>
              <a:off x="919494" y="4515587"/>
              <a:ext cx="4435356" cy="307777"/>
            </a:xfrm>
            <a:prstGeom prst="rect">
              <a:avLst/>
            </a:prstGeom>
            <a:noFill/>
          </p:spPr>
          <p:txBody>
            <a:bodyPr wrap="square" rtlCol="0">
              <a:spAutoFit/>
            </a:bodyPr>
            <a:lstStyle>
              <a:defPPr>
                <a:defRPr lang="zh-CN"/>
              </a:defPPr>
              <a:lvl1pPr algn="just">
                <a:defRPr sz="1600">
                  <a:latin typeface="+mj-ea"/>
                  <a:ea typeface="+mj-ea"/>
                </a:defRPr>
              </a:lvl1pPr>
            </a:lstStyle>
            <a:p>
              <a:r>
                <a:rPr lang="en-US" altLang="zh-CN"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PB</a:t>
              </a:r>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级的数据，动态获得</a:t>
              </a:r>
            </a:p>
          </p:txBody>
        </p:sp>
        <p:sp>
          <p:nvSpPr>
            <p:cNvPr id="99" name="椭圆 98">
              <a:extLst>
                <a:ext uri="{FF2B5EF4-FFF2-40B4-BE49-F238E27FC236}">
                  <a16:creationId xmlns:a16="http://schemas.microsoft.com/office/drawing/2014/main" id="{429D766B-DA4F-4056-8602-DDAABE955D78}"/>
                </a:ext>
              </a:extLst>
            </p:cNvPr>
            <p:cNvSpPr/>
            <p:nvPr/>
          </p:nvSpPr>
          <p:spPr>
            <a:xfrm flipV="1">
              <a:off x="882756" y="4362915"/>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18" name="组合 17">
            <a:extLst>
              <a:ext uri="{FF2B5EF4-FFF2-40B4-BE49-F238E27FC236}">
                <a16:creationId xmlns:a16="http://schemas.microsoft.com/office/drawing/2014/main" id="{26DA3A73-3B88-45E0-B0E7-75D1314691AF}"/>
              </a:ext>
            </a:extLst>
          </p:cNvPr>
          <p:cNvGrpSpPr/>
          <p:nvPr/>
        </p:nvGrpSpPr>
        <p:grpSpPr>
          <a:xfrm>
            <a:off x="666750" y="5100227"/>
            <a:ext cx="5371784" cy="807600"/>
            <a:chOff x="666750" y="5100227"/>
            <a:chExt cx="5371784" cy="807600"/>
          </a:xfrm>
        </p:grpSpPr>
        <p:sp>
          <p:nvSpPr>
            <p:cNvPr id="63" name="ïṥļíḍè">
              <a:extLst>
                <a:ext uri="{FF2B5EF4-FFF2-40B4-BE49-F238E27FC236}">
                  <a16:creationId xmlns:a16="http://schemas.microsoft.com/office/drawing/2014/main" id="{47359418-D406-4144-A758-D2B24036895E}"/>
                </a:ext>
              </a:extLst>
            </p:cNvPr>
            <p:cNvSpPr/>
            <p:nvPr/>
          </p:nvSpPr>
          <p:spPr>
            <a:xfrm>
              <a:off x="666750" y="5100227"/>
              <a:ext cx="496337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049" y="21600"/>
                  </a:lnTo>
                  <a:lnTo>
                    <a:pt x="2160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00" name="TextBox 19">
              <a:extLst>
                <a:ext uri="{FF2B5EF4-FFF2-40B4-BE49-F238E27FC236}">
                  <a16:creationId xmlns:a16="http://schemas.microsoft.com/office/drawing/2014/main" id="{D2561FD8-0F4D-4363-A906-990932E3C2F8}"/>
                </a:ext>
              </a:extLst>
            </p:cNvPr>
            <p:cNvSpPr txBox="1"/>
            <p:nvPr/>
          </p:nvSpPr>
          <p:spPr>
            <a:xfrm>
              <a:off x="919492" y="5211904"/>
              <a:ext cx="1612822" cy="338554"/>
            </a:xfrm>
            <a:prstGeom prst="rect">
              <a:avLst/>
            </a:prstGeom>
            <a:noFill/>
          </p:spPr>
          <p:txBody>
            <a:bodyPr wrap="square" rtlCol="0">
              <a:spAutoFit/>
            </a:bodyPr>
            <a:lstStyle>
              <a:defPPr>
                <a:defRPr lang="zh-CN"/>
              </a:defPPr>
              <a:lvl1pPr algn="ctr">
                <a:defRPr sz="2000" b="1">
                  <a:solidFill>
                    <a:schemeClr val="tx2"/>
                  </a:solidFill>
                  <a:latin typeface="+mj-ea"/>
                  <a:ea typeface="+mj-ea"/>
                </a:defRPr>
              </a:lvl1pPr>
            </a:lstStyle>
            <a:p>
              <a:pPr algn="l"/>
              <a:r>
                <a:rPr lang="zh-CN" altLang="en-US" sz="1600" b="0" dirty="0">
                  <a:solidFill>
                    <a:srgbClr val="2CACC5"/>
                  </a:solidFill>
                  <a:latin typeface="Century Gothic" panose="020B0502020202020204" pitchFamily="34" charset="0"/>
                  <a:ea typeface="微软雅黑" panose="020B0503020204020204" pitchFamily="34" charset="-122"/>
                  <a:sym typeface="Century Gothic" panose="020B0502020202020204" pitchFamily="34" charset="0"/>
                </a:rPr>
                <a:t>获取免费简单</a:t>
              </a:r>
            </a:p>
          </p:txBody>
        </p:sp>
        <p:sp>
          <p:nvSpPr>
            <p:cNvPr id="101" name="TextBox 20">
              <a:extLst>
                <a:ext uri="{FF2B5EF4-FFF2-40B4-BE49-F238E27FC236}">
                  <a16:creationId xmlns:a16="http://schemas.microsoft.com/office/drawing/2014/main" id="{0CC729BA-8708-47FF-B03D-D0E92F041913}"/>
                </a:ext>
              </a:extLst>
            </p:cNvPr>
            <p:cNvSpPr txBox="1"/>
            <p:nvPr/>
          </p:nvSpPr>
          <p:spPr>
            <a:xfrm>
              <a:off x="919493" y="5485282"/>
              <a:ext cx="5119041" cy="307777"/>
            </a:xfrm>
            <a:prstGeom prst="rect">
              <a:avLst/>
            </a:prstGeom>
            <a:noFill/>
          </p:spPr>
          <p:txBody>
            <a:bodyPr wrap="square" rtlCol="0">
              <a:spAutoFit/>
            </a:bodyPr>
            <a:lstStyle>
              <a:defPPr>
                <a:defRPr lang="zh-CN"/>
              </a:defPPr>
              <a:lvl1pPr algn="just">
                <a:defRPr sz="1600">
                  <a:latin typeface="+mj-ea"/>
                  <a:ea typeface="+mj-ea"/>
                </a:defRPr>
              </a:lvl1pPr>
            </a:lstStyle>
            <a:p>
              <a:r>
                <a:rPr lang="zh-CN" altLang="en-US" sz="14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提供免费下载</a:t>
              </a:r>
            </a:p>
          </p:txBody>
        </p:sp>
        <p:sp>
          <p:nvSpPr>
            <p:cNvPr id="102" name="椭圆 101">
              <a:extLst>
                <a:ext uri="{FF2B5EF4-FFF2-40B4-BE49-F238E27FC236}">
                  <a16:creationId xmlns:a16="http://schemas.microsoft.com/office/drawing/2014/main" id="{F34304D8-2DB2-4C20-8852-6B84561B63C8}"/>
                </a:ext>
              </a:extLst>
            </p:cNvPr>
            <p:cNvSpPr/>
            <p:nvPr/>
          </p:nvSpPr>
          <p:spPr>
            <a:xfrm flipV="1">
              <a:off x="882756" y="5332610"/>
              <a:ext cx="73473" cy="73473"/>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48" name="组合 47"/>
          <p:cNvGrpSpPr/>
          <p:nvPr/>
        </p:nvGrpSpPr>
        <p:grpSpPr>
          <a:xfrm>
            <a:off x="1" y="240001"/>
            <a:ext cx="4680612" cy="523220"/>
            <a:chOff x="1" y="378896"/>
            <a:chExt cx="4680612" cy="523220"/>
          </a:xfrm>
        </p:grpSpPr>
        <p:sp>
          <p:nvSpPr>
            <p:cNvPr id="49" name="文本框 48">
              <a:extLst>
                <a:ext uri="{FF2B5EF4-FFF2-40B4-BE49-F238E27FC236}">
                  <a16:creationId xmlns:a16="http://schemas.microsoft.com/office/drawing/2014/main" id="{A69D84BD-995A-40F3-9245-3A112D8B3EAF}"/>
                </a:ext>
              </a:extLst>
            </p:cNvPr>
            <p:cNvSpPr txBox="1"/>
            <p:nvPr/>
          </p:nvSpPr>
          <p:spPr>
            <a:xfrm>
              <a:off x="611870" y="378896"/>
              <a:ext cx="4068743" cy="523220"/>
            </a:xfrm>
            <a:prstGeom prst="rect">
              <a:avLst/>
            </a:prstGeom>
            <a:noFill/>
          </p:spPr>
          <p:txBody>
            <a:bodyPr wrap="none" rtlCol="0">
              <a:spAutoFit/>
              <a:scene3d>
                <a:camera prst="orthographicFront"/>
                <a:lightRig rig="threePt" dir="t"/>
              </a:scene3d>
              <a:sp3d contourW="12700"/>
            </a:bodyPr>
            <a:lstStyle/>
            <a:p>
              <a:pPr lvl="0" defTabSz="457200"/>
              <a:r>
                <a:rPr lang="en-US" altLang="zh-CN"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GH Archive </a:t>
              </a:r>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数据集优点</a:t>
              </a:r>
            </a:p>
          </p:txBody>
        </p:sp>
        <p:grpSp>
          <p:nvGrpSpPr>
            <p:cNvPr id="50" name="组合 49"/>
            <p:cNvGrpSpPr/>
            <p:nvPr/>
          </p:nvGrpSpPr>
          <p:grpSpPr>
            <a:xfrm>
              <a:off x="1" y="425063"/>
              <a:ext cx="529962" cy="430887"/>
              <a:chOff x="1" y="363398"/>
              <a:chExt cx="529962" cy="430887"/>
            </a:xfrm>
          </p:grpSpPr>
          <p:sp>
            <p:nvSpPr>
              <p:cNvPr id="51" name="矩形 50">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2" name="矩形 51">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53" name="组合 52">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54" name="矩形 53">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5" name="平行四边形 5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6" name="平行四边形 5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7" name="平行四边形 5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97045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par>
                          <p:cTn id="33" fill="hold">
                            <p:stCondLst>
                              <p:cond delay="3000"/>
                            </p:stCondLst>
                            <p:childTnLst>
                              <p:par>
                                <p:cTn id="34" presetID="42"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649603"/>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478789"/>
            <a:ext cx="8432200" cy="1871903"/>
          </a:xfrm>
          <a:custGeom>
            <a:avLst/>
            <a:gdLst/>
            <a:ahLst/>
            <a:cxnLst/>
            <a:rect l="l" t="t" r="r" b="b"/>
            <a:pathLst>
              <a:path w="4284268" h="1404000">
                <a:moveTo>
                  <a:pt x="0" y="0"/>
                </a:moveTo>
                <a:lnTo>
                  <a:pt x="4284268" y="0"/>
                </a:lnTo>
                <a:lnTo>
                  <a:pt x="3473668" y="1404000"/>
                </a:lnTo>
                <a:lnTo>
                  <a:pt x="0" y="1404000"/>
                </a:lnTo>
                <a:close/>
              </a:path>
            </a:pathLst>
          </a:cu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917079"/>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692340"/>
            <a:ext cx="1394003" cy="646331"/>
          </a:xfrm>
          <a:prstGeom prst="rect">
            <a:avLst/>
          </a:prstGeom>
          <a:noFill/>
        </p:spPr>
        <p:txBody>
          <a:bodyPr wrap="square" rtlCol="0">
            <a:spAutoFit/>
          </a:bodyPr>
          <a:lstStyle/>
          <a:p>
            <a:pPr algn="ctr"/>
            <a:r>
              <a:rPr lang="en-US" altLang="zh-CN" sz="3600" b="1" dirty="0">
                <a:solidFill>
                  <a:schemeClr val="bg1"/>
                </a:solidFill>
                <a:cs typeface="+mn-ea"/>
                <a:sym typeface="+mn-lt"/>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205038"/>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cs typeface="+mn-ea"/>
                <a:sym typeface="+mn-lt"/>
              </a:rPr>
              <a:t>2</a:t>
            </a:r>
            <a:endParaRPr lang="zh-CN" altLang="en-US" sz="15335" i="1" dirty="0">
              <a:solidFill>
                <a:schemeClr val="bg1"/>
              </a:solidFill>
              <a:latin typeface="Century Gothic" panose="020B0502020202020204" pitchFamily="34" charset="0"/>
              <a:cs typeface="+mn-ea"/>
              <a:sym typeface="+mn-lt"/>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686493" y="2669065"/>
            <a:ext cx="2646878" cy="830997"/>
          </a:xfrm>
          <a:prstGeom prst="rect">
            <a:avLst/>
          </a:prstGeom>
          <a:noFill/>
        </p:spPr>
        <p:txBody>
          <a:bodyPr wrap="none" rtlCol="0">
            <a:spAutoFit/>
          </a:bodyPr>
          <a:lstStyle/>
          <a:p>
            <a:pPr lvl="0" defTabSz="457200"/>
            <a:r>
              <a:rPr lang="zh-CN" altLang="en-US" sz="4800" b="1"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数据分析</a:t>
            </a:r>
          </a:p>
        </p:txBody>
      </p:sp>
      <p:sp>
        <p:nvSpPr>
          <p:cNvPr id="8" name="TextBox 12">
            <a:extLst>
              <a:ext uri="{FF2B5EF4-FFF2-40B4-BE49-F238E27FC236}">
                <a16:creationId xmlns:a16="http://schemas.microsoft.com/office/drawing/2014/main" id="{87989898-2987-4AFA-9482-774C1CF3E6EE}"/>
              </a:ext>
            </a:extLst>
          </p:cNvPr>
          <p:cNvSpPr txBox="1"/>
          <p:nvPr/>
        </p:nvSpPr>
        <p:spPr>
          <a:xfrm>
            <a:off x="3686493" y="3616369"/>
            <a:ext cx="5312162" cy="305443"/>
          </a:xfrm>
          <a:prstGeom prst="rect">
            <a:avLst/>
          </a:prstGeom>
          <a:noFill/>
        </p:spPr>
        <p:txBody>
          <a:bodyPr wrap="square" lIns="80620" tIns="40310" rIns="80620" bIns="40310" rtlCol="0">
            <a:spAutoFit/>
          </a:bodyPr>
          <a:lstStyle/>
          <a:p>
            <a:pPr lvl="0" defTabSz="457200">
              <a:lnSpc>
                <a:spcPct val="114000"/>
              </a:lnSpc>
              <a:defRPr/>
            </a:pPr>
            <a:r>
              <a:rPr lang="en-US" altLang="zh-CN" sz="14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Data Analysis</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2093452"/>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文本框 9">
            <a:extLst>
              <a:ext uri="{FF2B5EF4-FFF2-40B4-BE49-F238E27FC236}">
                <a16:creationId xmlns:a16="http://schemas.microsoft.com/office/drawing/2014/main" id="{9726B804-47AC-4CAE-8F36-A1915D62A0CC}"/>
              </a:ext>
            </a:extLst>
          </p:cNvPr>
          <p:cNvSpPr txBox="1"/>
          <p:nvPr/>
        </p:nvSpPr>
        <p:spPr>
          <a:xfrm>
            <a:off x="6990231" y="6468990"/>
            <a:ext cx="5201769" cy="389010"/>
          </a:xfrm>
          <a:prstGeom prst="rect">
            <a:avLst/>
          </a:prstGeom>
          <a:solidFill>
            <a:srgbClr val="2CACC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zh-CN"/>
            </a:defPPr>
            <a:lvl1pPr marL="0" marR="0" indent="0" algn="ctr" defTabSz="914400" eaLnBrk="1" latinLnBrk="0" hangingPunct="1">
              <a:lnSpc>
                <a:spcPct val="100000"/>
              </a:lnSpc>
              <a:buClrTx/>
              <a:buSzTx/>
              <a:buNone/>
              <a:tabLst/>
              <a:defRPr kumimoji="0" sz="2000" b="0" i="0" u="none" strike="noStrike" cap="none" normalizeH="0" baseline="0">
                <a:ln>
                  <a:noFill/>
                </a:ln>
                <a:solidFill>
                  <a:schemeClr val="bg1"/>
                </a:solidFill>
                <a:effectLst/>
                <a:latin typeface="+mj-ea"/>
                <a:ea typeface="+mj-ea"/>
              </a:defRPr>
            </a:lvl1pPr>
          </a:lstStyle>
          <a:p>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傅尔正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田翔宇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赵宇珩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朱秦</a:t>
            </a:r>
          </a:p>
        </p:txBody>
      </p:sp>
    </p:spTree>
    <p:extLst>
      <p:ext uri="{BB962C8B-B14F-4D97-AF65-F5344CB8AC3E}">
        <p14:creationId xmlns:p14="http://schemas.microsoft.com/office/powerpoint/2010/main" val="1868457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par>
                          <p:cTn id="42" fill="hold">
                            <p:stCondLst>
                              <p:cond delay="4400"/>
                            </p:stCondLst>
                            <p:childTnLst>
                              <p:par>
                                <p:cTn id="43" presetID="42" presetClass="entr" presetSubtype="0"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par>
                          <p:cTn id="48" fill="hold">
                            <p:stCondLst>
                              <p:cond delay="5400"/>
                            </p:stCondLst>
                            <p:childTnLst>
                              <p:par>
                                <p:cTn id="49" presetID="10"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8" grpId="0"/>
      <p:bldP spid="14" grpId="0" bldLvl="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7B5F98E5-0870-497C-B2A6-8C747CC2ADA7}"/>
              </a:ext>
            </a:extLst>
          </p:cNvPr>
          <p:cNvGrpSpPr/>
          <p:nvPr/>
        </p:nvGrpSpPr>
        <p:grpSpPr>
          <a:xfrm>
            <a:off x="2240756" y="915214"/>
            <a:ext cx="7710488" cy="430887"/>
            <a:chOff x="2240756" y="915214"/>
            <a:chExt cx="7710488" cy="430887"/>
          </a:xfrm>
        </p:grpSpPr>
        <p:sp>
          <p:nvSpPr>
            <p:cNvPr id="49" name="矩形 48">
              <a:extLst>
                <a:ext uri="{FF2B5EF4-FFF2-40B4-BE49-F238E27FC236}">
                  <a16:creationId xmlns:a16="http://schemas.microsoft.com/office/drawing/2014/main" id="{D253148C-8E97-45CF-8C1D-B559E6EEE144}"/>
                </a:ext>
              </a:extLst>
            </p:cNvPr>
            <p:cNvSpPr/>
            <p:nvPr/>
          </p:nvSpPr>
          <p:spPr>
            <a:xfrm>
              <a:off x="2240756" y="915214"/>
              <a:ext cx="7710488" cy="430887"/>
            </a:xfrm>
            <a:prstGeom prst="rect">
              <a:avLst/>
            </a:prstGeom>
            <a:noFill/>
            <a:ln>
              <a:noFill/>
            </a:ln>
          </p:spPr>
          <p:txBody>
            <a:bodyPr vert="horz" wrap="square" lIns="0" tIns="0" rIns="0" bIns="0" numCol="1" anchor="t" anchorCtr="0" compatLnSpc="1">
              <a:spAutoFit/>
            </a:bodyPr>
            <a:lstStyle/>
            <a:p>
              <a:pPr algn="ctr"/>
              <a:r>
                <a:rPr lang="zh-CN" altLang="en-US" sz="28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样例</a:t>
              </a:r>
            </a:p>
          </p:txBody>
        </p:sp>
        <p:sp>
          <p:nvSpPr>
            <p:cNvPr id="50" name="箭头: V 形 49">
              <a:extLst>
                <a:ext uri="{FF2B5EF4-FFF2-40B4-BE49-F238E27FC236}">
                  <a16:creationId xmlns:a16="http://schemas.microsoft.com/office/drawing/2014/main" id="{03624AE3-EBDD-4A5E-B356-C3CBFACA38FD}"/>
                </a:ext>
              </a:extLst>
            </p:cNvPr>
            <p:cNvSpPr/>
            <p:nvPr/>
          </p:nvSpPr>
          <p:spPr>
            <a:xfrm flipV="1">
              <a:off x="434191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1" name="箭头: V 形 50">
              <a:extLst>
                <a:ext uri="{FF2B5EF4-FFF2-40B4-BE49-F238E27FC236}">
                  <a16:creationId xmlns:a16="http://schemas.microsoft.com/office/drawing/2014/main" id="{AC1EEF34-C808-4D76-B741-B66FCA695268}"/>
                </a:ext>
              </a:extLst>
            </p:cNvPr>
            <p:cNvSpPr/>
            <p:nvPr/>
          </p:nvSpPr>
          <p:spPr>
            <a:xfrm flipV="1">
              <a:off x="4601678"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2" name="箭头: V 形 51">
              <a:extLst>
                <a:ext uri="{FF2B5EF4-FFF2-40B4-BE49-F238E27FC236}">
                  <a16:creationId xmlns:a16="http://schemas.microsoft.com/office/drawing/2014/main" id="{56653E17-39FE-4307-8C1C-B676D1D2823E}"/>
                </a:ext>
              </a:extLst>
            </p:cNvPr>
            <p:cNvSpPr/>
            <p:nvPr/>
          </p:nvSpPr>
          <p:spPr>
            <a:xfrm flipH="1" flipV="1">
              <a:off x="7494624"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3" name="箭头: V 形 52">
              <a:extLst>
                <a:ext uri="{FF2B5EF4-FFF2-40B4-BE49-F238E27FC236}">
                  <a16:creationId xmlns:a16="http://schemas.microsoft.com/office/drawing/2014/main" id="{6FF6B34B-A9C2-447B-9FA0-1BD02B6495BC}"/>
                </a:ext>
              </a:extLst>
            </p:cNvPr>
            <p:cNvSpPr/>
            <p:nvPr/>
          </p:nvSpPr>
          <p:spPr>
            <a:xfrm flipH="1" flipV="1">
              <a:off x="7234862" y="978633"/>
              <a:ext cx="355462" cy="355461"/>
            </a:xfrm>
            <a:prstGeom prst="chevron">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58" name="圆角矩形 227">
            <a:extLst>
              <a:ext uri="{FF2B5EF4-FFF2-40B4-BE49-F238E27FC236}">
                <a16:creationId xmlns:a16="http://schemas.microsoft.com/office/drawing/2014/main" id="{810ECC93-3407-42B5-95F6-79B3C93DA319}"/>
              </a:ext>
            </a:extLst>
          </p:cNvPr>
          <p:cNvSpPr/>
          <p:nvPr/>
        </p:nvSpPr>
        <p:spPr>
          <a:xfrm>
            <a:off x="1416825" y="2317070"/>
            <a:ext cx="9278705" cy="3717970"/>
          </a:xfrm>
          <a:prstGeom prst="roundRect">
            <a:avLst>
              <a:gd name="adj" fmla="val 4556"/>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p>
            <a:endParaRPr sz="912" dirty="0">
              <a:solidFill>
                <a:srgbClr val="3E3938"/>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9" name="任意多边形 228">
            <a:extLst>
              <a:ext uri="{FF2B5EF4-FFF2-40B4-BE49-F238E27FC236}">
                <a16:creationId xmlns:a16="http://schemas.microsoft.com/office/drawing/2014/main" id="{E62E28D2-3E66-4EB1-8E7C-3363E9B7DC36}"/>
              </a:ext>
            </a:extLst>
          </p:cNvPr>
          <p:cNvSpPr/>
          <p:nvPr/>
        </p:nvSpPr>
        <p:spPr>
          <a:xfrm>
            <a:off x="1611121" y="2142559"/>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rgbClr val="2CACC5"/>
          </a:solidFill>
          <a:ln w="15200" cap="flat">
            <a:noFill/>
            <a:bevel/>
          </a:ln>
        </p:spPr>
        <p:txBody>
          <a:bodyPr wrap="square" lIns="36000" tIns="0" rIns="36000" bIns="0" rtlCol="0" anchor="ctr"/>
          <a:lstStyle/>
          <a:p>
            <a:pPr algn="ctr">
              <a:lnSpc>
                <a:spcPct val="100000"/>
              </a:lnSpc>
            </a:pPr>
            <a:endParaRPr sz="1064" b="1"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6" name="文本框 55">
            <a:extLst>
              <a:ext uri="{FF2B5EF4-FFF2-40B4-BE49-F238E27FC236}">
                <a16:creationId xmlns:a16="http://schemas.microsoft.com/office/drawing/2014/main" id="{9FA0A3DA-06D8-4E55-9EFC-D11AE265F4EE}"/>
              </a:ext>
            </a:extLst>
          </p:cNvPr>
          <p:cNvSpPr txBox="1"/>
          <p:nvPr/>
        </p:nvSpPr>
        <p:spPr>
          <a:xfrm>
            <a:off x="1798421" y="2122031"/>
            <a:ext cx="2057401" cy="400110"/>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Fork Event</a:t>
            </a:r>
            <a:endParaRPr lang="zh-CN" altLang="en-US" sz="2000" b="1"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6" name="ï$1íḓé">
            <a:extLst>
              <a:ext uri="{FF2B5EF4-FFF2-40B4-BE49-F238E27FC236}">
                <a16:creationId xmlns:a16="http://schemas.microsoft.com/office/drawing/2014/main" id="{A654B632-ADC4-48DD-8199-1FF303E7C874}"/>
              </a:ext>
            </a:extLst>
          </p:cNvPr>
          <p:cNvSpPr/>
          <p:nvPr/>
        </p:nvSpPr>
        <p:spPr>
          <a:xfrm>
            <a:off x="1764717" y="2573660"/>
            <a:ext cx="7674251" cy="346137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Autofit/>
          </a:bodyPr>
          <a:lstStyle/>
          <a:p>
            <a:pPr fontAlgn="t"/>
            <a:r>
              <a:rPr lang="en-US" altLang="zh-CN" sz="1100" b="1" dirty="0">
                <a:latin typeface="Courier New" panose="02070309020205020404" pitchFamily="49" charset="0"/>
                <a:cs typeface="Courier New" panose="02070309020205020404" pitchFamily="49" charset="0"/>
              </a:rPr>
              <a:t>{</a:t>
            </a:r>
          </a:p>
          <a:p>
            <a:pPr fontAlgn="t"/>
            <a:r>
              <a:rPr lang="en-US" altLang="zh-CN" sz="1100" b="1" dirty="0">
                <a:latin typeface="Courier New" panose="02070309020205020404" pitchFamily="49" charset="0"/>
                <a:cs typeface="Courier New" panose="02070309020205020404" pitchFamily="49" charset="0"/>
              </a:rPr>
              <a:t>    "id":"11185281240",</a:t>
            </a:r>
          </a:p>
          <a:p>
            <a:pPr fontAlgn="t"/>
            <a:r>
              <a:rPr lang="en-US" altLang="zh-CN" sz="1100" b="1" dirty="0">
                <a:latin typeface="Courier New" panose="02070309020205020404" pitchFamily="49" charset="0"/>
                <a:cs typeface="Courier New" panose="02070309020205020404" pitchFamily="49" charset="0"/>
              </a:rPr>
              <a:t>    "type":"</a:t>
            </a:r>
            <a:r>
              <a:rPr lang="en-US" altLang="zh-CN" sz="1100" b="1" dirty="0" err="1">
                <a:latin typeface="Courier New" panose="02070309020205020404" pitchFamily="49" charset="0"/>
                <a:cs typeface="Courier New" panose="02070309020205020404" pitchFamily="49" charset="0"/>
              </a:rPr>
              <a:t>ForkEvent</a:t>
            </a:r>
            <a:r>
              <a:rPr lang="en-US" altLang="zh-CN" sz="1100" b="1" dirty="0">
                <a:latin typeface="Courier New" panose="02070309020205020404" pitchFamily="49" charset="0"/>
                <a:cs typeface="Courier New" panose="02070309020205020404" pitchFamily="49" charset="0"/>
              </a:rPr>
              <a:t>",</a:t>
            </a:r>
          </a:p>
          <a:p>
            <a:pPr fontAlgn="t"/>
            <a:r>
              <a:rPr lang="en-US" altLang="zh-CN" sz="1100" b="1" dirty="0">
                <a:latin typeface="Courier New" panose="02070309020205020404" pitchFamily="49" charset="0"/>
                <a:cs typeface="Courier New" panose="02070309020205020404" pitchFamily="49" charset="0"/>
              </a:rPr>
              <a:t>    "actor":{</a:t>
            </a:r>
          </a:p>
          <a:p>
            <a:pPr fontAlgn="t"/>
            <a:r>
              <a:rPr lang="en-US" altLang="zh-CN" sz="1100" b="1" dirty="0">
                <a:latin typeface="Courier New" panose="02070309020205020404" pitchFamily="49" charset="0"/>
                <a:cs typeface="Courier New" panose="02070309020205020404" pitchFamily="49" charset="0"/>
              </a:rPr>
              <a:t>        "id":13564443,</a:t>
            </a:r>
          </a:p>
          <a:p>
            <a:pPr fontAlgn="t"/>
            <a:r>
              <a:rPr lang="en-US" altLang="zh-CN" sz="1100" b="1" dirty="0">
                <a:latin typeface="Courier New" panose="02070309020205020404" pitchFamily="49" charset="0"/>
                <a:cs typeface="Courier New" panose="02070309020205020404" pitchFamily="49" charset="0"/>
              </a:rPr>
              <a:t>        "login":"fagan2888",</a:t>
            </a:r>
          </a:p>
          <a:p>
            <a:pPr fontAlgn="t"/>
            <a:r>
              <a:rPr lang="en-US" altLang="zh-CN" sz="1100" b="1" dirty="0">
                <a:latin typeface="Courier New" panose="02070309020205020404" pitchFamily="49" charset="0"/>
                <a:cs typeface="Courier New" panose="02070309020205020404" pitchFamily="49" charset="0"/>
              </a:rPr>
              <a:t>        "display_login":"fagan2888",</a:t>
            </a:r>
          </a:p>
          <a:p>
            <a:pPr fontAlgn="t"/>
            <a:r>
              <a:rPr lang="en-US" altLang="zh-CN" sz="1100" b="1" dirty="0">
                <a:latin typeface="Courier New" panose="02070309020205020404" pitchFamily="49" charset="0"/>
                <a:cs typeface="Courier New" panose="02070309020205020404" pitchFamily="49" charset="0"/>
              </a:rPr>
              <a:t>        "</a:t>
            </a:r>
            <a:r>
              <a:rPr lang="en-US" altLang="zh-CN" sz="1100" b="1" dirty="0" err="1">
                <a:latin typeface="Courier New" panose="02070309020205020404" pitchFamily="49" charset="0"/>
                <a:cs typeface="Courier New" panose="02070309020205020404" pitchFamily="49" charset="0"/>
              </a:rPr>
              <a:t>gravatar_id</a:t>
            </a:r>
            <a:r>
              <a:rPr lang="en-US" altLang="zh-CN" sz="1100" b="1" dirty="0">
                <a:latin typeface="Courier New" panose="02070309020205020404" pitchFamily="49" charset="0"/>
                <a:cs typeface="Courier New" panose="02070309020205020404" pitchFamily="49" charset="0"/>
              </a:rPr>
              <a:t>":"",</a:t>
            </a:r>
          </a:p>
          <a:p>
            <a:pPr fontAlgn="t"/>
            <a:r>
              <a:rPr lang="en-US" altLang="zh-CN" sz="1100" b="1" dirty="0">
                <a:latin typeface="Courier New" panose="02070309020205020404" pitchFamily="49" charset="0"/>
                <a:cs typeface="Courier New" panose="02070309020205020404" pitchFamily="49" charset="0"/>
              </a:rPr>
              <a:t>        "</a:t>
            </a:r>
            <a:r>
              <a:rPr lang="en-US" altLang="zh-CN" sz="1100" b="1" dirty="0" err="1">
                <a:latin typeface="Courier New" panose="02070309020205020404" pitchFamily="49" charset="0"/>
                <a:cs typeface="Courier New" panose="02070309020205020404" pitchFamily="49" charset="0"/>
              </a:rPr>
              <a:t>url</a:t>
            </a:r>
            <a:r>
              <a:rPr lang="en-US" altLang="zh-CN" sz="1100" b="1" dirty="0">
                <a:latin typeface="Courier New" panose="02070309020205020404" pitchFamily="49" charset="0"/>
                <a:cs typeface="Courier New" panose="02070309020205020404" pitchFamily="49" charset="0"/>
              </a:rPr>
              <a:t>":"https://api.github.com/users/fagan2888",</a:t>
            </a:r>
          </a:p>
          <a:p>
            <a:pPr fontAlgn="t"/>
            <a:r>
              <a:rPr lang="en-US" altLang="zh-CN" sz="1100" b="1" dirty="0">
                <a:latin typeface="Courier New" panose="02070309020205020404" pitchFamily="49" charset="0"/>
                <a:cs typeface="Courier New" panose="02070309020205020404" pitchFamily="49" charset="0"/>
              </a:rPr>
              <a:t>        "avatar_</a:t>
            </a:r>
            <a:r>
              <a:rPr lang="en-US" altLang="zh-CN" sz="1100" b="1" dirty="0" err="1">
                <a:latin typeface="Courier New" panose="02070309020205020404" pitchFamily="49" charset="0"/>
                <a:cs typeface="Courier New" panose="02070309020205020404" pitchFamily="49" charset="0"/>
              </a:rPr>
              <a:t>url</a:t>
            </a:r>
            <a:r>
              <a:rPr lang="en-US" altLang="zh-CN" sz="1100" b="1" dirty="0">
                <a:latin typeface="Courier New" panose="02070309020205020404" pitchFamily="49" charset="0"/>
                <a:cs typeface="Courier New" panose="02070309020205020404" pitchFamily="49" charset="0"/>
              </a:rPr>
              <a:t>":"https://avatars.githubusercontent.com/u/13564443?"</a:t>
            </a:r>
          </a:p>
          <a:p>
            <a:pPr fontAlgn="t"/>
            <a:r>
              <a:rPr lang="en-US" altLang="zh-CN" sz="1100" b="1" dirty="0">
                <a:latin typeface="Courier New" panose="02070309020205020404" pitchFamily="49" charset="0"/>
                <a:cs typeface="Courier New" panose="02070309020205020404" pitchFamily="49" charset="0"/>
              </a:rPr>
              <a:t>    },</a:t>
            </a:r>
          </a:p>
          <a:p>
            <a:pPr fontAlgn="t"/>
            <a:r>
              <a:rPr lang="en-US" altLang="zh-CN" sz="1100" b="1" dirty="0">
                <a:latin typeface="Courier New" panose="02070309020205020404" pitchFamily="49" charset="0"/>
                <a:cs typeface="Courier New" panose="02070309020205020404" pitchFamily="49" charset="0"/>
              </a:rPr>
              <a:t>    "repo":{</a:t>
            </a:r>
          </a:p>
          <a:p>
            <a:pPr fontAlgn="t"/>
            <a:r>
              <a:rPr lang="en-US" altLang="zh-CN" sz="1100" b="1" dirty="0">
                <a:latin typeface="Courier New" panose="02070309020205020404" pitchFamily="49" charset="0"/>
                <a:cs typeface="Courier New" panose="02070309020205020404" pitchFamily="49" charset="0"/>
              </a:rPr>
              <a:t>        "id":92406528,</a:t>
            </a:r>
          </a:p>
          <a:p>
            <a:pPr fontAlgn="t"/>
            <a:r>
              <a:rPr lang="en-US" altLang="zh-CN" sz="1100" b="1" dirty="0">
                <a:latin typeface="Courier New" panose="02070309020205020404" pitchFamily="49" charset="0"/>
                <a:cs typeface="Courier New" panose="02070309020205020404" pitchFamily="49" charset="0"/>
              </a:rPr>
              <a:t>        "name":"</a:t>
            </a:r>
            <a:r>
              <a:rPr lang="en-US" altLang="zh-CN" sz="1100" b="1" dirty="0" err="1">
                <a:latin typeface="Courier New" panose="02070309020205020404" pitchFamily="49" charset="0"/>
                <a:cs typeface="Courier New" panose="02070309020205020404" pitchFamily="49" charset="0"/>
              </a:rPr>
              <a:t>natashawatkins</a:t>
            </a:r>
            <a:r>
              <a:rPr lang="en-US" altLang="zh-CN" sz="1100" b="1" dirty="0">
                <a:latin typeface="Courier New" panose="02070309020205020404" pitchFamily="49" charset="0"/>
                <a:cs typeface="Courier New" panose="02070309020205020404" pitchFamily="49" charset="0"/>
              </a:rPr>
              <a:t>/</a:t>
            </a:r>
            <a:r>
              <a:rPr lang="en-US" altLang="zh-CN" sz="1100" b="1" dirty="0" err="1">
                <a:latin typeface="Courier New" panose="02070309020205020404" pitchFamily="49" charset="0"/>
                <a:cs typeface="Courier New" panose="02070309020205020404" pitchFamily="49" charset="0"/>
              </a:rPr>
              <a:t>linearmodels</a:t>
            </a:r>
            <a:r>
              <a:rPr lang="en-US" altLang="zh-CN" sz="1100" b="1" dirty="0">
                <a:latin typeface="Courier New" panose="02070309020205020404" pitchFamily="49" charset="0"/>
                <a:cs typeface="Courier New" panose="02070309020205020404" pitchFamily="49" charset="0"/>
              </a:rPr>
              <a:t>",</a:t>
            </a:r>
          </a:p>
          <a:p>
            <a:pPr fontAlgn="t"/>
            <a:r>
              <a:rPr lang="en-US" altLang="zh-CN" sz="1100" b="1" dirty="0">
                <a:latin typeface="Courier New" panose="02070309020205020404" pitchFamily="49" charset="0"/>
                <a:cs typeface="Courier New" panose="02070309020205020404" pitchFamily="49" charset="0"/>
              </a:rPr>
              <a:t>        "</a:t>
            </a:r>
            <a:r>
              <a:rPr lang="en-US" altLang="zh-CN" sz="1100" b="1" dirty="0" err="1">
                <a:latin typeface="Courier New" panose="02070309020205020404" pitchFamily="49" charset="0"/>
                <a:cs typeface="Courier New" panose="02070309020205020404" pitchFamily="49" charset="0"/>
              </a:rPr>
              <a:t>url</a:t>
            </a:r>
            <a:r>
              <a:rPr lang="en-US" altLang="zh-CN" sz="1100" b="1" dirty="0">
                <a:latin typeface="Courier New" panose="02070309020205020404" pitchFamily="49" charset="0"/>
                <a:cs typeface="Courier New" panose="02070309020205020404" pitchFamily="49" charset="0"/>
              </a:rPr>
              <a:t>":"https://api.github.com/repos/</a:t>
            </a:r>
            <a:r>
              <a:rPr lang="en-US" altLang="zh-CN" sz="1100" b="1" dirty="0" err="1">
                <a:latin typeface="Courier New" panose="02070309020205020404" pitchFamily="49" charset="0"/>
                <a:cs typeface="Courier New" panose="02070309020205020404" pitchFamily="49" charset="0"/>
              </a:rPr>
              <a:t>natashawatkins</a:t>
            </a:r>
            <a:r>
              <a:rPr lang="en-US" altLang="zh-CN" sz="1100" b="1" dirty="0">
                <a:latin typeface="Courier New" panose="02070309020205020404" pitchFamily="49" charset="0"/>
                <a:cs typeface="Courier New" panose="02070309020205020404" pitchFamily="49" charset="0"/>
              </a:rPr>
              <a:t>/</a:t>
            </a:r>
            <a:r>
              <a:rPr lang="en-US" altLang="zh-CN" sz="1100" b="1" dirty="0" err="1">
                <a:latin typeface="Courier New" panose="02070309020205020404" pitchFamily="49" charset="0"/>
                <a:cs typeface="Courier New" panose="02070309020205020404" pitchFamily="49" charset="0"/>
              </a:rPr>
              <a:t>linearmodels</a:t>
            </a:r>
            <a:r>
              <a:rPr lang="en-US" altLang="zh-CN" sz="1100" b="1" dirty="0">
                <a:latin typeface="Courier New" panose="02070309020205020404" pitchFamily="49" charset="0"/>
                <a:cs typeface="Courier New" panose="02070309020205020404" pitchFamily="49" charset="0"/>
              </a:rPr>
              <a:t>"</a:t>
            </a:r>
          </a:p>
          <a:p>
            <a:pPr fontAlgn="t"/>
            <a:r>
              <a:rPr lang="en-US" altLang="zh-CN" sz="1100" b="1" dirty="0">
                <a:latin typeface="Courier New" panose="02070309020205020404" pitchFamily="49" charset="0"/>
                <a:cs typeface="Courier New" panose="02070309020205020404" pitchFamily="49" charset="0"/>
              </a:rPr>
              <a:t>    },</a:t>
            </a:r>
          </a:p>
          <a:p>
            <a:pPr fontAlgn="t"/>
            <a:r>
              <a:rPr lang="en-US" altLang="zh-CN" sz="1100" b="1" dirty="0">
                <a:latin typeface="Courier New" panose="02070309020205020404" pitchFamily="49" charset="0"/>
                <a:cs typeface="Courier New" panose="02070309020205020404" pitchFamily="49" charset="0"/>
              </a:rPr>
              <a:t>    "payload":{ ... },</a:t>
            </a:r>
          </a:p>
          <a:p>
            <a:pPr fontAlgn="t"/>
            <a:r>
              <a:rPr lang="en-US" altLang="zh-CN" sz="1100" b="1" dirty="0">
                <a:latin typeface="Courier New" panose="02070309020205020404" pitchFamily="49" charset="0"/>
                <a:cs typeface="Courier New" panose="02070309020205020404" pitchFamily="49" charset="0"/>
              </a:rPr>
              <a:t>    "</a:t>
            </a:r>
            <a:r>
              <a:rPr lang="en-US" altLang="zh-CN" sz="1100" b="1" dirty="0" err="1">
                <a:latin typeface="Courier New" panose="02070309020205020404" pitchFamily="49" charset="0"/>
                <a:cs typeface="Courier New" panose="02070309020205020404" pitchFamily="49" charset="0"/>
              </a:rPr>
              <a:t>public":true</a:t>
            </a:r>
            <a:r>
              <a:rPr lang="en-US" altLang="zh-CN" sz="1100" b="1" dirty="0">
                <a:latin typeface="Courier New" panose="02070309020205020404" pitchFamily="49" charset="0"/>
                <a:cs typeface="Courier New" panose="02070309020205020404" pitchFamily="49" charset="0"/>
              </a:rPr>
              <a:t>,</a:t>
            </a:r>
          </a:p>
          <a:p>
            <a:pPr fontAlgn="t"/>
            <a:r>
              <a:rPr lang="en-US" altLang="zh-CN" sz="1100" b="1" dirty="0">
                <a:latin typeface="Courier New" panose="02070309020205020404" pitchFamily="49" charset="0"/>
                <a:cs typeface="Courier New" panose="02070309020205020404" pitchFamily="49" charset="0"/>
              </a:rPr>
              <a:t>    "created_at":"2020-01-01T00:00:00Z"</a:t>
            </a:r>
          </a:p>
          <a:p>
            <a:pPr fontAlgn="t"/>
            <a:r>
              <a:rPr lang="en-US" altLang="zh-CN" sz="1100" b="1" dirty="0">
                <a:latin typeface="Courier New" panose="02070309020205020404" pitchFamily="49" charset="0"/>
                <a:cs typeface="Courier New" panose="02070309020205020404" pitchFamily="49" charset="0"/>
              </a:rPr>
              <a:t>}</a:t>
            </a:r>
          </a:p>
        </p:txBody>
      </p:sp>
      <p:grpSp>
        <p:nvGrpSpPr>
          <p:cNvPr id="33" name="组合 32"/>
          <p:cNvGrpSpPr/>
          <p:nvPr/>
        </p:nvGrpSpPr>
        <p:grpSpPr>
          <a:xfrm>
            <a:off x="1" y="240001"/>
            <a:ext cx="2232826" cy="523220"/>
            <a:chOff x="1" y="378896"/>
            <a:chExt cx="2232826" cy="523220"/>
          </a:xfrm>
        </p:grpSpPr>
        <p:sp>
          <p:nvSpPr>
            <p:cNvPr id="34" name="文本框 33">
              <a:extLst>
                <a:ext uri="{FF2B5EF4-FFF2-40B4-BE49-F238E27FC236}">
                  <a16:creationId xmlns:a16="http://schemas.microsoft.com/office/drawing/2014/main" id="{A69D84BD-995A-40F3-9245-3A112D8B3EAF}"/>
                </a:ext>
              </a:extLst>
            </p:cNvPr>
            <p:cNvSpPr txBox="1"/>
            <p:nvPr/>
          </p:nvSpPr>
          <p:spPr>
            <a:xfrm>
              <a:off x="611870" y="37889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数据分析</a:t>
              </a:r>
            </a:p>
          </p:txBody>
        </p:sp>
        <p:grpSp>
          <p:nvGrpSpPr>
            <p:cNvPr id="35" name="组合 34"/>
            <p:cNvGrpSpPr/>
            <p:nvPr/>
          </p:nvGrpSpPr>
          <p:grpSpPr>
            <a:xfrm>
              <a:off x="1" y="425063"/>
              <a:ext cx="529962" cy="430887"/>
              <a:chOff x="1" y="363398"/>
              <a:chExt cx="529962" cy="430887"/>
            </a:xfrm>
          </p:grpSpPr>
          <p:sp>
            <p:nvSpPr>
              <p:cNvPr id="36" name="矩形 35">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7" name="矩形 36">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38" name="组合 3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39" name="矩形 3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5" name="平行四边形 44">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6" name="平行四边形 45">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47" name="平行四边形 46">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1564030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17A713D7-1FE1-4125-867A-925745314FD0}"/>
              </a:ext>
            </a:extLst>
          </p:cNvPr>
          <p:cNvSpPr/>
          <p:nvPr/>
        </p:nvSpPr>
        <p:spPr>
          <a:xfrm>
            <a:off x="3410037" y="1649603"/>
            <a:ext cx="8781963" cy="1871903"/>
          </a:xfrm>
          <a:custGeom>
            <a:avLst/>
            <a:gdLst/>
            <a:ahLst/>
            <a:cxnLst/>
            <a:rect l="l" t="t" r="r" b="b"/>
            <a:pathLst>
              <a:path w="6586815" h="1404000">
                <a:moveTo>
                  <a:pt x="810600" y="0"/>
                </a:moveTo>
                <a:lnTo>
                  <a:pt x="6586815" y="0"/>
                </a:lnTo>
                <a:lnTo>
                  <a:pt x="6586815" y="1404000"/>
                </a:lnTo>
                <a:lnTo>
                  <a:pt x="0" y="1404000"/>
                </a:lnTo>
                <a:close/>
              </a:path>
            </a:pathLst>
          </a:cu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6">
            <a:extLst>
              <a:ext uri="{FF2B5EF4-FFF2-40B4-BE49-F238E27FC236}">
                <a16:creationId xmlns:a16="http://schemas.microsoft.com/office/drawing/2014/main" id="{07DA43D4-0DF4-4FB5-89EC-79F8D1A878E6}"/>
              </a:ext>
            </a:extLst>
          </p:cNvPr>
          <p:cNvSpPr/>
          <p:nvPr/>
        </p:nvSpPr>
        <p:spPr>
          <a:xfrm>
            <a:off x="600" y="3478789"/>
            <a:ext cx="8432200" cy="1871903"/>
          </a:xfrm>
          <a:custGeom>
            <a:avLst/>
            <a:gdLst/>
            <a:ahLst/>
            <a:cxnLst/>
            <a:rect l="l" t="t" r="r" b="b"/>
            <a:pathLst>
              <a:path w="4284268" h="1404000">
                <a:moveTo>
                  <a:pt x="0" y="0"/>
                </a:moveTo>
                <a:lnTo>
                  <a:pt x="4284268" y="0"/>
                </a:lnTo>
                <a:lnTo>
                  <a:pt x="3473668" y="1404000"/>
                </a:lnTo>
                <a:lnTo>
                  <a:pt x="0" y="1404000"/>
                </a:lnTo>
                <a:close/>
              </a:path>
            </a:pathLst>
          </a:cu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矩形 7">
            <a:extLst>
              <a:ext uri="{FF2B5EF4-FFF2-40B4-BE49-F238E27FC236}">
                <a16:creationId xmlns:a16="http://schemas.microsoft.com/office/drawing/2014/main" id="{C8969C6D-7476-4F12-B9EA-B295C5B26E88}"/>
              </a:ext>
            </a:extLst>
          </p:cNvPr>
          <p:cNvSpPr/>
          <p:nvPr/>
        </p:nvSpPr>
        <p:spPr>
          <a:xfrm>
            <a:off x="600" y="1917079"/>
            <a:ext cx="10612684" cy="3023843"/>
          </a:xfrm>
          <a:custGeom>
            <a:avLst/>
            <a:gdLst/>
            <a:ahLst/>
            <a:cxnLst/>
            <a:rect l="l" t="t" r="r" b="b"/>
            <a:pathLst>
              <a:path w="7959928" h="2268000">
                <a:moveTo>
                  <a:pt x="0" y="0"/>
                </a:moveTo>
                <a:lnTo>
                  <a:pt x="7959928" y="0"/>
                </a:lnTo>
                <a:lnTo>
                  <a:pt x="6650498" y="2268000"/>
                </a:lnTo>
                <a:lnTo>
                  <a:pt x="0" y="2268000"/>
                </a:lnTo>
                <a:close/>
              </a:path>
            </a:pathLst>
          </a:cu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5" name="TextBox 9">
            <a:extLst>
              <a:ext uri="{FF2B5EF4-FFF2-40B4-BE49-F238E27FC236}">
                <a16:creationId xmlns:a16="http://schemas.microsoft.com/office/drawing/2014/main" id="{B2130F74-0986-4BBC-889D-BE766C81EB4F}"/>
              </a:ext>
            </a:extLst>
          </p:cNvPr>
          <p:cNvSpPr txBox="1"/>
          <p:nvPr/>
        </p:nvSpPr>
        <p:spPr>
          <a:xfrm>
            <a:off x="653349" y="3692340"/>
            <a:ext cx="1394003" cy="646331"/>
          </a:xfrm>
          <a:prstGeom prst="rect">
            <a:avLst/>
          </a:prstGeom>
          <a:noFill/>
        </p:spPr>
        <p:txBody>
          <a:bodyPr wrap="square" rtlCol="0">
            <a:spAutoFit/>
          </a:bodyPr>
          <a:lstStyle/>
          <a:p>
            <a:pPr algn="ctr"/>
            <a:r>
              <a:rPr lang="en-US" altLang="zh-CN" sz="3600" b="1" dirty="0">
                <a:solidFill>
                  <a:schemeClr val="bg1"/>
                </a:solidFill>
                <a:cs typeface="+mn-ea"/>
                <a:sym typeface="+mn-lt"/>
              </a:rPr>
              <a:t>PART</a:t>
            </a:r>
          </a:p>
        </p:txBody>
      </p:sp>
      <p:sp>
        <p:nvSpPr>
          <p:cNvPr id="6" name="TextBox 10">
            <a:extLst>
              <a:ext uri="{FF2B5EF4-FFF2-40B4-BE49-F238E27FC236}">
                <a16:creationId xmlns:a16="http://schemas.microsoft.com/office/drawing/2014/main" id="{1189AFC6-5FBC-4560-B26D-28A4872F97F1}"/>
              </a:ext>
            </a:extLst>
          </p:cNvPr>
          <p:cNvSpPr txBox="1"/>
          <p:nvPr/>
        </p:nvSpPr>
        <p:spPr>
          <a:xfrm>
            <a:off x="1696149" y="2205038"/>
            <a:ext cx="2229761" cy="2447925"/>
          </a:xfrm>
          <a:prstGeom prst="rect">
            <a:avLst/>
          </a:prstGeom>
          <a:noFill/>
        </p:spPr>
        <p:txBody>
          <a:bodyPr wrap="square" rtlCol="0">
            <a:spAutoFit/>
          </a:bodyPr>
          <a:lstStyle/>
          <a:p>
            <a:pPr algn="ctr"/>
            <a:r>
              <a:rPr lang="en-US" altLang="zh-CN" sz="15335" i="1" dirty="0">
                <a:solidFill>
                  <a:schemeClr val="bg1"/>
                </a:solidFill>
                <a:latin typeface="Century Gothic" panose="020B0502020202020204" pitchFamily="34" charset="0"/>
                <a:cs typeface="+mn-ea"/>
                <a:sym typeface="+mn-lt"/>
              </a:rPr>
              <a:t>3</a:t>
            </a:r>
            <a:endParaRPr lang="zh-CN" altLang="en-US" sz="15335" i="1" dirty="0">
              <a:solidFill>
                <a:schemeClr val="bg1"/>
              </a:solidFill>
              <a:latin typeface="Century Gothic" panose="020B0502020202020204" pitchFamily="34" charset="0"/>
              <a:cs typeface="+mn-ea"/>
              <a:sym typeface="+mn-lt"/>
            </a:endParaRPr>
          </a:p>
        </p:txBody>
      </p:sp>
      <p:sp>
        <p:nvSpPr>
          <p:cNvPr id="7" name="TextBox 11">
            <a:extLst>
              <a:ext uri="{FF2B5EF4-FFF2-40B4-BE49-F238E27FC236}">
                <a16:creationId xmlns:a16="http://schemas.microsoft.com/office/drawing/2014/main" id="{90302534-FB34-4551-9F81-C0C5A3AFD4EE}"/>
              </a:ext>
            </a:extLst>
          </p:cNvPr>
          <p:cNvSpPr txBox="1"/>
          <p:nvPr/>
        </p:nvSpPr>
        <p:spPr>
          <a:xfrm>
            <a:off x="3686493" y="2669065"/>
            <a:ext cx="2646878" cy="830997"/>
          </a:xfrm>
          <a:prstGeom prst="rect">
            <a:avLst/>
          </a:prstGeom>
          <a:noFill/>
        </p:spPr>
        <p:txBody>
          <a:bodyPr wrap="none" rtlCol="0">
            <a:spAutoFit/>
          </a:bodyPr>
          <a:lstStyle/>
          <a:p>
            <a:pPr lvl="0" defTabSz="457200"/>
            <a:r>
              <a:rPr lang="zh-CN" altLang="en-US" sz="4800" b="1"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应用目标</a:t>
            </a:r>
          </a:p>
        </p:txBody>
      </p:sp>
      <p:sp>
        <p:nvSpPr>
          <p:cNvPr id="8" name="TextBox 12">
            <a:extLst>
              <a:ext uri="{FF2B5EF4-FFF2-40B4-BE49-F238E27FC236}">
                <a16:creationId xmlns:a16="http://schemas.microsoft.com/office/drawing/2014/main" id="{87989898-2987-4AFA-9482-774C1CF3E6EE}"/>
              </a:ext>
            </a:extLst>
          </p:cNvPr>
          <p:cNvSpPr txBox="1"/>
          <p:nvPr/>
        </p:nvSpPr>
        <p:spPr>
          <a:xfrm>
            <a:off x="3686493" y="3616369"/>
            <a:ext cx="5312162" cy="305443"/>
          </a:xfrm>
          <a:prstGeom prst="rect">
            <a:avLst/>
          </a:prstGeom>
          <a:noFill/>
        </p:spPr>
        <p:txBody>
          <a:bodyPr wrap="square" lIns="80620" tIns="40310" rIns="80620" bIns="40310" rtlCol="0">
            <a:spAutoFit/>
          </a:bodyPr>
          <a:lstStyle/>
          <a:p>
            <a:pPr lvl="0" defTabSz="457200">
              <a:lnSpc>
                <a:spcPct val="114000"/>
              </a:lnSpc>
              <a:defRPr/>
            </a:pPr>
            <a:r>
              <a:rPr lang="en-US" altLang="zh-CN" sz="1400" dirty="0">
                <a:solidFill>
                  <a:srgbClr val="FFFFFF"/>
                </a:solidFill>
                <a:latin typeface="Century Gothic" panose="020B0502020202020204" pitchFamily="34" charset="0"/>
                <a:ea typeface="微软雅黑" panose="020B0503020204020204" pitchFamily="34" charset="-122"/>
                <a:sym typeface="Century Gothic" panose="020B0502020202020204" pitchFamily="34" charset="0"/>
              </a:rPr>
              <a:t>Goals</a:t>
            </a:r>
          </a:p>
        </p:txBody>
      </p:sp>
      <p:sp>
        <p:nvSpPr>
          <p:cNvPr id="14" name="矩形 20">
            <a:extLst>
              <a:ext uri="{FF2B5EF4-FFF2-40B4-BE49-F238E27FC236}">
                <a16:creationId xmlns:a16="http://schemas.microsoft.com/office/drawing/2014/main" id="{EFE1FAF6-ECDC-494C-9C43-777FFC9D8E10}"/>
              </a:ext>
            </a:extLst>
          </p:cNvPr>
          <p:cNvSpPr/>
          <p:nvPr/>
        </p:nvSpPr>
        <p:spPr>
          <a:xfrm>
            <a:off x="10946656" y="2093452"/>
            <a:ext cx="596045" cy="984205"/>
          </a:xfrm>
          <a:custGeom>
            <a:avLst/>
            <a:gdLst/>
            <a:ahLst/>
            <a:cxnLst/>
            <a:rect l="l" t="t" r="r" b="b"/>
            <a:pathLst>
              <a:path w="447057" h="738192">
                <a:moveTo>
                  <a:pt x="77961" y="0"/>
                </a:moveTo>
                <a:lnTo>
                  <a:pt x="447057" y="369096"/>
                </a:lnTo>
                <a:lnTo>
                  <a:pt x="77961" y="738192"/>
                </a:lnTo>
                <a:lnTo>
                  <a:pt x="0" y="660231"/>
                </a:lnTo>
                <a:lnTo>
                  <a:pt x="293910" y="366322"/>
                </a:lnTo>
                <a:lnTo>
                  <a:pt x="2775" y="751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文本框 9">
            <a:extLst>
              <a:ext uri="{FF2B5EF4-FFF2-40B4-BE49-F238E27FC236}">
                <a16:creationId xmlns:a16="http://schemas.microsoft.com/office/drawing/2014/main" id="{2804EF16-CA73-49A7-85C9-CAED2256CA95}"/>
              </a:ext>
            </a:extLst>
          </p:cNvPr>
          <p:cNvSpPr txBox="1"/>
          <p:nvPr/>
        </p:nvSpPr>
        <p:spPr>
          <a:xfrm>
            <a:off x="6990231" y="6468990"/>
            <a:ext cx="5201769" cy="389010"/>
          </a:xfrm>
          <a:prstGeom prst="rect">
            <a:avLst/>
          </a:prstGeom>
          <a:solidFill>
            <a:srgbClr val="2CACC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zh-CN"/>
            </a:defPPr>
            <a:lvl1pPr marL="0" marR="0" indent="0" algn="ctr" defTabSz="914400" eaLnBrk="1" latinLnBrk="0" hangingPunct="1">
              <a:lnSpc>
                <a:spcPct val="100000"/>
              </a:lnSpc>
              <a:buClrTx/>
              <a:buSzTx/>
              <a:buNone/>
              <a:tabLst/>
              <a:defRPr kumimoji="0" sz="2000" b="0" i="0" u="none" strike="noStrike" cap="none" normalizeH="0" baseline="0">
                <a:ln>
                  <a:noFill/>
                </a:ln>
                <a:solidFill>
                  <a:schemeClr val="bg1"/>
                </a:solidFill>
                <a:effectLst/>
                <a:latin typeface="+mj-ea"/>
                <a:ea typeface="+mj-ea"/>
              </a:defRPr>
            </a:lvl1pPr>
          </a:lstStyle>
          <a:p>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傅尔正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田翔宇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赵宇珩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朱秦</a:t>
            </a:r>
          </a:p>
        </p:txBody>
      </p:sp>
    </p:spTree>
    <p:extLst>
      <p:ext uri="{BB962C8B-B14F-4D97-AF65-F5344CB8AC3E}">
        <p14:creationId xmlns:p14="http://schemas.microsoft.com/office/powerpoint/2010/main" val="2754244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0-#ppt_w/2"/>
                                          </p:val>
                                        </p:tav>
                                        <p:tav tm="100000">
                                          <p:val>
                                            <p:strVal val="#ppt_x"/>
                                          </p:val>
                                        </p:tav>
                                      </p:tavLst>
                                    </p:anim>
                                    <p:anim calcmode="lin" valueType="num">
                                      <p:cBhvr additive="base">
                                        <p:cTn id="15" dur="10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anim calcmode="lin" valueType="num">
                                      <p:cBhvr>
                                        <p:cTn id="25" dur="750" fill="hold"/>
                                        <p:tgtEl>
                                          <p:spTgt spid="5"/>
                                        </p:tgtEl>
                                        <p:attrNameLst>
                                          <p:attrName>ppt_x</p:attrName>
                                        </p:attrNameLst>
                                      </p:cBhvr>
                                      <p:tavLst>
                                        <p:tav tm="0">
                                          <p:val>
                                            <p:strVal val="#ppt_x"/>
                                          </p:val>
                                        </p:tav>
                                        <p:tav tm="100000">
                                          <p:val>
                                            <p:strVal val="#ppt_x"/>
                                          </p:val>
                                        </p:tav>
                                      </p:tavLst>
                                    </p:anim>
                                    <p:anim calcmode="lin" valueType="num">
                                      <p:cBhvr>
                                        <p:cTn id="26" dur="75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325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par>
                          <p:cTn id="42" fill="hold">
                            <p:stCondLst>
                              <p:cond delay="4400"/>
                            </p:stCondLst>
                            <p:childTnLst>
                              <p:par>
                                <p:cTn id="43" presetID="42" presetClass="entr" presetSubtype="0"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par>
                          <p:cTn id="48" fill="hold">
                            <p:stCondLst>
                              <p:cond delay="5400"/>
                            </p:stCondLst>
                            <p:childTnLst>
                              <p:par>
                                <p:cTn id="49" presetID="10"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6" grpId="0"/>
      <p:bldP spid="7" grpId="0"/>
      <p:bldP spid="8" grpId="0"/>
      <p:bldP spid="14" grpId="0" bldLvl="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1335B3C-06E8-4660-9B7A-BF9DD1CFA38B}"/>
              </a:ext>
            </a:extLst>
          </p:cNvPr>
          <p:cNvGrpSpPr/>
          <p:nvPr/>
        </p:nvGrpSpPr>
        <p:grpSpPr>
          <a:xfrm>
            <a:off x="961894" y="3769744"/>
            <a:ext cx="2472048" cy="916657"/>
            <a:chOff x="961894" y="3769744"/>
            <a:chExt cx="2472048" cy="916657"/>
          </a:xfrm>
        </p:grpSpPr>
        <p:sp>
          <p:nvSpPr>
            <p:cNvPr id="22" name="矩形 21">
              <a:extLst>
                <a:ext uri="{FF2B5EF4-FFF2-40B4-BE49-F238E27FC236}">
                  <a16:creationId xmlns:a16="http://schemas.microsoft.com/office/drawing/2014/main" id="{99ED6BA4-514A-4E34-BBEB-94B4A838430B}"/>
                </a:ext>
              </a:extLst>
            </p:cNvPr>
            <p:cNvSpPr/>
            <p:nvPr/>
          </p:nvSpPr>
          <p:spPr>
            <a:xfrm>
              <a:off x="1038466" y="4163437"/>
              <a:ext cx="2395476" cy="522964"/>
            </a:xfrm>
            <a:prstGeom prst="rect">
              <a:avLst/>
            </a:prstGeom>
          </p:spPr>
          <p:txBody>
            <a:bodyPr wrap="square">
              <a:spAutoFit/>
            </a:bodyPr>
            <a:lstStyle/>
            <a:p>
              <a:pPr algn="just" defTabSz="913943" fontAlgn="base">
                <a:spcBef>
                  <a:spcPct val="0"/>
                </a:spcBef>
                <a:spcAft>
                  <a:spcPct val="0"/>
                </a:spcAft>
              </a:pPr>
              <a:r>
                <a:rPr lang="zh-CN" altLang="en-US" sz="13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活跃用户及活跃项目；活跃时间段分布；活跃事务等</a:t>
              </a:r>
            </a:p>
          </p:txBody>
        </p:sp>
        <p:sp>
          <p:nvSpPr>
            <p:cNvPr id="54" name="矩形 53">
              <a:extLst>
                <a:ext uri="{FF2B5EF4-FFF2-40B4-BE49-F238E27FC236}">
                  <a16:creationId xmlns:a16="http://schemas.microsoft.com/office/drawing/2014/main" id="{B36086A3-E704-490F-9C53-A54575EB2B37}"/>
                </a:ext>
              </a:extLst>
            </p:cNvPr>
            <p:cNvSpPr/>
            <p:nvPr/>
          </p:nvSpPr>
          <p:spPr>
            <a:xfrm>
              <a:off x="1034847" y="3769744"/>
              <a:ext cx="1146468" cy="369204"/>
            </a:xfrm>
            <a:prstGeom prst="rect">
              <a:avLst/>
            </a:prstGeom>
          </p:spPr>
          <p:txBody>
            <a:bodyPr wrap="none">
              <a:spAutoFit/>
            </a:bodyPr>
            <a:lstStyle/>
            <a:p>
              <a:pPr defTabSz="913943" fontAlgn="base">
                <a:spcBef>
                  <a:spcPct val="0"/>
                </a:spcBef>
                <a:spcAft>
                  <a:spcPct val="0"/>
                </a:spcAft>
              </a:pPr>
              <a:r>
                <a:rPr lang="zh-CN" altLang="en-US" sz="17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活跃信息</a:t>
              </a:r>
            </a:p>
          </p:txBody>
        </p:sp>
        <p:sp>
          <p:nvSpPr>
            <p:cNvPr id="57" name="矩形 56">
              <a:extLst>
                <a:ext uri="{FF2B5EF4-FFF2-40B4-BE49-F238E27FC236}">
                  <a16:creationId xmlns:a16="http://schemas.microsoft.com/office/drawing/2014/main" id="{2D7A8973-DBB2-403F-AD0A-85836C35C3C6}"/>
                </a:ext>
              </a:extLst>
            </p:cNvPr>
            <p:cNvSpPr/>
            <p:nvPr/>
          </p:nvSpPr>
          <p:spPr bwMode="auto">
            <a:xfrm>
              <a:off x="961894" y="3805931"/>
              <a:ext cx="95613" cy="311071"/>
            </a:xfrm>
            <a:prstGeom prst="rect">
              <a:avLst/>
            </a:prstGeom>
            <a:solidFill>
              <a:srgbClr val="0F6D9E"/>
            </a:solidFill>
            <a:ln w="12700" cap="flat" cmpd="sng" algn="ctr">
              <a:no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defTabSz="913943" fontAlgn="base">
                <a:spcBef>
                  <a:spcPct val="0"/>
                </a:spcBef>
                <a:spcAft>
                  <a:spcPct val="0"/>
                </a:spcAft>
              </a:pPr>
              <a:endParaRPr lang="zh-CN" altLang="en-US" sz="1999">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8" name="组合 7">
            <a:extLst>
              <a:ext uri="{FF2B5EF4-FFF2-40B4-BE49-F238E27FC236}">
                <a16:creationId xmlns:a16="http://schemas.microsoft.com/office/drawing/2014/main" id="{D8A78272-DA20-4A4C-90E9-1E3A2BC67545}"/>
              </a:ext>
            </a:extLst>
          </p:cNvPr>
          <p:cNvGrpSpPr/>
          <p:nvPr/>
        </p:nvGrpSpPr>
        <p:grpSpPr>
          <a:xfrm>
            <a:off x="8009705" y="4735621"/>
            <a:ext cx="4624593" cy="670287"/>
            <a:chOff x="8009705" y="4735621"/>
            <a:chExt cx="4624593" cy="670287"/>
          </a:xfrm>
        </p:grpSpPr>
        <p:sp>
          <p:nvSpPr>
            <p:cNvPr id="38" name="矩形 37">
              <a:extLst>
                <a:ext uri="{FF2B5EF4-FFF2-40B4-BE49-F238E27FC236}">
                  <a16:creationId xmlns:a16="http://schemas.microsoft.com/office/drawing/2014/main" id="{9F99D4FB-6630-4C88-8BA3-5EC0674B8A62}"/>
                </a:ext>
              </a:extLst>
            </p:cNvPr>
            <p:cNvSpPr/>
            <p:nvPr/>
          </p:nvSpPr>
          <p:spPr>
            <a:xfrm>
              <a:off x="8133188" y="5098260"/>
              <a:ext cx="4501110" cy="307648"/>
            </a:xfrm>
            <a:prstGeom prst="rect">
              <a:avLst/>
            </a:prstGeom>
          </p:spPr>
          <p:txBody>
            <a:bodyPr wrap="square">
              <a:spAutoFit/>
            </a:bodyPr>
            <a:lstStyle/>
            <a:p>
              <a:pPr algn="just" defTabSz="913943" fontAlgn="base">
                <a:spcBef>
                  <a:spcPct val="0"/>
                </a:spcBef>
                <a:spcAft>
                  <a:spcPct val="0"/>
                </a:spcAft>
              </a:pPr>
              <a:r>
                <a:rPr lang="zh-CN" altLang="en-US" sz="13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用户取名；</a:t>
              </a:r>
              <a:r>
                <a:rPr lang="en-US" altLang="zh-CN" sz="13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996</a:t>
              </a:r>
              <a:endParaRPr lang="zh-CN" altLang="en-US" sz="13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55" name="矩形 54">
              <a:extLst>
                <a:ext uri="{FF2B5EF4-FFF2-40B4-BE49-F238E27FC236}">
                  <a16:creationId xmlns:a16="http://schemas.microsoft.com/office/drawing/2014/main" id="{F163FAA3-DE4C-449E-8486-678237CCBB50}"/>
                </a:ext>
              </a:extLst>
            </p:cNvPr>
            <p:cNvSpPr/>
            <p:nvPr/>
          </p:nvSpPr>
          <p:spPr>
            <a:xfrm>
              <a:off x="8082605" y="4735621"/>
              <a:ext cx="1107996" cy="369204"/>
            </a:xfrm>
            <a:prstGeom prst="rect">
              <a:avLst/>
            </a:prstGeom>
          </p:spPr>
          <p:txBody>
            <a:bodyPr wrap="none">
              <a:spAutoFit/>
            </a:bodyPr>
            <a:lstStyle/>
            <a:p>
              <a:pPr defTabSz="913943" fontAlgn="base">
                <a:spcBef>
                  <a:spcPct val="0"/>
                </a:spcBef>
                <a:spcAft>
                  <a:spcPct val="0"/>
                </a:spcAft>
              </a:pPr>
              <a:r>
                <a:rPr lang="zh-CN" altLang="en-US" sz="17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语义信息</a:t>
              </a:r>
            </a:p>
          </p:txBody>
        </p:sp>
        <p:sp>
          <p:nvSpPr>
            <p:cNvPr id="58" name="矩形 57">
              <a:extLst>
                <a:ext uri="{FF2B5EF4-FFF2-40B4-BE49-F238E27FC236}">
                  <a16:creationId xmlns:a16="http://schemas.microsoft.com/office/drawing/2014/main" id="{2E4F25EB-7FD8-42BC-AD30-65F01A857248}"/>
                </a:ext>
              </a:extLst>
            </p:cNvPr>
            <p:cNvSpPr/>
            <p:nvPr/>
          </p:nvSpPr>
          <p:spPr bwMode="auto">
            <a:xfrm>
              <a:off x="8009705" y="4770963"/>
              <a:ext cx="95613" cy="311071"/>
            </a:xfrm>
            <a:prstGeom prst="rect">
              <a:avLst/>
            </a:prstGeom>
            <a:solidFill>
              <a:srgbClr val="39A8BD"/>
            </a:solidFill>
            <a:ln w="12700" cap="flat" cmpd="sng" algn="ctr">
              <a:no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defTabSz="913943" fontAlgn="base">
                <a:spcBef>
                  <a:spcPct val="0"/>
                </a:spcBef>
                <a:spcAft>
                  <a:spcPct val="0"/>
                </a:spcAft>
              </a:pPr>
              <a:endParaRPr lang="zh-CN" altLang="en-US" sz="1999">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7" name="组合 6">
            <a:extLst>
              <a:ext uri="{FF2B5EF4-FFF2-40B4-BE49-F238E27FC236}">
                <a16:creationId xmlns:a16="http://schemas.microsoft.com/office/drawing/2014/main" id="{5ADD9905-9EAB-4001-8869-DE782EE3C37B}"/>
              </a:ext>
            </a:extLst>
          </p:cNvPr>
          <p:cNvGrpSpPr/>
          <p:nvPr/>
        </p:nvGrpSpPr>
        <p:grpSpPr>
          <a:xfrm>
            <a:off x="8270563" y="1772685"/>
            <a:ext cx="2846904" cy="704841"/>
            <a:chOff x="8270563" y="1772685"/>
            <a:chExt cx="2846904" cy="704841"/>
          </a:xfrm>
        </p:grpSpPr>
        <p:sp>
          <p:nvSpPr>
            <p:cNvPr id="37" name="矩形 36">
              <a:extLst>
                <a:ext uri="{FF2B5EF4-FFF2-40B4-BE49-F238E27FC236}">
                  <a16:creationId xmlns:a16="http://schemas.microsoft.com/office/drawing/2014/main" id="{E578CA11-B128-4A1E-9127-959AADDD9DEB}"/>
                </a:ext>
              </a:extLst>
            </p:cNvPr>
            <p:cNvSpPr/>
            <p:nvPr/>
          </p:nvSpPr>
          <p:spPr>
            <a:xfrm>
              <a:off x="8423295" y="2169878"/>
              <a:ext cx="2694172" cy="307648"/>
            </a:xfrm>
            <a:prstGeom prst="rect">
              <a:avLst/>
            </a:prstGeom>
          </p:spPr>
          <p:txBody>
            <a:bodyPr wrap="square">
              <a:spAutoFit/>
            </a:bodyPr>
            <a:lstStyle/>
            <a:p>
              <a:pPr algn="just" defTabSz="913943" fontAlgn="base">
                <a:spcBef>
                  <a:spcPct val="0"/>
                </a:spcBef>
                <a:spcAft>
                  <a:spcPct val="0"/>
                </a:spcAft>
              </a:pPr>
              <a:r>
                <a:rPr lang="zh-CN" altLang="en-US" sz="13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社交网络；社群与用户</a:t>
              </a:r>
            </a:p>
          </p:txBody>
        </p:sp>
        <p:sp>
          <p:nvSpPr>
            <p:cNvPr id="56" name="矩形 55">
              <a:extLst>
                <a:ext uri="{FF2B5EF4-FFF2-40B4-BE49-F238E27FC236}">
                  <a16:creationId xmlns:a16="http://schemas.microsoft.com/office/drawing/2014/main" id="{CF157412-D463-47E1-B7A8-841E691E25FD}"/>
                </a:ext>
              </a:extLst>
            </p:cNvPr>
            <p:cNvSpPr/>
            <p:nvPr/>
          </p:nvSpPr>
          <p:spPr>
            <a:xfrm>
              <a:off x="8353729" y="1772685"/>
              <a:ext cx="1146468" cy="369204"/>
            </a:xfrm>
            <a:prstGeom prst="rect">
              <a:avLst/>
            </a:prstGeom>
          </p:spPr>
          <p:txBody>
            <a:bodyPr wrap="none">
              <a:spAutoFit/>
            </a:bodyPr>
            <a:lstStyle/>
            <a:p>
              <a:pPr defTabSz="913943" fontAlgn="base">
                <a:spcBef>
                  <a:spcPct val="0"/>
                </a:spcBef>
                <a:spcAft>
                  <a:spcPct val="0"/>
                </a:spcAft>
              </a:pPr>
              <a:r>
                <a:rPr lang="zh-CN" altLang="en-US" sz="1799"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社群信息</a:t>
              </a:r>
            </a:p>
          </p:txBody>
        </p:sp>
        <p:sp>
          <p:nvSpPr>
            <p:cNvPr id="59" name="矩形 58">
              <a:extLst>
                <a:ext uri="{FF2B5EF4-FFF2-40B4-BE49-F238E27FC236}">
                  <a16:creationId xmlns:a16="http://schemas.microsoft.com/office/drawing/2014/main" id="{C86CEED8-2340-4772-AF11-8B0829134896}"/>
                </a:ext>
              </a:extLst>
            </p:cNvPr>
            <p:cNvSpPr/>
            <p:nvPr/>
          </p:nvSpPr>
          <p:spPr bwMode="auto">
            <a:xfrm>
              <a:off x="8270563" y="1795812"/>
              <a:ext cx="95613" cy="311071"/>
            </a:xfrm>
            <a:prstGeom prst="rect">
              <a:avLst/>
            </a:prstGeom>
            <a:solidFill>
              <a:srgbClr val="2CACC5"/>
            </a:solidFill>
            <a:ln w="12700" cap="flat" cmpd="sng" algn="ctr">
              <a:no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defTabSz="913943" fontAlgn="base">
                <a:spcBef>
                  <a:spcPct val="0"/>
                </a:spcBef>
                <a:spcAft>
                  <a:spcPct val="0"/>
                </a:spcAft>
              </a:pPr>
              <a:endParaRPr lang="zh-CN" altLang="en-US" sz="1999">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5" name="组合 4">
            <a:extLst>
              <a:ext uri="{FF2B5EF4-FFF2-40B4-BE49-F238E27FC236}">
                <a16:creationId xmlns:a16="http://schemas.microsoft.com/office/drawing/2014/main" id="{4A65B2FD-D87B-4FD5-9824-661E02A2A220}"/>
              </a:ext>
            </a:extLst>
          </p:cNvPr>
          <p:cNvGrpSpPr/>
          <p:nvPr/>
        </p:nvGrpSpPr>
        <p:grpSpPr>
          <a:xfrm>
            <a:off x="3319991" y="1547036"/>
            <a:ext cx="6005700" cy="3313739"/>
            <a:chOff x="3319991" y="1547036"/>
            <a:chExt cx="6005700" cy="3313739"/>
          </a:xfrm>
        </p:grpSpPr>
        <p:sp>
          <p:nvSpPr>
            <p:cNvPr id="64" name="Freeform 18">
              <a:extLst>
                <a:ext uri="{FF2B5EF4-FFF2-40B4-BE49-F238E27FC236}">
                  <a16:creationId xmlns:a16="http://schemas.microsoft.com/office/drawing/2014/main" id="{089EA79E-AF84-4AC3-87BA-4051374538E1}"/>
                </a:ext>
              </a:extLst>
            </p:cNvPr>
            <p:cNvSpPr>
              <a:spLocks/>
            </p:cNvSpPr>
            <p:nvPr/>
          </p:nvSpPr>
          <p:spPr bwMode="auto">
            <a:xfrm>
              <a:off x="3881072" y="3028772"/>
              <a:ext cx="5064958" cy="1673913"/>
            </a:xfrm>
            <a:custGeom>
              <a:avLst/>
              <a:gdLst>
                <a:gd name="T0" fmla="*/ 4948 w 8907"/>
                <a:gd name="T1" fmla="*/ 90 h 2930"/>
                <a:gd name="T2" fmla="*/ 273 w 8907"/>
                <a:gd name="T3" fmla="*/ 1302 h 2930"/>
                <a:gd name="T4" fmla="*/ 3960 w 8907"/>
                <a:gd name="T5" fmla="*/ 2840 h 2930"/>
                <a:gd name="T6" fmla="*/ 8635 w 8907"/>
                <a:gd name="T7" fmla="*/ 1627 h 2930"/>
                <a:gd name="T8" fmla="*/ 4948 w 8907"/>
                <a:gd name="T9" fmla="*/ 90 h 2930"/>
              </a:gdLst>
              <a:ahLst/>
              <a:cxnLst>
                <a:cxn ang="0">
                  <a:pos x="T0" y="T1"/>
                </a:cxn>
                <a:cxn ang="0">
                  <a:pos x="T2" y="T3"/>
                </a:cxn>
                <a:cxn ang="0">
                  <a:pos x="T4" y="T5"/>
                </a:cxn>
                <a:cxn ang="0">
                  <a:pos x="T6" y="T7"/>
                </a:cxn>
                <a:cxn ang="0">
                  <a:pos x="T8" y="T9"/>
                </a:cxn>
              </a:cxnLst>
              <a:rect l="0" t="0" r="r" b="b"/>
              <a:pathLst>
                <a:path w="8907" h="2930">
                  <a:moveTo>
                    <a:pt x="4948" y="90"/>
                  </a:moveTo>
                  <a:cubicBezTo>
                    <a:pt x="2639" y="0"/>
                    <a:pt x="546" y="543"/>
                    <a:pt x="273" y="1302"/>
                  </a:cubicBezTo>
                  <a:cubicBezTo>
                    <a:pt x="0" y="2062"/>
                    <a:pt x="1651" y="2750"/>
                    <a:pt x="3960" y="2840"/>
                  </a:cubicBezTo>
                  <a:cubicBezTo>
                    <a:pt x="6269" y="2930"/>
                    <a:pt x="8362" y="2387"/>
                    <a:pt x="8635" y="1627"/>
                  </a:cubicBezTo>
                  <a:cubicBezTo>
                    <a:pt x="8907" y="868"/>
                    <a:pt x="7257" y="180"/>
                    <a:pt x="4948" y="90"/>
                  </a:cubicBezTo>
                  <a:close/>
                </a:path>
              </a:pathLst>
            </a:custGeom>
            <a:noFill/>
            <a:ln w="9525" cap="flat">
              <a:solidFill>
                <a:srgbClr val="2CACC5"/>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392" tIns="45696" rIns="91392" bIns="45696" numCol="1" anchor="t" anchorCtr="0" compatLnSpc="1">
              <a:prstTxWarp prst="textNoShape">
                <a:avLst/>
              </a:prstTxWarp>
            </a:bodyPr>
            <a:lstStyle/>
            <a:p>
              <a:pPr defTabSz="913943" fontAlgn="base">
                <a:spcBef>
                  <a:spcPct val="0"/>
                </a:spcBef>
                <a:spcAft>
                  <a:spcPct val="0"/>
                </a:spcAft>
              </a:pPr>
              <a:endParaRPr lang="zh-CN" altLang="en-US" sz="1799">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3" name="Freeform 18">
              <a:extLst>
                <a:ext uri="{FF2B5EF4-FFF2-40B4-BE49-F238E27FC236}">
                  <a16:creationId xmlns:a16="http://schemas.microsoft.com/office/drawing/2014/main" id="{D88AB85D-03B0-4246-A7DE-A014FDA016EE}"/>
                </a:ext>
              </a:extLst>
            </p:cNvPr>
            <p:cNvSpPr>
              <a:spLocks/>
            </p:cNvSpPr>
            <p:nvPr/>
          </p:nvSpPr>
          <p:spPr bwMode="auto">
            <a:xfrm>
              <a:off x="3319991" y="2875957"/>
              <a:ext cx="6005700" cy="1984818"/>
            </a:xfrm>
            <a:custGeom>
              <a:avLst/>
              <a:gdLst>
                <a:gd name="T0" fmla="*/ 4948 w 8907"/>
                <a:gd name="T1" fmla="*/ 90 h 2930"/>
                <a:gd name="T2" fmla="*/ 273 w 8907"/>
                <a:gd name="T3" fmla="*/ 1302 h 2930"/>
                <a:gd name="T4" fmla="*/ 3960 w 8907"/>
                <a:gd name="T5" fmla="*/ 2840 h 2930"/>
                <a:gd name="T6" fmla="*/ 8635 w 8907"/>
                <a:gd name="T7" fmla="*/ 1627 h 2930"/>
                <a:gd name="T8" fmla="*/ 4948 w 8907"/>
                <a:gd name="T9" fmla="*/ 90 h 2930"/>
              </a:gdLst>
              <a:ahLst/>
              <a:cxnLst>
                <a:cxn ang="0">
                  <a:pos x="T0" y="T1"/>
                </a:cxn>
                <a:cxn ang="0">
                  <a:pos x="T2" y="T3"/>
                </a:cxn>
                <a:cxn ang="0">
                  <a:pos x="T4" y="T5"/>
                </a:cxn>
                <a:cxn ang="0">
                  <a:pos x="T6" y="T7"/>
                </a:cxn>
                <a:cxn ang="0">
                  <a:pos x="T8" y="T9"/>
                </a:cxn>
              </a:cxnLst>
              <a:rect l="0" t="0" r="r" b="b"/>
              <a:pathLst>
                <a:path w="8907" h="2930">
                  <a:moveTo>
                    <a:pt x="4948" y="90"/>
                  </a:moveTo>
                  <a:cubicBezTo>
                    <a:pt x="2639" y="0"/>
                    <a:pt x="546" y="543"/>
                    <a:pt x="273" y="1302"/>
                  </a:cubicBezTo>
                  <a:cubicBezTo>
                    <a:pt x="0" y="2062"/>
                    <a:pt x="1651" y="2750"/>
                    <a:pt x="3960" y="2840"/>
                  </a:cubicBezTo>
                  <a:cubicBezTo>
                    <a:pt x="6269" y="2930"/>
                    <a:pt x="8362" y="2387"/>
                    <a:pt x="8635" y="1627"/>
                  </a:cubicBezTo>
                  <a:cubicBezTo>
                    <a:pt x="8907" y="868"/>
                    <a:pt x="7257" y="180"/>
                    <a:pt x="4948" y="90"/>
                  </a:cubicBezTo>
                  <a:close/>
                </a:path>
              </a:pathLst>
            </a:custGeom>
            <a:noFill/>
            <a:ln w="9525" cap="flat">
              <a:solidFill>
                <a:srgbClr val="2CACC5"/>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392" tIns="45696" rIns="91392" bIns="45696" numCol="1" anchor="t" anchorCtr="0" compatLnSpc="1">
              <a:prstTxWarp prst="textNoShape">
                <a:avLst/>
              </a:prstTxWarp>
            </a:bodyPr>
            <a:lstStyle/>
            <a:p>
              <a:pPr defTabSz="913943" fontAlgn="base">
                <a:spcBef>
                  <a:spcPct val="0"/>
                </a:spcBef>
                <a:spcAft>
                  <a:spcPct val="0"/>
                </a:spcAft>
              </a:pPr>
              <a:endParaRPr lang="zh-CN" altLang="en-US" sz="1799">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4" name="Freeform 19">
              <a:extLst>
                <a:ext uri="{FF2B5EF4-FFF2-40B4-BE49-F238E27FC236}">
                  <a16:creationId xmlns:a16="http://schemas.microsoft.com/office/drawing/2014/main" id="{51A58B66-9A05-46E4-906E-587A77F11480}"/>
                </a:ext>
              </a:extLst>
            </p:cNvPr>
            <p:cNvSpPr>
              <a:spLocks/>
            </p:cNvSpPr>
            <p:nvPr/>
          </p:nvSpPr>
          <p:spPr bwMode="auto">
            <a:xfrm>
              <a:off x="7296996" y="2935373"/>
              <a:ext cx="785609" cy="259238"/>
            </a:xfrm>
            <a:custGeom>
              <a:avLst/>
              <a:gdLst>
                <a:gd name="T0" fmla="*/ 614 w 1106"/>
                <a:gd name="T1" fmla="*/ 11 h 364"/>
                <a:gd name="T2" fmla="*/ 34 w 1106"/>
                <a:gd name="T3" fmla="*/ 161 h 364"/>
                <a:gd name="T4" fmla="*/ 492 w 1106"/>
                <a:gd name="T5" fmla="*/ 352 h 364"/>
                <a:gd name="T6" fmla="*/ 1072 w 1106"/>
                <a:gd name="T7" fmla="*/ 202 h 364"/>
                <a:gd name="T8" fmla="*/ 614 w 1106"/>
                <a:gd name="T9" fmla="*/ 11 h 364"/>
              </a:gdLst>
              <a:ahLst/>
              <a:cxnLst>
                <a:cxn ang="0">
                  <a:pos x="T0" y="T1"/>
                </a:cxn>
                <a:cxn ang="0">
                  <a:pos x="T2" y="T3"/>
                </a:cxn>
                <a:cxn ang="0">
                  <a:pos x="T4" y="T5"/>
                </a:cxn>
                <a:cxn ang="0">
                  <a:pos x="T6" y="T7"/>
                </a:cxn>
                <a:cxn ang="0">
                  <a:pos x="T8" y="T9"/>
                </a:cxn>
              </a:cxnLst>
              <a:rect l="0" t="0" r="r" b="b"/>
              <a:pathLst>
                <a:path w="1106" h="364">
                  <a:moveTo>
                    <a:pt x="614" y="11"/>
                  </a:moveTo>
                  <a:cubicBezTo>
                    <a:pt x="327" y="0"/>
                    <a:pt x="68" y="67"/>
                    <a:pt x="34" y="161"/>
                  </a:cubicBezTo>
                  <a:cubicBezTo>
                    <a:pt x="0" y="256"/>
                    <a:pt x="205" y="341"/>
                    <a:pt x="492" y="352"/>
                  </a:cubicBezTo>
                  <a:cubicBezTo>
                    <a:pt x="778" y="364"/>
                    <a:pt x="1038" y="296"/>
                    <a:pt x="1072" y="202"/>
                  </a:cubicBezTo>
                  <a:cubicBezTo>
                    <a:pt x="1106" y="107"/>
                    <a:pt x="901" y="22"/>
                    <a:pt x="614" y="11"/>
                  </a:cubicBezTo>
                  <a:close/>
                </a:path>
              </a:pathLst>
            </a:custGeom>
            <a:solidFill>
              <a:schemeClr val="bg1">
                <a:alpha val="40000"/>
              </a:schemeClr>
            </a:solidFill>
            <a:ln>
              <a:noFill/>
            </a:ln>
            <a:extLst/>
          </p:spPr>
          <p:txBody>
            <a:bodyPr vert="horz" wrap="square" lIns="91392" tIns="45696" rIns="91392" bIns="45696" numCol="1" anchor="t" anchorCtr="0" compatLnSpc="1">
              <a:prstTxWarp prst="textNoShape">
                <a:avLst/>
              </a:prstTxWarp>
            </a:bodyPr>
            <a:lstStyle/>
            <a:p>
              <a:pPr defTabSz="913943" fontAlgn="base">
                <a:spcBef>
                  <a:spcPct val="0"/>
                </a:spcBef>
                <a:spcAft>
                  <a:spcPct val="0"/>
                </a:spcAft>
              </a:pPr>
              <a:endParaRPr lang="zh-CN" altLang="en-US" sz="1799">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5" name="Freeform 20">
              <a:extLst>
                <a:ext uri="{FF2B5EF4-FFF2-40B4-BE49-F238E27FC236}">
                  <a16:creationId xmlns:a16="http://schemas.microsoft.com/office/drawing/2014/main" id="{0F9E2367-40B3-49C0-A08A-2D216B379584}"/>
                </a:ext>
              </a:extLst>
            </p:cNvPr>
            <p:cNvSpPr>
              <a:spLocks/>
            </p:cNvSpPr>
            <p:nvPr/>
          </p:nvSpPr>
          <p:spPr bwMode="auto">
            <a:xfrm>
              <a:off x="7775693" y="4509549"/>
              <a:ext cx="840878" cy="276345"/>
            </a:xfrm>
            <a:custGeom>
              <a:avLst/>
              <a:gdLst>
                <a:gd name="T0" fmla="*/ 1011 w 1184"/>
                <a:gd name="T1" fmla="*/ 297 h 389"/>
                <a:gd name="T2" fmla="*/ 905 w 1184"/>
                <a:gd name="T3" fmla="*/ 57 h 389"/>
                <a:gd name="T4" fmla="*/ 173 w 1184"/>
                <a:gd name="T5" fmla="*/ 91 h 389"/>
                <a:gd name="T6" fmla="*/ 279 w 1184"/>
                <a:gd name="T7" fmla="*/ 332 h 389"/>
                <a:gd name="T8" fmla="*/ 1011 w 1184"/>
                <a:gd name="T9" fmla="*/ 297 h 389"/>
              </a:gdLst>
              <a:ahLst/>
              <a:cxnLst>
                <a:cxn ang="0">
                  <a:pos x="T0" y="T1"/>
                </a:cxn>
                <a:cxn ang="0">
                  <a:pos x="T2" y="T3"/>
                </a:cxn>
                <a:cxn ang="0">
                  <a:pos x="T4" y="T5"/>
                </a:cxn>
                <a:cxn ang="0">
                  <a:pos x="T6" y="T7"/>
                </a:cxn>
                <a:cxn ang="0">
                  <a:pos x="T8" y="T9"/>
                </a:cxn>
              </a:cxnLst>
              <a:rect l="0" t="0" r="r" b="b"/>
              <a:pathLst>
                <a:path w="1184" h="389">
                  <a:moveTo>
                    <a:pt x="1011" y="297"/>
                  </a:moveTo>
                  <a:cubicBezTo>
                    <a:pt x="1184" y="221"/>
                    <a:pt x="1136" y="113"/>
                    <a:pt x="905" y="57"/>
                  </a:cubicBezTo>
                  <a:cubicBezTo>
                    <a:pt x="673" y="0"/>
                    <a:pt x="346" y="15"/>
                    <a:pt x="173" y="91"/>
                  </a:cubicBezTo>
                  <a:cubicBezTo>
                    <a:pt x="0" y="168"/>
                    <a:pt x="48" y="275"/>
                    <a:pt x="279" y="332"/>
                  </a:cubicBezTo>
                  <a:cubicBezTo>
                    <a:pt x="511" y="389"/>
                    <a:pt x="838" y="373"/>
                    <a:pt x="1011" y="297"/>
                  </a:cubicBezTo>
                  <a:close/>
                </a:path>
              </a:pathLst>
            </a:custGeom>
            <a:solidFill>
              <a:schemeClr val="bg1">
                <a:alpha val="40000"/>
              </a:schemeClr>
            </a:solidFill>
            <a:ln>
              <a:noFill/>
            </a:ln>
            <a:extLst/>
          </p:spPr>
          <p:txBody>
            <a:bodyPr vert="horz" wrap="square" lIns="91392" tIns="45696" rIns="91392" bIns="45696" numCol="1" anchor="t" anchorCtr="0" compatLnSpc="1">
              <a:prstTxWarp prst="textNoShape">
                <a:avLst/>
              </a:prstTxWarp>
            </a:bodyPr>
            <a:lstStyle/>
            <a:p>
              <a:pPr defTabSz="913943" fontAlgn="base">
                <a:spcBef>
                  <a:spcPct val="0"/>
                </a:spcBef>
                <a:spcAft>
                  <a:spcPct val="0"/>
                </a:spcAft>
              </a:pPr>
              <a:endParaRPr lang="zh-CN" altLang="en-US" sz="1799">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6" name="Freeform 21">
              <a:extLst>
                <a:ext uri="{FF2B5EF4-FFF2-40B4-BE49-F238E27FC236}">
                  <a16:creationId xmlns:a16="http://schemas.microsoft.com/office/drawing/2014/main" id="{69386A1C-9775-4790-9DA3-2A25B2B860ED}"/>
                </a:ext>
              </a:extLst>
            </p:cNvPr>
            <p:cNvSpPr>
              <a:spLocks/>
            </p:cNvSpPr>
            <p:nvPr/>
          </p:nvSpPr>
          <p:spPr bwMode="auto">
            <a:xfrm>
              <a:off x="3640832" y="4348749"/>
              <a:ext cx="843510" cy="278977"/>
            </a:xfrm>
            <a:custGeom>
              <a:avLst/>
              <a:gdLst>
                <a:gd name="T0" fmla="*/ 114 w 1188"/>
                <a:gd name="T1" fmla="*/ 264 h 391"/>
                <a:gd name="T2" fmla="*/ 800 w 1188"/>
                <a:gd name="T3" fmla="*/ 354 h 391"/>
                <a:gd name="T4" fmla="*/ 1074 w 1188"/>
                <a:gd name="T5" fmla="*/ 128 h 391"/>
                <a:gd name="T6" fmla="*/ 387 w 1188"/>
                <a:gd name="T7" fmla="*/ 38 h 391"/>
                <a:gd name="T8" fmla="*/ 114 w 1188"/>
                <a:gd name="T9" fmla="*/ 264 h 391"/>
              </a:gdLst>
              <a:ahLst/>
              <a:cxnLst>
                <a:cxn ang="0">
                  <a:pos x="T0" y="T1"/>
                </a:cxn>
                <a:cxn ang="0">
                  <a:pos x="T2" y="T3"/>
                </a:cxn>
                <a:cxn ang="0">
                  <a:pos x="T4" y="T5"/>
                </a:cxn>
                <a:cxn ang="0">
                  <a:pos x="T6" y="T7"/>
                </a:cxn>
                <a:cxn ang="0">
                  <a:pos x="T8" y="T9"/>
                </a:cxn>
              </a:cxnLst>
              <a:rect l="0" t="0" r="r" b="b"/>
              <a:pathLst>
                <a:path w="1188" h="391">
                  <a:moveTo>
                    <a:pt x="114" y="264"/>
                  </a:moveTo>
                  <a:cubicBezTo>
                    <a:pt x="228" y="351"/>
                    <a:pt x="535" y="391"/>
                    <a:pt x="800" y="354"/>
                  </a:cubicBezTo>
                  <a:cubicBezTo>
                    <a:pt x="1066" y="316"/>
                    <a:pt x="1188" y="215"/>
                    <a:pt x="1074" y="128"/>
                  </a:cubicBezTo>
                  <a:cubicBezTo>
                    <a:pt x="960" y="41"/>
                    <a:pt x="653" y="0"/>
                    <a:pt x="387" y="38"/>
                  </a:cubicBezTo>
                  <a:cubicBezTo>
                    <a:pt x="122" y="75"/>
                    <a:pt x="0" y="176"/>
                    <a:pt x="114" y="264"/>
                  </a:cubicBezTo>
                  <a:close/>
                </a:path>
              </a:pathLst>
            </a:custGeom>
            <a:solidFill>
              <a:schemeClr val="bg1">
                <a:alpha val="40000"/>
              </a:schemeClr>
            </a:solidFill>
            <a:ln>
              <a:noFill/>
            </a:ln>
            <a:extLst/>
          </p:spPr>
          <p:txBody>
            <a:bodyPr vert="horz" wrap="square" lIns="91392" tIns="45696" rIns="91392" bIns="45696" numCol="1" anchor="t" anchorCtr="0" compatLnSpc="1">
              <a:prstTxWarp prst="textNoShape">
                <a:avLst/>
              </a:prstTxWarp>
            </a:bodyPr>
            <a:lstStyle/>
            <a:p>
              <a:pPr defTabSz="913943" fontAlgn="base">
                <a:spcBef>
                  <a:spcPct val="0"/>
                </a:spcBef>
                <a:spcAft>
                  <a:spcPct val="0"/>
                </a:spcAft>
              </a:pPr>
              <a:endParaRPr lang="zh-CN" altLang="en-US" sz="1799">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7" name="Freeform 22">
              <a:extLst>
                <a:ext uri="{FF2B5EF4-FFF2-40B4-BE49-F238E27FC236}">
                  <a16:creationId xmlns:a16="http://schemas.microsoft.com/office/drawing/2014/main" id="{0B436B50-8F21-49D7-94CC-844054F478C3}"/>
                </a:ext>
              </a:extLst>
            </p:cNvPr>
            <p:cNvSpPr>
              <a:spLocks/>
            </p:cNvSpPr>
            <p:nvPr/>
          </p:nvSpPr>
          <p:spPr bwMode="auto">
            <a:xfrm>
              <a:off x="4225910" y="3174872"/>
              <a:ext cx="4193865" cy="1385673"/>
            </a:xfrm>
            <a:custGeom>
              <a:avLst/>
              <a:gdLst>
                <a:gd name="T0" fmla="*/ 3280 w 5906"/>
                <a:gd name="T1" fmla="*/ 59 h 1942"/>
                <a:gd name="T2" fmla="*/ 181 w 5906"/>
                <a:gd name="T3" fmla="*/ 863 h 1942"/>
                <a:gd name="T4" fmla="*/ 2625 w 5906"/>
                <a:gd name="T5" fmla="*/ 1883 h 1942"/>
                <a:gd name="T6" fmla="*/ 5725 w 5906"/>
                <a:gd name="T7" fmla="*/ 1079 h 1942"/>
                <a:gd name="T8" fmla="*/ 3280 w 5906"/>
                <a:gd name="T9" fmla="*/ 59 h 1942"/>
              </a:gdLst>
              <a:ahLst/>
              <a:cxnLst>
                <a:cxn ang="0">
                  <a:pos x="T0" y="T1"/>
                </a:cxn>
                <a:cxn ang="0">
                  <a:pos x="T2" y="T3"/>
                </a:cxn>
                <a:cxn ang="0">
                  <a:pos x="T4" y="T5"/>
                </a:cxn>
                <a:cxn ang="0">
                  <a:pos x="T6" y="T7"/>
                </a:cxn>
                <a:cxn ang="0">
                  <a:pos x="T8" y="T9"/>
                </a:cxn>
              </a:cxnLst>
              <a:rect l="0" t="0" r="r" b="b"/>
              <a:pathLst>
                <a:path w="5906" h="1942">
                  <a:moveTo>
                    <a:pt x="3280" y="59"/>
                  </a:moveTo>
                  <a:cubicBezTo>
                    <a:pt x="1749" y="0"/>
                    <a:pt x="361" y="360"/>
                    <a:pt x="181" y="863"/>
                  </a:cubicBezTo>
                  <a:cubicBezTo>
                    <a:pt x="0" y="1367"/>
                    <a:pt x="1094" y="1823"/>
                    <a:pt x="2625" y="1883"/>
                  </a:cubicBezTo>
                  <a:cubicBezTo>
                    <a:pt x="4156" y="1942"/>
                    <a:pt x="5544" y="1582"/>
                    <a:pt x="5725" y="1079"/>
                  </a:cubicBezTo>
                  <a:cubicBezTo>
                    <a:pt x="5906" y="575"/>
                    <a:pt x="4812" y="119"/>
                    <a:pt x="3280" y="59"/>
                  </a:cubicBezTo>
                  <a:close/>
                </a:path>
              </a:pathLst>
            </a:custGeom>
            <a:solidFill>
              <a:schemeClr val="bg1">
                <a:alpha val="28000"/>
              </a:schemeClr>
            </a:solidFill>
            <a:ln w="17463" cap="flat">
              <a:noFill/>
              <a:prstDash val="solid"/>
              <a:miter lim="800000"/>
              <a:headEnd/>
              <a:tailEnd/>
            </a:ln>
          </p:spPr>
          <p:txBody>
            <a:bodyPr vert="horz" wrap="square" lIns="91392" tIns="45696" rIns="91392" bIns="45696" numCol="1" anchor="t" anchorCtr="0" compatLnSpc="1">
              <a:prstTxWarp prst="textNoShape">
                <a:avLst/>
              </a:prstTxWarp>
            </a:bodyPr>
            <a:lstStyle/>
            <a:p>
              <a:pPr defTabSz="913943" fontAlgn="base">
                <a:spcBef>
                  <a:spcPct val="0"/>
                </a:spcBef>
                <a:spcAft>
                  <a:spcPct val="0"/>
                </a:spcAft>
              </a:pPr>
              <a:endParaRPr lang="zh-CN" altLang="en-US" sz="1799" dirty="0">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9" name="Freeform 27">
              <a:extLst>
                <a:ext uri="{FF2B5EF4-FFF2-40B4-BE49-F238E27FC236}">
                  <a16:creationId xmlns:a16="http://schemas.microsoft.com/office/drawing/2014/main" id="{09FF7EBE-80AF-47BB-AAEA-495CC1EA086B}"/>
                </a:ext>
              </a:extLst>
            </p:cNvPr>
            <p:cNvSpPr>
              <a:spLocks/>
            </p:cNvSpPr>
            <p:nvPr/>
          </p:nvSpPr>
          <p:spPr bwMode="auto">
            <a:xfrm>
              <a:off x="5557179" y="1547036"/>
              <a:ext cx="1545799" cy="2305393"/>
            </a:xfrm>
            <a:custGeom>
              <a:avLst/>
              <a:gdLst>
                <a:gd name="T0" fmla="*/ 1193 w 2386"/>
                <a:gd name="T1" fmla="*/ 0 h 3916"/>
                <a:gd name="T2" fmla="*/ 2386 w 2386"/>
                <a:gd name="T3" fmla="*/ 1193 h 3916"/>
                <a:gd name="T4" fmla="*/ 2036 w 2386"/>
                <a:gd name="T5" fmla="*/ 2277 h 3916"/>
                <a:gd name="T6" fmla="*/ 1193 w 2386"/>
                <a:gd name="T7" fmla="*/ 3916 h 3916"/>
                <a:gd name="T8" fmla="*/ 345 w 2386"/>
                <a:gd name="T9" fmla="*/ 2272 h 3916"/>
                <a:gd name="T10" fmla="*/ 0 w 2386"/>
                <a:gd name="T11" fmla="*/ 1193 h 3916"/>
                <a:gd name="T12" fmla="*/ 1193 w 2386"/>
                <a:gd name="T13" fmla="*/ 0 h 3916"/>
              </a:gdLst>
              <a:ahLst/>
              <a:cxnLst>
                <a:cxn ang="0">
                  <a:pos x="T0" y="T1"/>
                </a:cxn>
                <a:cxn ang="0">
                  <a:pos x="T2" y="T3"/>
                </a:cxn>
                <a:cxn ang="0">
                  <a:pos x="T4" y="T5"/>
                </a:cxn>
                <a:cxn ang="0">
                  <a:pos x="T6" y="T7"/>
                </a:cxn>
                <a:cxn ang="0">
                  <a:pos x="T8" y="T9"/>
                </a:cxn>
                <a:cxn ang="0">
                  <a:pos x="T10" y="T11"/>
                </a:cxn>
                <a:cxn ang="0">
                  <a:pos x="T12" y="T13"/>
                </a:cxn>
              </a:cxnLst>
              <a:rect l="0" t="0" r="r" b="b"/>
              <a:pathLst>
                <a:path w="2386" h="3916">
                  <a:moveTo>
                    <a:pt x="1193" y="0"/>
                  </a:moveTo>
                  <a:cubicBezTo>
                    <a:pt x="1852" y="0"/>
                    <a:pt x="2386" y="534"/>
                    <a:pt x="2386" y="1193"/>
                  </a:cubicBezTo>
                  <a:cubicBezTo>
                    <a:pt x="2386" y="1522"/>
                    <a:pt x="2212" y="1948"/>
                    <a:pt x="2036" y="2277"/>
                  </a:cubicBezTo>
                  <a:lnTo>
                    <a:pt x="1193" y="3916"/>
                  </a:lnTo>
                  <a:lnTo>
                    <a:pt x="345" y="2272"/>
                  </a:lnTo>
                  <a:cubicBezTo>
                    <a:pt x="211" y="2010"/>
                    <a:pt x="25" y="1509"/>
                    <a:pt x="0" y="1193"/>
                  </a:cubicBezTo>
                  <a:cubicBezTo>
                    <a:pt x="0" y="534"/>
                    <a:pt x="534" y="0"/>
                    <a:pt x="1193" y="0"/>
                  </a:cubicBezTo>
                  <a:close/>
                </a:path>
              </a:pathLst>
            </a:custGeom>
            <a:solidFill>
              <a:srgbClr val="0F6D9E"/>
            </a:solidFill>
            <a:ln w="12700" cap="flat" cmpd="sng" algn="ctr">
              <a:no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defTabSz="913943" fontAlgn="base">
                <a:spcBef>
                  <a:spcPct val="0"/>
                </a:spcBef>
                <a:spcAft>
                  <a:spcPct val="0"/>
                </a:spcAft>
              </a:pPr>
              <a:endParaRPr lang="zh-CN" altLang="en-US" sz="1999">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0" name="矩形 29">
              <a:extLst>
                <a:ext uri="{FF2B5EF4-FFF2-40B4-BE49-F238E27FC236}">
                  <a16:creationId xmlns:a16="http://schemas.microsoft.com/office/drawing/2014/main" id="{7C38168D-7115-4F7D-AAD6-C1A81BA996FA}"/>
                </a:ext>
              </a:extLst>
            </p:cNvPr>
            <p:cNvSpPr/>
            <p:nvPr/>
          </p:nvSpPr>
          <p:spPr>
            <a:xfrm>
              <a:off x="5631664" y="1964138"/>
              <a:ext cx="1360142" cy="399981"/>
            </a:xfrm>
            <a:prstGeom prst="rect">
              <a:avLst/>
            </a:prstGeom>
          </p:spPr>
          <p:txBody>
            <a:bodyPr wrap="square">
              <a:spAutoFit/>
            </a:bodyPr>
            <a:lstStyle/>
            <a:p>
              <a:pPr algn="ctr" defTabSz="913943" fontAlgn="base">
                <a:spcBef>
                  <a:spcPct val="0"/>
                </a:spcBef>
                <a:spcAft>
                  <a:spcPct val="0"/>
                </a:spcAft>
              </a:pPr>
              <a:r>
                <a:rPr lang="en-US" altLang="zh-CN" sz="1999" dirty="0">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1999" dirty="0">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rPr>
                <a:t> </a:t>
              </a:r>
              <a:r>
                <a:rPr lang="en-US" altLang="zh-CN" sz="1999" dirty="0">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rPr>
                <a:t>more</a:t>
              </a:r>
              <a:endParaRPr lang="zh-CN" altLang="en-US" sz="1999" dirty="0">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1" name="Freeform 24">
              <a:extLst>
                <a:ext uri="{FF2B5EF4-FFF2-40B4-BE49-F238E27FC236}">
                  <a16:creationId xmlns:a16="http://schemas.microsoft.com/office/drawing/2014/main" id="{ABE47CFE-FD70-4DB2-A8AB-10125BFEED1A}"/>
                </a:ext>
              </a:extLst>
            </p:cNvPr>
            <p:cNvSpPr>
              <a:spLocks/>
            </p:cNvSpPr>
            <p:nvPr/>
          </p:nvSpPr>
          <p:spPr bwMode="auto">
            <a:xfrm>
              <a:off x="3782951" y="3482870"/>
              <a:ext cx="596116" cy="984314"/>
            </a:xfrm>
            <a:custGeom>
              <a:avLst/>
              <a:gdLst>
                <a:gd name="T0" fmla="*/ 420 w 840"/>
                <a:gd name="T1" fmla="*/ 0 h 1380"/>
                <a:gd name="T2" fmla="*/ 840 w 840"/>
                <a:gd name="T3" fmla="*/ 420 h 1380"/>
                <a:gd name="T4" fmla="*/ 717 w 840"/>
                <a:gd name="T5" fmla="*/ 802 h 1380"/>
                <a:gd name="T6" fmla="*/ 420 w 840"/>
                <a:gd name="T7" fmla="*/ 1380 h 1380"/>
                <a:gd name="T8" fmla="*/ 121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7"/>
                    <a:pt x="717" y="802"/>
                  </a:cubicBezTo>
                  <a:lnTo>
                    <a:pt x="420" y="1380"/>
                  </a:lnTo>
                  <a:lnTo>
                    <a:pt x="121" y="800"/>
                  </a:lnTo>
                  <a:cubicBezTo>
                    <a:pt x="74" y="708"/>
                    <a:pt x="8" y="532"/>
                    <a:pt x="0" y="420"/>
                  </a:cubicBezTo>
                  <a:cubicBezTo>
                    <a:pt x="0" y="188"/>
                    <a:pt x="188" y="0"/>
                    <a:pt x="420" y="0"/>
                  </a:cubicBezTo>
                  <a:close/>
                </a:path>
              </a:pathLst>
            </a:custGeom>
            <a:solidFill>
              <a:srgbClr val="0F6D9E"/>
            </a:solidFill>
            <a:ln w="12700" cap="flat" cmpd="sng" algn="ctr">
              <a:no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defTabSz="913943" fontAlgn="base">
                <a:spcBef>
                  <a:spcPct val="0"/>
                </a:spcBef>
                <a:spcAft>
                  <a:spcPct val="0"/>
                </a:spcAft>
              </a:pPr>
              <a:endParaRPr lang="zh-CN" altLang="en-US" sz="1999">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2" name="矩形 31">
              <a:extLst>
                <a:ext uri="{FF2B5EF4-FFF2-40B4-BE49-F238E27FC236}">
                  <a16:creationId xmlns:a16="http://schemas.microsoft.com/office/drawing/2014/main" id="{8177B165-EDD5-42A8-93B4-82F43287BCD6}"/>
                </a:ext>
              </a:extLst>
            </p:cNvPr>
            <p:cNvSpPr/>
            <p:nvPr/>
          </p:nvSpPr>
          <p:spPr>
            <a:xfrm>
              <a:off x="3881072" y="3554413"/>
              <a:ext cx="424895" cy="584471"/>
            </a:xfrm>
            <a:prstGeom prst="rect">
              <a:avLst/>
            </a:prstGeom>
            <a:noFill/>
            <a:ln w="6350" cap="flat">
              <a:noFill/>
              <a:prstDash val="solid"/>
              <a:miter lim="800000"/>
              <a:headEnd/>
              <a:tailEnd/>
            </a:ln>
            <a:effectLst>
              <a:outerShdw blurRad="63500" sx="102000" sy="102000" algn="ctr" rotWithShape="0">
                <a:prstClr val="black">
                  <a:alpha val="40000"/>
                </a:prstClr>
              </a:outerShdw>
            </a:effectLst>
            <a:extLst/>
          </p:spPr>
          <p:txBody>
            <a:bodyPr vert="horz" wrap="square" lIns="91392" tIns="45696" rIns="91392" bIns="45696" numCol="1" anchor="t" anchorCtr="0" compatLnSpc="1">
              <a:prstTxWarp prst="textNoShape">
                <a:avLst/>
              </a:prstTxWarp>
            </a:bodyPr>
            <a:lstStyle/>
            <a:p>
              <a:pPr algn="ctr" defTabSz="913943" fontAlgn="base">
                <a:spcBef>
                  <a:spcPct val="0"/>
                </a:spcBef>
                <a:spcAft>
                  <a:spcPct val="0"/>
                </a:spcAft>
              </a:pPr>
              <a:r>
                <a:rPr lang="en-US" altLang="zh-CN" sz="2799" dirty="0">
                  <a:solidFill>
                    <a:srgbClr val="FFFFFF"/>
                  </a:solidFill>
                  <a:latin typeface="Century Gothic" panose="020B0502020202020204" pitchFamily="34" charset="0"/>
                  <a:ea typeface="微软雅黑" panose="020B0503020204020204" pitchFamily="34" charset="-122"/>
                  <a:cs typeface="+mn-ea"/>
                  <a:sym typeface="Century Gothic" panose="020B0502020202020204" pitchFamily="34" charset="0"/>
                </a:rPr>
                <a:t>1</a:t>
              </a:r>
              <a:endParaRPr lang="zh-CN" altLang="en-US" sz="2799" dirty="0">
                <a:solidFill>
                  <a:srgbClr val="FFFFFF"/>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3" name="Freeform 23">
              <a:extLst>
                <a:ext uri="{FF2B5EF4-FFF2-40B4-BE49-F238E27FC236}">
                  <a16:creationId xmlns:a16="http://schemas.microsoft.com/office/drawing/2014/main" id="{9142594B-CFA7-4CBB-9E7D-34B3D49D4C55}"/>
                </a:ext>
              </a:extLst>
            </p:cNvPr>
            <p:cNvSpPr>
              <a:spLocks/>
            </p:cNvSpPr>
            <p:nvPr/>
          </p:nvSpPr>
          <p:spPr bwMode="auto">
            <a:xfrm>
              <a:off x="7414114" y="2052386"/>
              <a:ext cx="596116" cy="984314"/>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rgbClr val="2CACC5"/>
            </a:solidFill>
            <a:ln w="12700" cap="flat" cmpd="sng" algn="ctr">
              <a:no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defTabSz="913943" fontAlgn="base">
                <a:spcBef>
                  <a:spcPct val="0"/>
                </a:spcBef>
                <a:spcAft>
                  <a:spcPct val="0"/>
                </a:spcAft>
              </a:pPr>
              <a:endParaRPr lang="zh-CN" altLang="en-US" sz="1999">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4" name="矩形 33">
              <a:extLst>
                <a:ext uri="{FF2B5EF4-FFF2-40B4-BE49-F238E27FC236}">
                  <a16:creationId xmlns:a16="http://schemas.microsoft.com/office/drawing/2014/main" id="{7C041580-2B8D-4A84-8A7C-B242107541A0}"/>
                </a:ext>
              </a:extLst>
            </p:cNvPr>
            <p:cNvSpPr/>
            <p:nvPr/>
          </p:nvSpPr>
          <p:spPr>
            <a:xfrm>
              <a:off x="7503990" y="2139179"/>
              <a:ext cx="424895" cy="584471"/>
            </a:xfrm>
            <a:prstGeom prst="rect">
              <a:avLst/>
            </a:prstGeom>
            <a:noFill/>
            <a:ln w="6350" cap="flat">
              <a:noFill/>
              <a:prstDash val="solid"/>
              <a:miter lim="800000"/>
              <a:headEnd/>
              <a:tailEnd/>
            </a:ln>
            <a:effectLst>
              <a:outerShdw blurRad="63500" sx="102000" sy="102000" algn="ctr" rotWithShape="0">
                <a:prstClr val="black">
                  <a:alpha val="40000"/>
                </a:prstClr>
              </a:outerShdw>
            </a:effectLst>
            <a:extLst/>
          </p:spPr>
          <p:txBody>
            <a:bodyPr vert="horz" wrap="square" lIns="91392" tIns="45696" rIns="91392" bIns="45696" numCol="1" anchor="t" anchorCtr="0" compatLnSpc="1">
              <a:prstTxWarp prst="textNoShape">
                <a:avLst/>
              </a:prstTxWarp>
            </a:bodyPr>
            <a:lstStyle/>
            <a:p>
              <a:pPr algn="ctr" defTabSz="913943" fontAlgn="base">
                <a:spcBef>
                  <a:spcPct val="0"/>
                </a:spcBef>
                <a:spcAft>
                  <a:spcPct val="0"/>
                </a:spcAft>
              </a:pPr>
              <a:r>
                <a:rPr lang="en-US" altLang="zh-CN" sz="2799">
                  <a:solidFill>
                    <a:srgbClr val="FFFFFF"/>
                  </a:solidFill>
                  <a:latin typeface="Century Gothic" panose="020B0502020202020204" pitchFamily="34" charset="0"/>
                  <a:ea typeface="微软雅黑" panose="020B0503020204020204" pitchFamily="34" charset="-122"/>
                  <a:cs typeface="+mn-ea"/>
                  <a:sym typeface="Century Gothic" panose="020B0502020202020204" pitchFamily="34" charset="0"/>
                </a:rPr>
                <a:t>2</a:t>
              </a:r>
              <a:endParaRPr lang="zh-CN" altLang="en-US" sz="2799" dirty="0">
                <a:solidFill>
                  <a:srgbClr val="FFFFFF"/>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5" name="Freeform 25">
              <a:extLst>
                <a:ext uri="{FF2B5EF4-FFF2-40B4-BE49-F238E27FC236}">
                  <a16:creationId xmlns:a16="http://schemas.microsoft.com/office/drawing/2014/main" id="{6FB88C2E-B51E-4AD5-9258-1DA2A28175DB}"/>
                </a:ext>
              </a:extLst>
            </p:cNvPr>
            <p:cNvSpPr>
              <a:spLocks/>
            </p:cNvSpPr>
            <p:nvPr/>
          </p:nvSpPr>
          <p:spPr bwMode="auto">
            <a:xfrm>
              <a:off x="7348844" y="3742779"/>
              <a:ext cx="597432" cy="984314"/>
            </a:xfrm>
            <a:custGeom>
              <a:avLst/>
              <a:gdLst>
                <a:gd name="T0" fmla="*/ 421 w 841"/>
                <a:gd name="T1" fmla="*/ 0 h 1380"/>
                <a:gd name="T2" fmla="*/ 841 w 841"/>
                <a:gd name="T3" fmla="*/ 420 h 1380"/>
                <a:gd name="T4" fmla="*/ 718 w 841"/>
                <a:gd name="T5" fmla="*/ 802 h 1380"/>
                <a:gd name="T6" fmla="*/ 421 w 841"/>
                <a:gd name="T7" fmla="*/ 1380 h 1380"/>
                <a:gd name="T8" fmla="*/ 122 w 841"/>
                <a:gd name="T9" fmla="*/ 801 h 1380"/>
                <a:gd name="T10" fmla="*/ 0 w 841"/>
                <a:gd name="T11" fmla="*/ 420 h 1380"/>
                <a:gd name="T12" fmla="*/ 421 w 841"/>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1" h="1380">
                  <a:moveTo>
                    <a:pt x="421" y="0"/>
                  </a:moveTo>
                  <a:cubicBezTo>
                    <a:pt x="653" y="0"/>
                    <a:pt x="841" y="188"/>
                    <a:pt x="841" y="420"/>
                  </a:cubicBezTo>
                  <a:cubicBezTo>
                    <a:pt x="841" y="537"/>
                    <a:pt x="780" y="687"/>
                    <a:pt x="718" y="802"/>
                  </a:cubicBezTo>
                  <a:lnTo>
                    <a:pt x="421" y="1380"/>
                  </a:lnTo>
                  <a:lnTo>
                    <a:pt x="122" y="801"/>
                  </a:lnTo>
                  <a:cubicBezTo>
                    <a:pt x="75" y="709"/>
                    <a:pt x="9" y="532"/>
                    <a:pt x="0" y="420"/>
                  </a:cubicBezTo>
                  <a:cubicBezTo>
                    <a:pt x="0" y="188"/>
                    <a:pt x="189" y="0"/>
                    <a:pt x="421" y="0"/>
                  </a:cubicBezTo>
                  <a:close/>
                </a:path>
              </a:pathLst>
            </a:custGeom>
            <a:solidFill>
              <a:srgbClr val="39A8BD"/>
            </a:solidFill>
            <a:ln w="12700" cap="flat" cmpd="sng" algn="ctr">
              <a:no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defTabSz="913943" fontAlgn="base">
                <a:spcBef>
                  <a:spcPct val="0"/>
                </a:spcBef>
                <a:spcAft>
                  <a:spcPct val="0"/>
                </a:spcAft>
              </a:pPr>
              <a:endParaRPr lang="zh-CN" altLang="en-US" sz="1999">
                <a:solidFill>
                  <a:srgbClr val="FFFFFF"/>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6" name="矩形 35">
              <a:extLst>
                <a:ext uri="{FF2B5EF4-FFF2-40B4-BE49-F238E27FC236}">
                  <a16:creationId xmlns:a16="http://schemas.microsoft.com/office/drawing/2014/main" id="{280610D9-5905-41A3-BAF0-E604B668C474}"/>
                </a:ext>
              </a:extLst>
            </p:cNvPr>
            <p:cNvSpPr/>
            <p:nvPr/>
          </p:nvSpPr>
          <p:spPr>
            <a:xfrm>
              <a:off x="7438136" y="3816985"/>
              <a:ext cx="424895" cy="584471"/>
            </a:xfrm>
            <a:prstGeom prst="rect">
              <a:avLst/>
            </a:prstGeom>
            <a:noFill/>
            <a:ln w="6350" cap="flat">
              <a:noFill/>
              <a:prstDash val="solid"/>
              <a:miter lim="800000"/>
              <a:headEnd/>
              <a:tailEnd/>
            </a:ln>
            <a:effectLst>
              <a:outerShdw blurRad="63500" sx="102000" sy="102000" algn="ctr" rotWithShape="0">
                <a:prstClr val="black">
                  <a:alpha val="40000"/>
                </a:prstClr>
              </a:outerShdw>
            </a:effectLst>
            <a:extLst/>
          </p:spPr>
          <p:txBody>
            <a:bodyPr vert="horz" wrap="square" lIns="91392" tIns="45696" rIns="91392" bIns="45696" numCol="1" anchor="t" anchorCtr="0" compatLnSpc="1">
              <a:prstTxWarp prst="textNoShape">
                <a:avLst/>
              </a:prstTxWarp>
            </a:bodyPr>
            <a:lstStyle/>
            <a:p>
              <a:pPr algn="ctr" defTabSz="913943" fontAlgn="base">
                <a:spcBef>
                  <a:spcPct val="0"/>
                </a:spcBef>
                <a:spcAft>
                  <a:spcPct val="0"/>
                </a:spcAft>
              </a:pPr>
              <a:r>
                <a:rPr lang="en-US" altLang="zh-CN" sz="2799" dirty="0">
                  <a:solidFill>
                    <a:srgbClr val="FFFFFF"/>
                  </a:solidFill>
                  <a:latin typeface="Century Gothic" panose="020B0502020202020204" pitchFamily="34" charset="0"/>
                  <a:ea typeface="微软雅黑" panose="020B0503020204020204" pitchFamily="34" charset="-122"/>
                  <a:cs typeface="+mn-ea"/>
                  <a:sym typeface="Century Gothic" panose="020B0502020202020204" pitchFamily="34" charset="0"/>
                </a:rPr>
                <a:t>3</a:t>
              </a:r>
              <a:endParaRPr lang="zh-CN" altLang="en-US" sz="2799" dirty="0">
                <a:solidFill>
                  <a:srgbClr val="FFFFFF"/>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grpSp>
          <p:nvGrpSpPr>
            <p:cNvPr id="4" name="组合 3">
              <a:extLst>
                <a:ext uri="{FF2B5EF4-FFF2-40B4-BE49-F238E27FC236}">
                  <a16:creationId xmlns:a16="http://schemas.microsoft.com/office/drawing/2014/main" id="{8AB15262-B777-45A6-8031-FF9B2A404994}"/>
                </a:ext>
              </a:extLst>
            </p:cNvPr>
            <p:cNvGrpSpPr/>
            <p:nvPr/>
          </p:nvGrpSpPr>
          <p:grpSpPr>
            <a:xfrm>
              <a:off x="5929617" y="3852429"/>
              <a:ext cx="805192" cy="266566"/>
              <a:chOff x="5744491" y="3706534"/>
              <a:chExt cx="1156701" cy="382936"/>
            </a:xfrm>
          </p:grpSpPr>
          <p:sp>
            <p:nvSpPr>
              <p:cNvPr id="28" name="Freeform 26">
                <a:extLst>
                  <a:ext uri="{FF2B5EF4-FFF2-40B4-BE49-F238E27FC236}">
                    <a16:creationId xmlns:a16="http://schemas.microsoft.com/office/drawing/2014/main" id="{FF1284D6-1CA5-4786-97AB-8A1636910A36}"/>
                  </a:ext>
                </a:extLst>
              </p:cNvPr>
              <p:cNvSpPr>
                <a:spLocks/>
              </p:cNvSpPr>
              <p:nvPr/>
            </p:nvSpPr>
            <p:spPr bwMode="auto">
              <a:xfrm>
                <a:off x="5744491" y="3706534"/>
                <a:ext cx="1156701" cy="382936"/>
              </a:xfrm>
              <a:custGeom>
                <a:avLst/>
                <a:gdLst>
                  <a:gd name="T0" fmla="*/ 905 w 1630"/>
                  <a:gd name="T1" fmla="*/ 16 h 536"/>
                  <a:gd name="T2" fmla="*/ 50 w 1630"/>
                  <a:gd name="T3" fmla="*/ 238 h 536"/>
                  <a:gd name="T4" fmla="*/ 725 w 1630"/>
                  <a:gd name="T5" fmla="*/ 520 h 536"/>
                  <a:gd name="T6" fmla="*/ 1580 w 1630"/>
                  <a:gd name="T7" fmla="*/ 298 h 536"/>
                  <a:gd name="T8" fmla="*/ 905 w 1630"/>
                  <a:gd name="T9" fmla="*/ 16 h 536"/>
                </a:gdLst>
                <a:ahLst/>
                <a:cxnLst>
                  <a:cxn ang="0">
                    <a:pos x="T0" y="T1"/>
                  </a:cxn>
                  <a:cxn ang="0">
                    <a:pos x="T2" y="T3"/>
                  </a:cxn>
                  <a:cxn ang="0">
                    <a:pos x="T4" y="T5"/>
                  </a:cxn>
                  <a:cxn ang="0">
                    <a:pos x="T6" y="T7"/>
                  </a:cxn>
                  <a:cxn ang="0">
                    <a:pos x="T8" y="T9"/>
                  </a:cxn>
                </a:cxnLst>
                <a:rect l="0" t="0" r="r" b="b"/>
                <a:pathLst>
                  <a:path w="1630" h="536">
                    <a:moveTo>
                      <a:pt x="905" y="16"/>
                    </a:moveTo>
                    <a:cubicBezTo>
                      <a:pt x="483" y="0"/>
                      <a:pt x="100" y="99"/>
                      <a:pt x="50" y="238"/>
                    </a:cubicBezTo>
                    <a:cubicBezTo>
                      <a:pt x="0" y="377"/>
                      <a:pt x="302" y="503"/>
                      <a:pt x="725" y="520"/>
                    </a:cubicBezTo>
                    <a:cubicBezTo>
                      <a:pt x="1147" y="536"/>
                      <a:pt x="1530" y="437"/>
                      <a:pt x="1580" y="298"/>
                    </a:cubicBezTo>
                    <a:cubicBezTo>
                      <a:pt x="1630" y="159"/>
                      <a:pt x="1328" y="33"/>
                      <a:pt x="905" y="16"/>
                    </a:cubicBezTo>
                    <a:close/>
                  </a:path>
                </a:pathLst>
              </a:custGeom>
              <a:solidFill>
                <a:schemeClr val="bg1">
                  <a:alpha val="23000"/>
                </a:schemeClr>
              </a:solidFill>
              <a:ln>
                <a:noFill/>
              </a:ln>
              <a:extLst/>
            </p:spPr>
            <p:txBody>
              <a:bodyPr vert="horz" wrap="square" lIns="91392" tIns="45696" rIns="91392" bIns="45696" numCol="1" anchor="t" anchorCtr="0" compatLnSpc="1">
                <a:prstTxWarp prst="textNoShape">
                  <a:avLst/>
                </a:prstTxWarp>
              </a:bodyPr>
              <a:lstStyle/>
              <a:p>
                <a:pPr defTabSz="913943" fontAlgn="base">
                  <a:spcBef>
                    <a:spcPct val="0"/>
                  </a:spcBef>
                  <a:spcAft>
                    <a:spcPct val="0"/>
                  </a:spcAft>
                </a:pPr>
                <a:endParaRPr lang="zh-CN" altLang="en-US" sz="1799">
                  <a:solidFill>
                    <a:srgbClr val="FFFFFF">
                      <a:lumMod val="95000"/>
                    </a:srgb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 name="椭圆 2">
                <a:extLst>
                  <a:ext uri="{FF2B5EF4-FFF2-40B4-BE49-F238E27FC236}">
                    <a16:creationId xmlns:a16="http://schemas.microsoft.com/office/drawing/2014/main" id="{1968FABF-913C-4CAC-9B09-F898570ADB26}"/>
                  </a:ext>
                </a:extLst>
              </p:cNvPr>
              <p:cNvSpPr/>
              <p:nvPr/>
            </p:nvSpPr>
            <p:spPr>
              <a:xfrm>
                <a:off x="6211061" y="3786222"/>
                <a:ext cx="223560" cy="223560"/>
              </a:xfrm>
              <a:prstGeom prst="ellipse">
                <a:avLst/>
              </a:prstGeom>
              <a:solidFill>
                <a:srgbClr val="2CACC5"/>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6" name="椭圆 65">
                <a:extLst>
                  <a:ext uri="{FF2B5EF4-FFF2-40B4-BE49-F238E27FC236}">
                    <a16:creationId xmlns:a16="http://schemas.microsoft.com/office/drawing/2014/main" id="{86EC6D15-3630-46CA-950A-B9948A5BD1F2}"/>
                  </a:ext>
                </a:extLst>
              </p:cNvPr>
              <p:cNvSpPr/>
              <p:nvPr/>
            </p:nvSpPr>
            <p:spPr>
              <a:xfrm>
                <a:off x="6156811" y="3731972"/>
                <a:ext cx="332060" cy="332060"/>
              </a:xfrm>
              <a:prstGeom prst="ellipse">
                <a:avLst/>
              </a:prstGeom>
              <a:no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60" name="组合 59"/>
          <p:cNvGrpSpPr/>
          <p:nvPr/>
        </p:nvGrpSpPr>
        <p:grpSpPr>
          <a:xfrm>
            <a:off x="1" y="240001"/>
            <a:ext cx="2232826" cy="523220"/>
            <a:chOff x="1" y="378896"/>
            <a:chExt cx="2232826" cy="523220"/>
          </a:xfrm>
        </p:grpSpPr>
        <p:sp>
          <p:nvSpPr>
            <p:cNvPr id="61" name="文本框 60">
              <a:extLst>
                <a:ext uri="{FF2B5EF4-FFF2-40B4-BE49-F238E27FC236}">
                  <a16:creationId xmlns:a16="http://schemas.microsoft.com/office/drawing/2014/main" id="{A69D84BD-995A-40F3-9245-3A112D8B3EAF}"/>
                </a:ext>
              </a:extLst>
            </p:cNvPr>
            <p:cNvSpPr txBox="1"/>
            <p:nvPr/>
          </p:nvSpPr>
          <p:spPr>
            <a:xfrm>
              <a:off x="611870" y="37889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应用目标</a:t>
              </a:r>
            </a:p>
          </p:txBody>
        </p:sp>
        <p:grpSp>
          <p:nvGrpSpPr>
            <p:cNvPr id="62" name="组合 61"/>
            <p:cNvGrpSpPr/>
            <p:nvPr/>
          </p:nvGrpSpPr>
          <p:grpSpPr>
            <a:xfrm>
              <a:off x="1" y="425063"/>
              <a:ext cx="529962" cy="430887"/>
              <a:chOff x="1" y="363398"/>
              <a:chExt cx="529962" cy="430887"/>
            </a:xfrm>
          </p:grpSpPr>
          <p:sp>
            <p:nvSpPr>
              <p:cNvPr id="63" name="矩形 62">
                <a:extLst>
                  <a:ext uri="{FF2B5EF4-FFF2-40B4-BE49-F238E27FC236}">
                    <a16:creationId xmlns:a16="http://schemas.microsoft.com/office/drawing/2014/main" id="{52C30BD8-2792-4340-AA11-9422FBD97156}"/>
                  </a:ext>
                </a:extLst>
              </p:cNvPr>
              <p:cNvSpPr/>
              <p:nvPr/>
            </p:nvSpPr>
            <p:spPr>
              <a:xfrm>
                <a:off x="1" y="363398"/>
                <a:ext cx="313142" cy="430887"/>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65" name="矩形 64">
                <a:extLst>
                  <a:ext uri="{FF2B5EF4-FFF2-40B4-BE49-F238E27FC236}">
                    <a16:creationId xmlns:a16="http://schemas.microsoft.com/office/drawing/2014/main" id="{2891F073-9422-4F50-A7FF-15E1D419E32B}"/>
                  </a:ext>
                </a:extLst>
              </p:cNvPr>
              <p:cNvSpPr/>
              <p:nvPr/>
            </p:nvSpPr>
            <p:spPr>
              <a:xfrm>
                <a:off x="395050" y="363398"/>
                <a:ext cx="134913" cy="430887"/>
              </a:xfrm>
              <a:prstGeom prst="rect">
                <a:avLst/>
              </a:prstGeom>
              <a:solidFill>
                <a:srgbClr val="46A6CC"/>
              </a:solidFill>
              <a:ln>
                <a:solidFill>
                  <a:srgbClr val="2CAC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grpSp>
        <p:nvGrpSpPr>
          <p:cNvPr id="68" name="组合 67">
            <a:extLst>
              <a:ext uri="{FF2B5EF4-FFF2-40B4-BE49-F238E27FC236}">
                <a16:creationId xmlns:a16="http://schemas.microsoft.com/office/drawing/2014/main" id="{F1E7312E-4C2D-4D31-9D93-6E7014E30F92}"/>
              </a:ext>
            </a:extLst>
          </p:cNvPr>
          <p:cNvGrpSpPr/>
          <p:nvPr/>
        </p:nvGrpSpPr>
        <p:grpSpPr>
          <a:xfrm>
            <a:off x="0" y="6233836"/>
            <a:ext cx="12192000" cy="428775"/>
            <a:chOff x="0" y="6233836"/>
            <a:chExt cx="12192000" cy="428775"/>
          </a:xfrm>
        </p:grpSpPr>
        <p:sp>
          <p:nvSpPr>
            <p:cNvPr id="69" name="矩形 68">
              <a:extLst>
                <a:ext uri="{FF2B5EF4-FFF2-40B4-BE49-F238E27FC236}">
                  <a16:creationId xmlns:a16="http://schemas.microsoft.com/office/drawing/2014/main" id="{23DC6038-7AE3-4B32-BCB0-072B92CA48B5}"/>
                </a:ext>
              </a:extLst>
            </p:cNvPr>
            <p:cNvSpPr/>
            <p:nvPr/>
          </p:nvSpPr>
          <p:spPr>
            <a:xfrm>
              <a:off x="0" y="6305883"/>
              <a:ext cx="12192000" cy="304430"/>
            </a:xfrm>
            <a:prstGeom prst="rect">
              <a:avLst/>
            </a:prstGeom>
            <a:solidFill>
              <a:srgbClr val="0F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0" name="平行四边形 69">
              <a:extLst>
                <a:ext uri="{FF2B5EF4-FFF2-40B4-BE49-F238E27FC236}">
                  <a16:creationId xmlns:a16="http://schemas.microsoft.com/office/drawing/2014/main" id="{52545D43-B9F3-480B-8FC8-94E75D3FD6F5}"/>
                </a:ext>
              </a:extLst>
            </p:cNvPr>
            <p:cNvSpPr/>
            <p:nvPr/>
          </p:nvSpPr>
          <p:spPr>
            <a:xfrm>
              <a:off x="10383743" y="6233836"/>
              <a:ext cx="242693" cy="428775"/>
            </a:xfrm>
            <a:prstGeom prst="parallelogram">
              <a:avLst/>
            </a:pr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1" name="平行四边形 70">
              <a:extLst>
                <a:ext uri="{FF2B5EF4-FFF2-40B4-BE49-F238E27FC236}">
                  <a16:creationId xmlns:a16="http://schemas.microsoft.com/office/drawing/2014/main" id="{BED20939-816E-44CB-B1C9-44B0013A87BA}"/>
                </a:ext>
              </a:extLst>
            </p:cNvPr>
            <p:cNvSpPr/>
            <p:nvPr/>
          </p:nvSpPr>
          <p:spPr>
            <a:xfrm>
              <a:off x="10632081" y="6233836"/>
              <a:ext cx="242693" cy="42877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72" name="平行四边形 71">
              <a:extLst>
                <a:ext uri="{FF2B5EF4-FFF2-40B4-BE49-F238E27FC236}">
                  <a16:creationId xmlns:a16="http://schemas.microsoft.com/office/drawing/2014/main" id="{7380E2B8-9AD8-401C-A778-C941C9C590F4}"/>
                </a:ext>
              </a:extLst>
            </p:cNvPr>
            <p:cNvSpPr/>
            <p:nvPr/>
          </p:nvSpPr>
          <p:spPr>
            <a:xfrm>
              <a:off x="10874774" y="6233836"/>
              <a:ext cx="242693" cy="428775"/>
            </a:xfrm>
            <a:prstGeom prst="parallelogram">
              <a:avLst/>
            </a:prstGeom>
            <a:solidFill>
              <a:srgbClr val="2C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Tree>
    <p:extLst>
      <p:ext uri="{BB962C8B-B14F-4D97-AF65-F5344CB8AC3E}">
        <p14:creationId xmlns:p14="http://schemas.microsoft.com/office/powerpoint/2010/main" val="3012170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1+#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rotWithShape="1">
          <a:blip r:embed="rId3"/>
          <a:srcRect t="2687" r="26739" b="52428"/>
          <a:stretch/>
        </p:blipFill>
        <p:spPr>
          <a:xfrm>
            <a:off x="0" y="82475"/>
            <a:ext cx="7724633" cy="6693050"/>
          </a:xfrm>
          <a:custGeom>
            <a:avLst/>
            <a:gdLst>
              <a:gd name="connsiteX0" fmla="*/ 4293642 w 7724633"/>
              <a:gd name="connsiteY0" fmla="*/ 3274266 h 6693050"/>
              <a:gd name="connsiteX1" fmla="*/ 4400145 w 7724633"/>
              <a:gd name="connsiteY1" fmla="*/ 3274266 h 6693050"/>
              <a:gd name="connsiteX2" fmla="*/ 4293642 w 7724633"/>
              <a:gd name="connsiteY2" fmla="*/ 3274760 h 6693050"/>
              <a:gd name="connsiteX3" fmla="*/ 0 w 7724633"/>
              <a:gd name="connsiteY3" fmla="*/ 0 h 6693050"/>
              <a:gd name="connsiteX4" fmla="*/ 7724633 w 7724633"/>
              <a:gd name="connsiteY4" fmla="*/ 0 h 6693050"/>
              <a:gd name="connsiteX5" fmla="*/ 7724633 w 7724633"/>
              <a:gd name="connsiteY5" fmla="*/ 6693050 h 6693050"/>
              <a:gd name="connsiteX6" fmla="*/ 0 w 7724633"/>
              <a:gd name="connsiteY6" fmla="*/ 6693050 h 6693050"/>
              <a:gd name="connsiteX7" fmla="*/ 0 w 7724633"/>
              <a:gd name="connsiteY7" fmla="*/ 4560322 h 6693050"/>
              <a:gd name="connsiteX8" fmla="*/ 3962292 w 7724633"/>
              <a:gd name="connsiteY8" fmla="*/ 4560322 h 6693050"/>
              <a:gd name="connsiteX9" fmla="*/ 4293642 w 7724633"/>
              <a:gd name="connsiteY9" fmla="*/ 4560322 h 6693050"/>
              <a:gd name="connsiteX10" fmla="*/ 5199440 w 7724633"/>
              <a:gd name="connsiteY10" fmla="*/ 4560322 h 6693050"/>
              <a:gd name="connsiteX11" fmla="*/ 5186357 w 7724633"/>
              <a:gd name="connsiteY11" fmla="*/ 4547360 h 6693050"/>
              <a:gd name="connsiteX12" fmla="*/ 6469040 w 7724633"/>
              <a:gd name="connsiteY12" fmla="*/ 3264677 h 6693050"/>
              <a:gd name="connsiteX13" fmla="*/ 5525526 w 7724633"/>
              <a:gd name="connsiteY13" fmla="*/ 3269050 h 6693050"/>
              <a:gd name="connsiteX14" fmla="*/ 4293642 w 7724633"/>
              <a:gd name="connsiteY14" fmla="*/ 2048534 h 6693050"/>
              <a:gd name="connsiteX15" fmla="*/ 4293642 w 7724633"/>
              <a:gd name="connsiteY15" fmla="*/ 2048535 h 6693050"/>
              <a:gd name="connsiteX16" fmla="*/ 0 w 7724633"/>
              <a:gd name="connsiteY16" fmla="*/ 2048535 h 669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24633" h="6693050">
                <a:moveTo>
                  <a:pt x="4293642" y="3274266"/>
                </a:moveTo>
                <a:lnTo>
                  <a:pt x="4400145" y="3274266"/>
                </a:lnTo>
                <a:lnTo>
                  <a:pt x="4293642" y="3274760"/>
                </a:lnTo>
                <a:close/>
                <a:moveTo>
                  <a:pt x="0" y="0"/>
                </a:moveTo>
                <a:lnTo>
                  <a:pt x="7724633" y="0"/>
                </a:lnTo>
                <a:lnTo>
                  <a:pt x="7724633" y="6693050"/>
                </a:lnTo>
                <a:lnTo>
                  <a:pt x="0" y="6693050"/>
                </a:lnTo>
                <a:lnTo>
                  <a:pt x="0" y="4560322"/>
                </a:lnTo>
                <a:lnTo>
                  <a:pt x="3962292" y="4560322"/>
                </a:lnTo>
                <a:lnTo>
                  <a:pt x="4293642" y="4560322"/>
                </a:lnTo>
                <a:lnTo>
                  <a:pt x="5199440" y="4560322"/>
                </a:lnTo>
                <a:lnTo>
                  <a:pt x="5186357" y="4547360"/>
                </a:lnTo>
                <a:lnTo>
                  <a:pt x="6469040" y="3264677"/>
                </a:lnTo>
                <a:lnTo>
                  <a:pt x="5525526" y="3269050"/>
                </a:lnTo>
                <a:lnTo>
                  <a:pt x="4293642" y="2048534"/>
                </a:lnTo>
                <a:lnTo>
                  <a:pt x="4293642" y="2048535"/>
                </a:lnTo>
                <a:lnTo>
                  <a:pt x="0" y="2048535"/>
                </a:lnTo>
                <a:close/>
              </a:path>
            </a:pathLst>
          </a:custGeom>
        </p:spPr>
      </p:pic>
      <p:sp>
        <p:nvSpPr>
          <p:cNvPr id="36" name="任意多边形 35"/>
          <p:cNvSpPr/>
          <p:nvPr/>
        </p:nvSpPr>
        <p:spPr>
          <a:xfrm>
            <a:off x="0" y="2160863"/>
            <a:ext cx="6366158" cy="2452080"/>
          </a:xfrm>
          <a:custGeom>
            <a:avLst/>
            <a:gdLst/>
            <a:ahLst/>
            <a:cxnLst/>
            <a:rect l="l" t="t" r="r" b="b"/>
            <a:pathLst>
              <a:path w="6389611" h="2461113">
                <a:moveTo>
                  <a:pt x="4258101" y="1201003"/>
                </a:moveTo>
                <a:lnTo>
                  <a:pt x="4258101" y="1201487"/>
                </a:lnTo>
                <a:lnTo>
                  <a:pt x="4362455" y="1201003"/>
                </a:lnTo>
                <a:close/>
                <a:moveTo>
                  <a:pt x="4258101" y="0"/>
                </a:moveTo>
                <a:lnTo>
                  <a:pt x="5465132" y="1195892"/>
                </a:lnTo>
                <a:lnTo>
                  <a:pt x="6389611" y="1191607"/>
                </a:lnTo>
                <a:lnTo>
                  <a:pt x="5132806" y="2448412"/>
                </a:lnTo>
                <a:lnTo>
                  <a:pt x="5145625" y="2461113"/>
                </a:lnTo>
                <a:lnTo>
                  <a:pt x="4258101" y="2461113"/>
                </a:lnTo>
                <a:lnTo>
                  <a:pt x="3933436" y="2461113"/>
                </a:lnTo>
                <a:lnTo>
                  <a:pt x="0" y="2461113"/>
                </a:lnTo>
                <a:lnTo>
                  <a:pt x="0" y="1"/>
                </a:lnTo>
                <a:lnTo>
                  <a:pt x="4258101" y="1"/>
                </a:lnTo>
                <a:close/>
              </a:path>
            </a:pathLst>
          </a:custGeom>
          <a:solidFill>
            <a:srgbClr val="46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74037" y="2663628"/>
            <a:ext cx="3722494" cy="1446550"/>
          </a:xfrm>
          <a:prstGeom prst="rect">
            <a:avLst/>
          </a:prstGeom>
          <a:noFill/>
        </p:spPr>
        <p:txBody>
          <a:bodyPr wrap="none" rtlCol="0">
            <a:spAutoFit/>
          </a:bodyPr>
          <a:lstStyle/>
          <a:p>
            <a:r>
              <a:rPr lang="en-US" altLang="zh-CN" sz="8800" b="1" dirty="0">
                <a:solidFill>
                  <a:schemeClr val="bg1"/>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sym typeface="Century Gothic" panose="020B0502020202020204" pitchFamily="34" charset="0"/>
              </a:rPr>
              <a:t>Database</a:t>
            </a:r>
            <a:endParaRPr lang="zh-CN" altLang="en-US" sz="8800" b="1" dirty="0">
              <a:solidFill>
                <a:schemeClr val="bg1"/>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sym typeface="Century Gothic" panose="020B0502020202020204" pitchFamily="34" charset="0"/>
            </a:endParaRPr>
          </a:p>
        </p:txBody>
      </p:sp>
      <p:sp>
        <p:nvSpPr>
          <p:cNvPr id="66" name="文本框 65">
            <a:extLst>
              <a:ext uri="{FF2B5EF4-FFF2-40B4-BE49-F238E27FC236}">
                <a16:creationId xmlns:a16="http://schemas.microsoft.com/office/drawing/2014/main" id="{77C07C71-6B60-4C0C-B01E-F8C9C7A267B3}"/>
              </a:ext>
            </a:extLst>
          </p:cNvPr>
          <p:cNvSpPr txBox="1"/>
          <p:nvPr/>
        </p:nvSpPr>
        <p:spPr>
          <a:xfrm>
            <a:off x="6449869" y="2727473"/>
            <a:ext cx="5368353" cy="861774"/>
          </a:xfrm>
          <a:prstGeom prst="rect">
            <a:avLst/>
          </a:prstGeom>
          <a:solidFill>
            <a:schemeClr val="bg1"/>
          </a:solidFill>
        </p:spPr>
        <p:txBody>
          <a:bodyPr wrap="square" rtlCol="0">
            <a:spAutoFit/>
          </a:bodyPr>
          <a:lstStyle/>
          <a:p>
            <a:r>
              <a:rPr lang="zh-CN" altLang="en-US" sz="5000" b="1" dirty="0">
                <a:ln w="9525">
                  <a:noFill/>
                </a:ln>
                <a:solidFill>
                  <a:srgbClr val="0F6D9E"/>
                </a:solidFill>
                <a:latin typeface="Century Gothic" panose="020B0502020202020204" pitchFamily="34" charset="0"/>
                <a:ea typeface="微软雅黑" panose="020B0503020204020204" pitchFamily="34" charset="-122"/>
                <a:sym typeface="Century Gothic" panose="020B0502020202020204" pitchFamily="34" charset="0"/>
              </a:rPr>
              <a:t>谢谢</a:t>
            </a:r>
            <a:r>
              <a:rPr lang="zh-CN" altLang="en-US" sz="5000" b="1" dirty="0">
                <a:ln w="9525">
                  <a:noFill/>
                </a:ln>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大家的聆听！</a:t>
            </a:r>
          </a:p>
        </p:txBody>
      </p:sp>
      <p:sp>
        <p:nvSpPr>
          <p:cNvPr id="67" name="矩形 66"/>
          <p:cNvSpPr/>
          <p:nvPr/>
        </p:nvSpPr>
        <p:spPr>
          <a:xfrm>
            <a:off x="6449869" y="3589247"/>
            <a:ext cx="2850460" cy="430887"/>
          </a:xfrm>
          <a:prstGeom prst="rect">
            <a:avLst/>
          </a:prstGeom>
        </p:spPr>
        <p:txBody>
          <a:bodyPr wrap="none">
            <a:spAutoFit/>
          </a:bodyPr>
          <a:lstStyle/>
          <a:p>
            <a:r>
              <a:rPr lang="en-US" altLang="zh-CN" sz="2200" dirty="0">
                <a:solidFill>
                  <a:schemeClr val="tx1">
                    <a:lumMod val="65000"/>
                    <a:lumOff val="35000"/>
                  </a:schemeClr>
                </a:solidFill>
                <a:latin typeface="Century Gothic" panose="020B0502020202020204" pitchFamily="34" charset="0"/>
              </a:rPr>
              <a:t>Thanks for Listening!</a:t>
            </a:r>
            <a:endParaRPr lang="zh-CN" altLang="en-US" sz="2200" dirty="0">
              <a:solidFill>
                <a:schemeClr val="tx1">
                  <a:lumMod val="65000"/>
                  <a:lumOff val="35000"/>
                </a:schemeClr>
              </a:solidFill>
              <a:latin typeface="Century Gothic" panose="020B0502020202020204" pitchFamily="34" charset="0"/>
            </a:endParaRPr>
          </a:p>
        </p:txBody>
      </p:sp>
      <p:sp>
        <p:nvSpPr>
          <p:cNvPr id="28" name="文本框 27">
            <a:extLst>
              <a:ext uri="{FF2B5EF4-FFF2-40B4-BE49-F238E27FC236}">
                <a16:creationId xmlns:a16="http://schemas.microsoft.com/office/drawing/2014/main" id="{0537310B-023F-4704-AB25-5DA2B0BC3E4D}"/>
              </a:ext>
            </a:extLst>
          </p:cNvPr>
          <p:cNvSpPr txBox="1"/>
          <p:nvPr/>
        </p:nvSpPr>
        <p:spPr>
          <a:xfrm>
            <a:off x="6538111" y="4864960"/>
            <a:ext cx="5201769" cy="389010"/>
          </a:xfrm>
          <a:prstGeom prst="rect">
            <a:avLst/>
          </a:prstGeom>
          <a:solidFill>
            <a:srgbClr val="2CACC5"/>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zh-CN"/>
            </a:defPPr>
            <a:lvl1pPr marL="0" marR="0" indent="0" algn="ctr" defTabSz="914400" eaLnBrk="1" latinLnBrk="0" hangingPunct="1">
              <a:lnSpc>
                <a:spcPct val="100000"/>
              </a:lnSpc>
              <a:buClrTx/>
              <a:buSzTx/>
              <a:buNone/>
              <a:tabLst/>
              <a:defRPr kumimoji="0" sz="2000" b="0" i="0" u="none" strike="noStrike" cap="none" normalizeH="0" baseline="0">
                <a:ln>
                  <a:noFill/>
                </a:ln>
                <a:solidFill>
                  <a:schemeClr val="bg1"/>
                </a:solidFill>
                <a:effectLst/>
                <a:latin typeface="+mj-ea"/>
                <a:ea typeface="+mj-ea"/>
              </a:defRPr>
            </a:lvl1pPr>
          </a:lstStyle>
          <a:p>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傅尔正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田翔宇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赵宇珩 </a:t>
            </a:r>
            <a:r>
              <a:rPr lang="en-US" altLang="zh-CN" sz="1800" b="1" dirty="0">
                <a:latin typeface="Century Gothic" panose="020B0502020202020204" pitchFamily="34" charset="0"/>
                <a:ea typeface="微软雅黑" panose="020B0503020204020204" pitchFamily="34" charset="-122"/>
                <a:sym typeface="Century Gothic" panose="020B0502020202020204" pitchFamily="34" charset="0"/>
              </a:rPr>
              <a:t>/ </a:t>
            </a:r>
            <a:r>
              <a:rPr lang="zh-CN" altLang="en-US" sz="1800" b="1" dirty="0">
                <a:latin typeface="Century Gothic" panose="020B0502020202020204" pitchFamily="34" charset="0"/>
                <a:ea typeface="微软雅黑" panose="020B0503020204020204" pitchFamily="34" charset="-122"/>
                <a:sym typeface="Century Gothic" panose="020B0502020202020204" pitchFamily="34" charset="0"/>
              </a:rPr>
              <a:t>朱秦</a:t>
            </a:r>
          </a:p>
        </p:txBody>
      </p:sp>
    </p:spTree>
    <p:extLst>
      <p:ext uri="{BB962C8B-B14F-4D97-AF65-F5344CB8AC3E}">
        <p14:creationId xmlns:p14="http://schemas.microsoft.com/office/powerpoint/2010/main" val="104589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6"/>
                                        </p:tgtEl>
                                        <p:attrNameLst>
                                          <p:attrName>ppt_y</p:attrName>
                                        </p:attrNameLst>
                                      </p:cBhvr>
                                      <p:tavLst>
                                        <p:tav tm="0">
                                          <p:val>
                                            <p:strVal val="#ppt_y"/>
                                          </p:val>
                                        </p:tav>
                                        <p:tav tm="100000">
                                          <p:val>
                                            <p:strVal val="#ppt_y"/>
                                          </p:val>
                                        </p:tav>
                                      </p:tavLst>
                                    </p:anim>
                                    <p:anim calcmode="lin" valueType="num">
                                      <p:cBhvr>
                                        <p:cTn id="15" dur="500" fill="hold"/>
                                        <p:tgtEl>
                                          <p:spTgt spid="66"/>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6"/>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6"/>
                                        </p:tgtEl>
                                      </p:cBhvr>
                                    </p:animEffect>
                                  </p:childTnLst>
                                </p:cTn>
                              </p:par>
                            </p:childTnLst>
                          </p:cTn>
                        </p:par>
                        <p:par>
                          <p:cTn id="18" fill="hold">
                            <p:stCondLst>
                              <p:cond delay="1350"/>
                            </p:stCondLst>
                            <p:childTnLst>
                              <p:par>
                                <p:cTn id="19" presetID="14" presetClass="entr" presetSubtype="10" fill="hold" grpId="0" nodeType="after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randombar(horizontal)">
                                      <p:cBhvr>
                                        <p:cTn id="21" dur="500"/>
                                        <p:tgtEl>
                                          <p:spTgt spid="67"/>
                                        </p:tgtEl>
                                      </p:cBhvr>
                                    </p:animEffect>
                                  </p:childTnLst>
                                </p:cTn>
                              </p:par>
                            </p:childTnLst>
                          </p:cTn>
                        </p:par>
                        <p:par>
                          <p:cTn id="22" fill="hold">
                            <p:stCondLst>
                              <p:cond delay="185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66" grpId="0" animBg="1"/>
      <p:bldP spid="67" grpId="0"/>
      <p:bldP spid="28" grpId="0" animBg="1"/>
    </p:bldLst>
  </p:timing>
  <p:extLst mod="1">
    <p:ext uri="{E180D4A7-C9FB-4DFB-919C-405C955672EB}">
      <p14:showEvtLst xmlns:p14="http://schemas.microsoft.com/office/powerpoint/2010/main">
        <p14:playEvt time="24" objId="35"/>
      </p14:showEvtLst>
    </p:ext>
  </p:extLs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1463</Words>
  <Application>Microsoft Office PowerPoint</Application>
  <PresentationFormat>宽屏</PresentationFormat>
  <Paragraphs>97</Paragraphs>
  <Slides>9</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等线</vt:lpstr>
      <vt:lpstr>等线 Light</vt:lpstr>
      <vt:lpstr>微软雅黑</vt:lpstr>
      <vt:lpstr>Agency FB</vt:lpstr>
      <vt:lpstr>Arial</vt:lpstr>
      <vt:lpstr>Century Gothic</vt:lpstr>
      <vt:lpstr>Courier 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执念.</dc:creator>
  <cp:lastModifiedBy>Ezra</cp:lastModifiedBy>
  <cp:revision>57</cp:revision>
  <dcterms:created xsi:type="dcterms:W3CDTF">2018-12-17T05:54:05Z</dcterms:created>
  <dcterms:modified xsi:type="dcterms:W3CDTF">2020-11-16T13:13:56Z</dcterms:modified>
</cp:coreProperties>
</file>