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1086" r:id="rId2"/>
    <p:sldId id="1089" r:id="rId3"/>
    <p:sldId id="1096" r:id="rId4"/>
    <p:sldId id="1104" r:id="rId5"/>
    <p:sldId id="1108" r:id="rId6"/>
    <p:sldId id="1097" r:id="rId7"/>
    <p:sldId id="1110" r:id="rId8"/>
    <p:sldId id="1109" r:id="rId9"/>
    <p:sldId id="1113" r:id="rId10"/>
    <p:sldId id="1115" r:id="rId11"/>
    <p:sldId id="1116" r:id="rId12"/>
    <p:sldId id="1098" r:id="rId13"/>
    <p:sldId id="1099" r:id="rId14"/>
    <p:sldId id="1121" r:id="rId15"/>
    <p:sldId id="1122" r:id="rId16"/>
    <p:sldId id="1123" r:id="rId17"/>
    <p:sldId id="1124" r:id="rId18"/>
    <p:sldId id="1125" r:id="rId19"/>
    <p:sldId id="1126" r:id="rId20"/>
    <p:sldId id="1127" r:id="rId21"/>
    <p:sldId id="1128" r:id="rId22"/>
    <p:sldId id="1129" r:id="rId23"/>
    <p:sldId id="1131" r:id="rId24"/>
    <p:sldId id="1132" r:id="rId25"/>
    <p:sldId id="1119" r:id="rId26"/>
    <p:sldId id="1130" r:id="rId27"/>
    <p:sldId id="1133" r:id="rId28"/>
    <p:sldId id="109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8" userDrawn="1">
          <p15:clr>
            <a:srgbClr val="A4A3A4"/>
          </p15:clr>
        </p15:guide>
        <p15:guide id="2" pos="10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A6CC"/>
    <a:srgbClr val="0F6D9E"/>
    <a:srgbClr val="2CACC5"/>
    <a:srgbClr val="39A8BD"/>
    <a:srgbClr val="A5A5A5"/>
    <a:srgbClr val="E86936"/>
    <a:srgbClr val="A93E13"/>
    <a:srgbClr val="E15219"/>
    <a:srgbClr val="EC9335"/>
    <a:srgbClr val="EB7C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59" autoAdjust="0"/>
    <p:restoredTop sz="63600" autoAdjust="0"/>
  </p:normalViewPr>
  <p:slideViewPr>
    <p:cSldViewPr snapToGrid="0" showGuides="1">
      <p:cViewPr>
        <p:scale>
          <a:sx n="54" d="100"/>
          <a:sy n="54" d="100"/>
        </p:scale>
        <p:origin x="1614" y="282"/>
      </p:cViewPr>
      <p:guideLst>
        <p:guide orient="horz" pos="1888"/>
        <p:guide pos="100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B368A-3486-4523-99FA-8D09740F7C90}" type="datetimeFigureOut">
              <a:rPr lang="zh-CN" altLang="en-US" smtClean="0"/>
              <a:t>2020/11/16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8B0AA-D2EF-4039-A984-FBF8D2D191E5}" type="slidenum">
              <a:rPr lang="zh-CN" altLang="en-US" smtClean="0"/>
              <a:t>‹#›</a:t>
            </a:fld>
            <a:endParaRPr lang="zh-CN" altLang="en-US"/>
          </a:p>
        </p:txBody>
      </p:sp>
    </p:spTree>
    <p:extLst>
      <p:ext uri="{BB962C8B-B14F-4D97-AF65-F5344CB8AC3E}">
        <p14:creationId xmlns:p14="http://schemas.microsoft.com/office/powerpoint/2010/main" val="3506979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大家好 </a:t>
            </a:r>
            <a:r>
              <a:rPr lang="en-US" altLang="zh-CN" sz="1200" b="0" i="0" kern="1200" dirty="0" err="1">
                <a:solidFill>
                  <a:schemeClr val="tx1"/>
                </a:solidFill>
                <a:effectLst/>
                <a:latin typeface="+mn-lt"/>
                <a:ea typeface="+mn-ea"/>
                <a:cs typeface="+mn-cs"/>
              </a:rPr>
              <a:t>balabala</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这一周我们主要进行的工作是对上周选定的数据集进行储存并对于不同的数据库进行简单的性能分析</a:t>
            </a:r>
            <a:endParaRPr lang="zh-CN" altLang="en-US" dirty="0"/>
          </a:p>
        </p:txBody>
      </p:sp>
      <p:sp>
        <p:nvSpPr>
          <p:cNvPr id="4" name="灯片编号占位符 3"/>
          <p:cNvSpPr>
            <a:spLocks noGrp="1"/>
          </p:cNvSpPr>
          <p:nvPr>
            <p:ph type="sldNum" sz="quarter" idx="5"/>
          </p:nvPr>
        </p:nvSpPr>
        <p:spPr/>
        <p:txBody>
          <a:bodyPr/>
          <a:lstStyle/>
          <a:p>
            <a:fld id="{25B8B0AA-D2EF-4039-A984-FBF8D2D191E5}" type="slidenum">
              <a:rPr lang="zh-CN" altLang="en-US" smtClean="0"/>
              <a:t>1</a:t>
            </a:fld>
            <a:endParaRPr lang="zh-CN" altLang="en-US"/>
          </a:p>
        </p:txBody>
      </p:sp>
    </p:spTree>
    <p:extLst>
      <p:ext uri="{BB962C8B-B14F-4D97-AF65-F5344CB8AC3E}">
        <p14:creationId xmlns:p14="http://schemas.microsoft.com/office/powerpoint/2010/main" val="2651141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a:t>Redis, </a:t>
            </a:r>
            <a:r>
              <a:rPr lang="zh-CN" altLang="en-US" dirty="0"/>
              <a:t>由于整个数据库是一张大表，我们将三个实体</a:t>
            </a:r>
            <a:r>
              <a:rPr lang="en-US" altLang="zh-CN" dirty="0"/>
              <a:t>actor, event, repo</a:t>
            </a:r>
            <a:r>
              <a:rPr lang="zh-CN" altLang="en-US" dirty="0"/>
              <a:t>都用</a:t>
            </a:r>
            <a:r>
              <a:rPr lang="en-US" altLang="zh-CN" dirty="0"/>
              <a:t>hash</a:t>
            </a:r>
            <a:r>
              <a:rPr lang="zh-CN" altLang="en-US" dirty="0"/>
              <a:t>类型的变量存入，每一条命名为</a:t>
            </a:r>
            <a:r>
              <a:rPr lang="en-US" altLang="zh-CN" dirty="0"/>
              <a:t>”</a:t>
            </a:r>
            <a:r>
              <a:rPr lang="zh-CN" altLang="en-US" dirty="0"/>
              <a:t>类型</a:t>
            </a:r>
            <a:r>
              <a:rPr lang="en-US" altLang="zh-CN" dirty="0"/>
              <a:t>:id”</a:t>
            </a:r>
            <a:r>
              <a:rPr lang="zh-CN" altLang="en-US" dirty="0"/>
              <a:t>，如“</a:t>
            </a:r>
            <a:r>
              <a:rPr lang="en-US" altLang="zh-CN" dirty="0"/>
              <a:t>actor:12345</a:t>
            </a:r>
            <a:r>
              <a:rPr lang="zh-CN" altLang="en-US" dirty="0"/>
              <a:t>”</a:t>
            </a:r>
            <a:endParaRPr lang="en-US" altLang="zh-CN" dirty="0"/>
          </a:p>
          <a:p>
            <a:r>
              <a:rPr lang="zh-CN" altLang="en-US" dirty="0"/>
              <a:t>对于每一条，之中存储了不同属性值的字符串表示，但对于实体属性，如</a:t>
            </a:r>
            <a:r>
              <a:rPr lang="en-US" altLang="zh-CN" dirty="0"/>
              <a:t>event</a:t>
            </a:r>
            <a:r>
              <a:rPr lang="zh-CN" altLang="en-US" dirty="0"/>
              <a:t>中的</a:t>
            </a:r>
            <a:r>
              <a:rPr lang="en-US" altLang="zh-CN" dirty="0"/>
              <a:t>actor</a:t>
            </a:r>
            <a:r>
              <a:rPr lang="zh-CN" altLang="en-US" dirty="0"/>
              <a:t>，我们只加入了这个</a:t>
            </a:r>
            <a:r>
              <a:rPr lang="en-US" altLang="zh-CN" dirty="0"/>
              <a:t>actor</a:t>
            </a:r>
            <a:r>
              <a:rPr lang="zh-CN" altLang="en-US" dirty="0"/>
              <a:t>条目的索引，</a:t>
            </a:r>
            <a:endParaRPr lang="en-US" altLang="zh-CN" dirty="0"/>
          </a:p>
          <a:p>
            <a:r>
              <a:rPr lang="zh-CN" altLang="en-US" dirty="0"/>
              <a:t>下面是插入一条</a:t>
            </a:r>
            <a:r>
              <a:rPr lang="en-US" altLang="zh-CN" dirty="0"/>
              <a:t>event</a:t>
            </a:r>
            <a:r>
              <a:rPr lang="zh-CN" altLang="en-US" dirty="0"/>
              <a:t>之后数据库的内容：</a:t>
            </a:r>
            <a:endParaRPr lang="en-US" altLang="zh-CN" dirty="0"/>
          </a:p>
        </p:txBody>
      </p:sp>
      <p:sp>
        <p:nvSpPr>
          <p:cNvPr id="4" name="灯片编号占位符 3"/>
          <p:cNvSpPr>
            <a:spLocks noGrp="1"/>
          </p:cNvSpPr>
          <p:nvPr>
            <p:ph type="sldNum" sz="quarter" idx="5"/>
          </p:nvPr>
        </p:nvSpPr>
        <p:spPr/>
        <p:txBody>
          <a:bodyPr/>
          <a:lstStyle/>
          <a:p>
            <a:fld id="{25B8B0AA-D2EF-4039-A984-FBF8D2D191E5}" type="slidenum">
              <a:rPr lang="zh-CN" altLang="en-US" smtClean="0"/>
              <a:t>10</a:t>
            </a:fld>
            <a:endParaRPr lang="zh-CN" altLang="en-US"/>
          </a:p>
        </p:txBody>
      </p:sp>
    </p:spTree>
    <p:extLst>
      <p:ext uri="{BB962C8B-B14F-4D97-AF65-F5344CB8AC3E}">
        <p14:creationId xmlns:p14="http://schemas.microsoft.com/office/powerpoint/2010/main" val="1532211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a:t>Neo4j</a:t>
            </a:r>
            <a:r>
              <a:rPr lang="zh-CN" altLang="en-US" dirty="0"/>
              <a:t>，和</a:t>
            </a:r>
            <a:r>
              <a:rPr lang="en-US" altLang="zh-CN" dirty="0"/>
              <a:t>MySQL</a:t>
            </a:r>
            <a:r>
              <a:rPr lang="zh-CN" altLang="en-US" dirty="0"/>
              <a:t>的思路比较类似，创建</a:t>
            </a:r>
            <a:r>
              <a:rPr lang="en-US" altLang="zh-CN" dirty="0"/>
              <a:t>Actors, Repo</a:t>
            </a:r>
            <a:r>
              <a:rPr lang="zh-CN" altLang="en-US" dirty="0"/>
              <a:t>和后面的</a:t>
            </a:r>
            <a:r>
              <a:rPr lang="en-US" altLang="zh-CN" dirty="0"/>
              <a:t>Orgs</a:t>
            </a:r>
            <a:r>
              <a:rPr lang="zh-CN" altLang="en-US" dirty="0"/>
              <a:t>三类节点，</a:t>
            </a:r>
            <a:r>
              <a:rPr lang="en-US" altLang="zh-CN" dirty="0"/>
              <a:t>Event</a:t>
            </a:r>
            <a:r>
              <a:rPr lang="zh-CN" altLang="en-US" dirty="0"/>
              <a:t>作为</a:t>
            </a:r>
            <a:r>
              <a:rPr lang="en-US" altLang="zh-CN" dirty="0"/>
              <a:t>Actor</a:t>
            </a:r>
            <a:r>
              <a:rPr lang="zh-CN" altLang="en-US" dirty="0"/>
              <a:t>和</a:t>
            </a:r>
            <a:r>
              <a:rPr lang="en-US" altLang="zh-CN" dirty="0"/>
              <a:t>Repo</a:t>
            </a:r>
            <a:r>
              <a:rPr lang="zh-CN" altLang="en-US" dirty="0"/>
              <a:t>之间的关系（这里一开始先设定为从</a:t>
            </a:r>
            <a:r>
              <a:rPr lang="en-US" altLang="zh-CN" dirty="0"/>
              <a:t>actor</a:t>
            </a:r>
            <a:r>
              <a:rPr lang="zh-CN" altLang="en-US" dirty="0"/>
              <a:t>指向</a:t>
            </a:r>
            <a:r>
              <a:rPr lang="en-US" altLang="zh-CN" dirty="0"/>
              <a:t>repo</a:t>
            </a:r>
            <a:r>
              <a:rPr lang="zh-CN" altLang="en-US" dirty="0"/>
              <a:t>的有向边）具有一些属性，</a:t>
            </a:r>
            <a:r>
              <a:rPr lang="en-US" altLang="zh-CN" dirty="0"/>
              <a:t>Repo</a:t>
            </a:r>
            <a:r>
              <a:rPr lang="zh-CN" altLang="en-US" dirty="0"/>
              <a:t>同时通过</a:t>
            </a:r>
            <a:r>
              <a:rPr lang="en-US" altLang="zh-CN" dirty="0" err="1"/>
              <a:t>BelongsTo</a:t>
            </a:r>
            <a:r>
              <a:rPr lang="zh-CN" altLang="en-US" dirty="0"/>
              <a:t>和</a:t>
            </a:r>
            <a:r>
              <a:rPr lang="en-US" altLang="zh-CN" dirty="0"/>
              <a:t>Orgs</a:t>
            </a:r>
            <a:r>
              <a:rPr lang="zh-CN" altLang="en-US" dirty="0"/>
              <a:t>产生关系。</a:t>
            </a:r>
            <a:endParaRPr lang="en-US" altLang="zh-CN" dirty="0"/>
          </a:p>
          <a:p>
            <a:endParaRPr lang="en-US" altLang="zh-CN" dirty="0"/>
          </a:p>
          <a:p>
            <a:r>
              <a:rPr lang="zh-CN" altLang="en-US"/>
              <a:t>这是我们数据库可视化的表示，因为我们目前采取较小的数据集进行实验，整个图较为离散，之后时间窗口增加后连通块的数量会大大减少。</a:t>
            </a:r>
            <a:endParaRPr lang="zh-CN" altLang="en-US" dirty="0"/>
          </a:p>
        </p:txBody>
      </p:sp>
      <p:sp>
        <p:nvSpPr>
          <p:cNvPr id="4" name="灯片编号占位符 3"/>
          <p:cNvSpPr>
            <a:spLocks noGrp="1"/>
          </p:cNvSpPr>
          <p:nvPr>
            <p:ph type="sldNum" sz="quarter" idx="5"/>
          </p:nvPr>
        </p:nvSpPr>
        <p:spPr/>
        <p:txBody>
          <a:bodyPr/>
          <a:lstStyle/>
          <a:p>
            <a:fld id="{25B8B0AA-D2EF-4039-A984-FBF8D2D191E5}" type="slidenum">
              <a:rPr lang="zh-CN" altLang="en-US" smtClean="0"/>
              <a:t>11</a:t>
            </a:fld>
            <a:endParaRPr lang="zh-CN" altLang="en-US"/>
          </a:p>
        </p:txBody>
      </p:sp>
    </p:spTree>
    <p:extLst>
      <p:ext uri="{BB962C8B-B14F-4D97-AF65-F5344CB8AC3E}">
        <p14:creationId xmlns:p14="http://schemas.microsoft.com/office/powerpoint/2010/main" val="2246612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第二部分是初步性能分析</a:t>
            </a:r>
          </a:p>
          <a:p>
            <a:r>
              <a:rPr lang="zh-CN" altLang="en-US" sz="1200" b="0" i="0" kern="1200" dirty="0">
                <a:solidFill>
                  <a:schemeClr val="tx1"/>
                </a:solidFill>
                <a:effectLst/>
                <a:latin typeface="+mn-lt"/>
                <a:ea typeface="+mn-ea"/>
                <a:cs typeface="+mn-cs"/>
              </a:rPr>
              <a:t>初步性能分析主要通过简单的增删改查来进行。我们分别对于三种数据库在三台机器上进行了测试（考虑到机器配置不同对于结果影响较大这里后续会统一到一台机器或者服务器上运行）所以这次主要做了简单的横向比较并且进行了一定程度上的性能分析</a:t>
            </a:r>
            <a:endParaRPr lang="en-US" altLang="zh-CN" sz="1200" b="0" i="0" kern="1200" dirty="0">
              <a:solidFill>
                <a:schemeClr val="tx1"/>
              </a:solidFill>
              <a:effectLst/>
              <a:latin typeface="+mn-lt"/>
              <a:ea typeface="+mn-ea"/>
              <a:cs typeface="+mn-cs"/>
            </a:endParaRPr>
          </a:p>
          <a:p>
            <a:endParaRPr lang="zh-CN" altLang="en-US" dirty="0">
              <a:effectLst/>
            </a:endParaRPr>
          </a:p>
        </p:txBody>
      </p:sp>
      <p:sp>
        <p:nvSpPr>
          <p:cNvPr id="4" name="灯片编号占位符 3"/>
          <p:cNvSpPr>
            <a:spLocks noGrp="1"/>
          </p:cNvSpPr>
          <p:nvPr>
            <p:ph type="sldNum" sz="quarter" idx="10"/>
          </p:nvPr>
        </p:nvSpPr>
        <p:spPr/>
        <p:txBody>
          <a:bodyPr/>
          <a:lstStyle/>
          <a:p>
            <a:fld id="{6E083C92-011B-4FD0-87DD-E6CE42527E81}" type="slidenum">
              <a:rPr lang="zh-CN" altLang="en-US" smtClean="0"/>
              <a:t>12</a:t>
            </a:fld>
            <a:endParaRPr lang="zh-CN" altLang="en-US"/>
          </a:p>
        </p:txBody>
      </p:sp>
    </p:spTree>
    <p:extLst>
      <p:ext uri="{BB962C8B-B14F-4D97-AF65-F5344CB8AC3E}">
        <p14:creationId xmlns:p14="http://schemas.microsoft.com/office/powerpoint/2010/main" val="2579522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646464"/>
                </a:solidFill>
                <a:effectLst/>
                <a:latin typeface="-apple-system"/>
              </a:rPr>
              <a:t>增这个部分主要分为三个步骤：空数据库下的数据插入、有一定数据基数的数据库插入、插入新的实体。将数据插入分为两个部分主要是为了查看数据插入效率是否会随着数据库总量的增大而发生明显变化。下面是三种数据库的运行信息（值得注意的是对于图数据库也遇到了上一组提到过的</a:t>
            </a:r>
            <a:r>
              <a:rPr lang="en-US" altLang="zh-CN" b="0" i="0" dirty="0">
                <a:solidFill>
                  <a:srgbClr val="646464"/>
                </a:solidFill>
                <a:effectLst/>
                <a:latin typeface="-apple-system"/>
              </a:rPr>
              <a:t>csv</a:t>
            </a:r>
            <a:r>
              <a:rPr lang="zh-CN" altLang="en-US" b="0" i="0" dirty="0">
                <a:solidFill>
                  <a:srgbClr val="646464"/>
                </a:solidFill>
                <a:effectLst/>
                <a:latin typeface="-apple-system"/>
              </a:rPr>
              <a:t>文件导入和</a:t>
            </a:r>
            <a:r>
              <a:rPr lang="en-US" altLang="zh-CN" b="0" i="0" dirty="0">
                <a:solidFill>
                  <a:srgbClr val="646464"/>
                </a:solidFill>
                <a:effectLst/>
                <a:latin typeface="-apple-system"/>
              </a:rPr>
              <a:t>python</a:t>
            </a:r>
            <a:r>
              <a:rPr lang="zh-CN" altLang="en-US" b="0" i="0" dirty="0">
                <a:solidFill>
                  <a:srgbClr val="646464"/>
                </a:solidFill>
                <a:effectLst/>
                <a:latin typeface="-apple-system"/>
              </a:rPr>
              <a:t>导入速度差距过大的现象，但我们组的得到的结果相反，</a:t>
            </a:r>
            <a:r>
              <a:rPr lang="en-US" altLang="zh-CN" b="0" i="0" dirty="0">
                <a:solidFill>
                  <a:srgbClr val="646464"/>
                </a:solidFill>
                <a:effectLst/>
                <a:latin typeface="-apple-system"/>
              </a:rPr>
              <a:t>csv</a:t>
            </a:r>
            <a:r>
              <a:rPr lang="zh-CN" altLang="en-US" b="0" i="0" dirty="0">
                <a:solidFill>
                  <a:srgbClr val="646464"/>
                </a:solidFill>
                <a:effectLst/>
                <a:latin typeface="-apple-system"/>
              </a:rPr>
              <a:t>导入速度较快，差距大概在</a:t>
            </a:r>
            <a:r>
              <a:rPr lang="en-US" altLang="zh-CN" b="0" i="0" dirty="0">
                <a:solidFill>
                  <a:srgbClr val="646464"/>
                </a:solidFill>
                <a:effectLst/>
                <a:latin typeface="-apple-system"/>
              </a:rPr>
              <a:t>10</a:t>
            </a:r>
            <a:r>
              <a:rPr lang="zh-CN" altLang="en-US" b="0" i="0" dirty="0">
                <a:solidFill>
                  <a:srgbClr val="646464"/>
                </a:solidFill>
                <a:effectLst/>
                <a:latin typeface="-apple-system"/>
              </a:rPr>
              <a:t>倍左右），主要是由于我们添加了索引</a:t>
            </a:r>
            <a:endParaRPr lang="en-US" altLang="zh-CN" b="0" i="0" dirty="0">
              <a:solidFill>
                <a:srgbClr val="646464"/>
              </a:solidFill>
              <a:effectLst/>
              <a:latin typeface="-apple-system"/>
            </a:endParaRPr>
          </a:p>
          <a:p>
            <a:endParaRPr lang="en-US" altLang="zh-CN" b="0" i="0" dirty="0">
              <a:solidFill>
                <a:srgbClr val="646464"/>
              </a:solidFill>
              <a:effectLst/>
              <a:latin typeface="-apple-system"/>
            </a:endParaRPr>
          </a:p>
          <a:p>
            <a:endParaRPr lang="en-US" altLang="zh-CN" b="0" i="0" dirty="0">
              <a:solidFill>
                <a:srgbClr val="646464"/>
              </a:solidFill>
              <a:effectLst/>
              <a:latin typeface="-apple-system"/>
            </a:endParaRPr>
          </a:p>
          <a:p>
            <a:pPr fontAlgn="t"/>
            <a:r>
              <a:rPr lang="zh-CN" altLang="en-US"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总结来说，目前三种数据库的批量插入都不受现有数据量的影响</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a:p>
            <a:pPr fontAlgn="t"/>
            <a:r>
              <a:rPr lang="zh-CN" altLang="en-US"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且插入速度普遍大于查询和更改，删除速度。</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a:p>
            <a:endParaRPr lang="zh-CN" altLang="en-US" dirty="0"/>
          </a:p>
        </p:txBody>
      </p:sp>
      <p:sp>
        <p:nvSpPr>
          <p:cNvPr id="4" name="灯片编号占位符 3"/>
          <p:cNvSpPr>
            <a:spLocks noGrp="1"/>
          </p:cNvSpPr>
          <p:nvPr>
            <p:ph type="sldNum" sz="quarter" idx="5"/>
          </p:nvPr>
        </p:nvSpPr>
        <p:spPr/>
        <p:txBody>
          <a:bodyPr/>
          <a:lstStyle/>
          <a:p>
            <a:fld id="{25B8B0AA-D2EF-4039-A984-FBF8D2D191E5}" type="slidenum">
              <a:rPr lang="zh-CN" altLang="en-US" smtClean="0"/>
              <a:t>13</a:t>
            </a:fld>
            <a:endParaRPr lang="zh-CN" altLang="en-US"/>
          </a:p>
        </p:txBody>
      </p:sp>
    </p:spTree>
    <p:extLst>
      <p:ext uri="{BB962C8B-B14F-4D97-AF65-F5344CB8AC3E}">
        <p14:creationId xmlns:p14="http://schemas.microsoft.com/office/powerpoint/2010/main" val="3928390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646464"/>
                </a:solidFill>
                <a:effectLst/>
                <a:latin typeface="-apple-system"/>
              </a:rPr>
              <a:t>增这个部分主要分为三个步骤：空数据库下的数据插入、有一定数据基数的数据库插入、插入新的实体。将数据插入分为两个部分主要是为了查看数据插入效率是否会随着数据库总量的增大而发生明显变化。下面是三种数据库的运行信息（值得注意的是对于图数据库也遇到了上一组提到过的</a:t>
            </a:r>
            <a:r>
              <a:rPr lang="en-US" altLang="zh-CN" b="0" i="0" dirty="0">
                <a:solidFill>
                  <a:srgbClr val="646464"/>
                </a:solidFill>
                <a:effectLst/>
                <a:latin typeface="-apple-system"/>
              </a:rPr>
              <a:t>csv</a:t>
            </a:r>
            <a:r>
              <a:rPr lang="zh-CN" altLang="en-US" b="0" i="0" dirty="0">
                <a:solidFill>
                  <a:srgbClr val="646464"/>
                </a:solidFill>
                <a:effectLst/>
                <a:latin typeface="-apple-system"/>
              </a:rPr>
              <a:t>文件导入和</a:t>
            </a:r>
            <a:r>
              <a:rPr lang="en-US" altLang="zh-CN" b="0" i="0" dirty="0">
                <a:solidFill>
                  <a:srgbClr val="646464"/>
                </a:solidFill>
                <a:effectLst/>
                <a:latin typeface="-apple-system"/>
              </a:rPr>
              <a:t>python</a:t>
            </a:r>
            <a:r>
              <a:rPr lang="zh-CN" altLang="en-US" b="0" i="0" dirty="0">
                <a:solidFill>
                  <a:srgbClr val="646464"/>
                </a:solidFill>
                <a:effectLst/>
                <a:latin typeface="-apple-system"/>
              </a:rPr>
              <a:t>导入速度差距过大的现象，但我们组的得到的结果相反，</a:t>
            </a:r>
            <a:r>
              <a:rPr lang="en-US" altLang="zh-CN" b="0" i="0" dirty="0">
                <a:solidFill>
                  <a:srgbClr val="646464"/>
                </a:solidFill>
                <a:effectLst/>
                <a:latin typeface="-apple-system"/>
              </a:rPr>
              <a:t>csv</a:t>
            </a:r>
            <a:r>
              <a:rPr lang="zh-CN" altLang="en-US" b="0" i="0" dirty="0">
                <a:solidFill>
                  <a:srgbClr val="646464"/>
                </a:solidFill>
                <a:effectLst/>
                <a:latin typeface="-apple-system"/>
              </a:rPr>
              <a:t>导入速度较快，差距大概在</a:t>
            </a:r>
            <a:r>
              <a:rPr lang="en-US" altLang="zh-CN" b="0" i="0" dirty="0">
                <a:solidFill>
                  <a:srgbClr val="646464"/>
                </a:solidFill>
                <a:effectLst/>
                <a:latin typeface="-apple-system"/>
              </a:rPr>
              <a:t>10</a:t>
            </a:r>
            <a:r>
              <a:rPr lang="zh-CN" altLang="en-US" b="0" i="0" dirty="0">
                <a:solidFill>
                  <a:srgbClr val="646464"/>
                </a:solidFill>
                <a:effectLst/>
                <a:latin typeface="-apple-system"/>
              </a:rPr>
              <a:t>倍左右）</a:t>
            </a:r>
            <a:endParaRPr lang="zh-CN" altLang="en-US" dirty="0"/>
          </a:p>
        </p:txBody>
      </p:sp>
      <p:sp>
        <p:nvSpPr>
          <p:cNvPr id="4" name="灯片编号占位符 3"/>
          <p:cNvSpPr>
            <a:spLocks noGrp="1"/>
          </p:cNvSpPr>
          <p:nvPr>
            <p:ph type="sldNum" sz="quarter" idx="5"/>
          </p:nvPr>
        </p:nvSpPr>
        <p:spPr/>
        <p:txBody>
          <a:bodyPr/>
          <a:lstStyle/>
          <a:p>
            <a:fld id="{25B8B0AA-D2EF-4039-A984-FBF8D2D191E5}" type="slidenum">
              <a:rPr lang="zh-CN" altLang="en-US" smtClean="0"/>
              <a:t>14</a:t>
            </a:fld>
            <a:endParaRPr lang="zh-CN" altLang="en-US"/>
          </a:p>
        </p:txBody>
      </p:sp>
    </p:spTree>
    <p:extLst>
      <p:ext uri="{BB962C8B-B14F-4D97-AF65-F5344CB8AC3E}">
        <p14:creationId xmlns:p14="http://schemas.microsoft.com/office/powerpoint/2010/main" val="2264742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646464"/>
                </a:solidFill>
                <a:effectLst/>
                <a:latin typeface="-apple-system"/>
              </a:rPr>
              <a:t>增这个部分主要分为三个步骤：空数据库下的数据插入、有一定数据基数的数据库插入、插入新的实体。将数据插入分为两个部分主要是为了查看数据插入效率是否会随着数据库总量的增大而发生明显变化。下面是三种数据库的运行信息（值得注意的是对于图数据库也遇到了上一组提到过的</a:t>
            </a:r>
            <a:r>
              <a:rPr lang="en-US" altLang="zh-CN" b="0" i="0" dirty="0">
                <a:solidFill>
                  <a:srgbClr val="646464"/>
                </a:solidFill>
                <a:effectLst/>
                <a:latin typeface="-apple-system"/>
              </a:rPr>
              <a:t>csv</a:t>
            </a:r>
            <a:r>
              <a:rPr lang="zh-CN" altLang="en-US" b="0" i="0" dirty="0">
                <a:solidFill>
                  <a:srgbClr val="646464"/>
                </a:solidFill>
                <a:effectLst/>
                <a:latin typeface="-apple-system"/>
              </a:rPr>
              <a:t>文件导入和</a:t>
            </a:r>
            <a:r>
              <a:rPr lang="en-US" altLang="zh-CN" b="0" i="0" dirty="0">
                <a:solidFill>
                  <a:srgbClr val="646464"/>
                </a:solidFill>
                <a:effectLst/>
                <a:latin typeface="-apple-system"/>
              </a:rPr>
              <a:t>python</a:t>
            </a:r>
            <a:r>
              <a:rPr lang="zh-CN" altLang="en-US" b="0" i="0" dirty="0">
                <a:solidFill>
                  <a:srgbClr val="646464"/>
                </a:solidFill>
                <a:effectLst/>
                <a:latin typeface="-apple-system"/>
              </a:rPr>
              <a:t>导入速度差距过大的现象，但我们组的得到的结果相反，</a:t>
            </a:r>
            <a:r>
              <a:rPr lang="en-US" altLang="zh-CN" b="0" i="0" dirty="0">
                <a:solidFill>
                  <a:srgbClr val="646464"/>
                </a:solidFill>
                <a:effectLst/>
                <a:latin typeface="-apple-system"/>
              </a:rPr>
              <a:t>csv</a:t>
            </a:r>
            <a:r>
              <a:rPr lang="zh-CN" altLang="en-US" b="0" i="0" dirty="0">
                <a:solidFill>
                  <a:srgbClr val="646464"/>
                </a:solidFill>
                <a:effectLst/>
                <a:latin typeface="-apple-system"/>
              </a:rPr>
              <a:t>导入速度较快，差距大概在</a:t>
            </a:r>
            <a:r>
              <a:rPr lang="en-US" altLang="zh-CN" b="0" i="0" dirty="0">
                <a:solidFill>
                  <a:srgbClr val="646464"/>
                </a:solidFill>
                <a:effectLst/>
                <a:latin typeface="-apple-system"/>
              </a:rPr>
              <a:t>10</a:t>
            </a:r>
            <a:r>
              <a:rPr lang="zh-CN" altLang="en-US" b="0" i="0" dirty="0">
                <a:solidFill>
                  <a:srgbClr val="646464"/>
                </a:solidFill>
                <a:effectLst/>
                <a:latin typeface="-apple-system"/>
              </a:rPr>
              <a:t>倍左右）</a:t>
            </a:r>
            <a:endParaRPr lang="en-US" altLang="zh-CN" b="0" i="0" dirty="0">
              <a:solidFill>
                <a:srgbClr val="646464"/>
              </a:solidFill>
              <a:effectLst/>
              <a:latin typeface="-apple-system"/>
            </a:endParaRPr>
          </a:p>
          <a:p>
            <a:pPr fontAlgn="t"/>
            <a:endParaRPr lang="en-US" altLang="zh-CN" b="0" i="0" dirty="0">
              <a:solidFill>
                <a:srgbClr val="646464"/>
              </a:solidFill>
              <a:effectLst/>
              <a:latin typeface="-apple-system"/>
            </a:endParaRPr>
          </a:p>
          <a:p>
            <a:r>
              <a:rPr lang="zh-CN" altLang="en-US" dirty="0"/>
              <a:t>批量导入中，</a:t>
            </a:r>
            <a:r>
              <a:rPr lang="en-US" altLang="zh-CN" dirty="0"/>
              <a:t>Redis</a:t>
            </a:r>
            <a:r>
              <a:rPr lang="zh-CN" altLang="en-US" dirty="0"/>
              <a:t>的速度最快，因为主要的时间消耗了</a:t>
            </a:r>
            <a:r>
              <a:rPr lang="en-US" altLang="zh-CN" dirty="0"/>
              <a:t>key</a:t>
            </a:r>
            <a:r>
              <a:rPr lang="zh-CN" altLang="en-US" dirty="0"/>
              <a:t>值索引的时间，而插入内容时因为不要建立依赖关系，所以学要花费的时间非常少；而</a:t>
            </a:r>
            <a:r>
              <a:rPr lang="en-US" altLang="zh-CN" dirty="0"/>
              <a:t>MySQL</a:t>
            </a:r>
            <a:r>
              <a:rPr lang="zh-CN" altLang="en-US" dirty="0"/>
              <a:t>不仅要插入每条的内容，同时要建立依赖关系，需要做更多的工作，因此相对较慢；而</a:t>
            </a:r>
            <a:r>
              <a:rPr lang="en-US" altLang="zh-CN" dirty="0"/>
              <a:t>Neo4j</a:t>
            </a:r>
            <a:r>
              <a:rPr lang="zh-CN" altLang="en-US" dirty="0"/>
              <a:t>需要维护更复杂的图结构的关系，所以时间更长</a:t>
            </a:r>
          </a:p>
          <a:p>
            <a:endParaRPr lang="zh-CN" altLang="en-US" dirty="0"/>
          </a:p>
        </p:txBody>
      </p:sp>
      <p:sp>
        <p:nvSpPr>
          <p:cNvPr id="4" name="灯片编号占位符 3"/>
          <p:cNvSpPr>
            <a:spLocks noGrp="1"/>
          </p:cNvSpPr>
          <p:nvPr>
            <p:ph type="sldNum" sz="quarter" idx="5"/>
          </p:nvPr>
        </p:nvSpPr>
        <p:spPr/>
        <p:txBody>
          <a:bodyPr/>
          <a:lstStyle/>
          <a:p>
            <a:fld id="{25B8B0AA-D2EF-4039-A984-FBF8D2D191E5}" type="slidenum">
              <a:rPr lang="zh-CN" altLang="en-US" smtClean="0"/>
              <a:t>15</a:t>
            </a:fld>
            <a:endParaRPr lang="zh-CN" altLang="en-US"/>
          </a:p>
        </p:txBody>
      </p:sp>
    </p:spTree>
    <p:extLst>
      <p:ext uri="{BB962C8B-B14F-4D97-AF65-F5344CB8AC3E}">
        <p14:creationId xmlns:p14="http://schemas.microsoft.com/office/powerpoint/2010/main" val="2191048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646464"/>
                </a:solidFill>
                <a:effectLst/>
                <a:latin typeface="-apple-system"/>
              </a:rPr>
              <a:t>增这个部分主要分为三个步骤：空数据库下的数据插入、有一定数据基数的数据库插入、插入新的实体。将数据插入分为两个部分主要是为了查看数据插入效率是否会随着数据库总量的增大而发生明显变化。下面是三种数据库的运行信息（值得注意的是对于图数据库也遇到了上一组提到过的</a:t>
            </a:r>
            <a:r>
              <a:rPr lang="en-US" altLang="zh-CN" b="0" i="0" dirty="0">
                <a:solidFill>
                  <a:srgbClr val="646464"/>
                </a:solidFill>
                <a:effectLst/>
                <a:latin typeface="-apple-system"/>
              </a:rPr>
              <a:t>csv</a:t>
            </a:r>
            <a:r>
              <a:rPr lang="zh-CN" altLang="en-US" b="0" i="0" dirty="0">
                <a:solidFill>
                  <a:srgbClr val="646464"/>
                </a:solidFill>
                <a:effectLst/>
                <a:latin typeface="-apple-system"/>
              </a:rPr>
              <a:t>文件导入和</a:t>
            </a:r>
            <a:r>
              <a:rPr lang="en-US" altLang="zh-CN" b="0" i="0" dirty="0">
                <a:solidFill>
                  <a:srgbClr val="646464"/>
                </a:solidFill>
                <a:effectLst/>
                <a:latin typeface="-apple-system"/>
              </a:rPr>
              <a:t>python</a:t>
            </a:r>
            <a:r>
              <a:rPr lang="zh-CN" altLang="en-US" b="0" i="0" dirty="0">
                <a:solidFill>
                  <a:srgbClr val="646464"/>
                </a:solidFill>
                <a:effectLst/>
                <a:latin typeface="-apple-system"/>
              </a:rPr>
              <a:t>导入速度差距过大的现象，但我们组的得到的结果相反，</a:t>
            </a:r>
            <a:r>
              <a:rPr lang="en-US" altLang="zh-CN" b="0" i="0" dirty="0">
                <a:solidFill>
                  <a:srgbClr val="646464"/>
                </a:solidFill>
                <a:effectLst/>
                <a:latin typeface="-apple-system"/>
              </a:rPr>
              <a:t>csv</a:t>
            </a:r>
            <a:r>
              <a:rPr lang="zh-CN" altLang="en-US" b="0" i="0" dirty="0">
                <a:solidFill>
                  <a:srgbClr val="646464"/>
                </a:solidFill>
                <a:effectLst/>
                <a:latin typeface="-apple-system"/>
              </a:rPr>
              <a:t>导入速度较快，差距大概在</a:t>
            </a:r>
            <a:r>
              <a:rPr lang="en-US" altLang="zh-CN" b="0" i="0" dirty="0">
                <a:solidFill>
                  <a:srgbClr val="646464"/>
                </a:solidFill>
                <a:effectLst/>
                <a:latin typeface="-apple-system"/>
              </a:rPr>
              <a:t>10</a:t>
            </a:r>
            <a:r>
              <a:rPr lang="zh-CN" altLang="en-US" b="0" i="0" dirty="0">
                <a:solidFill>
                  <a:srgbClr val="646464"/>
                </a:solidFill>
                <a:effectLst/>
                <a:latin typeface="-apple-system"/>
              </a:rPr>
              <a:t>倍左右）</a:t>
            </a:r>
            <a:endParaRPr lang="en-US" altLang="zh-CN" b="0" i="0" dirty="0">
              <a:solidFill>
                <a:srgbClr val="646464"/>
              </a:solidFill>
              <a:effectLst/>
              <a:latin typeface="-apple-system"/>
            </a:endParaRPr>
          </a:p>
          <a:p>
            <a:endParaRPr lang="en-US" altLang="zh-CN" b="0" i="0" dirty="0">
              <a:solidFill>
                <a:srgbClr val="646464"/>
              </a:solidFill>
              <a:effectLst/>
              <a:latin typeface="-apple-system"/>
            </a:endParaRPr>
          </a:p>
          <a:p>
            <a:r>
              <a:rPr lang="zh-CN" altLang="en-US" b="0" i="0" dirty="0">
                <a:solidFill>
                  <a:srgbClr val="646464"/>
                </a:solidFill>
                <a:effectLst/>
                <a:latin typeface="-apple-system"/>
              </a:rPr>
              <a:t>这里时间消耗分析和之前相同</a:t>
            </a:r>
            <a:endParaRPr lang="en-US" altLang="zh-CN" b="0" i="0" dirty="0">
              <a:solidFill>
                <a:srgbClr val="646464"/>
              </a:solidFill>
              <a:effectLst/>
              <a:latin typeface="-apple-system"/>
            </a:endParaRPr>
          </a:p>
        </p:txBody>
      </p:sp>
      <p:sp>
        <p:nvSpPr>
          <p:cNvPr id="4" name="灯片编号占位符 3"/>
          <p:cNvSpPr>
            <a:spLocks noGrp="1"/>
          </p:cNvSpPr>
          <p:nvPr>
            <p:ph type="sldNum" sz="quarter" idx="5"/>
          </p:nvPr>
        </p:nvSpPr>
        <p:spPr/>
        <p:txBody>
          <a:bodyPr/>
          <a:lstStyle/>
          <a:p>
            <a:fld id="{25B8B0AA-D2EF-4039-A984-FBF8D2D191E5}" type="slidenum">
              <a:rPr lang="zh-CN" altLang="en-US" smtClean="0"/>
              <a:t>16</a:t>
            </a:fld>
            <a:endParaRPr lang="zh-CN" altLang="en-US"/>
          </a:p>
        </p:txBody>
      </p:sp>
    </p:spTree>
    <p:extLst>
      <p:ext uri="{BB962C8B-B14F-4D97-AF65-F5344CB8AC3E}">
        <p14:creationId xmlns:p14="http://schemas.microsoft.com/office/powerpoint/2010/main" val="2696735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删这个部分删除了上面增加的节点（由于</a:t>
            </a:r>
            <a:r>
              <a:rPr lang="en-US" altLang="zh-CN" dirty="0" err="1"/>
              <a:t>redis</a:t>
            </a:r>
            <a:r>
              <a:rPr lang="zh-CN" altLang="en-US" dirty="0"/>
              <a:t>一开始就导入了</a:t>
            </a:r>
            <a:r>
              <a:rPr lang="en-US" altLang="zh-CN" dirty="0"/>
              <a:t>org</a:t>
            </a:r>
            <a:r>
              <a:rPr lang="zh-CN" altLang="en-US" dirty="0"/>
              <a:t>数据，增和删的顺序是反的）</a:t>
            </a:r>
            <a:endParaRPr lang="en-US" altLang="zh-CN" dirty="0"/>
          </a:p>
          <a:p>
            <a:endParaRPr lang="en-US" altLang="zh-CN" dirty="0"/>
          </a:p>
          <a:p>
            <a:r>
              <a:rPr lang="en-US" altLang="zh-CN" dirty="0"/>
              <a:t>Redis</a:t>
            </a:r>
            <a:r>
              <a:rPr lang="zh-CN" altLang="en-US" dirty="0"/>
              <a:t>在这里普通的删除明显慢于其他两个数据库，原因是因为</a:t>
            </a:r>
            <a:r>
              <a:rPr lang="en-US" altLang="zh-CN" dirty="0"/>
              <a:t>Redis</a:t>
            </a:r>
            <a:r>
              <a:rPr lang="zh-CN" altLang="en-US" dirty="0"/>
              <a:t>所有数据都存在一张大表里，当我们要删除某个实体</a:t>
            </a:r>
            <a:r>
              <a:rPr lang="en-US" altLang="zh-CN" dirty="0"/>
              <a:t>org</a:t>
            </a:r>
            <a:r>
              <a:rPr lang="zh-CN" altLang="en-US" dirty="0"/>
              <a:t>时，需要去整张表去索引，找出所有</a:t>
            </a:r>
            <a:r>
              <a:rPr lang="en-US" altLang="zh-CN" dirty="0"/>
              <a:t>org</a:t>
            </a:r>
            <a:r>
              <a:rPr lang="zh-CN" altLang="en-US" dirty="0"/>
              <a:t>条目删除，之一部分是主要的时间花费；而</a:t>
            </a:r>
            <a:r>
              <a:rPr lang="en-US" altLang="zh-CN" dirty="0"/>
              <a:t>MySQL</a:t>
            </a:r>
            <a:r>
              <a:rPr lang="zh-CN" altLang="en-US" dirty="0"/>
              <a:t>和</a:t>
            </a:r>
            <a:r>
              <a:rPr lang="en-US" altLang="zh-CN" dirty="0"/>
              <a:t>Neo4j</a:t>
            </a:r>
            <a:r>
              <a:rPr lang="zh-CN" altLang="en-US" dirty="0"/>
              <a:t>只要把</a:t>
            </a:r>
            <a:r>
              <a:rPr lang="en-US" altLang="zh-CN" dirty="0"/>
              <a:t>org</a:t>
            </a:r>
            <a:r>
              <a:rPr lang="zh-CN" altLang="en-US" dirty="0"/>
              <a:t>这张表删除即可，去除了查找的时间。</a:t>
            </a:r>
            <a:endParaRPr lang="en-US" altLang="zh-CN" dirty="0"/>
          </a:p>
          <a:p>
            <a:endParaRPr lang="en-US" altLang="zh-CN" dirty="0"/>
          </a:p>
          <a:p>
            <a:r>
              <a:rPr lang="zh-CN" altLang="en-US" dirty="0"/>
              <a:t>一种优化</a:t>
            </a:r>
            <a:r>
              <a:rPr lang="en-US" altLang="zh-CN" dirty="0"/>
              <a:t>Redis</a:t>
            </a:r>
            <a:r>
              <a:rPr lang="zh-CN" altLang="en-US" dirty="0"/>
              <a:t>的方法是，因为服务端提供多个独立数据库，我们也可以模仿不同表的形式，分别把</a:t>
            </a:r>
            <a:r>
              <a:rPr lang="en-US" altLang="zh-CN" dirty="0"/>
              <a:t>actor, event, repo</a:t>
            </a:r>
            <a:r>
              <a:rPr lang="zh-CN" altLang="en-US" dirty="0"/>
              <a:t>和</a:t>
            </a:r>
            <a:r>
              <a:rPr lang="en-US" altLang="zh-CN" dirty="0"/>
              <a:t>org</a:t>
            </a:r>
            <a:r>
              <a:rPr lang="zh-CN" altLang="en-US" dirty="0"/>
              <a:t>存入四个独立</a:t>
            </a:r>
            <a:r>
              <a:rPr lang="en-US" altLang="zh-CN" dirty="0"/>
              <a:t>Redis</a:t>
            </a:r>
            <a:r>
              <a:rPr lang="zh-CN" altLang="en-US" dirty="0"/>
              <a:t>数据库，这样在一般情况下能加速所有的操作，也没有明显的额外开销。这种情况下，我们可以</a:t>
            </a:r>
            <a:r>
              <a:rPr lang="en-US" altLang="zh-CN" dirty="0"/>
              <a:t>flush</a:t>
            </a:r>
            <a:r>
              <a:rPr lang="zh-CN" altLang="en-US" dirty="0"/>
              <a:t>掉整个</a:t>
            </a:r>
            <a:r>
              <a:rPr lang="en-US" altLang="zh-CN" dirty="0"/>
              <a:t>org</a:t>
            </a:r>
            <a:r>
              <a:rPr lang="zh-CN" altLang="en-US" dirty="0"/>
              <a:t>数据库，只需要</a:t>
            </a:r>
            <a:r>
              <a:rPr lang="en-US" altLang="zh-CN" dirty="0"/>
              <a:t>0.0186560153961s</a:t>
            </a:r>
            <a:endParaRPr lang="zh-CN" altLang="en-US" dirty="0"/>
          </a:p>
        </p:txBody>
      </p:sp>
      <p:sp>
        <p:nvSpPr>
          <p:cNvPr id="4" name="灯片编号占位符 3"/>
          <p:cNvSpPr>
            <a:spLocks noGrp="1"/>
          </p:cNvSpPr>
          <p:nvPr>
            <p:ph type="sldNum" sz="quarter" idx="5"/>
          </p:nvPr>
        </p:nvSpPr>
        <p:spPr/>
        <p:txBody>
          <a:bodyPr/>
          <a:lstStyle/>
          <a:p>
            <a:fld id="{25B8B0AA-D2EF-4039-A984-FBF8D2D191E5}" type="slidenum">
              <a:rPr lang="zh-CN" altLang="en-US" smtClean="0"/>
              <a:t>17</a:t>
            </a:fld>
            <a:endParaRPr lang="zh-CN" altLang="en-US"/>
          </a:p>
        </p:txBody>
      </p:sp>
    </p:spTree>
    <p:extLst>
      <p:ext uri="{BB962C8B-B14F-4D97-AF65-F5344CB8AC3E}">
        <p14:creationId xmlns:p14="http://schemas.microsoft.com/office/powerpoint/2010/main" val="2155259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改这个部分对于</a:t>
            </a:r>
            <a:r>
              <a:rPr lang="es-ES" altLang="zh-CN" sz="1200" b="0" i="0" kern="1200" dirty="0">
                <a:solidFill>
                  <a:schemeClr val="tx1"/>
                </a:solidFill>
                <a:effectLst/>
                <a:latin typeface="+mn-lt"/>
                <a:ea typeface="+mn-ea"/>
                <a:cs typeface="+mn-cs"/>
              </a:rPr>
              <a:t>event_created_time</a:t>
            </a:r>
            <a:r>
              <a:rPr lang="zh-CN" altLang="en-US" sz="1200" b="0" i="0" kern="1200" dirty="0">
                <a:solidFill>
                  <a:schemeClr val="tx1"/>
                </a:solidFill>
                <a:effectLst/>
                <a:latin typeface="+mn-lt"/>
                <a:ea typeface="+mn-ea"/>
                <a:cs typeface="+mn-cs"/>
              </a:rPr>
              <a:t>进行了修改</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同样</a:t>
            </a:r>
            <a:r>
              <a:rPr lang="en-US" altLang="zh-CN" sz="1200" b="0" i="0" kern="1200" dirty="0">
                <a:solidFill>
                  <a:schemeClr val="tx1"/>
                </a:solidFill>
                <a:effectLst/>
                <a:latin typeface="+mn-lt"/>
                <a:ea typeface="+mn-ea"/>
                <a:cs typeface="+mn-cs"/>
              </a:rPr>
              <a:t>Redis</a:t>
            </a:r>
            <a:r>
              <a:rPr lang="zh-CN" altLang="en-US" sz="1200" b="0" i="0" kern="1200" dirty="0">
                <a:solidFill>
                  <a:schemeClr val="tx1"/>
                </a:solidFill>
                <a:effectLst/>
                <a:latin typeface="+mn-lt"/>
                <a:ea typeface="+mn-ea"/>
                <a:cs typeface="+mn-cs"/>
              </a:rPr>
              <a:t>在这里主要时间花费都在在整张表的查找上，所以相对较慢。</a:t>
            </a:r>
            <a:endParaRPr lang="zh-CN" altLang="en-US" dirty="0"/>
          </a:p>
        </p:txBody>
      </p:sp>
      <p:sp>
        <p:nvSpPr>
          <p:cNvPr id="4" name="灯片编号占位符 3"/>
          <p:cNvSpPr>
            <a:spLocks noGrp="1"/>
          </p:cNvSpPr>
          <p:nvPr>
            <p:ph type="sldNum" sz="quarter" idx="5"/>
          </p:nvPr>
        </p:nvSpPr>
        <p:spPr/>
        <p:txBody>
          <a:bodyPr/>
          <a:lstStyle/>
          <a:p>
            <a:fld id="{25B8B0AA-D2EF-4039-A984-FBF8D2D191E5}" type="slidenum">
              <a:rPr lang="zh-CN" altLang="en-US" smtClean="0"/>
              <a:t>18</a:t>
            </a:fld>
            <a:endParaRPr lang="zh-CN" altLang="en-US"/>
          </a:p>
        </p:txBody>
      </p:sp>
    </p:spTree>
    <p:extLst>
      <p:ext uri="{BB962C8B-B14F-4D97-AF65-F5344CB8AC3E}">
        <p14:creationId xmlns:p14="http://schemas.microsoft.com/office/powerpoint/2010/main" val="2538290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查这个部分主要是简单的条件查找</a:t>
            </a:r>
          </a:p>
          <a:p>
            <a:endParaRPr lang="zh-CN" altLang="en-US" dirty="0"/>
          </a:p>
          <a:p>
            <a:r>
              <a:rPr lang="zh-CN" altLang="en-US" dirty="0"/>
              <a:t>查询发布</a:t>
            </a:r>
            <a:r>
              <a:rPr lang="en-US" altLang="zh-CN" dirty="0"/>
              <a:t>event</a:t>
            </a:r>
            <a:r>
              <a:rPr lang="zh-CN" altLang="en-US" dirty="0"/>
              <a:t>次数前</a:t>
            </a:r>
            <a:r>
              <a:rPr lang="en-US" altLang="zh-CN" dirty="0"/>
              <a:t>5%</a:t>
            </a:r>
            <a:r>
              <a:rPr lang="zh-CN" altLang="en-US" dirty="0"/>
              <a:t>的</a:t>
            </a:r>
            <a:r>
              <a:rPr lang="en-US" altLang="zh-CN" dirty="0"/>
              <a:t>actor</a:t>
            </a:r>
            <a:r>
              <a:rPr lang="zh-CN" altLang="en-US" dirty="0"/>
              <a:t>，获取</a:t>
            </a:r>
            <a:r>
              <a:rPr lang="en-US" altLang="zh-CN" dirty="0" err="1"/>
              <a:t>actor_id</a:t>
            </a:r>
            <a:r>
              <a:rPr lang="zh-CN" altLang="en-US" dirty="0"/>
              <a:t>列表</a:t>
            </a:r>
            <a:r>
              <a:rPr lang="en-US" altLang="zh-CN" dirty="0"/>
              <a:t>(</a:t>
            </a:r>
            <a:r>
              <a:rPr lang="zh-CN" altLang="en-US" dirty="0"/>
              <a:t>这一条主要是对排序能力进行比较）</a:t>
            </a:r>
            <a:endParaRPr lang="en-US" altLang="zh-CN" dirty="0"/>
          </a:p>
          <a:p>
            <a:endParaRPr lang="en-US" altLang="zh-CN" dirty="0"/>
          </a:p>
          <a:p>
            <a:r>
              <a:rPr lang="en-US" altLang="zh-CN" dirty="0"/>
              <a:t>MySQL</a:t>
            </a:r>
            <a:r>
              <a:rPr lang="zh-CN" altLang="en-US" dirty="0"/>
              <a:t>和</a:t>
            </a:r>
            <a:r>
              <a:rPr lang="en-US" altLang="zh-CN" dirty="0"/>
              <a:t>Neo4j</a:t>
            </a:r>
            <a:r>
              <a:rPr lang="zh-CN" altLang="en-US" dirty="0"/>
              <a:t>都实现了内部排序的操作来实现，非常之快。</a:t>
            </a:r>
            <a:endParaRPr lang="en-US" altLang="zh-CN" dirty="0"/>
          </a:p>
          <a:p>
            <a:r>
              <a:rPr lang="zh-CN" altLang="en-US" dirty="0"/>
              <a:t>但</a:t>
            </a:r>
            <a:r>
              <a:rPr lang="en-US" altLang="zh-CN" dirty="0"/>
              <a:t>Redis</a:t>
            </a:r>
            <a:r>
              <a:rPr lang="zh-CN" altLang="en-US" dirty="0"/>
              <a:t>本身并不提供直接查询，我们这时采用了</a:t>
            </a:r>
            <a:r>
              <a:rPr lang="en-US" altLang="zh-CN" dirty="0"/>
              <a:t>Redis</a:t>
            </a:r>
            <a:r>
              <a:rPr lang="zh-CN" altLang="en-US" dirty="0"/>
              <a:t>支持的另外一个数据类型，</a:t>
            </a:r>
            <a:r>
              <a:rPr lang="en-US" altLang="zh-CN" dirty="0" err="1"/>
              <a:t>zset</a:t>
            </a:r>
            <a:r>
              <a:rPr lang="en-US" altLang="zh-CN" dirty="0"/>
              <a:t>(sorted set)</a:t>
            </a:r>
            <a:r>
              <a:rPr lang="zh-CN" altLang="en-US" dirty="0"/>
              <a:t>来实现。之前提过，</a:t>
            </a:r>
            <a:r>
              <a:rPr lang="en-US" altLang="zh-CN" dirty="0" err="1"/>
              <a:t>zset</a:t>
            </a:r>
            <a:r>
              <a:rPr lang="zh-CN" altLang="en-US" dirty="0"/>
              <a:t>是一个内部有序的不重集合，类似于</a:t>
            </a:r>
            <a:r>
              <a:rPr lang="en-US" altLang="zh-CN" dirty="0" err="1"/>
              <a:t>c++</a:t>
            </a:r>
            <a:r>
              <a:rPr lang="en-US" altLang="zh-CN" dirty="0"/>
              <a:t> </a:t>
            </a:r>
            <a:r>
              <a:rPr lang="en-US" altLang="zh-CN" dirty="0" err="1"/>
              <a:t>stl</a:t>
            </a:r>
            <a:r>
              <a:rPr lang="zh-CN" altLang="en-US" dirty="0"/>
              <a:t>中的</a:t>
            </a:r>
            <a:r>
              <a:rPr lang="en-US" altLang="zh-CN" dirty="0"/>
              <a:t>map</a:t>
            </a:r>
            <a:r>
              <a:rPr lang="zh-CN" altLang="en-US" dirty="0"/>
              <a:t>型变量。我们把所有</a:t>
            </a:r>
            <a:r>
              <a:rPr lang="en-US" altLang="zh-CN" dirty="0"/>
              <a:t>actor</a:t>
            </a:r>
            <a:r>
              <a:rPr lang="zh-CN" altLang="en-US" dirty="0"/>
              <a:t>的</a:t>
            </a:r>
            <a:r>
              <a:rPr lang="en-US" altLang="zh-CN" dirty="0"/>
              <a:t>id</a:t>
            </a:r>
            <a:r>
              <a:rPr lang="zh-CN" altLang="en-US" dirty="0"/>
              <a:t>加入这个</a:t>
            </a:r>
            <a:r>
              <a:rPr lang="en-US" altLang="zh-CN" dirty="0" err="1"/>
              <a:t>zset</a:t>
            </a:r>
            <a:r>
              <a:rPr lang="zh-CN" altLang="en-US" dirty="0"/>
              <a:t>，初始权值为</a:t>
            </a:r>
            <a:r>
              <a:rPr lang="en-US" altLang="zh-CN" dirty="0"/>
              <a:t>0</a:t>
            </a:r>
            <a:r>
              <a:rPr lang="zh-CN" altLang="en-US" dirty="0"/>
              <a:t>，对于每一个</a:t>
            </a:r>
            <a:r>
              <a:rPr lang="en-US" altLang="zh-CN" dirty="0"/>
              <a:t>event</a:t>
            </a:r>
            <a:r>
              <a:rPr lang="zh-CN" altLang="en-US" dirty="0"/>
              <a:t>，我们使其对应的</a:t>
            </a:r>
            <a:r>
              <a:rPr lang="en-US" altLang="zh-CN" dirty="0"/>
              <a:t>actor id</a:t>
            </a:r>
            <a:r>
              <a:rPr lang="zh-CN" altLang="en-US" dirty="0"/>
              <a:t>的权值</a:t>
            </a:r>
            <a:r>
              <a:rPr lang="en-US" altLang="zh-CN" dirty="0"/>
              <a:t>+1</a:t>
            </a:r>
            <a:r>
              <a:rPr lang="zh-CN" altLang="en-US" dirty="0"/>
              <a:t>，倒序输出</a:t>
            </a:r>
            <a:r>
              <a:rPr lang="en-US" altLang="zh-CN" dirty="0" err="1"/>
              <a:t>zset</a:t>
            </a:r>
            <a:r>
              <a:rPr lang="zh-CN" altLang="en-US" dirty="0"/>
              <a:t>的后</a:t>
            </a:r>
            <a:r>
              <a:rPr lang="en-US" altLang="zh-CN" dirty="0"/>
              <a:t>5%</a:t>
            </a:r>
            <a:r>
              <a:rPr lang="zh-CN" altLang="en-US" dirty="0"/>
              <a:t>元素，就可以得到满足要求的</a:t>
            </a:r>
            <a:r>
              <a:rPr lang="en-US" altLang="zh-CN" dirty="0"/>
              <a:t>actor.</a:t>
            </a:r>
          </a:p>
          <a:p>
            <a:r>
              <a:rPr lang="zh-CN" altLang="en-US" dirty="0"/>
              <a:t>这样可见的的是，因为每一次增加</a:t>
            </a:r>
            <a:r>
              <a:rPr lang="en-US" altLang="zh-CN" dirty="0"/>
              <a:t>event</a:t>
            </a:r>
            <a:r>
              <a:rPr lang="zh-CN" altLang="en-US" dirty="0"/>
              <a:t>，整个</a:t>
            </a:r>
            <a:r>
              <a:rPr lang="en-US" altLang="zh-CN" dirty="0" err="1"/>
              <a:t>zset</a:t>
            </a:r>
            <a:r>
              <a:rPr lang="zh-CN" altLang="en-US" dirty="0"/>
              <a:t>都在动态维护整个</a:t>
            </a:r>
            <a:r>
              <a:rPr lang="en-US" altLang="zh-CN" dirty="0"/>
              <a:t>actor id</a:t>
            </a:r>
            <a:r>
              <a:rPr lang="zh-CN" altLang="en-US" dirty="0"/>
              <a:t>序列，底层是用树型数据结构来实现的，所以相对较慢，但这样会有一个巨大的优势，即支持动态查询，在整个添加过程中可以随时查询权值最大的</a:t>
            </a:r>
            <a:r>
              <a:rPr lang="en-US" altLang="zh-CN" dirty="0"/>
              <a:t>actor</a:t>
            </a:r>
            <a:r>
              <a:rPr lang="zh-CN" altLang="en-US" dirty="0"/>
              <a:t>，这在一些在线情况下性能非常高，而且由于支持原子操作的权值修改，也可以处理多线程查询的任务，这是只支持离线查询的</a:t>
            </a:r>
            <a:r>
              <a:rPr lang="en-US" altLang="zh-CN" dirty="0"/>
              <a:t>MySQL</a:t>
            </a:r>
            <a:r>
              <a:rPr lang="zh-CN" altLang="en-US" dirty="0"/>
              <a:t>和</a:t>
            </a:r>
            <a:r>
              <a:rPr lang="en-US" altLang="zh-CN" dirty="0"/>
              <a:t>Neo4j</a:t>
            </a:r>
            <a:r>
              <a:rPr lang="zh-CN" altLang="en-US" dirty="0"/>
              <a:t>做不到的。</a:t>
            </a:r>
            <a:endParaRPr lang="en-US" altLang="zh-CN" dirty="0"/>
          </a:p>
        </p:txBody>
      </p:sp>
      <p:sp>
        <p:nvSpPr>
          <p:cNvPr id="4" name="灯片编号占位符 3"/>
          <p:cNvSpPr>
            <a:spLocks noGrp="1"/>
          </p:cNvSpPr>
          <p:nvPr>
            <p:ph type="sldNum" sz="quarter" idx="5"/>
          </p:nvPr>
        </p:nvSpPr>
        <p:spPr/>
        <p:txBody>
          <a:bodyPr/>
          <a:lstStyle/>
          <a:p>
            <a:fld id="{25B8B0AA-D2EF-4039-A984-FBF8D2D191E5}" type="slidenum">
              <a:rPr lang="zh-CN" altLang="en-US" smtClean="0"/>
              <a:t>19</a:t>
            </a:fld>
            <a:endParaRPr lang="zh-CN" altLang="en-US"/>
          </a:p>
        </p:txBody>
      </p:sp>
    </p:spTree>
    <p:extLst>
      <p:ext uri="{BB962C8B-B14F-4D97-AF65-F5344CB8AC3E}">
        <p14:creationId xmlns:p14="http://schemas.microsoft.com/office/powerpoint/2010/main" val="760895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第一部分是数据存储</a:t>
            </a:r>
          </a:p>
        </p:txBody>
      </p:sp>
      <p:sp>
        <p:nvSpPr>
          <p:cNvPr id="4" name="灯片编号占位符 3"/>
          <p:cNvSpPr>
            <a:spLocks noGrp="1"/>
          </p:cNvSpPr>
          <p:nvPr>
            <p:ph type="sldNum" sz="quarter" idx="10"/>
          </p:nvPr>
        </p:nvSpPr>
        <p:spPr/>
        <p:txBody>
          <a:bodyPr/>
          <a:lstStyle/>
          <a:p>
            <a:fld id="{6E083C92-011B-4FD0-87DD-E6CE42527E81}" type="slidenum">
              <a:rPr lang="zh-CN" altLang="en-US" smtClean="0"/>
              <a:t>2</a:t>
            </a:fld>
            <a:endParaRPr lang="zh-CN" altLang="en-US"/>
          </a:p>
        </p:txBody>
      </p:sp>
    </p:spTree>
    <p:extLst>
      <p:ext uri="{BB962C8B-B14F-4D97-AF65-F5344CB8AC3E}">
        <p14:creationId xmlns:p14="http://schemas.microsoft.com/office/powerpoint/2010/main" val="3741850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查询最多</a:t>
            </a:r>
            <a:r>
              <a:rPr lang="en-US" altLang="zh-CN" dirty="0"/>
              <a:t>event</a:t>
            </a:r>
            <a:r>
              <a:rPr lang="zh-CN" altLang="en-US" dirty="0"/>
              <a:t>的类型，获取类型，频度和发布这些类型</a:t>
            </a:r>
            <a:r>
              <a:rPr lang="en-US" altLang="zh-CN" dirty="0"/>
              <a:t>event</a:t>
            </a:r>
            <a:r>
              <a:rPr lang="zh-CN" altLang="en-US" dirty="0"/>
              <a:t>的</a:t>
            </a:r>
            <a:r>
              <a:rPr lang="en-US" altLang="zh-CN" dirty="0" err="1"/>
              <a:t>actor_id</a:t>
            </a:r>
            <a:r>
              <a:rPr lang="zh-CN" altLang="en-US" dirty="0"/>
              <a:t>列表</a:t>
            </a:r>
            <a:endParaRPr lang="en-US" altLang="zh-CN" dirty="0"/>
          </a:p>
          <a:p>
            <a:endParaRPr lang="en-US" altLang="zh-CN" dirty="0"/>
          </a:p>
          <a:p>
            <a:r>
              <a:rPr lang="en-US" altLang="zh-CN" dirty="0"/>
              <a:t>Redis</a:t>
            </a:r>
            <a:r>
              <a:rPr lang="zh-CN" altLang="en-US" dirty="0"/>
              <a:t>实现和之前类似，</a:t>
            </a:r>
            <a:r>
              <a:rPr lang="en-US" altLang="zh-CN" dirty="0"/>
              <a:t>event</a:t>
            </a:r>
            <a:r>
              <a:rPr lang="zh-CN" altLang="en-US" dirty="0"/>
              <a:t>频度也是用之前的</a:t>
            </a:r>
            <a:r>
              <a:rPr lang="en-US" altLang="zh-CN" dirty="0" err="1"/>
              <a:t>zset</a:t>
            </a:r>
            <a:r>
              <a:rPr lang="zh-CN" altLang="en-US" dirty="0"/>
              <a:t>实现，而发布某种</a:t>
            </a:r>
            <a:r>
              <a:rPr lang="en-US" altLang="zh-CN" dirty="0"/>
              <a:t>event</a:t>
            </a:r>
            <a:r>
              <a:rPr lang="zh-CN" altLang="en-US" dirty="0"/>
              <a:t>的</a:t>
            </a:r>
            <a:r>
              <a:rPr lang="en-US" altLang="zh-CN" dirty="0" err="1"/>
              <a:t>actor_id</a:t>
            </a:r>
            <a:r>
              <a:rPr lang="zh-CN" altLang="en-US" dirty="0"/>
              <a:t>例表用了另外一种类型</a:t>
            </a:r>
            <a:r>
              <a:rPr lang="en-US" altLang="zh-CN" dirty="0"/>
              <a:t>set</a:t>
            </a:r>
            <a:r>
              <a:rPr lang="zh-CN" altLang="en-US" dirty="0"/>
              <a:t>，不重复集合来实现。我们把每个</a:t>
            </a:r>
            <a:r>
              <a:rPr lang="en-US" altLang="zh-CN" dirty="0"/>
              <a:t>actor</a:t>
            </a:r>
            <a:r>
              <a:rPr lang="zh-CN" altLang="en-US" dirty="0"/>
              <a:t>加入对应的</a:t>
            </a:r>
            <a:r>
              <a:rPr lang="en-US" altLang="zh-CN" dirty="0"/>
              <a:t>event</a:t>
            </a:r>
            <a:r>
              <a:rPr lang="zh-CN" altLang="en-US" dirty="0"/>
              <a:t>的</a:t>
            </a:r>
            <a:r>
              <a:rPr lang="en-US" altLang="zh-CN" dirty="0"/>
              <a:t>set</a:t>
            </a:r>
            <a:r>
              <a:rPr lang="zh-CN" altLang="en-US" dirty="0"/>
              <a:t>中，遍历即可获得一个列表。同样底层是红黑树，所以相对较慢。</a:t>
            </a:r>
            <a:endParaRPr lang="en-US" altLang="zh-CN" dirty="0"/>
          </a:p>
          <a:p>
            <a:endParaRPr lang="en-US" altLang="zh-CN" dirty="0"/>
          </a:p>
          <a:p>
            <a:r>
              <a:rPr lang="en-US" altLang="zh-CN" dirty="0"/>
              <a:t>Neo4j</a:t>
            </a:r>
            <a:r>
              <a:rPr lang="zh-CN" altLang="en-US" dirty="0"/>
              <a:t>对于每个</a:t>
            </a:r>
            <a:r>
              <a:rPr lang="en-US" altLang="zh-CN" dirty="0"/>
              <a:t>event</a:t>
            </a:r>
            <a:r>
              <a:rPr lang="zh-CN" altLang="en-US" dirty="0"/>
              <a:t>边只要查询端点</a:t>
            </a:r>
            <a:r>
              <a:rPr lang="en-US" altLang="zh-CN" dirty="0"/>
              <a:t>actor</a:t>
            </a:r>
            <a:r>
              <a:rPr lang="zh-CN" altLang="en-US" dirty="0"/>
              <a:t>，就可以不进行整表查询完成这个查询，充分体现了图结构的优势，因此在这条查询中，速度略快于</a:t>
            </a:r>
            <a:r>
              <a:rPr lang="en-US" altLang="zh-CN" dirty="0"/>
              <a:t>MySQL.</a:t>
            </a:r>
          </a:p>
        </p:txBody>
      </p:sp>
      <p:sp>
        <p:nvSpPr>
          <p:cNvPr id="4" name="灯片编号占位符 3"/>
          <p:cNvSpPr>
            <a:spLocks noGrp="1"/>
          </p:cNvSpPr>
          <p:nvPr>
            <p:ph type="sldNum" sz="quarter" idx="5"/>
          </p:nvPr>
        </p:nvSpPr>
        <p:spPr/>
        <p:txBody>
          <a:bodyPr/>
          <a:lstStyle/>
          <a:p>
            <a:fld id="{25B8B0AA-D2EF-4039-A984-FBF8D2D191E5}" type="slidenum">
              <a:rPr lang="zh-CN" altLang="en-US" smtClean="0"/>
              <a:t>20</a:t>
            </a:fld>
            <a:endParaRPr lang="zh-CN" altLang="en-US"/>
          </a:p>
        </p:txBody>
      </p:sp>
    </p:spTree>
    <p:extLst>
      <p:ext uri="{BB962C8B-B14F-4D97-AF65-F5344CB8AC3E}">
        <p14:creationId xmlns:p14="http://schemas.microsoft.com/office/powerpoint/2010/main" val="3350304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t"/>
            <a:r>
              <a:rPr lang="en-US" altLang="zh-CN"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MySQL</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能够保持较好的数据依赖</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a:p>
            <a:pPr fontAlgn="t"/>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a:p>
            <a:pPr fontAlgn="t"/>
            <a:r>
              <a:rPr lang="en-US" altLang="zh-CN"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Redis</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丰富的数据类型支持各种不同的操作</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a:p>
            <a:pPr fontAlgn="t"/>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a:p>
            <a:pPr fontAlgn="t"/>
            <a:r>
              <a:rPr lang="en-US" altLang="zh-CN"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Neo4j</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在图相关的操作性能突出</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p:txBody>
      </p:sp>
      <p:sp>
        <p:nvSpPr>
          <p:cNvPr id="4" name="灯片编号占位符 3"/>
          <p:cNvSpPr>
            <a:spLocks noGrp="1"/>
          </p:cNvSpPr>
          <p:nvPr>
            <p:ph type="sldNum" sz="quarter" idx="5"/>
          </p:nvPr>
        </p:nvSpPr>
        <p:spPr/>
        <p:txBody>
          <a:bodyPr/>
          <a:lstStyle/>
          <a:p>
            <a:fld id="{25B8B0AA-D2EF-4039-A984-FBF8D2D191E5}" type="slidenum">
              <a:rPr lang="zh-CN" altLang="en-US" smtClean="0"/>
              <a:t>21</a:t>
            </a:fld>
            <a:endParaRPr lang="zh-CN" altLang="en-US"/>
          </a:p>
        </p:txBody>
      </p:sp>
    </p:spTree>
    <p:extLst>
      <p:ext uri="{BB962C8B-B14F-4D97-AF65-F5344CB8AC3E}">
        <p14:creationId xmlns:p14="http://schemas.microsoft.com/office/powerpoint/2010/main" val="116348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第二部分是初步性能分析</a:t>
            </a:r>
          </a:p>
          <a:p>
            <a:r>
              <a:rPr lang="zh-CN" altLang="en-US" sz="1200" b="0" i="0" kern="1200" dirty="0">
                <a:solidFill>
                  <a:schemeClr val="tx1"/>
                </a:solidFill>
                <a:effectLst/>
                <a:latin typeface="+mn-lt"/>
                <a:ea typeface="+mn-ea"/>
                <a:cs typeface="+mn-cs"/>
              </a:rPr>
              <a:t>初步性能分析主要通过简单的增删改查来进行。我们分别对于三种数据库在三台机器上进行了测试（考虑到机器配置不同对于结果影响较大这里后续会统一到一台机器或者服务器上运行）所以这次主要侧重于数据库内部的纵向比较</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dirty="0">
              <a:effectLst/>
            </a:endParaRPr>
          </a:p>
        </p:txBody>
      </p:sp>
      <p:sp>
        <p:nvSpPr>
          <p:cNvPr id="4" name="灯片编号占位符 3"/>
          <p:cNvSpPr>
            <a:spLocks noGrp="1"/>
          </p:cNvSpPr>
          <p:nvPr>
            <p:ph type="sldNum" sz="quarter" idx="10"/>
          </p:nvPr>
        </p:nvSpPr>
        <p:spPr/>
        <p:txBody>
          <a:bodyPr/>
          <a:lstStyle/>
          <a:p>
            <a:fld id="{6E083C92-011B-4FD0-87DD-E6CE42527E81}" type="slidenum">
              <a:rPr lang="zh-CN" altLang="en-US" smtClean="0"/>
              <a:t>22</a:t>
            </a:fld>
            <a:endParaRPr lang="zh-CN" altLang="en-US"/>
          </a:p>
        </p:txBody>
      </p:sp>
    </p:spTree>
    <p:extLst>
      <p:ext uri="{BB962C8B-B14F-4D97-AF65-F5344CB8AC3E}">
        <p14:creationId xmlns:p14="http://schemas.microsoft.com/office/powerpoint/2010/main" val="39542191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MySQL </a:t>
            </a:r>
            <a:r>
              <a:rPr lang="zh-CN" altLang="en-US" dirty="0"/>
              <a:t>直接调用 </a:t>
            </a:r>
            <a:r>
              <a:rPr lang="en-US" altLang="zh-CN" dirty="0"/>
              <a:t>SQL </a:t>
            </a:r>
            <a:r>
              <a:rPr lang="zh-CN" altLang="en-US" dirty="0"/>
              <a:t>语句建数据库</a:t>
            </a:r>
          </a:p>
        </p:txBody>
      </p:sp>
      <p:sp>
        <p:nvSpPr>
          <p:cNvPr id="4" name="灯片编号占位符 3"/>
          <p:cNvSpPr>
            <a:spLocks noGrp="1"/>
          </p:cNvSpPr>
          <p:nvPr>
            <p:ph type="sldNum" sz="quarter" idx="5"/>
          </p:nvPr>
        </p:nvSpPr>
        <p:spPr/>
        <p:txBody>
          <a:bodyPr/>
          <a:lstStyle/>
          <a:p>
            <a:fld id="{25B8B0AA-D2EF-4039-A984-FBF8D2D191E5}" type="slidenum">
              <a:rPr lang="zh-CN" altLang="en-US" smtClean="0"/>
              <a:t>23</a:t>
            </a:fld>
            <a:endParaRPr lang="zh-CN" altLang="en-US"/>
          </a:p>
        </p:txBody>
      </p:sp>
    </p:spTree>
    <p:extLst>
      <p:ext uri="{BB962C8B-B14F-4D97-AF65-F5344CB8AC3E}">
        <p14:creationId xmlns:p14="http://schemas.microsoft.com/office/powerpoint/2010/main" val="2867367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8B0AA-D2EF-4039-A984-FBF8D2D191E5}" type="slidenum">
              <a:rPr lang="zh-CN" altLang="en-US" smtClean="0"/>
              <a:t>24</a:t>
            </a:fld>
            <a:endParaRPr lang="zh-CN" altLang="en-US"/>
          </a:p>
        </p:txBody>
      </p:sp>
    </p:spTree>
    <p:extLst>
      <p:ext uri="{BB962C8B-B14F-4D97-AF65-F5344CB8AC3E}">
        <p14:creationId xmlns:p14="http://schemas.microsoft.com/office/powerpoint/2010/main" val="3118677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a:t>
            </a:r>
            <a:r>
              <a:rPr lang="en-US" altLang="zh-CN" dirty="0"/>
              <a:t>CSV</a:t>
            </a:r>
            <a:r>
              <a:rPr lang="zh-CN" altLang="en-US" dirty="0"/>
              <a:t>文文件导入节点：</a:t>
            </a:r>
          </a:p>
          <a:p>
            <a:endParaRPr lang="en-US" altLang="zh-CN" dirty="0"/>
          </a:p>
          <a:p>
            <a:r>
              <a:rPr lang="zh-CN" altLang="en-US" dirty="0"/>
              <a:t>用</a:t>
            </a:r>
            <a:r>
              <a:rPr lang="en-US" altLang="zh-CN" dirty="0"/>
              <a:t>CSV</a:t>
            </a:r>
            <a:r>
              <a:rPr lang="zh-CN" altLang="en-US" dirty="0"/>
              <a:t>文件导入</a:t>
            </a:r>
            <a:r>
              <a:rPr lang="en-US" altLang="zh-CN" dirty="0"/>
              <a:t>relationship,</a:t>
            </a:r>
            <a:r>
              <a:rPr lang="zh-CN" altLang="en-US" dirty="0"/>
              <a:t>这里制定了“外键”关系是</a:t>
            </a:r>
            <a:r>
              <a:rPr lang="en-US" altLang="zh-CN" dirty="0" err="1"/>
              <a:t>actor_id</a:t>
            </a:r>
            <a:r>
              <a:rPr lang="zh-CN" altLang="en-US" dirty="0"/>
              <a:t>和</a:t>
            </a:r>
            <a:r>
              <a:rPr lang="en-US" altLang="zh-CN" dirty="0" err="1"/>
              <a:t>repo_id</a:t>
            </a:r>
            <a:r>
              <a:rPr lang="zh-CN" altLang="en-US" dirty="0"/>
              <a:t>，并且给</a:t>
            </a:r>
            <a:r>
              <a:rPr lang="en-US" altLang="zh-CN" dirty="0"/>
              <a:t>relationship</a:t>
            </a:r>
            <a:r>
              <a:rPr lang="zh-CN" altLang="en-US" dirty="0"/>
              <a:t>添加了属性值：</a:t>
            </a:r>
            <a:endParaRPr lang="en-US" altLang="zh-CN" dirty="0"/>
          </a:p>
          <a:p>
            <a:endParaRPr lang="en-US" altLang="zh-CN" dirty="0"/>
          </a:p>
          <a:p>
            <a:r>
              <a:rPr lang="zh-CN" altLang="en-US" dirty="0"/>
              <a:t>需要添加索引否则会非常慢</a:t>
            </a:r>
          </a:p>
        </p:txBody>
      </p:sp>
      <p:sp>
        <p:nvSpPr>
          <p:cNvPr id="4" name="灯片编号占位符 3"/>
          <p:cNvSpPr>
            <a:spLocks noGrp="1"/>
          </p:cNvSpPr>
          <p:nvPr>
            <p:ph type="sldNum" sz="quarter" idx="5"/>
          </p:nvPr>
        </p:nvSpPr>
        <p:spPr/>
        <p:txBody>
          <a:bodyPr/>
          <a:lstStyle/>
          <a:p>
            <a:fld id="{25B8B0AA-D2EF-4039-A984-FBF8D2D191E5}" type="slidenum">
              <a:rPr lang="zh-CN" altLang="en-US" smtClean="0"/>
              <a:t>25</a:t>
            </a:fld>
            <a:endParaRPr lang="zh-CN" altLang="en-US"/>
          </a:p>
        </p:txBody>
      </p:sp>
    </p:spTree>
    <p:extLst>
      <p:ext uri="{BB962C8B-B14F-4D97-AF65-F5344CB8AC3E}">
        <p14:creationId xmlns:p14="http://schemas.microsoft.com/office/powerpoint/2010/main" val="1503495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a:t>
            </a:r>
            <a:r>
              <a:rPr lang="en-US" altLang="zh-CN" dirty="0"/>
              <a:t>py2neo</a:t>
            </a:r>
            <a:r>
              <a:rPr lang="zh-CN" altLang="en-US" dirty="0"/>
              <a:t>提供的接口调用</a:t>
            </a:r>
            <a:r>
              <a:rPr lang="en-US" altLang="zh-CN" dirty="0"/>
              <a:t>CYPHER</a:t>
            </a:r>
            <a:r>
              <a:rPr lang="zh-CN" altLang="en-US" dirty="0"/>
              <a:t>语句直接从文件导入数据</a:t>
            </a:r>
            <a:endParaRPr lang="en-US" altLang="zh-CN" dirty="0"/>
          </a:p>
          <a:p>
            <a:r>
              <a:rPr lang="zh-CN" altLang="en-US" dirty="0"/>
              <a:t>可能由于接口问题导致执行效率较低，将在后续尝试给出解决方案</a:t>
            </a:r>
          </a:p>
        </p:txBody>
      </p:sp>
      <p:sp>
        <p:nvSpPr>
          <p:cNvPr id="4" name="灯片编号占位符 3"/>
          <p:cNvSpPr>
            <a:spLocks noGrp="1"/>
          </p:cNvSpPr>
          <p:nvPr>
            <p:ph type="sldNum" sz="quarter" idx="5"/>
          </p:nvPr>
        </p:nvSpPr>
        <p:spPr/>
        <p:txBody>
          <a:bodyPr/>
          <a:lstStyle/>
          <a:p>
            <a:fld id="{25B8B0AA-D2EF-4039-A984-FBF8D2D191E5}" type="slidenum">
              <a:rPr lang="zh-CN" altLang="en-US" smtClean="0"/>
              <a:t>26</a:t>
            </a:fld>
            <a:endParaRPr lang="zh-CN" altLang="en-US"/>
          </a:p>
        </p:txBody>
      </p:sp>
    </p:spTree>
    <p:extLst>
      <p:ext uri="{BB962C8B-B14F-4D97-AF65-F5344CB8AC3E}">
        <p14:creationId xmlns:p14="http://schemas.microsoft.com/office/powerpoint/2010/main" val="2256179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t"/>
            <a:r>
              <a:rPr lang="zh-CN" altLang="en-US"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关于下一阶段，我们打算扩大已有的数据量进行统计（预计采用一周到一个月的数据量进行分析，视情况而定）</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a:p>
            <a:pPr fontAlgn="t"/>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a:p>
            <a:pPr fontAlgn="t"/>
            <a:r>
              <a:rPr lang="zh-CN" altLang="en-US"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将采用同一台机器或者服务器对于不同数据库进行操作以便进行横向比较</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a:p>
            <a:pPr fontAlgn="t"/>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a:p>
            <a:pPr fontAlgn="t"/>
            <a:r>
              <a:rPr lang="zh-CN" altLang="en-US"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设计更多复杂性较高且切合不同数据库特点的操作进行分析比较，比如深度搜索等操作</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a:p>
            <a:pPr fontAlgn="t"/>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a:p>
            <a:pPr fontAlgn="t"/>
            <a:r>
              <a:rPr lang="zh-CN" altLang="en-US"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对于这一阶段产生的问题尝试寻求解决办法</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a:p>
            <a:pPr fontAlgn="t"/>
            <a:endParaRPr lang="zh-CN" altLang="en-US" dirty="0"/>
          </a:p>
        </p:txBody>
      </p:sp>
      <p:sp>
        <p:nvSpPr>
          <p:cNvPr id="4" name="灯片编号占位符 3"/>
          <p:cNvSpPr>
            <a:spLocks noGrp="1"/>
          </p:cNvSpPr>
          <p:nvPr>
            <p:ph type="sldNum" sz="quarter" idx="5"/>
          </p:nvPr>
        </p:nvSpPr>
        <p:spPr/>
        <p:txBody>
          <a:bodyPr/>
          <a:lstStyle/>
          <a:p>
            <a:fld id="{25B8B0AA-D2EF-4039-A984-FBF8D2D191E5}" type="slidenum">
              <a:rPr lang="zh-CN" altLang="en-US" smtClean="0"/>
              <a:t>27</a:t>
            </a:fld>
            <a:endParaRPr lang="zh-CN" altLang="en-US"/>
          </a:p>
        </p:txBody>
      </p:sp>
    </p:spTree>
    <p:extLst>
      <p:ext uri="{BB962C8B-B14F-4D97-AF65-F5344CB8AC3E}">
        <p14:creationId xmlns:p14="http://schemas.microsoft.com/office/powerpoint/2010/main" val="21730512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以上便是我们本次报告的内容，感谢大家的聆听。</a:t>
            </a:r>
            <a:endParaRPr lang="zh-CN" altLang="en-US" dirty="0">
              <a:effectLst/>
            </a:endParaRPr>
          </a:p>
          <a:p>
            <a:endParaRPr lang="zh-CN" altLang="en-US" dirty="0"/>
          </a:p>
        </p:txBody>
      </p:sp>
      <p:sp>
        <p:nvSpPr>
          <p:cNvPr id="4" name="灯片编号占位符 3"/>
          <p:cNvSpPr>
            <a:spLocks noGrp="1"/>
          </p:cNvSpPr>
          <p:nvPr>
            <p:ph type="sldNum" sz="quarter" idx="5"/>
          </p:nvPr>
        </p:nvSpPr>
        <p:spPr/>
        <p:txBody>
          <a:bodyPr/>
          <a:lstStyle/>
          <a:p>
            <a:fld id="{25B8B0AA-D2EF-4039-A984-FBF8D2D191E5}" type="slidenum">
              <a:rPr lang="zh-CN" altLang="en-US" smtClean="0"/>
              <a:t>28</a:t>
            </a:fld>
            <a:endParaRPr lang="zh-CN" altLang="en-US"/>
          </a:p>
        </p:txBody>
      </p:sp>
    </p:spTree>
    <p:extLst>
      <p:ext uri="{BB962C8B-B14F-4D97-AF65-F5344CB8AC3E}">
        <p14:creationId xmlns:p14="http://schemas.microsoft.com/office/powerpoint/2010/main" val="297380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我们先回顾一下我们选取的数据集：</a:t>
            </a:r>
            <a:r>
              <a:rPr lang="en-US" altLang="zh-CN" sz="1200" b="0" i="0" kern="1200" dirty="0">
                <a:solidFill>
                  <a:schemeClr val="tx1"/>
                </a:solidFill>
                <a:effectLst/>
                <a:latin typeface="+mn-lt"/>
                <a:ea typeface="+mn-ea"/>
                <a:cs typeface="+mn-cs"/>
              </a:rPr>
              <a:t>GH Archive —— </a:t>
            </a:r>
            <a:r>
              <a:rPr lang="zh-CN" altLang="en-US" sz="1200" b="0" i="0" kern="1200" dirty="0">
                <a:solidFill>
                  <a:schemeClr val="tx1"/>
                </a:solidFill>
                <a:effectLst/>
                <a:latin typeface="+mn-lt"/>
                <a:ea typeface="+mn-ea"/>
                <a:cs typeface="+mn-cs"/>
              </a:rPr>
              <a:t>对</a:t>
            </a:r>
            <a:r>
              <a:rPr lang="en-US" altLang="zh-CN" sz="1200" b="0" i="0" kern="1200" dirty="0">
                <a:solidFill>
                  <a:schemeClr val="tx1"/>
                </a:solidFill>
                <a:effectLst/>
                <a:latin typeface="+mn-lt"/>
                <a:ea typeface="+mn-ea"/>
                <a:cs typeface="+mn-cs"/>
              </a:rPr>
              <a:t>GitHub</a:t>
            </a:r>
            <a:r>
              <a:rPr lang="zh-CN" altLang="en-US" sz="1200" b="0" i="0" kern="1200" dirty="0">
                <a:solidFill>
                  <a:schemeClr val="tx1"/>
                </a:solidFill>
                <a:effectLst/>
                <a:latin typeface="+mn-lt"/>
                <a:ea typeface="+mn-ea"/>
                <a:cs typeface="+mn-cs"/>
              </a:rPr>
              <a:t>上公开活动进行记录的数据仓库。在初步测试中我们选用</a:t>
            </a:r>
            <a:r>
              <a:rPr lang="en-US" altLang="zh-CN" sz="1200" b="0" i="0" kern="1200" dirty="0">
                <a:solidFill>
                  <a:schemeClr val="tx1"/>
                </a:solidFill>
                <a:effectLst/>
                <a:latin typeface="+mn-lt"/>
                <a:ea typeface="+mn-ea"/>
                <a:cs typeface="+mn-cs"/>
              </a:rPr>
              <a:t>2020</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日</a:t>
            </a:r>
            <a:r>
              <a:rPr lang="en-US" altLang="zh-CN" sz="1200" b="0" i="0" kern="1200" dirty="0">
                <a:solidFill>
                  <a:schemeClr val="tx1"/>
                </a:solidFill>
                <a:effectLst/>
                <a:latin typeface="+mn-lt"/>
                <a:ea typeface="+mn-ea"/>
                <a:cs typeface="+mn-cs"/>
              </a:rPr>
              <a:t>0-3</a:t>
            </a:r>
            <a:r>
              <a:rPr lang="zh-CN" altLang="en-US" sz="1200" b="0" i="0" kern="1200" dirty="0">
                <a:solidFill>
                  <a:schemeClr val="tx1"/>
                </a:solidFill>
                <a:effectLst/>
                <a:latin typeface="+mn-lt"/>
                <a:ea typeface="+mn-ea"/>
                <a:cs typeface="+mn-cs"/>
              </a:rPr>
              <a:t>时的事件数据进行存储和分析。</a:t>
            </a:r>
            <a:endParaRPr lang="zh-CN" altLang="en-US" dirty="0"/>
          </a:p>
        </p:txBody>
      </p:sp>
      <p:sp>
        <p:nvSpPr>
          <p:cNvPr id="4" name="灯片编号占位符 3"/>
          <p:cNvSpPr>
            <a:spLocks noGrp="1"/>
          </p:cNvSpPr>
          <p:nvPr>
            <p:ph type="sldNum" sz="quarter" idx="5"/>
          </p:nvPr>
        </p:nvSpPr>
        <p:spPr/>
        <p:txBody>
          <a:bodyPr/>
          <a:lstStyle/>
          <a:p>
            <a:fld id="{25B8B0AA-D2EF-4039-A984-FBF8D2D191E5}" type="slidenum">
              <a:rPr lang="zh-CN" altLang="en-US" smtClean="0"/>
              <a:t>3</a:t>
            </a:fld>
            <a:endParaRPr lang="zh-CN" altLang="en-US"/>
          </a:p>
        </p:txBody>
      </p:sp>
    </p:spTree>
    <p:extLst>
      <p:ext uri="{BB962C8B-B14F-4D97-AF65-F5344CB8AC3E}">
        <p14:creationId xmlns:p14="http://schemas.microsoft.com/office/powerpoint/2010/main" val="2475513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在导入前首先对数据进行预处理，去掉过于冗长的</a:t>
            </a:r>
            <a:r>
              <a:rPr lang="en-US" altLang="zh-CN" sz="1200" b="0" i="0" kern="1200" dirty="0">
                <a:solidFill>
                  <a:schemeClr val="tx1"/>
                </a:solidFill>
                <a:effectLst/>
                <a:latin typeface="+mn-lt"/>
                <a:ea typeface="+mn-ea"/>
                <a:cs typeface="+mn-cs"/>
              </a:rPr>
              <a:t>payload</a:t>
            </a:r>
            <a:r>
              <a:rPr lang="zh-CN" altLang="en-US" sz="1200" b="0" i="0" kern="1200" dirty="0">
                <a:solidFill>
                  <a:schemeClr val="tx1"/>
                </a:solidFill>
                <a:effectLst/>
                <a:latin typeface="+mn-lt"/>
                <a:ea typeface="+mn-ea"/>
                <a:cs typeface="+mn-cs"/>
              </a:rPr>
              <a:t>字段，就获得了规格化的</a:t>
            </a:r>
            <a:r>
              <a:rPr lang="en-US" altLang="zh-CN" sz="1200" b="0" i="0" kern="1200" dirty="0">
                <a:solidFill>
                  <a:schemeClr val="tx1"/>
                </a:solidFill>
                <a:effectLst/>
                <a:latin typeface="+mn-lt"/>
                <a:ea typeface="+mn-ea"/>
                <a:cs typeface="+mn-cs"/>
              </a:rPr>
              <a:t>event</a:t>
            </a:r>
            <a:r>
              <a:rPr lang="zh-CN" altLang="en-US" sz="1200" b="0" i="0" kern="1200" dirty="0">
                <a:solidFill>
                  <a:schemeClr val="tx1"/>
                </a:solidFill>
                <a:effectLst/>
                <a:latin typeface="+mn-lt"/>
                <a:ea typeface="+mn-ea"/>
                <a:cs typeface="+mn-cs"/>
              </a:rPr>
              <a:t>信息，可以较好地适应我们的需求。预处理后的数据大概就长这样。后面很容易根据这样的结构设计出不同的数据库</a:t>
            </a:r>
            <a:endParaRPr lang="zh-CN" altLang="en-US" dirty="0"/>
          </a:p>
        </p:txBody>
      </p:sp>
      <p:sp>
        <p:nvSpPr>
          <p:cNvPr id="4" name="灯片编号占位符 3"/>
          <p:cNvSpPr>
            <a:spLocks noGrp="1"/>
          </p:cNvSpPr>
          <p:nvPr>
            <p:ph type="sldNum" sz="quarter" idx="5"/>
          </p:nvPr>
        </p:nvSpPr>
        <p:spPr/>
        <p:txBody>
          <a:bodyPr/>
          <a:lstStyle/>
          <a:p>
            <a:fld id="{25B8B0AA-D2EF-4039-A984-FBF8D2D191E5}" type="slidenum">
              <a:rPr lang="zh-CN" altLang="en-US" smtClean="0"/>
              <a:t>4</a:t>
            </a:fld>
            <a:endParaRPr lang="zh-CN" altLang="en-US"/>
          </a:p>
        </p:txBody>
      </p:sp>
    </p:spTree>
    <p:extLst>
      <p:ext uri="{BB962C8B-B14F-4D97-AF65-F5344CB8AC3E}">
        <p14:creationId xmlns:p14="http://schemas.microsoft.com/office/powerpoint/2010/main" val="2621394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对于数据的存储，我们采用三种数据库：</a:t>
            </a:r>
            <a:r>
              <a:rPr lang="en-US" altLang="zh-CN" sz="1200" b="0" i="0" kern="1200" dirty="0">
                <a:solidFill>
                  <a:schemeClr val="tx1"/>
                </a:solidFill>
                <a:effectLst/>
                <a:latin typeface="+mn-lt"/>
                <a:ea typeface="+mn-ea"/>
                <a:cs typeface="+mn-cs"/>
              </a:rPr>
              <a:t>MySQL</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Redis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Neo4j</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现在先对这三种数据库进行简单的介绍</a:t>
            </a:r>
          </a:p>
          <a:p>
            <a:endParaRPr lang="zh-CN" altLang="en-US" dirty="0"/>
          </a:p>
        </p:txBody>
      </p:sp>
      <p:sp>
        <p:nvSpPr>
          <p:cNvPr id="4" name="灯片编号占位符 3"/>
          <p:cNvSpPr>
            <a:spLocks noGrp="1"/>
          </p:cNvSpPr>
          <p:nvPr>
            <p:ph type="sldNum" sz="quarter" idx="5"/>
          </p:nvPr>
        </p:nvSpPr>
        <p:spPr/>
        <p:txBody>
          <a:bodyPr/>
          <a:lstStyle/>
          <a:p>
            <a:fld id="{25B8B0AA-D2EF-4039-A984-FBF8D2D191E5}" type="slidenum">
              <a:rPr lang="zh-CN" altLang="en-US" smtClean="0"/>
              <a:t>5</a:t>
            </a:fld>
            <a:endParaRPr lang="zh-CN" altLang="en-US"/>
          </a:p>
        </p:txBody>
      </p:sp>
    </p:spTree>
    <p:extLst>
      <p:ext uri="{BB962C8B-B14F-4D97-AF65-F5344CB8AC3E}">
        <p14:creationId xmlns:p14="http://schemas.microsoft.com/office/powerpoint/2010/main" val="1801757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MySQL</a:t>
            </a:r>
            <a:r>
              <a:rPr lang="zh-CN" altLang="en-US" sz="1200" b="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就是我们大家都很熟悉的</a:t>
            </a:r>
            <a:r>
              <a:rPr lang="en-US" altLang="zh-CN" sz="1200" b="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MySQL</a:t>
            </a:r>
            <a:r>
              <a:rPr lang="zh-CN" altLang="en-US" sz="1200" b="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，使用</a:t>
            </a:r>
            <a:r>
              <a:rPr lang="en-US" altLang="zh-CN" sz="1200" b="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SQL</a:t>
            </a:r>
            <a:r>
              <a:rPr lang="zh-CN" altLang="en-US" sz="1200" b="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语句进行操作。主要的特点是稳定性（支持基于线程的内存分配系统），较为直观地以表格的形式储存数据，提供多种语言接口，使用</a:t>
            </a:r>
            <a:r>
              <a:rPr lang="en-US" altLang="zh-CN" sz="1200" b="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SQL</a:t>
            </a:r>
            <a:r>
              <a:rPr lang="zh-CN" altLang="en-US" sz="1200" b="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语句操作比较容易，对于</a:t>
            </a:r>
            <a:r>
              <a:rPr lang="en-US" altLang="zh-CN" sz="1200" b="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ACID</a:t>
            </a:r>
            <a:r>
              <a:rPr lang="zh-CN" altLang="en-US" sz="1200" b="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有良好的维护（很好地</a:t>
            </a:r>
            <a:r>
              <a:rPr lang="zh-CN" altLang="en-US" sz="12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降低数据冗余和减少冲突）</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effectLst/>
            </a:endParaRPr>
          </a:p>
        </p:txBody>
      </p:sp>
      <p:sp>
        <p:nvSpPr>
          <p:cNvPr id="4" name="灯片编号占位符 3"/>
          <p:cNvSpPr>
            <a:spLocks noGrp="1"/>
          </p:cNvSpPr>
          <p:nvPr>
            <p:ph type="sldNum" sz="quarter" idx="5"/>
          </p:nvPr>
        </p:nvSpPr>
        <p:spPr/>
        <p:txBody>
          <a:bodyPr/>
          <a:lstStyle/>
          <a:p>
            <a:fld id="{25B8B0AA-D2EF-4039-A984-FBF8D2D191E5}" type="slidenum">
              <a:rPr lang="zh-CN" altLang="en-US" smtClean="0"/>
              <a:t>6</a:t>
            </a:fld>
            <a:endParaRPr lang="zh-CN" altLang="en-US"/>
          </a:p>
        </p:txBody>
      </p:sp>
    </p:spTree>
    <p:extLst>
      <p:ext uri="{BB962C8B-B14F-4D97-AF65-F5344CB8AC3E}">
        <p14:creationId xmlns:p14="http://schemas.microsoft.com/office/powerpoint/2010/main" val="262716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非关系性数据库</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Redis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之前已经有同学介绍过</a:t>
            </a:r>
            <a:r>
              <a:rPr lang="en-US" altLang="zh-CN" sz="1200" b="0" i="0" kern="1200" dirty="0">
                <a:solidFill>
                  <a:schemeClr val="tx1"/>
                </a:solidFill>
                <a:effectLst/>
                <a:latin typeface="+mn-lt"/>
                <a:ea typeface="+mn-ea"/>
                <a:cs typeface="+mn-cs"/>
              </a:rPr>
              <a:t>Redis</a:t>
            </a:r>
            <a:r>
              <a:rPr lang="zh-CN" altLang="en-US" sz="1200" b="0" i="0" kern="1200" dirty="0">
                <a:solidFill>
                  <a:schemeClr val="tx1"/>
                </a:solidFill>
                <a:effectLst/>
                <a:latin typeface="+mn-lt"/>
                <a:ea typeface="+mn-ea"/>
                <a:cs typeface="+mn-cs"/>
              </a:rPr>
              <a:t>大体的构架了，我们也不再重复，不过这里强调几点</a:t>
            </a:r>
            <a:r>
              <a:rPr lang="en-US" altLang="zh-CN" sz="1200" b="0" i="0" kern="1200" dirty="0">
                <a:solidFill>
                  <a:schemeClr val="tx1"/>
                </a:solidFill>
                <a:effectLst/>
                <a:latin typeface="+mn-lt"/>
                <a:ea typeface="+mn-ea"/>
                <a:cs typeface="+mn-cs"/>
              </a:rPr>
              <a:t>Redis</a:t>
            </a:r>
            <a:r>
              <a:rPr lang="zh-CN" altLang="en-US" sz="1200" b="0" i="0" kern="1200" dirty="0">
                <a:solidFill>
                  <a:schemeClr val="tx1"/>
                </a:solidFill>
                <a:effectLst/>
                <a:latin typeface="+mn-lt"/>
                <a:ea typeface="+mn-ea"/>
                <a:cs typeface="+mn-cs"/>
              </a:rPr>
              <a:t>的优点：</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、作为</a:t>
            </a:r>
            <a:r>
              <a:rPr lang="en-US" altLang="zh-CN" sz="1200" b="0" i="0" kern="1200" dirty="0">
                <a:solidFill>
                  <a:schemeClr val="tx1"/>
                </a:solidFill>
                <a:effectLst/>
                <a:latin typeface="+mn-lt"/>
                <a:ea typeface="+mn-ea"/>
                <a:cs typeface="+mn-cs"/>
              </a:rPr>
              <a:t>key-value</a:t>
            </a:r>
            <a:r>
              <a:rPr lang="zh-CN" altLang="en-US" sz="1200" b="0" i="0" kern="1200" dirty="0">
                <a:solidFill>
                  <a:schemeClr val="tx1"/>
                </a:solidFill>
                <a:effectLst/>
                <a:latin typeface="+mn-lt"/>
                <a:ea typeface="+mn-ea"/>
                <a:cs typeface="+mn-cs"/>
              </a:rPr>
              <a:t>类型数据库，</a:t>
            </a:r>
            <a:r>
              <a:rPr lang="en-US" altLang="zh-CN" sz="1200" b="0" i="0" kern="1200" dirty="0">
                <a:solidFill>
                  <a:schemeClr val="tx1"/>
                </a:solidFill>
                <a:effectLst/>
                <a:latin typeface="+mn-lt"/>
                <a:ea typeface="+mn-ea"/>
                <a:cs typeface="+mn-cs"/>
              </a:rPr>
              <a:t>Redis</a:t>
            </a:r>
            <a:r>
              <a:rPr lang="zh-CN" altLang="en-US" sz="1200" b="0" i="0" kern="1200" dirty="0">
                <a:solidFill>
                  <a:schemeClr val="tx1"/>
                </a:solidFill>
                <a:effectLst/>
                <a:latin typeface="+mn-lt"/>
                <a:ea typeface="+mn-ea"/>
                <a:cs typeface="+mn-cs"/>
              </a:rPr>
              <a:t>不止是支持对字符串的索引，它支持</a:t>
            </a:r>
            <a:r>
              <a:rPr lang="zh-CN" altLang="en-US" b="0" i="0" dirty="0">
                <a:solidFill>
                  <a:srgbClr val="3D464D"/>
                </a:solidFill>
                <a:effectLst/>
                <a:latin typeface="-apple-system"/>
              </a:rPr>
              <a:t>包括</a:t>
            </a:r>
            <a:r>
              <a:rPr lang="en-US" altLang="zh-CN" sz="12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string, list, set, </a:t>
            </a:r>
            <a:r>
              <a:rPr lang="en-US" altLang="zh-CN" sz="1200" dirty="0" err="1">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zset</a:t>
            </a:r>
            <a:r>
              <a:rPr lang="en-US" altLang="zh-CN" sz="12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 hash</a:t>
            </a:r>
            <a:r>
              <a:rPr lang="zh-CN" altLang="en-US" b="0" i="0" dirty="0">
                <a:solidFill>
                  <a:srgbClr val="3D464D"/>
                </a:solidFill>
                <a:effectLst/>
                <a:latin typeface="-apple-system"/>
              </a:rPr>
              <a:t>这五种数据类型，功能非常强大。简单来说，你可以把整个</a:t>
            </a:r>
            <a:r>
              <a:rPr lang="en-US" altLang="zh-CN" b="0" i="0" dirty="0">
                <a:solidFill>
                  <a:srgbClr val="3D464D"/>
                </a:solidFill>
                <a:effectLst/>
                <a:latin typeface="-apple-system"/>
              </a:rPr>
              <a:t>Redis</a:t>
            </a:r>
            <a:r>
              <a:rPr lang="zh-CN" altLang="en-US" b="0" i="0" dirty="0">
                <a:solidFill>
                  <a:srgbClr val="3D464D"/>
                </a:solidFill>
                <a:effectLst/>
                <a:latin typeface="-apple-system"/>
              </a:rPr>
              <a:t>数据库看作一个大的字典，其中</a:t>
            </a:r>
            <a:r>
              <a:rPr lang="en-US" altLang="zh-CN" b="0" i="0" dirty="0">
                <a:solidFill>
                  <a:srgbClr val="3D464D"/>
                </a:solidFill>
                <a:effectLst/>
                <a:latin typeface="-apple-system"/>
              </a:rPr>
              <a:t>key</a:t>
            </a:r>
            <a:r>
              <a:rPr lang="zh-CN" altLang="en-US" b="0" i="0" dirty="0">
                <a:solidFill>
                  <a:srgbClr val="3D464D"/>
                </a:solidFill>
                <a:effectLst/>
                <a:latin typeface="-apple-system"/>
              </a:rPr>
              <a:t>是一个字符串，</a:t>
            </a:r>
            <a:r>
              <a:rPr lang="en-US" altLang="zh-CN" b="0" i="0" dirty="0">
                <a:solidFill>
                  <a:srgbClr val="3D464D"/>
                </a:solidFill>
                <a:effectLst/>
                <a:latin typeface="-apple-system"/>
              </a:rPr>
              <a:t>value</a:t>
            </a:r>
            <a:r>
              <a:rPr lang="zh-CN" altLang="en-US" b="0" i="0" dirty="0">
                <a:solidFill>
                  <a:srgbClr val="3D464D"/>
                </a:solidFill>
                <a:effectLst/>
                <a:latin typeface="-apple-system"/>
              </a:rPr>
              <a:t>可以是这五个变量中的任意一个。丰富的变量类型支持了丰富的操作，</a:t>
            </a:r>
            <a:r>
              <a:rPr lang="en-US" altLang="zh-CN" b="0" i="0" dirty="0">
                <a:solidFill>
                  <a:srgbClr val="3D464D"/>
                </a:solidFill>
                <a:effectLst/>
                <a:latin typeface="-apple-system"/>
              </a:rPr>
              <a:t>string</a:t>
            </a:r>
            <a:r>
              <a:rPr lang="zh-CN" altLang="en-US" b="0" i="0" dirty="0">
                <a:solidFill>
                  <a:srgbClr val="3D464D"/>
                </a:solidFill>
                <a:effectLst/>
                <a:latin typeface="-apple-system"/>
              </a:rPr>
              <a:t>类型其实是一个字符串到整数的字典，</a:t>
            </a:r>
            <a:r>
              <a:rPr lang="en-US" altLang="zh-CN" b="0" i="0" dirty="0">
                <a:solidFill>
                  <a:srgbClr val="3D464D"/>
                </a:solidFill>
                <a:effectLst/>
                <a:latin typeface="-apple-system"/>
              </a:rPr>
              <a:t>list</a:t>
            </a:r>
            <a:r>
              <a:rPr lang="zh-CN" altLang="en-US" b="0" i="0" dirty="0">
                <a:solidFill>
                  <a:srgbClr val="3D464D"/>
                </a:solidFill>
                <a:effectLst/>
                <a:latin typeface="-apple-system"/>
              </a:rPr>
              <a:t>是一个无序列表，</a:t>
            </a:r>
            <a:r>
              <a:rPr lang="en-US" altLang="zh-CN" b="0" i="0" dirty="0">
                <a:solidFill>
                  <a:srgbClr val="3D464D"/>
                </a:solidFill>
                <a:effectLst/>
                <a:latin typeface="-apple-system"/>
              </a:rPr>
              <a:t>set</a:t>
            </a:r>
            <a:r>
              <a:rPr lang="zh-CN" altLang="en-US" b="0" i="0" dirty="0">
                <a:solidFill>
                  <a:srgbClr val="3D464D"/>
                </a:solidFill>
                <a:effectLst/>
                <a:latin typeface="-apple-system"/>
              </a:rPr>
              <a:t>是不重集合，</a:t>
            </a:r>
            <a:r>
              <a:rPr lang="en-US" altLang="zh-CN" b="0" i="0" dirty="0" err="1">
                <a:solidFill>
                  <a:srgbClr val="3D464D"/>
                </a:solidFill>
                <a:effectLst/>
                <a:latin typeface="-apple-system"/>
              </a:rPr>
              <a:t>zset</a:t>
            </a:r>
            <a:r>
              <a:rPr lang="zh-CN" altLang="en-US" b="0" i="0" dirty="0">
                <a:solidFill>
                  <a:srgbClr val="3D464D"/>
                </a:solidFill>
                <a:effectLst/>
                <a:latin typeface="-apple-system"/>
              </a:rPr>
              <a:t>是</a:t>
            </a:r>
            <a:r>
              <a:rPr lang="en-US" altLang="zh-CN" b="0" i="0" dirty="0">
                <a:solidFill>
                  <a:srgbClr val="3D464D"/>
                </a:solidFill>
                <a:effectLst/>
                <a:latin typeface="-apple-system"/>
              </a:rPr>
              <a:t>sorted set</a:t>
            </a:r>
            <a:r>
              <a:rPr lang="zh-CN" altLang="en-US" b="0" i="0" dirty="0">
                <a:solidFill>
                  <a:srgbClr val="3D464D"/>
                </a:solidFill>
                <a:effectLst/>
                <a:latin typeface="-apple-system"/>
              </a:rPr>
              <a:t>，可支持对不重集合的排序，</a:t>
            </a:r>
            <a:r>
              <a:rPr lang="en-US" altLang="zh-CN" b="0" i="0" dirty="0">
                <a:solidFill>
                  <a:srgbClr val="3D464D"/>
                </a:solidFill>
                <a:effectLst/>
                <a:latin typeface="-apple-system"/>
              </a:rPr>
              <a:t>hash</a:t>
            </a:r>
            <a:r>
              <a:rPr lang="zh-CN" altLang="en-US" b="0" i="0" dirty="0">
                <a:solidFill>
                  <a:srgbClr val="3D464D"/>
                </a:solidFill>
                <a:effectLst/>
                <a:latin typeface="-apple-system"/>
              </a:rPr>
              <a:t>是字符串到字符串的字典。之后性能对比的时候我们将看到实现不同任务时采用不同的数据类型，用非常简单的引用做到复杂的操作。</a:t>
            </a:r>
            <a:endParaRPr lang="en-US" altLang="zh-CN" b="0" i="0" dirty="0">
              <a:solidFill>
                <a:srgbClr val="3D464D"/>
              </a:solidFill>
              <a:effectLst/>
              <a:latin typeface="-apple-system"/>
            </a:endParaRPr>
          </a:p>
          <a:p>
            <a:r>
              <a:rPr lang="zh-CN" altLang="en-US" b="0" i="0" dirty="0">
                <a:solidFill>
                  <a:srgbClr val="3D464D"/>
                </a:solidFill>
                <a:effectLst/>
                <a:latin typeface="-apple-system"/>
              </a:rPr>
              <a:t>除此之外，</a:t>
            </a:r>
            <a:r>
              <a:rPr lang="en-US" altLang="zh-CN" b="0" i="0" dirty="0">
                <a:solidFill>
                  <a:srgbClr val="3D464D"/>
                </a:solidFill>
                <a:effectLst/>
                <a:latin typeface="-apple-system"/>
              </a:rPr>
              <a:t>Redis</a:t>
            </a:r>
            <a:r>
              <a:rPr lang="zh-CN" altLang="en-US" b="0" i="0" dirty="0">
                <a:solidFill>
                  <a:srgbClr val="3D464D"/>
                </a:solidFill>
                <a:effectLst/>
                <a:latin typeface="-apple-system"/>
              </a:rPr>
              <a:t>的有点还有</a:t>
            </a:r>
            <a:endParaRPr lang="en-US" altLang="zh-CN" b="0" i="0" dirty="0">
              <a:solidFill>
                <a:srgbClr val="3D464D"/>
              </a:solidFill>
              <a:effectLst/>
              <a:latin typeface="-apple-system"/>
            </a:endParaRPr>
          </a:p>
          <a:p>
            <a:r>
              <a:rPr lang="en-US" altLang="zh-CN" b="0" i="0" dirty="0">
                <a:solidFill>
                  <a:srgbClr val="3D464D"/>
                </a:solidFill>
                <a:effectLst/>
                <a:latin typeface="-apple-system"/>
              </a:rPr>
              <a:t>2</a:t>
            </a:r>
            <a:r>
              <a:rPr lang="zh-CN" altLang="en-US" b="0" i="0" dirty="0">
                <a:solidFill>
                  <a:srgbClr val="3D464D"/>
                </a:solidFill>
                <a:effectLst/>
                <a:latin typeface="-apple-system"/>
              </a:rPr>
              <a:t>、</a:t>
            </a:r>
            <a:r>
              <a:rPr lang="en-US" altLang="zh-CN" b="0" i="0" dirty="0">
                <a:solidFill>
                  <a:srgbClr val="000000"/>
                </a:solidFill>
                <a:effectLst/>
                <a:latin typeface="Verdana" panose="020B0604030504040204" pitchFamily="34" charset="0"/>
              </a:rPr>
              <a:t>Redis</a:t>
            </a:r>
            <a:r>
              <a:rPr lang="zh-CN" altLang="en-US" b="0" i="0" dirty="0">
                <a:solidFill>
                  <a:srgbClr val="000000"/>
                </a:solidFill>
                <a:effectLst/>
                <a:latin typeface="Verdana" panose="020B0604030504040204" pitchFamily="34" charset="0"/>
              </a:rPr>
              <a:t>支持 </a:t>
            </a:r>
            <a:r>
              <a:rPr lang="en-US" altLang="zh-CN" b="0" i="0" dirty="0">
                <a:solidFill>
                  <a:srgbClr val="000000"/>
                </a:solidFill>
                <a:effectLst/>
                <a:latin typeface="Verdana" panose="020B0604030504040204" pitchFamily="34" charset="0"/>
              </a:rPr>
              <a:t>publish/subscribe, </a:t>
            </a:r>
            <a:r>
              <a:rPr lang="zh-CN" altLang="en-US" b="0" i="0" dirty="0">
                <a:solidFill>
                  <a:srgbClr val="000000"/>
                </a:solidFill>
                <a:effectLst/>
                <a:latin typeface="Verdana" panose="020B0604030504040204" pitchFamily="34" charset="0"/>
              </a:rPr>
              <a:t>通知</a:t>
            </a:r>
            <a:r>
              <a:rPr lang="en-US" altLang="zh-CN" b="0" i="0" dirty="0">
                <a:solidFill>
                  <a:srgbClr val="000000"/>
                </a:solidFill>
                <a:effectLst/>
                <a:latin typeface="Verdana" panose="020B0604030504040204" pitchFamily="34" charset="0"/>
              </a:rPr>
              <a:t>, key </a:t>
            </a:r>
            <a:r>
              <a:rPr lang="zh-CN" altLang="en-US" b="0" i="0" dirty="0">
                <a:solidFill>
                  <a:srgbClr val="000000"/>
                </a:solidFill>
                <a:effectLst/>
                <a:latin typeface="Verdana" panose="020B0604030504040204" pitchFamily="34" charset="0"/>
              </a:rPr>
              <a:t>过期等等特性</a:t>
            </a:r>
            <a:endParaRPr lang="en-US" altLang="zh-CN" b="0" i="0" dirty="0">
              <a:solidFill>
                <a:srgbClr val="000000"/>
              </a:solidFill>
              <a:effectLst/>
              <a:latin typeface="Verdana" panose="020B0604030504040204" pitchFamily="34" charset="0"/>
            </a:endParaRPr>
          </a:p>
          <a:p>
            <a:r>
              <a:rPr lang="en-US" altLang="zh-CN" b="0" i="0" dirty="0">
                <a:solidFill>
                  <a:srgbClr val="3D464D"/>
                </a:solidFill>
                <a:effectLst/>
                <a:latin typeface="-apple-system"/>
              </a:rPr>
              <a:t>3</a:t>
            </a:r>
            <a:r>
              <a:rPr lang="zh-CN" altLang="en-US" b="0" i="0" dirty="0">
                <a:solidFill>
                  <a:srgbClr val="3D464D"/>
                </a:solidFill>
                <a:effectLst/>
                <a:latin typeface="-apple-system"/>
              </a:rPr>
              <a:t>、由于是全内存操作，所以读写性能很好，</a:t>
            </a:r>
            <a:r>
              <a:rPr lang="zh-CN" altLang="en-US" b="0" i="0" dirty="0">
                <a:solidFill>
                  <a:srgbClr val="000000"/>
                </a:solidFill>
                <a:effectLst/>
                <a:latin typeface="Verdana" panose="020B0604030504040204" pitchFamily="34" charset="0"/>
              </a:rPr>
              <a:t>性能极高 </a:t>
            </a:r>
            <a:r>
              <a:rPr lang="en-US" altLang="zh-CN" b="0" i="0" dirty="0">
                <a:solidFill>
                  <a:srgbClr val="000000"/>
                </a:solidFill>
                <a:effectLst/>
                <a:latin typeface="Verdana" panose="020B0604030504040204" pitchFamily="34" charset="0"/>
              </a:rPr>
              <a:t>– Redis</a:t>
            </a:r>
            <a:r>
              <a:rPr lang="zh-CN" altLang="en-US" b="0" i="0" dirty="0">
                <a:solidFill>
                  <a:srgbClr val="000000"/>
                </a:solidFill>
                <a:effectLst/>
                <a:latin typeface="Verdana" panose="020B0604030504040204" pitchFamily="34" charset="0"/>
              </a:rPr>
              <a:t>能读的速度是</a:t>
            </a:r>
            <a:r>
              <a:rPr lang="en-US" altLang="zh-CN" b="0" i="0" dirty="0">
                <a:solidFill>
                  <a:srgbClr val="000000"/>
                </a:solidFill>
                <a:effectLst/>
                <a:latin typeface="Verdana" panose="020B0604030504040204" pitchFamily="34" charset="0"/>
              </a:rPr>
              <a:t>110000</a:t>
            </a:r>
            <a:r>
              <a:rPr lang="zh-CN" altLang="en-US" b="0" i="0" dirty="0">
                <a:solidFill>
                  <a:srgbClr val="000000"/>
                </a:solidFill>
                <a:effectLst/>
                <a:latin typeface="Verdana" panose="020B0604030504040204" pitchFamily="34" charset="0"/>
              </a:rPr>
              <a:t>次</a:t>
            </a:r>
            <a:r>
              <a:rPr lang="en-US" altLang="zh-CN" b="0" i="0" dirty="0">
                <a:solidFill>
                  <a:srgbClr val="000000"/>
                </a:solidFill>
                <a:effectLst/>
                <a:latin typeface="Verdana" panose="020B0604030504040204" pitchFamily="34" charset="0"/>
              </a:rPr>
              <a:t>/s</a:t>
            </a:r>
            <a:r>
              <a:rPr lang="zh-CN" altLang="en-US" b="0" i="0" dirty="0">
                <a:solidFill>
                  <a:srgbClr val="000000"/>
                </a:solidFill>
                <a:effectLst/>
                <a:latin typeface="Verdana" panose="020B0604030504040204" pitchFamily="34" charset="0"/>
              </a:rPr>
              <a:t>（</a:t>
            </a:r>
            <a:r>
              <a:rPr lang="en-US" altLang="zh-CN" b="0" i="0" dirty="0">
                <a:solidFill>
                  <a:srgbClr val="000000"/>
                </a:solidFill>
                <a:effectLst/>
                <a:latin typeface="Verdana" panose="020B0604030504040204" pitchFamily="34" charset="0"/>
              </a:rPr>
              <a:t>10w/s</a:t>
            </a:r>
            <a:r>
              <a:rPr lang="zh-CN" altLang="en-US" b="0" i="0" dirty="0">
                <a:solidFill>
                  <a:srgbClr val="000000"/>
                </a:solidFill>
                <a:effectLst/>
                <a:latin typeface="Verdana" panose="020B0604030504040204" pitchFamily="34" charset="0"/>
              </a:rPr>
              <a:t>的频率）</a:t>
            </a:r>
            <a:r>
              <a:rPr lang="en-US" altLang="zh-CN" b="0" i="0" dirty="0">
                <a:solidFill>
                  <a:srgbClr val="000000"/>
                </a:solidFill>
                <a:effectLst/>
                <a:latin typeface="Verdana" panose="020B0604030504040204" pitchFamily="34" charset="0"/>
              </a:rPr>
              <a:t>,</a:t>
            </a:r>
            <a:r>
              <a:rPr lang="zh-CN" altLang="en-US" b="0" i="0" dirty="0">
                <a:solidFill>
                  <a:srgbClr val="000000"/>
                </a:solidFill>
                <a:effectLst/>
                <a:latin typeface="Verdana" panose="020B0604030504040204" pitchFamily="34" charset="0"/>
              </a:rPr>
              <a:t>写的速度是</a:t>
            </a:r>
            <a:r>
              <a:rPr lang="en-US" altLang="zh-CN" b="0" i="0" dirty="0">
                <a:solidFill>
                  <a:srgbClr val="000000"/>
                </a:solidFill>
                <a:effectLst/>
                <a:latin typeface="Verdana" panose="020B0604030504040204" pitchFamily="34" charset="0"/>
              </a:rPr>
              <a:t>81000</a:t>
            </a:r>
            <a:r>
              <a:rPr lang="zh-CN" altLang="en-US" b="0" i="0" dirty="0">
                <a:solidFill>
                  <a:srgbClr val="000000"/>
                </a:solidFill>
                <a:effectLst/>
                <a:latin typeface="Verdana" panose="020B0604030504040204" pitchFamily="34" charset="0"/>
              </a:rPr>
              <a:t>次</a:t>
            </a:r>
            <a:r>
              <a:rPr lang="en-US" altLang="zh-CN" b="0" i="0" dirty="0">
                <a:solidFill>
                  <a:srgbClr val="000000"/>
                </a:solidFill>
                <a:effectLst/>
                <a:latin typeface="Verdana" panose="020B0604030504040204" pitchFamily="34" charset="0"/>
              </a:rPr>
              <a:t>/s </a:t>
            </a:r>
            <a:r>
              <a:rPr lang="zh-CN" altLang="en-US" b="0" i="0" dirty="0">
                <a:solidFill>
                  <a:srgbClr val="000000"/>
                </a:solidFill>
                <a:effectLst/>
                <a:latin typeface="Verdana" panose="020B060403050404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D464D"/>
                </a:solidFill>
                <a:effectLst/>
                <a:latin typeface="-apple-system"/>
              </a:rPr>
              <a:t>4</a:t>
            </a:r>
            <a:r>
              <a:rPr lang="zh-CN" altLang="en-US" b="0" i="0" dirty="0">
                <a:solidFill>
                  <a:srgbClr val="3D464D"/>
                </a:solidFill>
                <a:effectLst/>
                <a:latin typeface="-apple-system"/>
              </a:rPr>
              <a:t>、</a:t>
            </a:r>
            <a:r>
              <a:rPr lang="zh-CN" altLang="en-US" b="0" i="0" dirty="0">
                <a:solidFill>
                  <a:srgbClr val="000000"/>
                </a:solidFill>
                <a:effectLst/>
                <a:latin typeface="Verdana" panose="020B0604030504040204" pitchFamily="34" charset="0"/>
              </a:rPr>
              <a:t>原子 </a:t>
            </a:r>
            <a:r>
              <a:rPr lang="en-US" altLang="zh-CN" b="0" i="0" dirty="0">
                <a:solidFill>
                  <a:srgbClr val="000000"/>
                </a:solidFill>
                <a:effectLst/>
                <a:latin typeface="Verdana" panose="020B0604030504040204" pitchFamily="34" charset="0"/>
              </a:rPr>
              <a:t>– Redis</a:t>
            </a:r>
            <a:r>
              <a:rPr lang="zh-CN" altLang="en-US" b="0" i="0" dirty="0">
                <a:solidFill>
                  <a:srgbClr val="000000"/>
                </a:solidFill>
                <a:effectLst/>
                <a:latin typeface="Verdana" panose="020B0604030504040204" pitchFamily="34" charset="0"/>
              </a:rPr>
              <a:t>的所有操作都是原子性的，同时</a:t>
            </a:r>
            <a:r>
              <a:rPr lang="en-US" altLang="zh-CN" b="0" i="0" dirty="0">
                <a:solidFill>
                  <a:srgbClr val="000000"/>
                </a:solidFill>
                <a:effectLst/>
                <a:latin typeface="Verdana" panose="020B0604030504040204" pitchFamily="34" charset="0"/>
              </a:rPr>
              <a:t>Redis</a:t>
            </a:r>
            <a:r>
              <a:rPr lang="zh-CN" altLang="en-US" b="0" i="0" dirty="0">
                <a:solidFill>
                  <a:srgbClr val="000000"/>
                </a:solidFill>
                <a:effectLst/>
                <a:latin typeface="Verdana" panose="020B0604030504040204" pitchFamily="34" charset="0"/>
              </a:rPr>
              <a:t>还支持对几个操作合并后的原子性执行。（事务）</a:t>
            </a:r>
          </a:p>
          <a:p>
            <a:r>
              <a:rPr lang="en-US" altLang="zh-CN" dirty="0">
                <a:effectLst/>
              </a:rPr>
              <a:t>5</a:t>
            </a:r>
            <a:r>
              <a:rPr lang="zh-CN" altLang="en-US" dirty="0">
                <a:effectLst/>
              </a:rPr>
              <a:t>、</a:t>
            </a:r>
            <a:r>
              <a:rPr lang="zh-CN" altLang="en-US" b="0" i="0" dirty="0">
                <a:solidFill>
                  <a:srgbClr val="000000"/>
                </a:solidFill>
                <a:effectLst/>
                <a:latin typeface="Verdana" panose="020B0604030504040204" pitchFamily="34" charset="0"/>
              </a:rPr>
              <a:t>内存数据库，速度快，也支持数据的持久化，可以将内存中的数据保存在磁盘中，重启的时候可以再次加载进行使用。</a:t>
            </a:r>
            <a:endParaRPr lang="en-US" altLang="zh-CN" b="0" i="0" dirty="0">
              <a:solidFill>
                <a:srgbClr val="000000"/>
              </a:solidFill>
              <a:effectLst/>
              <a:latin typeface="Verdana" panose="020B0604030504040204" pitchFamily="34" charset="0"/>
            </a:endParaRPr>
          </a:p>
          <a:p>
            <a:r>
              <a:rPr lang="en-US" altLang="zh-CN" b="0" i="0" dirty="0">
                <a:solidFill>
                  <a:srgbClr val="000000"/>
                </a:solidFill>
                <a:effectLst/>
                <a:latin typeface="Verdana" panose="020B0604030504040204" pitchFamily="34" charset="0"/>
              </a:rPr>
              <a:t>5</a:t>
            </a:r>
            <a:r>
              <a:rPr lang="zh-CN" altLang="en-US" b="0" i="0" dirty="0">
                <a:solidFill>
                  <a:srgbClr val="000000"/>
                </a:solidFill>
                <a:effectLst/>
                <a:latin typeface="Verdana" panose="020B0604030504040204" pitchFamily="34" charset="0"/>
              </a:rPr>
              <a:t>的解释：</a:t>
            </a:r>
            <a:r>
              <a:rPr lang="en-US" altLang="zh-CN" b="0" i="0" dirty="0">
                <a:solidFill>
                  <a:srgbClr val="646464"/>
                </a:solidFill>
                <a:effectLst/>
                <a:latin typeface="-apple-system"/>
              </a:rPr>
              <a:t>Redis</a:t>
            </a:r>
            <a:r>
              <a:rPr lang="zh-CN" altLang="en-US" b="0" i="0" dirty="0">
                <a:solidFill>
                  <a:srgbClr val="646464"/>
                </a:solidFill>
                <a:effectLst/>
                <a:latin typeface="-apple-system"/>
              </a:rPr>
              <a:t>为了达到最快的读写速度将数据都读到内存中，并通过异步的方式将数据写入磁盘。所以</a:t>
            </a:r>
            <a:r>
              <a:rPr lang="en-US" altLang="zh-CN" b="0" i="0" dirty="0" err="1">
                <a:solidFill>
                  <a:srgbClr val="646464"/>
                </a:solidFill>
                <a:effectLst/>
                <a:latin typeface="-apple-system"/>
              </a:rPr>
              <a:t>redis</a:t>
            </a:r>
            <a:r>
              <a:rPr lang="zh-CN" altLang="en-US" b="0" i="0" dirty="0">
                <a:solidFill>
                  <a:srgbClr val="646464"/>
                </a:solidFill>
                <a:effectLst/>
                <a:latin typeface="-apple-system"/>
              </a:rPr>
              <a:t>具有快速和数据持久化的特征。如果不将数据放在内存中，磁盘</a:t>
            </a:r>
            <a:r>
              <a:rPr lang="en-US" altLang="zh-CN" b="0" i="0" dirty="0">
                <a:solidFill>
                  <a:srgbClr val="646464"/>
                </a:solidFill>
                <a:effectLst/>
                <a:latin typeface="-apple-system"/>
              </a:rPr>
              <a:t>I/O</a:t>
            </a:r>
            <a:r>
              <a:rPr lang="zh-CN" altLang="en-US" b="0" i="0" dirty="0">
                <a:solidFill>
                  <a:srgbClr val="646464"/>
                </a:solidFill>
                <a:effectLst/>
                <a:latin typeface="-apple-system"/>
              </a:rPr>
              <a:t>速度为严重影响</a:t>
            </a:r>
            <a:r>
              <a:rPr lang="en-US" altLang="zh-CN" b="0" i="0" dirty="0" err="1">
                <a:solidFill>
                  <a:srgbClr val="646464"/>
                </a:solidFill>
                <a:effectLst/>
                <a:latin typeface="-apple-system"/>
              </a:rPr>
              <a:t>redis</a:t>
            </a:r>
            <a:r>
              <a:rPr lang="zh-CN" altLang="en-US" b="0" i="0" dirty="0">
                <a:solidFill>
                  <a:srgbClr val="646464"/>
                </a:solidFill>
                <a:effectLst/>
                <a:latin typeface="-apple-system"/>
              </a:rPr>
              <a:t>的性能。在内存越来越便宜的今天，</a:t>
            </a:r>
            <a:r>
              <a:rPr lang="en-US" altLang="zh-CN" b="0" i="0" dirty="0" err="1">
                <a:solidFill>
                  <a:srgbClr val="646464"/>
                </a:solidFill>
                <a:effectLst/>
                <a:latin typeface="-apple-system"/>
              </a:rPr>
              <a:t>redis</a:t>
            </a:r>
            <a:r>
              <a:rPr lang="zh-CN" altLang="en-US" b="0" i="0" dirty="0">
                <a:solidFill>
                  <a:srgbClr val="646464"/>
                </a:solidFill>
                <a:effectLst/>
                <a:latin typeface="-apple-system"/>
              </a:rPr>
              <a:t>将会越来越受欢迎。 如果设置了最大使用的内存，则数据已有记录数达到内存限值后不能继续插入新值。</a:t>
            </a:r>
            <a:endParaRPr lang="en-US" altLang="zh-CN" b="0" i="0" dirty="0">
              <a:solidFill>
                <a:srgbClr val="646464"/>
              </a:solidFill>
              <a:effectLst/>
              <a:latin typeface="-apple-system"/>
            </a:endParaRPr>
          </a:p>
          <a:p>
            <a:r>
              <a:rPr lang="zh-CN" altLang="en-US" b="0" i="0" dirty="0">
                <a:solidFill>
                  <a:srgbClr val="646464"/>
                </a:solidFill>
                <a:effectLst/>
                <a:latin typeface="-apple-system"/>
              </a:rPr>
              <a:t>而且</a:t>
            </a:r>
            <a:r>
              <a:rPr lang="en-US" altLang="zh-CN" b="0" i="0" dirty="0" err="1">
                <a:solidFill>
                  <a:srgbClr val="646464"/>
                </a:solidFill>
                <a:effectLst/>
                <a:latin typeface="-apple-system"/>
              </a:rPr>
              <a:t>redis</a:t>
            </a:r>
            <a:r>
              <a:rPr lang="zh-CN" altLang="en-US" b="0" i="0" dirty="0">
                <a:solidFill>
                  <a:srgbClr val="646464"/>
                </a:solidFill>
                <a:effectLst/>
                <a:latin typeface="-apple-system"/>
              </a:rPr>
              <a:t>内存数据集大小上升到一定大小的时候，就会施行数据淘汰策略。</a:t>
            </a:r>
            <a:endParaRPr lang="zh-CN" altLang="en-US" dirty="0">
              <a:effectLst/>
            </a:endParaRPr>
          </a:p>
        </p:txBody>
      </p:sp>
      <p:sp>
        <p:nvSpPr>
          <p:cNvPr id="4" name="灯片编号占位符 3"/>
          <p:cNvSpPr>
            <a:spLocks noGrp="1"/>
          </p:cNvSpPr>
          <p:nvPr>
            <p:ph type="sldNum" sz="quarter" idx="5"/>
          </p:nvPr>
        </p:nvSpPr>
        <p:spPr/>
        <p:txBody>
          <a:bodyPr/>
          <a:lstStyle/>
          <a:p>
            <a:fld id="{25B8B0AA-D2EF-4039-A984-FBF8D2D191E5}" type="slidenum">
              <a:rPr lang="zh-CN" altLang="en-US" smtClean="0"/>
              <a:t>7</a:t>
            </a:fld>
            <a:endParaRPr lang="zh-CN" altLang="en-US"/>
          </a:p>
        </p:txBody>
      </p:sp>
    </p:spTree>
    <p:extLst>
      <p:ext uri="{BB962C8B-B14F-4D97-AF65-F5344CB8AC3E}">
        <p14:creationId xmlns:p14="http://schemas.microsoft.com/office/powerpoint/2010/main" val="4177475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mn-ea"/>
                <a:cs typeface="Times New Roman" panose="02020603050405020304" pitchFamily="18" charset="0"/>
              </a:rPr>
              <a:t>Neo4j</a:t>
            </a:r>
            <a:r>
              <a:rPr lang="zh-CN" altLang="en-US" sz="1800" kern="100" dirty="0">
                <a:effectLst/>
                <a:latin typeface="等线" panose="02010600030101010101" pitchFamily="2" charset="-122"/>
                <a:ea typeface="+mn-ea"/>
                <a:cs typeface="Times New Roman" panose="02020603050405020304" pitchFamily="18" charset="0"/>
              </a:rPr>
              <a:t>采用和</a:t>
            </a:r>
            <a:r>
              <a:rPr lang="en-US" altLang="zh-CN" sz="1800" kern="100" dirty="0">
                <a:effectLst/>
                <a:latin typeface="等线" panose="02010600030101010101" pitchFamily="2" charset="-122"/>
                <a:ea typeface="+mn-ea"/>
                <a:cs typeface="Times New Roman" panose="02020603050405020304" pitchFamily="18" charset="0"/>
              </a:rPr>
              <a:t>SQL</a:t>
            </a:r>
            <a:r>
              <a:rPr lang="zh-CN" altLang="en-US" sz="1800" kern="100" dirty="0">
                <a:effectLst/>
                <a:latin typeface="等线" panose="02010600030101010101" pitchFamily="2" charset="-122"/>
                <a:ea typeface="+mn-ea"/>
                <a:cs typeface="Times New Roman" panose="02020603050405020304" pitchFamily="18" charset="0"/>
              </a:rPr>
              <a:t>一样易于查询的</a:t>
            </a:r>
            <a:r>
              <a:rPr lang="en-US" altLang="zh-CN" sz="1800" kern="100" dirty="0">
                <a:effectLst/>
                <a:latin typeface="等线" panose="02010600030101010101" pitchFamily="2" charset="-122"/>
                <a:ea typeface="+mn-ea"/>
                <a:cs typeface="Times New Roman" panose="02020603050405020304" pitchFamily="18" charset="0"/>
              </a:rPr>
              <a:t>cypher</a:t>
            </a:r>
            <a:r>
              <a:rPr lang="zh-CN" altLang="en-US" sz="1800" kern="100" dirty="0">
                <a:effectLst/>
                <a:latin typeface="等线" panose="02010600030101010101" pitchFamily="2" charset="-122"/>
                <a:ea typeface="+mn-ea"/>
                <a:cs typeface="Times New Roman" panose="02020603050405020304" pitchFamily="18" charset="0"/>
              </a:rPr>
              <a:t>语言来操作，遵循图数据库模型，非常直观地将实体和关系通过节点和边的形式表现出来、支持索引和</a:t>
            </a:r>
            <a:r>
              <a:rPr lang="en-US" altLang="zh-CN" sz="1800" kern="100" dirty="0">
                <a:effectLst/>
                <a:latin typeface="等线" panose="02010600030101010101" pitchFamily="2" charset="-122"/>
                <a:ea typeface="+mn-ea"/>
                <a:cs typeface="Times New Roman" panose="02020603050405020304" pitchFamily="18" charset="0"/>
              </a:rPr>
              <a:t>unique</a:t>
            </a:r>
            <a:r>
              <a:rPr lang="zh-CN" altLang="en-US" sz="1800" kern="100" dirty="0">
                <a:effectLst/>
                <a:latin typeface="等线" panose="02010600030101010101" pitchFamily="2" charset="-122"/>
                <a:ea typeface="+mn-ea"/>
                <a:cs typeface="Times New Roman" panose="02020603050405020304" pitchFamily="18" charset="0"/>
              </a:rPr>
              <a:t>约束、支持完整的</a:t>
            </a:r>
            <a:r>
              <a:rPr lang="en-US" altLang="zh-CN" sz="1800" kern="100" dirty="0">
                <a:effectLst/>
                <a:latin typeface="等线" panose="02010600030101010101" pitchFamily="2" charset="-122"/>
                <a:ea typeface="+mn-ea"/>
                <a:cs typeface="Times New Roman" panose="02020603050405020304" pitchFamily="18" charset="0"/>
              </a:rPr>
              <a:t>ACID</a:t>
            </a:r>
            <a:r>
              <a:rPr lang="zh-CN" altLang="en-US" sz="1800" kern="100" dirty="0">
                <a:effectLst/>
                <a:latin typeface="等线" panose="02010600030101010101" pitchFamily="2" charset="-122"/>
                <a:ea typeface="+mn-ea"/>
                <a:cs typeface="Times New Roman" panose="02020603050405020304" pitchFamily="18" charset="0"/>
              </a:rPr>
              <a:t>规则，提供较多接口入</a:t>
            </a:r>
            <a:r>
              <a:rPr lang="en-US" altLang="zh-CN" sz="1800" kern="100" dirty="0">
                <a:effectLst/>
                <a:latin typeface="等线" panose="02010600030101010101" pitchFamily="2" charset="-122"/>
                <a:ea typeface="+mn-ea"/>
                <a:cs typeface="Times New Roman" panose="02020603050405020304" pitchFamily="18" charset="0"/>
              </a:rPr>
              <a:t>py2neo</a:t>
            </a:r>
            <a:r>
              <a:rPr lang="zh-CN" altLang="en-US" sz="1800" kern="100" dirty="0">
                <a:effectLst/>
                <a:latin typeface="等线" panose="02010600030101010101" pitchFamily="2" charset="-122"/>
                <a:ea typeface="+mn-ea"/>
                <a:cs typeface="Times New Roman" panose="02020603050405020304" pitchFamily="18" charset="0"/>
              </a:rPr>
              <a:t>作为</a:t>
            </a:r>
            <a:r>
              <a:rPr lang="en-US" altLang="zh-CN" sz="1800" kern="100" dirty="0">
                <a:effectLst/>
                <a:latin typeface="等线" panose="02010600030101010101" pitchFamily="2" charset="-122"/>
                <a:ea typeface="+mn-ea"/>
                <a:cs typeface="Times New Roman" panose="02020603050405020304" pitchFamily="18" charset="0"/>
              </a:rPr>
              <a:t>python</a:t>
            </a:r>
            <a:r>
              <a:rPr lang="zh-CN" altLang="en-US" sz="1800" kern="100" dirty="0">
                <a:effectLst/>
                <a:latin typeface="等线" panose="02010600030101010101" pitchFamily="2" charset="-122"/>
                <a:ea typeface="+mn-ea"/>
                <a:cs typeface="Times New Roman" panose="02020603050405020304" pitchFamily="18" charset="0"/>
              </a:rPr>
              <a:t>的接口（我们也是使用这个）</a:t>
            </a:r>
            <a:endParaRPr lang="en-US" altLang="zh-CN" sz="1800" kern="100" dirty="0">
              <a:effectLst/>
              <a:latin typeface="等线" panose="02010600030101010101" pitchFamily="2" charset="-122"/>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等线" panose="02010600030101010101" pitchFamily="2" charset="-122"/>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性能较好：</a:t>
            </a:r>
            <a:r>
              <a:rPr lang="en-US" altLang="zh-CN" b="0" i="0" dirty="0">
                <a:solidFill>
                  <a:srgbClr val="4D4D4D"/>
                </a:solidFill>
                <a:effectLst/>
                <a:latin typeface="PingFangSC"/>
              </a:rPr>
              <a:t>Neo4j</a:t>
            </a:r>
            <a:r>
              <a:rPr lang="zh-CN" altLang="en-US" b="0" i="0" dirty="0">
                <a:solidFill>
                  <a:srgbClr val="4D4D4D"/>
                </a:solidFill>
                <a:effectLst/>
                <a:latin typeface="PingFangSC"/>
              </a:rPr>
              <a:t>可以使用图的遍历算法进行遍历。可以快速找到某节点的邻居和邻居的邻居等等。查找不受数据量大小的影响。这意味着数据库可以保持其查询效率</a:t>
            </a:r>
            <a:endParaRPr lang="en-US" altLang="zh-CN" b="0" i="0" dirty="0">
              <a:solidFill>
                <a:srgbClr val="4D4D4D"/>
              </a:solidFill>
              <a:effectLst/>
              <a:latin typeface="PingFangSC"/>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4D4D4D"/>
              </a:solidFill>
              <a:effectLst/>
              <a:latin typeface="PingFangSC"/>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灵活性：</a:t>
            </a:r>
            <a:r>
              <a:rPr lang="zh-CN" altLang="en-US" b="0" i="0" dirty="0">
                <a:solidFill>
                  <a:srgbClr val="4D4D4D"/>
                </a:solidFill>
                <a:effectLst/>
                <a:latin typeface="PingFangSC"/>
              </a:rPr>
              <a:t>随着需求变化增加节点、关系及其属性不会影响到原数据的正常使用，在实际设计中更为灵活</a:t>
            </a:r>
            <a:endParaRPr lang="en-US" altLang="zh-CN" b="0" i="0" dirty="0">
              <a:solidFill>
                <a:srgbClr val="4D4D4D"/>
              </a:solidFill>
              <a:effectLst/>
              <a:latin typeface="PingFangSC"/>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4D4D4D"/>
              </a:solidFill>
              <a:effectLst/>
              <a:latin typeface="PingFangSC"/>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使用</a:t>
            </a:r>
            <a:r>
              <a:rPr lang="en-US" altLang="zh-CN" sz="12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CQL</a:t>
            </a:r>
            <a:r>
              <a:rPr lang="zh-CN" altLang="en-US" sz="12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语言操作：近似于</a:t>
            </a:r>
            <a:r>
              <a:rPr lang="en-US" altLang="zh-CN" sz="12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SQL</a:t>
            </a:r>
            <a:r>
              <a:rPr lang="zh-CN" altLang="en-US" sz="12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语言的</a:t>
            </a:r>
            <a:r>
              <a:rPr lang="en-US" altLang="zh-CN" sz="12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cypher</a:t>
            </a:r>
            <a:r>
              <a:rPr lang="zh-CN" altLang="en-US" sz="12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语言更易上手，方便执行各种操作</a:t>
            </a:r>
            <a:endParaRPr lang="en-US" altLang="zh-CN" sz="12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支持索引：</a:t>
            </a:r>
            <a:r>
              <a:rPr lang="en-US" altLang="zh-CN" sz="12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Neo4j</a:t>
            </a:r>
            <a:r>
              <a:rPr lang="zh-CN" altLang="en-US" dirty="0"/>
              <a:t>通过使用</a:t>
            </a:r>
            <a:r>
              <a:rPr lang="es-ES" altLang="zh-CN" dirty="0"/>
              <a:t>Apache Lucence</a:t>
            </a:r>
            <a:r>
              <a:rPr lang="zh-CN" altLang="en-US" dirty="0"/>
              <a:t>支持索引，可以</a:t>
            </a:r>
            <a:r>
              <a:rPr lang="zh-CN" altLang="en-US" sz="12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提高效率，同时也支持</a:t>
            </a:r>
            <a:r>
              <a:rPr lang="en-US" altLang="zh-CN" sz="12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UNIQUE</a:t>
            </a:r>
            <a:r>
              <a:rPr lang="zh-CN" altLang="en-US" sz="12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约束</a:t>
            </a:r>
            <a:r>
              <a:rPr lang="zh-CN" altLang="en-US" sz="1200" b="0" i="0" kern="1200" dirty="0">
                <a:solidFill>
                  <a:schemeClr val="tx1">
                    <a:lumMod val="75000"/>
                    <a:lumOff val="25000"/>
                  </a:schemeClr>
                </a:solidFill>
                <a:effectLst/>
                <a:latin typeface="Century Gothic" panose="020B0502020202020204" pitchFamily="34" charset="0"/>
                <a:ea typeface="微软雅黑" panose="020B0503020204020204" pitchFamily="34" charset="-122"/>
                <a:cs typeface="+mn-cs"/>
                <a:sym typeface="Century Gothic" panose="020B0502020202020204" pitchFamily="34" charset="0"/>
              </a:rPr>
              <a:t>。</a:t>
            </a:r>
            <a:r>
              <a:rPr lang="zh-CN" altLang="en-US" sz="1200" b="0" i="0" kern="1200" dirty="0">
                <a:solidFill>
                  <a:schemeClr val="tx1"/>
                </a:solidFill>
                <a:effectLst/>
                <a:latin typeface="+mn-lt"/>
                <a:ea typeface="+mn-ea"/>
                <a:cs typeface="+mn-cs"/>
              </a:rPr>
              <a:t>支持完整的</a:t>
            </a:r>
            <a:r>
              <a:rPr lang="en-US" altLang="zh-CN" sz="1200" b="0" i="0" kern="1200" dirty="0">
                <a:solidFill>
                  <a:schemeClr val="tx1"/>
                </a:solidFill>
                <a:effectLst/>
                <a:latin typeface="+mn-lt"/>
                <a:ea typeface="+mn-ea"/>
                <a:cs typeface="+mn-cs"/>
              </a:rPr>
              <a:t>ACID</a:t>
            </a:r>
            <a:r>
              <a:rPr lang="zh-CN" altLang="en-US" sz="1200" b="0" i="0" kern="1200" dirty="0">
                <a:solidFill>
                  <a:schemeClr val="tx1"/>
                </a:solidFill>
                <a:effectLst/>
                <a:latin typeface="+mn-lt"/>
                <a:ea typeface="+mn-ea"/>
                <a:cs typeface="+mn-cs"/>
              </a:rPr>
              <a:t>规则，使其适用范围变得更广</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提供较多接口入</a:t>
            </a:r>
            <a:r>
              <a:rPr lang="en-US" altLang="zh-CN" dirty="0"/>
              <a:t>py2neo</a:t>
            </a:r>
            <a:r>
              <a:rPr lang="zh-CN" altLang="en-US" dirty="0"/>
              <a:t>作为</a:t>
            </a:r>
            <a:r>
              <a:rPr lang="en-US" altLang="zh-CN" dirty="0"/>
              <a:t>python</a:t>
            </a:r>
            <a:r>
              <a:rPr lang="zh-CN" altLang="en-US" dirty="0"/>
              <a:t>的接口（我们也是使用这个）</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dirty="0">
              <a:solidFill>
                <a:srgbClr val="2CACC5"/>
              </a:solidFill>
              <a:effectLst/>
              <a:latin typeface="Century Gothic" panose="020B0502020202020204" pitchFamily="34" charset="0"/>
              <a:ea typeface="微软雅黑" panose="020B0503020204020204" pitchFamily="34" charset="-122"/>
              <a:sym typeface="Century Gothic" panose="020B0502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4D4D4D"/>
              </a:solidFill>
              <a:effectLst/>
              <a:latin typeface="PingFangSC"/>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effectLst/>
            </a:endParaRPr>
          </a:p>
        </p:txBody>
      </p:sp>
      <p:sp>
        <p:nvSpPr>
          <p:cNvPr id="4" name="灯片编号占位符 3"/>
          <p:cNvSpPr>
            <a:spLocks noGrp="1"/>
          </p:cNvSpPr>
          <p:nvPr>
            <p:ph type="sldNum" sz="quarter" idx="5"/>
          </p:nvPr>
        </p:nvSpPr>
        <p:spPr/>
        <p:txBody>
          <a:bodyPr/>
          <a:lstStyle/>
          <a:p>
            <a:fld id="{25B8B0AA-D2EF-4039-A984-FBF8D2D191E5}" type="slidenum">
              <a:rPr lang="zh-CN" altLang="en-US" smtClean="0"/>
              <a:t>8</a:t>
            </a:fld>
            <a:endParaRPr lang="zh-CN" altLang="en-US"/>
          </a:p>
        </p:txBody>
      </p:sp>
    </p:spTree>
    <p:extLst>
      <p:ext uri="{BB962C8B-B14F-4D97-AF65-F5344CB8AC3E}">
        <p14:creationId xmlns:p14="http://schemas.microsoft.com/office/powerpoint/2010/main" val="1064401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a:t>MySQL</a:t>
            </a:r>
            <a:r>
              <a:rPr lang="zh-CN" altLang="en-US" dirty="0"/>
              <a:t>，根据预处理后的数据绘制了</a:t>
            </a:r>
            <a:r>
              <a:rPr lang="en-US" altLang="zh-CN" dirty="0"/>
              <a:t>ER</a:t>
            </a:r>
            <a:r>
              <a:rPr lang="zh-CN" altLang="en-US" dirty="0"/>
              <a:t>图，创建三个实体分别是</a:t>
            </a:r>
            <a:r>
              <a:rPr lang="en-US" altLang="zh-CN" dirty="0"/>
              <a:t>Actor</a:t>
            </a:r>
            <a:r>
              <a:rPr lang="zh-CN" altLang="en-US" dirty="0"/>
              <a:t>、</a:t>
            </a:r>
            <a:r>
              <a:rPr lang="en-US" altLang="zh-CN" dirty="0"/>
              <a:t>Repo</a:t>
            </a:r>
            <a:r>
              <a:rPr lang="zh-CN" altLang="en-US" dirty="0"/>
              <a:t>和</a:t>
            </a:r>
            <a:r>
              <a:rPr lang="en-US" altLang="zh-CN" dirty="0"/>
              <a:t>Event</a:t>
            </a:r>
            <a:r>
              <a:rPr lang="zh-CN" altLang="en-US" dirty="0"/>
              <a:t>并且设置了约束。（后面还会添加</a:t>
            </a:r>
            <a:r>
              <a:rPr lang="en-US" altLang="zh-CN" dirty="0"/>
              <a:t>Org</a:t>
            </a:r>
            <a:r>
              <a:rPr lang="zh-CN" altLang="en-US" dirty="0"/>
              <a:t>实体）</a:t>
            </a:r>
          </a:p>
        </p:txBody>
      </p:sp>
      <p:sp>
        <p:nvSpPr>
          <p:cNvPr id="4" name="灯片编号占位符 3"/>
          <p:cNvSpPr>
            <a:spLocks noGrp="1"/>
          </p:cNvSpPr>
          <p:nvPr>
            <p:ph type="sldNum" sz="quarter" idx="5"/>
          </p:nvPr>
        </p:nvSpPr>
        <p:spPr/>
        <p:txBody>
          <a:bodyPr/>
          <a:lstStyle/>
          <a:p>
            <a:fld id="{25B8B0AA-D2EF-4039-A984-FBF8D2D191E5}" type="slidenum">
              <a:rPr lang="zh-CN" altLang="en-US" smtClean="0"/>
              <a:t>9</a:t>
            </a:fld>
            <a:endParaRPr lang="zh-CN" altLang="en-US"/>
          </a:p>
        </p:txBody>
      </p:sp>
    </p:spTree>
    <p:extLst>
      <p:ext uri="{BB962C8B-B14F-4D97-AF65-F5344CB8AC3E}">
        <p14:creationId xmlns:p14="http://schemas.microsoft.com/office/powerpoint/2010/main" val="602375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52C00-CD3D-42E4-9912-042DFBEDB7E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8DD6952-10DA-4EE7-B1C7-722185142B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8124C0-FBD9-48B6-965B-16676B959599}"/>
              </a:ext>
            </a:extLst>
          </p:cNvPr>
          <p:cNvSpPr>
            <a:spLocks noGrp="1"/>
          </p:cNvSpPr>
          <p:nvPr>
            <p:ph type="dt" sz="half" idx="10"/>
          </p:nvPr>
        </p:nvSpPr>
        <p:spPr/>
        <p:txBody>
          <a:bodyPr/>
          <a:lstStyle/>
          <a:p>
            <a:fld id="{4FFBE513-BC1F-4F31-8B61-643D9AE35F5B}"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A93BF13D-D340-40CC-A412-A096E4683E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E2442F-321D-4A8B-8B65-CADEAC2E2A2D}"/>
              </a:ext>
            </a:extLst>
          </p:cNvPr>
          <p:cNvSpPr>
            <a:spLocks noGrp="1"/>
          </p:cNvSpPr>
          <p:nvPr>
            <p:ph type="sldNum" sz="quarter" idx="12"/>
          </p:nvPr>
        </p:nvSpPr>
        <p:spPr/>
        <p:txBody>
          <a:bodyPr/>
          <a:lstStyle/>
          <a:p>
            <a:fld id="{430851D7-3552-44AB-8522-5B5C38BBEDA5}" type="slidenum">
              <a:rPr lang="zh-CN" altLang="en-US" smtClean="0"/>
              <a:t>‹#›</a:t>
            </a:fld>
            <a:endParaRPr lang="zh-CN" altLang="en-US"/>
          </a:p>
        </p:txBody>
      </p:sp>
    </p:spTree>
    <p:extLst>
      <p:ext uri="{BB962C8B-B14F-4D97-AF65-F5344CB8AC3E}">
        <p14:creationId xmlns:p14="http://schemas.microsoft.com/office/powerpoint/2010/main" val="1832821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A846E-1C91-4004-A211-2D333E24F1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D458924-3564-439B-AEA9-DCD4A0C3AF0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86DFCBC-07B0-4168-A818-2C61C80D68D3}"/>
              </a:ext>
            </a:extLst>
          </p:cNvPr>
          <p:cNvSpPr>
            <a:spLocks noGrp="1"/>
          </p:cNvSpPr>
          <p:nvPr>
            <p:ph type="dt" sz="half" idx="10"/>
          </p:nvPr>
        </p:nvSpPr>
        <p:spPr/>
        <p:txBody>
          <a:bodyPr/>
          <a:lstStyle/>
          <a:p>
            <a:fld id="{4FFBE513-BC1F-4F31-8B61-643D9AE35F5B}"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C08278AC-1063-4E90-A297-C03AA22407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B379CE-52EE-4D5E-9473-5878B0A3A6DE}"/>
              </a:ext>
            </a:extLst>
          </p:cNvPr>
          <p:cNvSpPr>
            <a:spLocks noGrp="1"/>
          </p:cNvSpPr>
          <p:nvPr>
            <p:ph type="sldNum" sz="quarter" idx="12"/>
          </p:nvPr>
        </p:nvSpPr>
        <p:spPr/>
        <p:txBody>
          <a:bodyPr/>
          <a:lstStyle/>
          <a:p>
            <a:fld id="{430851D7-3552-44AB-8522-5B5C38BBEDA5}" type="slidenum">
              <a:rPr lang="zh-CN" altLang="en-US" smtClean="0"/>
              <a:t>‹#›</a:t>
            </a:fld>
            <a:endParaRPr lang="zh-CN" altLang="en-US"/>
          </a:p>
        </p:txBody>
      </p:sp>
    </p:spTree>
    <p:extLst>
      <p:ext uri="{BB962C8B-B14F-4D97-AF65-F5344CB8AC3E}">
        <p14:creationId xmlns:p14="http://schemas.microsoft.com/office/powerpoint/2010/main" val="21983214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6B5187-7AA9-437F-B2B4-AC6D315F994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55A1785-FFBA-4747-B11A-FACFCAFF26F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6BE685C-B64F-4617-BB24-A9576EF0F033}"/>
              </a:ext>
            </a:extLst>
          </p:cNvPr>
          <p:cNvSpPr>
            <a:spLocks noGrp="1"/>
          </p:cNvSpPr>
          <p:nvPr>
            <p:ph type="dt" sz="half" idx="10"/>
          </p:nvPr>
        </p:nvSpPr>
        <p:spPr/>
        <p:txBody>
          <a:bodyPr/>
          <a:lstStyle/>
          <a:p>
            <a:fld id="{4FFBE513-BC1F-4F31-8B61-643D9AE35F5B}"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17556326-3AB9-4EEC-BE46-ADA6841E99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537320-0C46-4E64-92CD-0AFD240ED35B}"/>
              </a:ext>
            </a:extLst>
          </p:cNvPr>
          <p:cNvSpPr>
            <a:spLocks noGrp="1"/>
          </p:cNvSpPr>
          <p:nvPr>
            <p:ph type="sldNum" sz="quarter" idx="12"/>
          </p:nvPr>
        </p:nvSpPr>
        <p:spPr/>
        <p:txBody>
          <a:bodyPr/>
          <a:lstStyle/>
          <a:p>
            <a:fld id="{430851D7-3552-44AB-8522-5B5C38BBEDA5}" type="slidenum">
              <a:rPr lang="zh-CN" altLang="en-US" smtClean="0"/>
              <a:t>‹#›</a:t>
            </a:fld>
            <a:endParaRPr lang="zh-CN" altLang="en-US"/>
          </a:p>
        </p:txBody>
      </p:sp>
    </p:spTree>
    <p:extLst>
      <p:ext uri="{BB962C8B-B14F-4D97-AF65-F5344CB8AC3E}">
        <p14:creationId xmlns:p14="http://schemas.microsoft.com/office/powerpoint/2010/main" val="7411062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74B74C-68DF-4332-825A-42C274BC88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650BFF-7C02-47D7-AA4D-4B2C24EC3A2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3CD750D-A50E-4266-8829-4BC42F424C33}"/>
              </a:ext>
            </a:extLst>
          </p:cNvPr>
          <p:cNvSpPr>
            <a:spLocks noGrp="1"/>
          </p:cNvSpPr>
          <p:nvPr>
            <p:ph type="dt" sz="half" idx="10"/>
          </p:nvPr>
        </p:nvSpPr>
        <p:spPr/>
        <p:txBody>
          <a:bodyPr/>
          <a:lstStyle/>
          <a:p>
            <a:fld id="{4FFBE513-BC1F-4F31-8B61-643D9AE35F5B}"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6C3B1B74-EB36-4B57-8E80-EB02233950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8FDEE5-12C9-4A08-B4A3-8EAC205F88DB}"/>
              </a:ext>
            </a:extLst>
          </p:cNvPr>
          <p:cNvSpPr>
            <a:spLocks noGrp="1"/>
          </p:cNvSpPr>
          <p:nvPr>
            <p:ph type="sldNum" sz="quarter" idx="12"/>
          </p:nvPr>
        </p:nvSpPr>
        <p:spPr/>
        <p:txBody>
          <a:bodyPr/>
          <a:lstStyle/>
          <a:p>
            <a:fld id="{430851D7-3552-44AB-8522-5B5C38BBEDA5}" type="slidenum">
              <a:rPr lang="zh-CN" altLang="en-US" smtClean="0"/>
              <a:t>‹#›</a:t>
            </a:fld>
            <a:endParaRPr lang="zh-CN" altLang="en-US"/>
          </a:p>
        </p:txBody>
      </p:sp>
    </p:spTree>
    <p:extLst>
      <p:ext uri="{BB962C8B-B14F-4D97-AF65-F5344CB8AC3E}">
        <p14:creationId xmlns:p14="http://schemas.microsoft.com/office/powerpoint/2010/main" val="1646339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44529-8E64-4EBF-AA9C-65E27F5F78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117A3AB-BBC2-4A88-8979-FC8B9647CC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52A0528-8F78-4862-BAC9-9743475CE229}"/>
              </a:ext>
            </a:extLst>
          </p:cNvPr>
          <p:cNvSpPr>
            <a:spLocks noGrp="1"/>
          </p:cNvSpPr>
          <p:nvPr>
            <p:ph type="dt" sz="half" idx="10"/>
          </p:nvPr>
        </p:nvSpPr>
        <p:spPr/>
        <p:txBody>
          <a:bodyPr/>
          <a:lstStyle/>
          <a:p>
            <a:fld id="{4FFBE513-BC1F-4F31-8B61-643D9AE35F5B}"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5DE7D037-A8E1-4345-8E1E-C9E51CADE2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47D80A-1186-4CC0-B899-44C4D65B9B18}"/>
              </a:ext>
            </a:extLst>
          </p:cNvPr>
          <p:cNvSpPr>
            <a:spLocks noGrp="1"/>
          </p:cNvSpPr>
          <p:nvPr>
            <p:ph type="sldNum" sz="quarter" idx="12"/>
          </p:nvPr>
        </p:nvSpPr>
        <p:spPr/>
        <p:txBody>
          <a:bodyPr/>
          <a:lstStyle/>
          <a:p>
            <a:fld id="{430851D7-3552-44AB-8522-5B5C38BBEDA5}" type="slidenum">
              <a:rPr lang="zh-CN" altLang="en-US" smtClean="0"/>
              <a:t>‹#›</a:t>
            </a:fld>
            <a:endParaRPr lang="zh-CN" altLang="en-US"/>
          </a:p>
        </p:txBody>
      </p:sp>
    </p:spTree>
    <p:extLst>
      <p:ext uri="{BB962C8B-B14F-4D97-AF65-F5344CB8AC3E}">
        <p14:creationId xmlns:p14="http://schemas.microsoft.com/office/powerpoint/2010/main" val="3793667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EEF30-CB82-4D0E-B3FF-9B63B00F003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CE6D7F-0FC1-4E80-938B-2C41BE29D4F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44A1658-94C3-4D7F-839B-61DD96AF7DF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D43FF4D-982F-49FE-A2F4-EF3B6973D452}"/>
              </a:ext>
            </a:extLst>
          </p:cNvPr>
          <p:cNvSpPr>
            <a:spLocks noGrp="1"/>
          </p:cNvSpPr>
          <p:nvPr>
            <p:ph type="dt" sz="half" idx="10"/>
          </p:nvPr>
        </p:nvSpPr>
        <p:spPr/>
        <p:txBody>
          <a:bodyPr/>
          <a:lstStyle/>
          <a:p>
            <a:fld id="{4FFBE513-BC1F-4F31-8B61-643D9AE35F5B}" type="datetimeFigureOut">
              <a:rPr lang="zh-CN" altLang="en-US" smtClean="0"/>
              <a:t>2020/11/16</a:t>
            </a:fld>
            <a:endParaRPr lang="zh-CN" altLang="en-US"/>
          </a:p>
        </p:txBody>
      </p:sp>
      <p:sp>
        <p:nvSpPr>
          <p:cNvPr id="6" name="页脚占位符 5">
            <a:extLst>
              <a:ext uri="{FF2B5EF4-FFF2-40B4-BE49-F238E27FC236}">
                <a16:creationId xmlns:a16="http://schemas.microsoft.com/office/drawing/2014/main" id="{BA2116ED-4EC1-4A9A-B6C3-4B6E26CF15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65F612-639D-4B44-AF8C-102FE77DE281}"/>
              </a:ext>
            </a:extLst>
          </p:cNvPr>
          <p:cNvSpPr>
            <a:spLocks noGrp="1"/>
          </p:cNvSpPr>
          <p:nvPr>
            <p:ph type="sldNum" sz="quarter" idx="12"/>
          </p:nvPr>
        </p:nvSpPr>
        <p:spPr/>
        <p:txBody>
          <a:bodyPr/>
          <a:lstStyle/>
          <a:p>
            <a:fld id="{430851D7-3552-44AB-8522-5B5C38BBEDA5}" type="slidenum">
              <a:rPr lang="zh-CN" altLang="en-US" smtClean="0"/>
              <a:t>‹#›</a:t>
            </a:fld>
            <a:endParaRPr lang="zh-CN" altLang="en-US"/>
          </a:p>
        </p:txBody>
      </p:sp>
    </p:spTree>
    <p:extLst>
      <p:ext uri="{BB962C8B-B14F-4D97-AF65-F5344CB8AC3E}">
        <p14:creationId xmlns:p14="http://schemas.microsoft.com/office/powerpoint/2010/main" val="3616115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137995-F2F2-41C9-8206-17B9564A717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0C1CC26-23C0-4B72-9AA7-28D41E0B08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0D3DD57-356B-483A-9073-A059711BE20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7C9D462-D82F-4E62-A873-8A98E38A43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2800A31-CA87-45EF-9677-B0FE5D7F0AB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8974132-066A-4B94-838C-6A33DECECDFA}"/>
              </a:ext>
            </a:extLst>
          </p:cNvPr>
          <p:cNvSpPr>
            <a:spLocks noGrp="1"/>
          </p:cNvSpPr>
          <p:nvPr>
            <p:ph type="dt" sz="half" idx="10"/>
          </p:nvPr>
        </p:nvSpPr>
        <p:spPr/>
        <p:txBody>
          <a:bodyPr/>
          <a:lstStyle/>
          <a:p>
            <a:fld id="{4FFBE513-BC1F-4F31-8B61-643D9AE35F5B}" type="datetimeFigureOut">
              <a:rPr lang="zh-CN" altLang="en-US" smtClean="0"/>
              <a:t>2020/11/16</a:t>
            </a:fld>
            <a:endParaRPr lang="zh-CN" altLang="en-US"/>
          </a:p>
        </p:txBody>
      </p:sp>
      <p:sp>
        <p:nvSpPr>
          <p:cNvPr id="8" name="页脚占位符 7">
            <a:extLst>
              <a:ext uri="{FF2B5EF4-FFF2-40B4-BE49-F238E27FC236}">
                <a16:creationId xmlns:a16="http://schemas.microsoft.com/office/drawing/2014/main" id="{BA702DCD-DC46-4599-9138-BF97F7D00D4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A35CB1C-F7F2-413C-AC42-76AB79D0F47B}"/>
              </a:ext>
            </a:extLst>
          </p:cNvPr>
          <p:cNvSpPr>
            <a:spLocks noGrp="1"/>
          </p:cNvSpPr>
          <p:nvPr>
            <p:ph type="sldNum" sz="quarter" idx="12"/>
          </p:nvPr>
        </p:nvSpPr>
        <p:spPr/>
        <p:txBody>
          <a:bodyPr/>
          <a:lstStyle/>
          <a:p>
            <a:fld id="{430851D7-3552-44AB-8522-5B5C38BBEDA5}" type="slidenum">
              <a:rPr lang="zh-CN" altLang="en-US" smtClean="0"/>
              <a:t>‹#›</a:t>
            </a:fld>
            <a:endParaRPr lang="zh-CN" altLang="en-US"/>
          </a:p>
        </p:txBody>
      </p:sp>
    </p:spTree>
    <p:extLst>
      <p:ext uri="{BB962C8B-B14F-4D97-AF65-F5344CB8AC3E}">
        <p14:creationId xmlns:p14="http://schemas.microsoft.com/office/powerpoint/2010/main" val="2079796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FADAC0-B75E-455A-9E1C-FB821FD16D5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1AE97DD-6FF6-46BF-B2DF-5B25A7E2A34C}"/>
              </a:ext>
            </a:extLst>
          </p:cNvPr>
          <p:cNvSpPr>
            <a:spLocks noGrp="1"/>
          </p:cNvSpPr>
          <p:nvPr>
            <p:ph type="dt" sz="half" idx="10"/>
          </p:nvPr>
        </p:nvSpPr>
        <p:spPr/>
        <p:txBody>
          <a:bodyPr/>
          <a:lstStyle/>
          <a:p>
            <a:fld id="{4FFBE513-BC1F-4F31-8B61-643D9AE35F5B}" type="datetimeFigureOut">
              <a:rPr lang="zh-CN" altLang="en-US" smtClean="0"/>
              <a:t>2020/11/16</a:t>
            </a:fld>
            <a:endParaRPr lang="zh-CN" altLang="en-US"/>
          </a:p>
        </p:txBody>
      </p:sp>
      <p:sp>
        <p:nvSpPr>
          <p:cNvPr id="4" name="页脚占位符 3">
            <a:extLst>
              <a:ext uri="{FF2B5EF4-FFF2-40B4-BE49-F238E27FC236}">
                <a16:creationId xmlns:a16="http://schemas.microsoft.com/office/drawing/2014/main" id="{E3F21AA4-01A2-4C03-954E-703391C7BA5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48F7C78-E075-4E98-BAB9-7C828CC94C60}"/>
              </a:ext>
            </a:extLst>
          </p:cNvPr>
          <p:cNvSpPr>
            <a:spLocks noGrp="1"/>
          </p:cNvSpPr>
          <p:nvPr>
            <p:ph type="sldNum" sz="quarter" idx="12"/>
          </p:nvPr>
        </p:nvSpPr>
        <p:spPr/>
        <p:txBody>
          <a:bodyPr/>
          <a:lstStyle/>
          <a:p>
            <a:fld id="{430851D7-3552-44AB-8522-5B5C38BBEDA5}" type="slidenum">
              <a:rPr lang="zh-CN" altLang="en-US" smtClean="0"/>
              <a:t>‹#›</a:t>
            </a:fld>
            <a:endParaRPr lang="zh-CN" altLang="en-US"/>
          </a:p>
        </p:txBody>
      </p:sp>
    </p:spTree>
    <p:extLst>
      <p:ext uri="{BB962C8B-B14F-4D97-AF65-F5344CB8AC3E}">
        <p14:creationId xmlns:p14="http://schemas.microsoft.com/office/powerpoint/2010/main" val="384984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FBCA0B9-99B2-41DB-8E7A-03104743FDD3}"/>
              </a:ext>
            </a:extLst>
          </p:cNvPr>
          <p:cNvSpPr>
            <a:spLocks noGrp="1"/>
          </p:cNvSpPr>
          <p:nvPr>
            <p:ph type="dt" sz="half" idx="10"/>
          </p:nvPr>
        </p:nvSpPr>
        <p:spPr/>
        <p:txBody>
          <a:bodyPr/>
          <a:lstStyle/>
          <a:p>
            <a:fld id="{4FFBE513-BC1F-4F31-8B61-643D9AE35F5B}" type="datetimeFigureOut">
              <a:rPr lang="zh-CN" altLang="en-US" smtClean="0"/>
              <a:t>2020/11/16</a:t>
            </a:fld>
            <a:endParaRPr lang="zh-CN" altLang="en-US"/>
          </a:p>
        </p:txBody>
      </p:sp>
      <p:sp>
        <p:nvSpPr>
          <p:cNvPr id="3" name="页脚占位符 2">
            <a:extLst>
              <a:ext uri="{FF2B5EF4-FFF2-40B4-BE49-F238E27FC236}">
                <a16:creationId xmlns:a16="http://schemas.microsoft.com/office/drawing/2014/main" id="{1E7A1D31-6955-486D-A5A7-ECEFF3B98B9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D75AD90-5DC7-476E-BCEE-9BD0B2B68CE6}"/>
              </a:ext>
            </a:extLst>
          </p:cNvPr>
          <p:cNvSpPr>
            <a:spLocks noGrp="1"/>
          </p:cNvSpPr>
          <p:nvPr>
            <p:ph type="sldNum" sz="quarter" idx="12"/>
          </p:nvPr>
        </p:nvSpPr>
        <p:spPr/>
        <p:txBody>
          <a:bodyPr/>
          <a:lstStyle/>
          <a:p>
            <a:fld id="{430851D7-3552-44AB-8522-5B5C38BBEDA5}" type="slidenum">
              <a:rPr lang="zh-CN" altLang="en-US" smtClean="0"/>
              <a:t>‹#›</a:t>
            </a:fld>
            <a:endParaRPr lang="zh-CN" altLang="en-US"/>
          </a:p>
        </p:txBody>
      </p:sp>
    </p:spTree>
    <p:extLst>
      <p:ext uri="{BB962C8B-B14F-4D97-AF65-F5344CB8AC3E}">
        <p14:creationId xmlns:p14="http://schemas.microsoft.com/office/powerpoint/2010/main" val="452299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32216-DE64-44D8-924A-461B1AD9930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BD456F4-A8A3-49EE-9E71-BBF037995C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056E36A-6ECF-4AC9-890B-577440560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F7D443B-9EAA-4C12-AE5D-2A8955EF50DD}"/>
              </a:ext>
            </a:extLst>
          </p:cNvPr>
          <p:cNvSpPr>
            <a:spLocks noGrp="1"/>
          </p:cNvSpPr>
          <p:nvPr>
            <p:ph type="dt" sz="half" idx="10"/>
          </p:nvPr>
        </p:nvSpPr>
        <p:spPr/>
        <p:txBody>
          <a:bodyPr/>
          <a:lstStyle/>
          <a:p>
            <a:fld id="{4FFBE513-BC1F-4F31-8B61-643D9AE35F5B}" type="datetimeFigureOut">
              <a:rPr lang="zh-CN" altLang="en-US" smtClean="0"/>
              <a:t>2020/11/16</a:t>
            </a:fld>
            <a:endParaRPr lang="zh-CN" altLang="en-US"/>
          </a:p>
        </p:txBody>
      </p:sp>
      <p:sp>
        <p:nvSpPr>
          <p:cNvPr id="6" name="页脚占位符 5">
            <a:extLst>
              <a:ext uri="{FF2B5EF4-FFF2-40B4-BE49-F238E27FC236}">
                <a16:creationId xmlns:a16="http://schemas.microsoft.com/office/drawing/2014/main" id="{6A98BBBD-9BC9-4197-AF83-7223F636FB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364B99-F344-4462-825D-A2468D29846B}"/>
              </a:ext>
            </a:extLst>
          </p:cNvPr>
          <p:cNvSpPr>
            <a:spLocks noGrp="1"/>
          </p:cNvSpPr>
          <p:nvPr>
            <p:ph type="sldNum" sz="quarter" idx="12"/>
          </p:nvPr>
        </p:nvSpPr>
        <p:spPr/>
        <p:txBody>
          <a:bodyPr/>
          <a:lstStyle/>
          <a:p>
            <a:fld id="{430851D7-3552-44AB-8522-5B5C38BBEDA5}" type="slidenum">
              <a:rPr lang="zh-CN" altLang="en-US" smtClean="0"/>
              <a:t>‹#›</a:t>
            </a:fld>
            <a:endParaRPr lang="zh-CN" altLang="en-US"/>
          </a:p>
        </p:txBody>
      </p:sp>
    </p:spTree>
    <p:extLst>
      <p:ext uri="{BB962C8B-B14F-4D97-AF65-F5344CB8AC3E}">
        <p14:creationId xmlns:p14="http://schemas.microsoft.com/office/powerpoint/2010/main" val="1730196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C3672-BDC9-4271-81AD-228DBB6F3ED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4355DAC-4550-4204-AF81-FDD76A5BD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C62529E-4FF2-4168-B172-C2F218101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1E1AE1E-3A7B-4DF3-B18D-882F3F3A2C46}"/>
              </a:ext>
            </a:extLst>
          </p:cNvPr>
          <p:cNvSpPr>
            <a:spLocks noGrp="1"/>
          </p:cNvSpPr>
          <p:nvPr>
            <p:ph type="dt" sz="half" idx="10"/>
          </p:nvPr>
        </p:nvSpPr>
        <p:spPr/>
        <p:txBody>
          <a:bodyPr/>
          <a:lstStyle/>
          <a:p>
            <a:fld id="{4FFBE513-BC1F-4F31-8B61-643D9AE35F5B}" type="datetimeFigureOut">
              <a:rPr lang="zh-CN" altLang="en-US" smtClean="0"/>
              <a:t>2020/11/16</a:t>
            </a:fld>
            <a:endParaRPr lang="zh-CN" altLang="en-US"/>
          </a:p>
        </p:txBody>
      </p:sp>
      <p:sp>
        <p:nvSpPr>
          <p:cNvPr id="6" name="页脚占位符 5">
            <a:extLst>
              <a:ext uri="{FF2B5EF4-FFF2-40B4-BE49-F238E27FC236}">
                <a16:creationId xmlns:a16="http://schemas.microsoft.com/office/drawing/2014/main" id="{8D4A3DA2-DDCA-42EE-A812-75EC163A5A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E3A6DA-E44F-4C87-8466-AE355EF1F4D3}"/>
              </a:ext>
            </a:extLst>
          </p:cNvPr>
          <p:cNvSpPr>
            <a:spLocks noGrp="1"/>
          </p:cNvSpPr>
          <p:nvPr>
            <p:ph type="sldNum" sz="quarter" idx="12"/>
          </p:nvPr>
        </p:nvSpPr>
        <p:spPr/>
        <p:txBody>
          <a:bodyPr/>
          <a:lstStyle/>
          <a:p>
            <a:fld id="{430851D7-3552-44AB-8522-5B5C38BBEDA5}" type="slidenum">
              <a:rPr lang="zh-CN" altLang="en-US" smtClean="0"/>
              <a:t>‹#›</a:t>
            </a:fld>
            <a:endParaRPr lang="zh-CN" altLang="en-US"/>
          </a:p>
        </p:txBody>
      </p:sp>
    </p:spTree>
    <p:extLst>
      <p:ext uri="{BB962C8B-B14F-4D97-AF65-F5344CB8AC3E}">
        <p14:creationId xmlns:p14="http://schemas.microsoft.com/office/powerpoint/2010/main" val="15809015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D8EE0D2-CB98-4DB0-8159-60CF27C677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83899BD-0E8A-4FC1-9E3B-65F6133B3E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BE5AEBD-2B59-4EBA-A913-2B9EEE4AB5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FBE513-BC1F-4F31-8B61-643D9AE35F5B}"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478116A2-CC7B-4AC5-B88C-01040A1C7C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3A880A6-5D53-48BC-AE7C-07D80F69D1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0851D7-3552-44AB-8522-5B5C38BBEDA5}" type="slidenum">
              <a:rPr lang="zh-CN" altLang="en-US" smtClean="0"/>
              <a:t>‹#›</a:t>
            </a:fld>
            <a:endParaRPr lang="zh-CN" altLang="en-US"/>
          </a:p>
        </p:txBody>
      </p:sp>
    </p:spTree>
    <p:extLst>
      <p:ext uri="{BB962C8B-B14F-4D97-AF65-F5344CB8AC3E}">
        <p14:creationId xmlns:p14="http://schemas.microsoft.com/office/powerpoint/2010/main" val="4207116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rotWithShape="1">
          <a:blip r:embed="rId3"/>
          <a:srcRect t="2687" r="26739" b="52428"/>
          <a:stretch/>
        </p:blipFill>
        <p:spPr>
          <a:xfrm>
            <a:off x="0" y="82475"/>
            <a:ext cx="7724633" cy="6693050"/>
          </a:xfrm>
          <a:custGeom>
            <a:avLst/>
            <a:gdLst>
              <a:gd name="connsiteX0" fmla="*/ 4293642 w 7724633"/>
              <a:gd name="connsiteY0" fmla="*/ 3274266 h 6693050"/>
              <a:gd name="connsiteX1" fmla="*/ 4400145 w 7724633"/>
              <a:gd name="connsiteY1" fmla="*/ 3274266 h 6693050"/>
              <a:gd name="connsiteX2" fmla="*/ 4293642 w 7724633"/>
              <a:gd name="connsiteY2" fmla="*/ 3274760 h 6693050"/>
              <a:gd name="connsiteX3" fmla="*/ 0 w 7724633"/>
              <a:gd name="connsiteY3" fmla="*/ 0 h 6693050"/>
              <a:gd name="connsiteX4" fmla="*/ 7724633 w 7724633"/>
              <a:gd name="connsiteY4" fmla="*/ 0 h 6693050"/>
              <a:gd name="connsiteX5" fmla="*/ 7724633 w 7724633"/>
              <a:gd name="connsiteY5" fmla="*/ 6693050 h 6693050"/>
              <a:gd name="connsiteX6" fmla="*/ 0 w 7724633"/>
              <a:gd name="connsiteY6" fmla="*/ 6693050 h 6693050"/>
              <a:gd name="connsiteX7" fmla="*/ 0 w 7724633"/>
              <a:gd name="connsiteY7" fmla="*/ 4560322 h 6693050"/>
              <a:gd name="connsiteX8" fmla="*/ 3962292 w 7724633"/>
              <a:gd name="connsiteY8" fmla="*/ 4560322 h 6693050"/>
              <a:gd name="connsiteX9" fmla="*/ 4293642 w 7724633"/>
              <a:gd name="connsiteY9" fmla="*/ 4560322 h 6693050"/>
              <a:gd name="connsiteX10" fmla="*/ 5199440 w 7724633"/>
              <a:gd name="connsiteY10" fmla="*/ 4560322 h 6693050"/>
              <a:gd name="connsiteX11" fmla="*/ 5186357 w 7724633"/>
              <a:gd name="connsiteY11" fmla="*/ 4547360 h 6693050"/>
              <a:gd name="connsiteX12" fmla="*/ 6469040 w 7724633"/>
              <a:gd name="connsiteY12" fmla="*/ 3264677 h 6693050"/>
              <a:gd name="connsiteX13" fmla="*/ 5525526 w 7724633"/>
              <a:gd name="connsiteY13" fmla="*/ 3269050 h 6693050"/>
              <a:gd name="connsiteX14" fmla="*/ 4293642 w 7724633"/>
              <a:gd name="connsiteY14" fmla="*/ 2048534 h 6693050"/>
              <a:gd name="connsiteX15" fmla="*/ 4293642 w 7724633"/>
              <a:gd name="connsiteY15" fmla="*/ 2048535 h 6693050"/>
              <a:gd name="connsiteX16" fmla="*/ 0 w 7724633"/>
              <a:gd name="connsiteY16" fmla="*/ 2048535 h 669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24633" h="6693050">
                <a:moveTo>
                  <a:pt x="4293642" y="3274266"/>
                </a:moveTo>
                <a:lnTo>
                  <a:pt x="4400145" y="3274266"/>
                </a:lnTo>
                <a:lnTo>
                  <a:pt x="4293642" y="3274760"/>
                </a:lnTo>
                <a:close/>
                <a:moveTo>
                  <a:pt x="0" y="0"/>
                </a:moveTo>
                <a:lnTo>
                  <a:pt x="7724633" y="0"/>
                </a:lnTo>
                <a:lnTo>
                  <a:pt x="7724633" y="6693050"/>
                </a:lnTo>
                <a:lnTo>
                  <a:pt x="0" y="6693050"/>
                </a:lnTo>
                <a:lnTo>
                  <a:pt x="0" y="4560322"/>
                </a:lnTo>
                <a:lnTo>
                  <a:pt x="3962292" y="4560322"/>
                </a:lnTo>
                <a:lnTo>
                  <a:pt x="4293642" y="4560322"/>
                </a:lnTo>
                <a:lnTo>
                  <a:pt x="5199440" y="4560322"/>
                </a:lnTo>
                <a:lnTo>
                  <a:pt x="5186357" y="4547360"/>
                </a:lnTo>
                <a:lnTo>
                  <a:pt x="6469040" y="3264677"/>
                </a:lnTo>
                <a:lnTo>
                  <a:pt x="5525526" y="3269050"/>
                </a:lnTo>
                <a:lnTo>
                  <a:pt x="4293642" y="2048534"/>
                </a:lnTo>
                <a:lnTo>
                  <a:pt x="4293642" y="2048535"/>
                </a:lnTo>
                <a:lnTo>
                  <a:pt x="0" y="2048535"/>
                </a:lnTo>
                <a:close/>
              </a:path>
            </a:pathLst>
          </a:custGeom>
        </p:spPr>
      </p:pic>
      <p:sp>
        <p:nvSpPr>
          <p:cNvPr id="36" name="任意多边形 35"/>
          <p:cNvSpPr/>
          <p:nvPr/>
        </p:nvSpPr>
        <p:spPr>
          <a:xfrm>
            <a:off x="0" y="2160863"/>
            <a:ext cx="6366158" cy="2452080"/>
          </a:xfrm>
          <a:custGeom>
            <a:avLst/>
            <a:gdLst/>
            <a:ahLst/>
            <a:cxnLst/>
            <a:rect l="l" t="t" r="r" b="b"/>
            <a:pathLst>
              <a:path w="6389611" h="2461113">
                <a:moveTo>
                  <a:pt x="4258101" y="1201003"/>
                </a:moveTo>
                <a:lnTo>
                  <a:pt x="4258101" y="1201487"/>
                </a:lnTo>
                <a:lnTo>
                  <a:pt x="4362455" y="1201003"/>
                </a:lnTo>
                <a:close/>
                <a:moveTo>
                  <a:pt x="4258101" y="0"/>
                </a:moveTo>
                <a:lnTo>
                  <a:pt x="5465132" y="1195892"/>
                </a:lnTo>
                <a:lnTo>
                  <a:pt x="6389611" y="1191607"/>
                </a:lnTo>
                <a:lnTo>
                  <a:pt x="5132806" y="2448412"/>
                </a:lnTo>
                <a:lnTo>
                  <a:pt x="5145625" y="2461113"/>
                </a:lnTo>
                <a:lnTo>
                  <a:pt x="4258101" y="2461113"/>
                </a:lnTo>
                <a:lnTo>
                  <a:pt x="3933436" y="2461113"/>
                </a:lnTo>
                <a:lnTo>
                  <a:pt x="0" y="2461113"/>
                </a:lnTo>
                <a:lnTo>
                  <a:pt x="0" y="1"/>
                </a:lnTo>
                <a:lnTo>
                  <a:pt x="4258101" y="1"/>
                </a:lnTo>
                <a:close/>
              </a:path>
            </a:pathLst>
          </a:cu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474037" y="2663628"/>
            <a:ext cx="3722494" cy="1446550"/>
          </a:xfrm>
          <a:prstGeom prst="rect">
            <a:avLst/>
          </a:prstGeom>
          <a:noFill/>
        </p:spPr>
        <p:txBody>
          <a:bodyPr wrap="none" rtlCol="0">
            <a:spAutoFit/>
          </a:bodyPr>
          <a:lstStyle/>
          <a:p>
            <a:r>
              <a:rPr lang="en-US" altLang="zh-CN" sz="8800" b="1" dirty="0">
                <a:solidFill>
                  <a:schemeClr val="bg1"/>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sym typeface="Century Gothic" panose="020B0502020202020204" pitchFamily="34" charset="0"/>
              </a:rPr>
              <a:t>Database</a:t>
            </a:r>
            <a:endParaRPr lang="zh-CN" altLang="en-US" sz="8800" b="1" dirty="0">
              <a:solidFill>
                <a:schemeClr val="bg1"/>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sym typeface="Century Gothic" panose="020B0502020202020204" pitchFamily="34" charset="0"/>
            </a:endParaRPr>
          </a:p>
        </p:txBody>
      </p:sp>
      <p:sp>
        <p:nvSpPr>
          <p:cNvPr id="64" name="矩形 63"/>
          <p:cNvSpPr/>
          <p:nvPr/>
        </p:nvSpPr>
        <p:spPr>
          <a:xfrm>
            <a:off x="5814860" y="1497089"/>
            <a:ext cx="5925020" cy="1107996"/>
          </a:xfrm>
          <a:prstGeom prst="rect">
            <a:avLst/>
          </a:prstGeom>
        </p:spPr>
        <p:txBody>
          <a:bodyPr wrap="none">
            <a:spAutoFit/>
          </a:bodyPr>
          <a:lstStyle/>
          <a:p>
            <a:pPr algn="dist"/>
            <a:r>
              <a:rPr lang="en-US" altLang="zh-CN" sz="6600" b="1" dirty="0">
                <a:ln w="9525">
                  <a:noFill/>
                </a:ln>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Presentation 2</a:t>
            </a:r>
            <a:endParaRPr lang="zh-CN" altLang="en-US" sz="6600" dirty="0">
              <a:solidFill>
                <a:schemeClr val="tx1">
                  <a:lumMod val="75000"/>
                  <a:lumOff val="25000"/>
                </a:schemeClr>
              </a:solidFill>
            </a:endParaRPr>
          </a:p>
        </p:txBody>
      </p:sp>
      <p:sp>
        <p:nvSpPr>
          <p:cNvPr id="66" name="文本框 65">
            <a:extLst>
              <a:ext uri="{FF2B5EF4-FFF2-40B4-BE49-F238E27FC236}">
                <a16:creationId xmlns:a16="http://schemas.microsoft.com/office/drawing/2014/main" id="{77C07C71-6B60-4C0C-B01E-F8C9C7A267B3}"/>
              </a:ext>
            </a:extLst>
          </p:cNvPr>
          <p:cNvSpPr txBox="1"/>
          <p:nvPr/>
        </p:nvSpPr>
        <p:spPr>
          <a:xfrm>
            <a:off x="6449869" y="2910889"/>
            <a:ext cx="5368353" cy="1446550"/>
          </a:xfrm>
          <a:prstGeom prst="rect">
            <a:avLst/>
          </a:prstGeom>
          <a:solidFill>
            <a:schemeClr val="bg1"/>
          </a:solidFill>
        </p:spPr>
        <p:txBody>
          <a:bodyPr wrap="square" rtlCol="0">
            <a:spAutoFit/>
          </a:bodyPr>
          <a:lstStyle/>
          <a:p>
            <a:r>
              <a:rPr lang="zh-CN" altLang="en-US" sz="4400" b="1" dirty="0">
                <a:ln w="9525">
                  <a:noFill/>
                </a:ln>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数据</a:t>
            </a:r>
            <a:r>
              <a:rPr lang="zh-CN" altLang="en-US" sz="4400" b="1" dirty="0">
                <a:ln w="9525">
                  <a:noFill/>
                </a:ln>
                <a:solidFill>
                  <a:srgbClr val="0F6D9E"/>
                </a:solidFill>
                <a:latin typeface="Century Gothic" panose="020B0502020202020204" pitchFamily="34" charset="0"/>
                <a:ea typeface="微软雅黑" panose="020B0503020204020204" pitchFamily="34" charset="-122"/>
                <a:sym typeface="Century Gothic" panose="020B0502020202020204" pitchFamily="34" charset="0"/>
              </a:rPr>
              <a:t>存储</a:t>
            </a:r>
            <a:r>
              <a:rPr lang="zh-CN" altLang="en-US" sz="4400" b="1" dirty="0">
                <a:ln w="9525">
                  <a:noFill/>
                </a:ln>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与数据库性能</a:t>
            </a:r>
            <a:r>
              <a:rPr lang="zh-CN" altLang="en-US" sz="4400" b="1" dirty="0">
                <a:ln w="9525">
                  <a:noFill/>
                </a:ln>
                <a:solidFill>
                  <a:srgbClr val="0F6D9E"/>
                </a:solidFill>
                <a:latin typeface="Century Gothic" panose="020B0502020202020204" pitchFamily="34" charset="0"/>
                <a:ea typeface="微软雅黑" panose="020B0503020204020204" pitchFamily="34" charset="-122"/>
                <a:sym typeface="Century Gothic" panose="020B0502020202020204" pitchFamily="34" charset="0"/>
              </a:rPr>
              <a:t>初步分析</a:t>
            </a:r>
            <a:endParaRPr lang="zh-CN" altLang="en-US" sz="4400" b="1" dirty="0">
              <a:ln w="9525">
                <a:noFill/>
              </a:ln>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7" name="矩形 66"/>
          <p:cNvSpPr/>
          <p:nvPr/>
        </p:nvSpPr>
        <p:spPr>
          <a:xfrm>
            <a:off x="6217302" y="4301279"/>
            <a:ext cx="6101350" cy="430887"/>
          </a:xfrm>
          <a:prstGeom prst="rect">
            <a:avLst/>
          </a:prstGeom>
        </p:spPr>
        <p:txBody>
          <a:bodyPr wrap="none">
            <a:spAutoFit/>
          </a:bodyPr>
          <a:lstStyle/>
          <a:p>
            <a:r>
              <a:rPr lang="en-US" altLang="zh-CN" sz="2200" dirty="0">
                <a:solidFill>
                  <a:schemeClr val="tx1">
                    <a:lumMod val="65000"/>
                    <a:lumOff val="35000"/>
                  </a:schemeClr>
                </a:solidFill>
                <a:latin typeface="Century Gothic" panose="020B0502020202020204" pitchFamily="34" charset="0"/>
              </a:rPr>
              <a:t>Data storage &amp; Basic performance analysis</a:t>
            </a:r>
            <a:endParaRPr lang="zh-CN" altLang="en-US" sz="2200" dirty="0">
              <a:solidFill>
                <a:schemeClr val="tx1">
                  <a:lumMod val="65000"/>
                  <a:lumOff val="35000"/>
                </a:schemeClr>
              </a:solidFill>
              <a:latin typeface="Century Gothic" panose="020B0502020202020204" pitchFamily="34" charset="0"/>
            </a:endParaRPr>
          </a:p>
        </p:txBody>
      </p:sp>
      <p:sp>
        <p:nvSpPr>
          <p:cNvPr id="68" name="文本框 67">
            <a:extLst>
              <a:ext uri="{FF2B5EF4-FFF2-40B4-BE49-F238E27FC236}">
                <a16:creationId xmlns:a16="http://schemas.microsoft.com/office/drawing/2014/main" id="{6861EC70-CDDE-4C84-9887-2A9FF649224A}"/>
              </a:ext>
            </a:extLst>
          </p:cNvPr>
          <p:cNvSpPr txBox="1"/>
          <p:nvPr/>
        </p:nvSpPr>
        <p:spPr>
          <a:xfrm>
            <a:off x="6538111" y="4864960"/>
            <a:ext cx="5201769" cy="389010"/>
          </a:xfrm>
          <a:prstGeom prst="rect">
            <a:avLst/>
          </a:prstGeom>
          <a:solidFill>
            <a:srgbClr val="2CACC5"/>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zh-CN"/>
            </a:defPPr>
            <a:lvl1pPr marL="0" marR="0" indent="0" algn="ctr" defTabSz="914400" eaLnBrk="1" latinLnBrk="0" hangingPunct="1">
              <a:lnSpc>
                <a:spcPct val="100000"/>
              </a:lnSpc>
              <a:buClrTx/>
              <a:buSzTx/>
              <a:buNone/>
              <a:tabLst/>
              <a:defRPr kumimoji="0" sz="2000" b="0" i="0" u="none" strike="noStrike" cap="none" normalizeH="0" baseline="0">
                <a:ln>
                  <a:noFill/>
                </a:ln>
                <a:solidFill>
                  <a:schemeClr val="bg1"/>
                </a:solidFill>
                <a:effectLst/>
                <a:latin typeface="+mj-ea"/>
                <a:ea typeface="+mj-ea"/>
              </a:defRPr>
            </a:lvl1pPr>
          </a:lstStyle>
          <a:p>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傅尔正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田翔宇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赵予珩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朱秦</a:t>
            </a:r>
          </a:p>
        </p:txBody>
      </p:sp>
    </p:spTree>
    <p:extLst>
      <p:ext uri="{BB962C8B-B14F-4D97-AF65-F5344CB8AC3E}">
        <p14:creationId xmlns:p14="http://schemas.microsoft.com/office/powerpoint/2010/main" val="440988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66"/>
                                        </p:tgtEl>
                                        <p:attrNameLst>
                                          <p:attrName>style.visibility</p:attrName>
                                        </p:attrNameLst>
                                      </p:cBhvr>
                                      <p:to>
                                        <p:strVal val="visible"/>
                                      </p:to>
                                    </p:set>
                                    <p:anim calcmode="lin" valueType="num">
                                      <p:cBhvr>
                                        <p:cTn id="13" dur="500" fill="hold"/>
                                        <p:tgtEl>
                                          <p:spTgt spid="66"/>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66"/>
                                        </p:tgtEl>
                                        <p:attrNameLst>
                                          <p:attrName>ppt_y</p:attrName>
                                        </p:attrNameLst>
                                      </p:cBhvr>
                                      <p:tavLst>
                                        <p:tav tm="0">
                                          <p:val>
                                            <p:strVal val="#ppt_y"/>
                                          </p:val>
                                        </p:tav>
                                        <p:tav tm="100000">
                                          <p:val>
                                            <p:strVal val="#ppt_y"/>
                                          </p:val>
                                        </p:tav>
                                      </p:tavLst>
                                    </p:anim>
                                    <p:anim calcmode="lin" valueType="num">
                                      <p:cBhvr>
                                        <p:cTn id="15" dur="500" fill="hold"/>
                                        <p:tgtEl>
                                          <p:spTgt spid="66"/>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66"/>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66"/>
                                        </p:tgtEl>
                                      </p:cBhvr>
                                    </p:animEffect>
                                  </p:childTnLst>
                                </p:cTn>
                              </p:par>
                            </p:childTnLst>
                          </p:cTn>
                        </p:par>
                        <p:par>
                          <p:cTn id="18" fill="hold">
                            <p:stCondLst>
                              <p:cond delay="1650"/>
                            </p:stCondLst>
                            <p:childTnLst>
                              <p:par>
                                <p:cTn id="19" presetID="14" presetClass="entr" presetSubtype="10" fill="hold" grpId="0" nodeType="after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randombar(horizontal)">
                                      <p:cBhvr>
                                        <p:cTn id="21" dur="500"/>
                                        <p:tgtEl>
                                          <p:spTgt spid="67"/>
                                        </p:tgtEl>
                                      </p:cBhvr>
                                    </p:animEffect>
                                  </p:childTnLst>
                                </p:cTn>
                              </p:par>
                            </p:childTnLst>
                          </p:cTn>
                        </p:par>
                        <p:par>
                          <p:cTn id="22" fill="hold">
                            <p:stCondLst>
                              <p:cond delay="2150"/>
                            </p:stCondLst>
                            <p:childTnLst>
                              <p:par>
                                <p:cTn id="23" presetID="10" presetClass="entr" presetSubtype="0" fill="hold" grpId="0" nodeType="after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fade">
                                      <p:cBhvr>
                                        <p:cTn id="2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66" grpId="0" animBg="1"/>
      <p:bldP spid="67" grpId="0"/>
      <p:bldP spid="68" grpId="0" animBg="1"/>
    </p:bldLst>
  </p:timing>
  <p:extLst mod="1">
    <p:ext uri="{E180D4A7-C9FB-4DFB-919C-405C955672EB}">
      <p14:showEvtLst xmlns:p14="http://schemas.microsoft.com/office/powerpoint/2010/main">
        <p14:playEvt time="24" objId="35"/>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 y="240001"/>
            <a:ext cx="1716659" cy="523220"/>
            <a:chOff x="1" y="378896"/>
            <a:chExt cx="1716659" cy="523220"/>
          </a:xfrm>
        </p:grpSpPr>
        <p:sp>
          <p:nvSpPr>
            <p:cNvPr id="34" name="文本框 33">
              <a:extLst>
                <a:ext uri="{FF2B5EF4-FFF2-40B4-BE49-F238E27FC236}">
                  <a16:creationId xmlns:a16="http://schemas.microsoft.com/office/drawing/2014/main" id="{A69D84BD-995A-40F3-9245-3A112D8B3EAF}"/>
                </a:ext>
              </a:extLst>
            </p:cNvPr>
            <p:cNvSpPr txBox="1"/>
            <p:nvPr/>
          </p:nvSpPr>
          <p:spPr>
            <a:xfrm>
              <a:off x="611870" y="378896"/>
              <a:ext cx="1104790"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Redis</a:t>
              </a:r>
              <a:endPar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nvGrpSpPr>
            <p:cNvPr id="35" name="组合 34"/>
            <p:cNvGrpSpPr/>
            <p:nvPr/>
          </p:nvGrpSpPr>
          <p:grpSpPr>
            <a:xfrm>
              <a:off x="1" y="425063"/>
              <a:ext cx="529962" cy="430887"/>
              <a:chOff x="1" y="363398"/>
              <a:chExt cx="529962" cy="430887"/>
            </a:xfrm>
          </p:grpSpPr>
          <p:sp>
            <p:nvSpPr>
              <p:cNvPr id="36" name="矩形 3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7" name="矩形 3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38" name="组合 37">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39" name="矩形 38">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5" name="平行四边形 44">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6" name="平行四边形 45">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7" name="平行四边形 46">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pic>
        <p:nvPicPr>
          <p:cNvPr id="2" name="图片 1">
            <a:extLst>
              <a:ext uri="{FF2B5EF4-FFF2-40B4-BE49-F238E27FC236}">
                <a16:creationId xmlns:a16="http://schemas.microsoft.com/office/drawing/2014/main" id="{333B75D9-23CA-4FDD-8ECB-320CC44B91A5}"/>
              </a:ext>
            </a:extLst>
          </p:cNvPr>
          <p:cNvPicPr>
            <a:picLocks noChangeAspect="1"/>
          </p:cNvPicPr>
          <p:nvPr/>
        </p:nvPicPr>
        <p:blipFill>
          <a:blip r:embed="rId3"/>
          <a:stretch>
            <a:fillRect/>
          </a:stretch>
        </p:blipFill>
        <p:spPr>
          <a:xfrm>
            <a:off x="0" y="2031680"/>
            <a:ext cx="12192000" cy="2794640"/>
          </a:xfrm>
          <a:prstGeom prst="rect">
            <a:avLst/>
          </a:prstGeom>
        </p:spPr>
      </p:pic>
    </p:spTree>
    <p:extLst>
      <p:ext uri="{BB962C8B-B14F-4D97-AF65-F5344CB8AC3E}">
        <p14:creationId xmlns:p14="http://schemas.microsoft.com/office/powerpoint/2010/main" val="39463026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 y="240001"/>
            <a:ext cx="1814442" cy="523220"/>
            <a:chOff x="1" y="378896"/>
            <a:chExt cx="1814442" cy="523220"/>
          </a:xfrm>
        </p:grpSpPr>
        <p:sp>
          <p:nvSpPr>
            <p:cNvPr id="34" name="文本框 33">
              <a:extLst>
                <a:ext uri="{FF2B5EF4-FFF2-40B4-BE49-F238E27FC236}">
                  <a16:creationId xmlns:a16="http://schemas.microsoft.com/office/drawing/2014/main" id="{A69D84BD-995A-40F3-9245-3A112D8B3EAF}"/>
                </a:ext>
              </a:extLst>
            </p:cNvPr>
            <p:cNvSpPr txBox="1"/>
            <p:nvPr/>
          </p:nvSpPr>
          <p:spPr>
            <a:xfrm>
              <a:off x="611870" y="378896"/>
              <a:ext cx="1202573"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Neo4j</a:t>
              </a:r>
              <a:endPar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nvGrpSpPr>
            <p:cNvPr id="35" name="组合 34"/>
            <p:cNvGrpSpPr/>
            <p:nvPr/>
          </p:nvGrpSpPr>
          <p:grpSpPr>
            <a:xfrm>
              <a:off x="1" y="425063"/>
              <a:ext cx="529962" cy="430887"/>
              <a:chOff x="1" y="363398"/>
              <a:chExt cx="529962" cy="430887"/>
            </a:xfrm>
          </p:grpSpPr>
          <p:sp>
            <p:nvSpPr>
              <p:cNvPr id="36" name="矩形 3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7" name="矩形 3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38" name="组合 37">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39" name="矩形 38">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5" name="平行四边形 44">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6" name="平行四边形 45">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7" name="平行四边形 46">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pic>
        <p:nvPicPr>
          <p:cNvPr id="3" name="图片 2">
            <a:extLst>
              <a:ext uri="{FF2B5EF4-FFF2-40B4-BE49-F238E27FC236}">
                <a16:creationId xmlns:a16="http://schemas.microsoft.com/office/drawing/2014/main" id="{B28642B3-F80B-4A76-8F5F-B6679E990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5570" y="1652519"/>
            <a:ext cx="6160860" cy="3552962"/>
          </a:xfrm>
          <a:prstGeom prst="rect">
            <a:avLst/>
          </a:prstGeom>
          <a:effectLst>
            <a:outerShdw blurRad="304800" dist="38100" dir="8100000" sx="104000" sy="104000" algn="tr" rotWithShape="0">
              <a:prstClr val="black">
                <a:alpha val="40000"/>
              </a:prstClr>
            </a:outerShdw>
          </a:effectLst>
        </p:spPr>
      </p:pic>
    </p:spTree>
    <p:extLst>
      <p:ext uri="{BB962C8B-B14F-4D97-AF65-F5344CB8AC3E}">
        <p14:creationId xmlns:p14="http://schemas.microsoft.com/office/powerpoint/2010/main" val="5196586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17A713D7-1FE1-4125-867A-925745314FD0}"/>
              </a:ext>
            </a:extLst>
          </p:cNvPr>
          <p:cNvSpPr/>
          <p:nvPr/>
        </p:nvSpPr>
        <p:spPr>
          <a:xfrm>
            <a:off x="3410037" y="1649603"/>
            <a:ext cx="8781963" cy="1871903"/>
          </a:xfrm>
          <a:custGeom>
            <a:avLst/>
            <a:gdLst/>
            <a:ahLst/>
            <a:cxnLst/>
            <a:rect l="l" t="t" r="r" b="b"/>
            <a:pathLst>
              <a:path w="6586815" h="1404000">
                <a:moveTo>
                  <a:pt x="810600" y="0"/>
                </a:moveTo>
                <a:lnTo>
                  <a:pt x="6586815" y="0"/>
                </a:lnTo>
                <a:lnTo>
                  <a:pt x="6586815" y="1404000"/>
                </a:lnTo>
                <a:lnTo>
                  <a:pt x="0" y="1404000"/>
                </a:lnTo>
                <a:close/>
              </a:path>
            </a:pathLst>
          </a:cu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6">
            <a:extLst>
              <a:ext uri="{FF2B5EF4-FFF2-40B4-BE49-F238E27FC236}">
                <a16:creationId xmlns:a16="http://schemas.microsoft.com/office/drawing/2014/main" id="{07DA43D4-0DF4-4FB5-89EC-79F8D1A878E6}"/>
              </a:ext>
            </a:extLst>
          </p:cNvPr>
          <p:cNvSpPr/>
          <p:nvPr/>
        </p:nvSpPr>
        <p:spPr>
          <a:xfrm>
            <a:off x="600" y="3478789"/>
            <a:ext cx="8432200" cy="1871903"/>
          </a:xfrm>
          <a:custGeom>
            <a:avLst/>
            <a:gdLst/>
            <a:ahLst/>
            <a:cxnLst/>
            <a:rect l="l" t="t" r="r" b="b"/>
            <a:pathLst>
              <a:path w="4284268" h="1404000">
                <a:moveTo>
                  <a:pt x="0" y="0"/>
                </a:moveTo>
                <a:lnTo>
                  <a:pt x="4284268" y="0"/>
                </a:lnTo>
                <a:lnTo>
                  <a:pt x="3473668" y="1404000"/>
                </a:lnTo>
                <a:lnTo>
                  <a:pt x="0" y="1404000"/>
                </a:lnTo>
                <a:close/>
              </a:path>
            </a:pathLst>
          </a:cu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 name="矩形 7">
            <a:extLst>
              <a:ext uri="{FF2B5EF4-FFF2-40B4-BE49-F238E27FC236}">
                <a16:creationId xmlns:a16="http://schemas.microsoft.com/office/drawing/2014/main" id="{C8969C6D-7476-4F12-B9EA-B295C5B26E88}"/>
              </a:ext>
            </a:extLst>
          </p:cNvPr>
          <p:cNvSpPr/>
          <p:nvPr/>
        </p:nvSpPr>
        <p:spPr>
          <a:xfrm>
            <a:off x="600" y="1917079"/>
            <a:ext cx="10612684" cy="3023843"/>
          </a:xfrm>
          <a:custGeom>
            <a:avLst/>
            <a:gdLst/>
            <a:ahLst/>
            <a:cxnLst/>
            <a:rect l="l" t="t" r="r" b="b"/>
            <a:pathLst>
              <a:path w="7959928" h="2268000">
                <a:moveTo>
                  <a:pt x="0" y="0"/>
                </a:moveTo>
                <a:lnTo>
                  <a:pt x="7959928" y="0"/>
                </a:lnTo>
                <a:lnTo>
                  <a:pt x="6650498" y="2268000"/>
                </a:lnTo>
                <a:lnTo>
                  <a:pt x="0" y="2268000"/>
                </a:lnTo>
                <a:close/>
              </a:path>
            </a:pathLst>
          </a:cu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5" name="TextBox 9">
            <a:extLst>
              <a:ext uri="{FF2B5EF4-FFF2-40B4-BE49-F238E27FC236}">
                <a16:creationId xmlns:a16="http://schemas.microsoft.com/office/drawing/2014/main" id="{B2130F74-0986-4BBC-889D-BE766C81EB4F}"/>
              </a:ext>
            </a:extLst>
          </p:cNvPr>
          <p:cNvSpPr txBox="1"/>
          <p:nvPr/>
        </p:nvSpPr>
        <p:spPr>
          <a:xfrm>
            <a:off x="653349" y="3692340"/>
            <a:ext cx="1394003" cy="646331"/>
          </a:xfrm>
          <a:prstGeom prst="rect">
            <a:avLst/>
          </a:prstGeom>
          <a:noFill/>
        </p:spPr>
        <p:txBody>
          <a:bodyPr wrap="square" rtlCol="0">
            <a:spAutoFit/>
          </a:bodyPr>
          <a:lstStyle/>
          <a:p>
            <a:pPr algn="ctr"/>
            <a:r>
              <a:rPr lang="en-US" altLang="zh-CN" sz="3600" b="1" dirty="0">
                <a:solidFill>
                  <a:schemeClr val="bg1"/>
                </a:solidFill>
                <a:cs typeface="+mn-ea"/>
                <a:sym typeface="+mn-lt"/>
              </a:rPr>
              <a:t>PART</a:t>
            </a:r>
          </a:p>
        </p:txBody>
      </p:sp>
      <p:sp>
        <p:nvSpPr>
          <p:cNvPr id="6" name="TextBox 10">
            <a:extLst>
              <a:ext uri="{FF2B5EF4-FFF2-40B4-BE49-F238E27FC236}">
                <a16:creationId xmlns:a16="http://schemas.microsoft.com/office/drawing/2014/main" id="{1189AFC6-5FBC-4560-B26D-28A4872F97F1}"/>
              </a:ext>
            </a:extLst>
          </p:cNvPr>
          <p:cNvSpPr txBox="1"/>
          <p:nvPr/>
        </p:nvSpPr>
        <p:spPr>
          <a:xfrm>
            <a:off x="1696149" y="2205038"/>
            <a:ext cx="2229761" cy="2447925"/>
          </a:xfrm>
          <a:prstGeom prst="rect">
            <a:avLst/>
          </a:prstGeom>
          <a:noFill/>
        </p:spPr>
        <p:txBody>
          <a:bodyPr wrap="square" rtlCol="0">
            <a:spAutoFit/>
          </a:bodyPr>
          <a:lstStyle/>
          <a:p>
            <a:pPr algn="ctr"/>
            <a:r>
              <a:rPr lang="en-US" altLang="zh-CN" sz="15335" i="1" dirty="0">
                <a:solidFill>
                  <a:schemeClr val="bg1"/>
                </a:solidFill>
                <a:latin typeface="Century Gothic" panose="020B0502020202020204" pitchFamily="34" charset="0"/>
                <a:cs typeface="+mn-ea"/>
                <a:sym typeface="+mn-lt"/>
              </a:rPr>
              <a:t>2</a:t>
            </a:r>
            <a:endParaRPr lang="zh-CN" altLang="en-US" sz="15335" i="1" dirty="0">
              <a:solidFill>
                <a:schemeClr val="bg1"/>
              </a:solidFill>
              <a:latin typeface="Century Gothic" panose="020B0502020202020204" pitchFamily="34" charset="0"/>
              <a:cs typeface="+mn-ea"/>
              <a:sym typeface="+mn-lt"/>
            </a:endParaRPr>
          </a:p>
        </p:txBody>
      </p:sp>
      <p:sp>
        <p:nvSpPr>
          <p:cNvPr id="7" name="TextBox 11">
            <a:extLst>
              <a:ext uri="{FF2B5EF4-FFF2-40B4-BE49-F238E27FC236}">
                <a16:creationId xmlns:a16="http://schemas.microsoft.com/office/drawing/2014/main" id="{90302534-FB34-4551-9F81-C0C5A3AFD4EE}"/>
              </a:ext>
            </a:extLst>
          </p:cNvPr>
          <p:cNvSpPr txBox="1"/>
          <p:nvPr/>
        </p:nvSpPr>
        <p:spPr>
          <a:xfrm>
            <a:off x="3686493" y="2669065"/>
            <a:ext cx="5724644" cy="830997"/>
          </a:xfrm>
          <a:prstGeom prst="rect">
            <a:avLst/>
          </a:prstGeom>
          <a:noFill/>
        </p:spPr>
        <p:txBody>
          <a:bodyPr wrap="none" rtlCol="0">
            <a:spAutoFit/>
          </a:bodyPr>
          <a:lstStyle/>
          <a:p>
            <a:pPr lvl="0" defTabSz="457200"/>
            <a:r>
              <a:rPr lang="zh-CN" altLang="en-US" sz="4800" b="1"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数据库性能初步分析</a:t>
            </a:r>
          </a:p>
        </p:txBody>
      </p:sp>
      <p:sp>
        <p:nvSpPr>
          <p:cNvPr id="8" name="TextBox 12">
            <a:extLst>
              <a:ext uri="{FF2B5EF4-FFF2-40B4-BE49-F238E27FC236}">
                <a16:creationId xmlns:a16="http://schemas.microsoft.com/office/drawing/2014/main" id="{87989898-2987-4AFA-9482-774C1CF3E6EE}"/>
              </a:ext>
            </a:extLst>
          </p:cNvPr>
          <p:cNvSpPr txBox="1"/>
          <p:nvPr/>
        </p:nvSpPr>
        <p:spPr>
          <a:xfrm>
            <a:off x="3686493" y="3616369"/>
            <a:ext cx="5312162" cy="305443"/>
          </a:xfrm>
          <a:prstGeom prst="rect">
            <a:avLst/>
          </a:prstGeom>
          <a:noFill/>
        </p:spPr>
        <p:txBody>
          <a:bodyPr wrap="square" lIns="80620" tIns="40310" rIns="80620" bIns="40310" rtlCol="0">
            <a:spAutoFit/>
          </a:bodyPr>
          <a:lstStyle/>
          <a:p>
            <a:pPr lvl="0" defTabSz="457200">
              <a:lnSpc>
                <a:spcPct val="114000"/>
              </a:lnSpc>
              <a:defRPr/>
            </a:pPr>
            <a:r>
              <a:rPr lang="en-US" altLang="zh-CN" sz="14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 Basic performance analysis</a:t>
            </a:r>
          </a:p>
        </p:txBody>
      </p:sp>
      <p:sp>
        <p:nvSpPr>
          <p:cNvPr id="14" name="矩形 20">
            <a:extLst>
              <a:ext uri="{FF2B5EF4-FFF2-40B4-BE49-F238E27FC236}">
                <a16:creationId xmlns:a16="http://schemas.microsoft.com/office/drawing/2014/main" id="{EFE1FAF6-ECDC-494C-9C43-777FFC9D8E10}"/>
              </a:ext>
            </a:extLst>
          </p:cNvPr>
          <p:cNvSpPr/>
          <p:nvPr/>
        </p:nvSpPr>
        <p:spPr>
          <a:xfrm>
            <a:off x="10946656" y="2093452"/>
            <a:ext cx="596045" cy="984205"/>
          </a:xfrm>
          <a:custGeom>
            <a:avLst/>
            <a:gdLst/>
            <a:ahLst/>
            <a:cxnLst/>
            <a:rect l="l" t="t" r="r" b="b"/>
            <a:pathLst>
              <a:path w="447057" h="738192">
                <a:moveTo>
                  <a:pt x="77961" y="0"/>
                </a:moveTo>
                <a:lnTo>
                  <a:pt x="447057" y="369096"/>
                </a:lnTo>
                <a:lnTo>
                  <a:pt x="77961" y="738192"/>
                </a:lnTo>
                <a:lnTo>
                  <a:pt x="0" y="660231"/>
                </a:lnTo>
                <a:lnTo>
                  <a:pt x="293910" y="366322"/>
                </a:lnTo>
                <a:lnTo>
                  <a:pt x="2775" y="751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文本框 9">
            <a:extLst>
              <a:ext uri="{FF2B5EF4-FFF2-40B4-BE49-F238E27FC236}">
                <a16:creationId xmlns:a16="http://schemas.microsoft.com/office/drawing/2014/main" id="{9726B804-47AC-4CAE-8F36-A1915D62A0CC}"/>
              </a:ext>
            </a:extLst>
          </p:cNvPr>
          <p:cNvSpPr txBox="1"/>
          <p:nvPr/>
        </p:nvSpPr>
        <p:spPr>
          <a:xfrm>
            <a:off x="6990231" y="6468990"/>
            <a:ext cx="5201769" cy="389010"/>
          </a:xfrm>
          <a:prstGeom prst="rect">
            <a:avLst/>
          </a:prstGeom>
          <a:solidFill>
            <a:srgbClr val="2CACC5"/>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zh-CN"/>
            </a:defPPr>
            <a:lvl1pPr marL="0" marR="0" indent="0" algn="ctr" defTabSz="914400" eaLnBrk="1" latinLnBrk="0" hangingPunct="1">
              <a:lnSpc>
                <a:spcPct val="100000"/>
              </a:lnSpc>
              <a:buClrTx/>
              <a:buSzTx/>
              <a:buNone/>
              <a:tabLst/>
              <a:defRPr kumimoji="0" sz="2000" b="0" i="0" u="none" strike="noStrike" cap="none" normalizeH="0" baseline="0">
                <a:ln>
                  <a:noFill/>
                </a:ln>
                <a:solidFill>
                  <a:schemeClr val="bg1"/>
                </a:solidFill>
                <a:effectLst/>
                <a:latin typeface="+mj-ea"/>
                <a:ea typeface="+mj-ea"/>
              </a:defRPr>
            </a:lvl1pPr>
          </a:lstStyle>
          <a:p>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傅尔正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田翔宇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赵予珩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朱秦</a:t>
            </a:r>
          </a:p>
        </p:txBody>
      </p:sp>
    </p:spTree>
    <p:extLst>
      <p:ext uri="{BB962C8B-B14F-4D97-AF65-F5344CB8AC3E}">
        <p14:creationId xmlns:p14="http://schemas.microsoft.com/office/powerpoint/2010/main" val="1868457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0-#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anim calcmode="lin" valueType="num">
                                      <p:cBhvr>
                                        <p:cTn id="25" dur="750" fill="hold"/>
                                        <p:tgtEl>
                                          <p:spTgt spid="5"/>
                                        </p:tgtEl>
                                        <p:attrNameLst>
                                          <p:attrName>ppt_x</p:attrName>
                                        </p:attrNameLst>
                                      </p:cBhvr>
                                      <p:tavLst>
                                        <p:tav tm="0">
                                          <p:val>
                                            <p:strVal val="#ppt_x"/>
                                          </p:val>
                                        </p:tav>
                                        <p:tav tm="100000">
                                          <p:val>
                                            <p:strVal val="#ppt_x"/>
                                          </p:val>
                                        </p:tav>
                                      </p:tavLst>
                                    </p:anim>
                                    <p:anim calcmode="lin" valueType="num">
                                      <p:cBhvr>
                                        <p:cTn id="26" dur="750" fill="hold"/>
                                        <p:tgtEl>
                                          <p:spTgt spid="5"/>
                                        </p:tgtEl>
                                        <p:attrNameLst>
                                          <p:attrName>ppt_y</p:attrName>
                                        </p:attrNameLst>
                                      </p:cBhvr>
                                      <p:tavLst>
                                        <p:tav tm="0">
                                          <p:val>
                                            <p:strVal val="#ppt_y+.1"/>
                                          </p:val>
                                        </p:tav>
                                        <p:tav tm="100000">
                                          <p:val>
                                            <p:strVal val="#ppt_y"/>
                                          </p:val>
                                        </p:tav>
                                      </p:tavLst>
                                    </p:anim>
                                  </p:childTnLst>
                                </p:cTn>
                              </p:par>
                            </p:childTnLst>
                          </p:cTn>
                        </p:par>
                        <p:par>
                          <p:cTn id="27" fill="hold">
                            <p:stCondLst>
                              <p:cond delay="3250"/>
                            </p:stCondLst>
                            <p:childTnLst>
                              <p:par>
                                <p:cTn id="28" presetID="49" presetClass="entr" presetSubtype="0"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style.rotation</p:attrName>
                                        </p:attrNameLst>
                                      </p:cBhvr>
                                      <p:tavLst>
                                        <p:tav tm="0">
                                          <p:val>
                                            <p:fltVal val="360"/>
                                          </p:val>
                                        </p:tav>
                                        <p:tav tm="100000">
                                          <p:val>
                                            <p:fltVal val="0"/>
                                          </p:val>
                                        </p:tav>
                                      </p:tavLst>
                                    </p:anim>
                                    <p:animEffect transition="in" filter="fade">
                                      <p:cBhvr>
                                        <p:cTn id="33" dur="500"/>
                                        <p:tgtEl>
                                          <p:spTgt spid="6"/>
                                        </p:tgtEl>
                                      </p:cBhvr>
                                    </p:animEffect>
                                  </p:childTnLst>
                                </p:cTn>
                              </p:par>
                            </p:childTnLst>
                          </p:cTn>
                        </p:par>
                        <p:par>
                          <p:cTn id="34" fill="hold">
                            <p:stCondLst>
                              <p:cond delay="375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7"/>
                                        </p:tgtEl>
                                        <p:attrNameLst>
                                          <p:attrName>ppt_y</p:attrName>
                                        </p:attrNameLst>
                                      </p:cBhvr>
                                      <p:tavLst>
                                        <p:tav tm="0">
                                          <p:val>
                                            <p:strVal val="#ppt_y"/>
                                          </p:val>
                                        </p:tav>
                                        <p:tav tm="100000">
                                          <p:val>
                                            <p:strVal val="#ppt_y"/>
                                          </p:val>
                                        </p:tav>
                                      </p:tavLst>
                                    </p:anim>
                                    <p:anim calcmode="lin" valueType="num">
                                      <p:cBhvr>
                                        <p:cTn id="3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7"/>
                                        </p:tgtEl>
                                      </p:cBhvr>
                                    </p:animEffect>
                                  </p:childTnLst>
                                </p:cTn>
                              </p:par>
                            </p:childTnLst>
                          </p:cTn>
                        </p:par>
                        <p:par>
                          <p:cTn id="42" fill="hold">
                            <p:stCondLst>
                              <p:cond delay="4650"/>
                            </p:stCondLst>
                            <p:childTnLst>
                              <p:par>
                                <p:cTn id="43" presetID="42" presetClass="entr" presetSubtype="0"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childTnLst>
                          </p:cTn>
                        </p:par>
                        <p:par>
                          <p:cTn id="48" fill="hold">
                            <p:stCondLst>
                              <p:cond delay="5650"/>
                            </p:stCondLst>
                            <p:childTnLst>
                              <p:par>
                                <p:cTn id="49" presetID="10" presetClass="entr" presetSubtype="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p:bldP spid="6" grpId="0"/>
      <p:bldP spid="7" grpId="0"/>
      <p:bldP spid="8" grpId="0"/>
      <p:bldP spid="14" grpId="0" bldLvl="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a:extLst>
              <a:ext uri="{FF2B5EF4-FFF2-40B4-BE49-F238E27FC236}">
                <a16:creationId xmlns:a16="http://schemas.microsoft.com/office/drawing/2014/main" id="{7B5F98E5-0870-497C-B2A6-8C747CC2ADA7}"/>
              </a:ext>
            </a:extLst>
          </p:cNvPr>
          <p:cNvGrpSpPr/>
          <p:nvPr/>
        </p:nvGrpSpPr>
        <p:grpSpPr>
          <a:xfrm>
            <a:off x="2240756" y="915214"/>
            <a:ext cx="7710488" cy="430887"/>
            <a:chOff x="2240756" y="915214"/>
            <a:chExt cx="7710488" cy="430887"/>
          </a:xfrm>
        </p:grpSpPr>
        <p:sp>
          <p:nvSpPr>
            <p:cNvPr id="49" name="矩形 48">
              <a:extLst>
                <a:ext uri="{FF2B5EF4-FFF2-40B4-BE49-F238E27FC236}">
                  <a16:creationId xmlns:a16="http://schemas.microsoft.com/office/drawing/2014/main" id="{D253148C-8E97-45CF-8C1D-B559E6EEE144}"/>
                </a:ext>
              </a:extLst>
            </p:cNvPr>
            <p:cNvSpPr/>
            <p:nvPr/>
          </p:nvSpPr>
          <p:spPr>
            <a:xfrm>
              <a:off x="2240756" y="915214"/>
              <a:ext cx="7710488" cy="430887"/>
            </a:xfrm>
            <a:prstGeom prst="rect">
              <a:avLst/>
            </a:prstGeom>
            <a:noFill/>
            <a:ln>
              <a:noFill/>
            </a:ln>
          </p:spPr>
          <p:txBody>
            <a:bodyPr vert="horz" wrap="square" lIns="0" tIns="0" rIns="0" bIns="0" numCol="1" anchor="t" anchorCtr="0" compatLnSpc="1">
              <a:spAutoFit/>
            </a:bodyPr>
            <a:lstStyle/>
            <a:p>
              <a:pPr algn="ctr"/>
              <a:r>
                <a:rPr lang="en-US" altLang="zh-CN"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Insert</a:t>
              </a:r>
              <a:endParaRPr lang="zh-CN" altLang="en-US"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0" name="箭头: V 形 49">
              <a:extLst>
                <a:ext uri="{FF2B5EF4-FFF2-40B4-BE49-F238E27FC236}">
                  <a16:creationId xmlns:a16="http://schemas.microsoft.com/office/drawing/2014/main" id="{03624AE3-EBDD-4A5E-B356-C3CBFACA38FD}"/>
                </a:ext>
              </a:extLst>
            </p:cNvPr>
            <p:cNvSpPr/>
            <p:nvPr/>
          </p:nvSpPr>
          <p:spPr>
            <a:xfrm flipV="1">
              <a:off x="4341918"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1" name="箭头: V 形 50">
              <a:extLst>
                <a:ext uri="{FF2B5EF4-FFF2-40B4-BE49-F238E27FC236}">
                  <a16:creationId xmlns:a16="http://schemas.microsoft.com/office/drawing/2014/main" id="{AC1EEF34-C808-4D76-B741-B66FCA695268}"/>
                </a:ext>
              </a:extLst>
            </p:cNvPr>
            <p:cNvSpPr/>
            <p:nvPr/>
          </p:nvSpPr>
          <p:spPr>
            <a:xfrm flipV="1">
              <a:off x="4601678"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2" name="箭头: V 形 51">
              <a:extLst>
                <a:ext uri="{FF2B5EF4-FFF2-40B4-BE49-F238E27FC236}">
                  <a16:creationId xmlns:a16="http://schemas.microsoft.com/office/drawing/2014/main" id="{56653E17-39FE-4307-8C1C-B676D1D2823E}"/>
                </a:ext>
              </a:extLst>
            </p:cNvPr>
            <p:cNvSpPr/>
            <p:nvPr/>
          </p:nvSpPr>
          <p:spPr>
            <a:xfrm flipH="1" flipV="1">
              <a:off x="7494624"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3" name="箭头: V 形 52">
              <a:extLst>
                <a:ext uri="{FF2B5EF4-FFF2-40B4-BE49-F238E27FC236}">
                  <a16:creationId xmlns:a16="http://schemas.microsoft.com/office/drawing/2014/main" id="{6FF6B34B-A9C2-447B-9FA0-1BD02B6495BC}"/>
                </a:ext>
              </a:extLst>
            </p:cNvPr>
            <p:cNvSpPr/>
            <p:nvPr/>
          </p:nvSpPr>
          <p:spPr>
            <a:xfrm flipH="1" flipV="1">
              <a:off x="7234862"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58" name="圆角矩形 227">
            <a:extLst>
              <a:ext uri="{FF2B5EF4-FFF2-40B4-BE49-F238E27FC236}">
                <a16:creationId xmlns:a16="http://schemas.microsoft.com/office/drawing/2014/main" id="{810ECC93-3407-42B5-95F6-79B3C93DA319}"/>
              </a:ext>
            </a:extLst>
          </p:cNvPr>
          <p:cNvSpPr/>
          <p:nvPr/>
        </p:nvSpPr>
        <p:spPr>
          <a:xfrm>
            <a:off x="1416825" y="2317070"/>
            <a:ext cx="9278705" cy="3717970"/>
          </a:xfrm>
          <a:prstGeom prst="roundRect">
            <a:avLst>
              <a:gd name="adj" fmla="val 4556"/>
            </a:avLst>
          </a:prstGeom>
          <a:solidFill>
            <a:srgbClr val="F7F7F7"/>
          </a:solidFill>
          <a:ln w="9525" cap="flat">
            <a:solidFill>
              <a:schemeClr val="bg1">
                <a:lumMod val="75000"/>
              </a:schemeClr>
            </a:solidFill>
            <a:custDash>
              <a:ds d="380000" sp="120000"/>
            </a:custDash>
            <a:bevel/>
          </a:ln>
        </p:spPr>
        <p:txBody>
          <a:bodyPr wrap="square" lIns="0" tIns="0" rIns="0" bIns="0" rtlCol="0" anchor="ctr"/>
          <a:lstStyle/>
          <a:p>
            <a:endParaRPr sz="912" dirty="0">
              <a:solidFill>
                <a:srgbClr val="3E3938"/>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9" name="任意多边形 228">
            <a:extLst>
              <a:ext uri="{FF2B5EF4-FFF2-40B4-BE49-F238E27FC236}">
                <a16:creationId xmlns:a16="http://schemas.microsoft.com/office/drawing/2014/main" id="{E62E28D2-3E66-4EB1-8E7C-3363E9B7DC36}"/>
              </a:ext>
            </a:extLst>
          </p:cNvPr>
          <p:cNvSpPr/>
          <p:nvPr/>
        </p:nvSpPr>
        <p:spPr>
          <a:xfrm>
            <a:off x="1611121" y="2142559"/>
            <a:ext cx="2432000"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rgbClr val="2CACC5"/>
          </a:solidFill>
          <a:ln w="15200" cap="flat">
            <a:noFill/>
            <a:bevel/>
          </a:ln>
        </p:spPr>
        <p:txBody>
          <a:bodyPr wrap="square" lIns="36000" tIns="0" rIns="36000" bIns="0" rtlCol="0" anchor="ctr"/>
          <a:lstStyle/>
          <a:p>
            <a:pPr algn="ctr">
              <a:lnSpc>
                <a:spcPct val="100000"/>
              </a:lnSpc>
            </a:pPr>
            <a:r>
              <a:rPr lang="en-US" altLang="zh-CN" sz="20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Insert to empty DB</a:t>
            </a:r>
            <a:endParaRPr sz="20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6" name="ï$1íḓé">
            <a:extLst>
              <a:ext uri="{FF2B5EF4-FFF2-40B4-BE49-F238E27FC236}">
                <a16:creationId xmlns:a16="http://schemas.microsoft.com/office/drawing/2014/main" id="{A654B632-ADC4-48DD-8199-1FF303E7C874}"/>
              </a:ext>
            </a:extLst>
          </p:cNvPr>
          <p:cNvSpPr/>
          <p:nvPr/>
        </p:nvSpPr>
        <p:spPr>
          <a:xfrm>
            <a:off x="1783507" y="2844504"/>
            <a:ext cx="10176264" cy="346137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Autofit/>
          </a:bodyPr>
          <a:lstStyle/>
          <a:p>
            <a:pPr fontAlgn="t"/>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导入</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20020-01-01-0.json</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34423</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条</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Event</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）到空数据库</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fontAlgn="t"/>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MySQL: Total </a:t>
            </a:r>
            <a:r>
              <a:rPr lang="es-ES" altLang="zh-CN" sz="2000" dirty="0">
                <a:latin typeface="微软雅黑" panose="020B0503020204020204" pitchFamily="34" charset="-122"/>
                <a:ea typeface="微软雅黑" panose="020B0503020204020204" pitchFamily="34" charset="-122"/>
                <a:cs typeface="Courier New" panose="02070309020205020404" pitchFamily="49" charset="0"/>
              </a:rPr>
              <a:t>125.044254 s --&gt; Average 3.63 ms / event</a:t>
            </a: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Redis:	Total </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51.359116 s --&gt; Average 1.50 </a:t>
            </a:r>
            <a:r>
              <a:rPr lang="en-US" altLang="zh-CN" sz="2000" dirty="0" err="1">
                <a:latin typeface="微软雅黑" panose="020B0503020204020204" pitchFamily="34" charset="-122"/>
                <a:ea typeface="微软雅黑" panose="020B0503020204020204" pitchFamily="34" charset="-122"/>
                <a:cs typeface="Courier New" panose="02070309020205020404" pitchFamily="49" charset="0"/>
              </a:rPr>
              <a:t>ms</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 / event</a:t>
            </a: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Neo4j:	Total 1133.903059 s </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--&gt; Average 32.94 </a:t>
            </a:r>
            <a:r>
              <a:rPr lang="en-US" altLang="zh-CN" sz="2000" dirty="0" err="1">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ms</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 event (With py2neo)</a:t>
            </a: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Total 96 s (</a:t>
            </a:r>
            <a:r>
              <a:rPr lang="en-US" altLang="zh-CN" sz="2000" dirty="0" err="1">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approx</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--&gt; Average 2,78 </a:t>
            </a:r>
            <a:r>
              <a:rPr lang="en-US" altLang="zh-CN" sz="2000" dirty="0" err="1">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ms</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 event (With CSV file)</a:t>
            </a: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With Index on </a:t>
            </a:r>
            <a:r>
              <a:rPr lang="en-US" altLang="zh-CN" sz="2000" dirty="0" err="1">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actor_id</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a:t>
            </a:r>
            <a:r>
              <a:rPr lang="en-US" altLang="zh-CN" sz="2000" dirty="0" err="1">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repo_id</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p:txBody>
      </p:sp>
      <p:grpSp>
        <p:nvGrpSpPr>
          <p:cNvPr id="33" name="组合 32"/>
          <p:cNvGrpSpPr/>
          <p:nvPr/>
        </p:nvGrpSpPr>
        <p:grpSpPr>
          <a:xfrm>
            <a:off x="1" y="240001"/>
            <a:ext cx="2232826" cy="523220"/>
            <a:chOff x="1" y="378896"/>
            <a:chExt cx="2232826" cy="523220"/>
          </a:xfrm>
        </p:grpSpPr>
        <p:sp>
          <p:nvSpPr>
            <p:cNvPr id="34" name="文本框 33">
              <a:extLst>
                <a:ext uri="{FF2B5EF4-FFF2-40B4-BE49-F238E27FC236}">
                  <a16:creationId xmlns:a16="http://schemas.microsoft.com/office/drawing/2014/main" id="{A69D84BD-995A-40F3-9245-3A112D8B3EAF}"/>
                </a:ext>
              </a:extLst>
            </p:cNvPr>
            <p:cNvSpPr txBox="1"/>
            <p:nvPr/>
          </p:nvSpPr>
          <p:spPr>
            <a:xfrm>
              <a:off x="611870" y="378896"/>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对比分析</a:t>
              </a:r>
            </a:p>
          </p:txBody>
        </p:sp>
        <p:grpSp>
          <p:nvGrpSpPr>
            <p:cNvPr id="35" name="组合 34"/>
            <p:cNvGrpSpPr/>
            <p:nvPr/>
          </p:nvGrpSpPr>
          <p:grpSpPr>
            <a:xfrm>
              <a:off x="1" y="425063"/>
              <a:ext cx="529962" cy="430887"/>
              <a:chOff x="1" y="363398"/>
              <a:chExt cx="529962" cy="430887"/>
            </a:xfrm>
          </p:grpSpPr>
          <p:sp>
            <p:nvSpPr>
              <p:cNvPr id="36" name="矩形 3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7" name="矩形 3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38" name="组合 37">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39" name="矩形 38">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5" name="平行四边形 44">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6" name="平行四边形 45">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7" name="平行四边形 46">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Tree>
    <p:extLst>
      <p:ext uri="{BB962C8B-B14F-4D97-AF65-F5344CB8AC3E}">
        <p14:creationId xmlns:p14="http://schemas.microsoft.com/office/powerpoint/2010/main" val="1564030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a:extLst>
              <a:ext uri="{FF2B5EF4-FFF2-40B4-BE49-F238E27FC236}">
                <a16:creationId xmlns:a16="http://schemas.microsoft.com/office/drawing/2014/main" id="{7B5F98E5-0870-497C-B2A6-8C747CC2ADA7}"/>
              </a:ext>
            </a:extLst>
          </p:cNvPr>
          <p:cNvGrpSpPr/>
          <p:nvPr/>
        </p:nvGrpSpPr>
        <p:grpSpPr>
          <a:xfrm>
            <a:off x="2240756" y="915214"/>
            <a:ext cx="7710488" cy="430887"/>
            <a:chOff x="2240756" y="915214"/>
            <a:chExt cx="7710488" cy="430887"/>
          </a:xfrm>
        </p:grpSpPr>
        <p:sp>
          <p:nvSpPr>
            <p:cNvPr id="49" name="矩形 48">
              <a:extLst>
                <a:ext uri="{FF2B5EF4-FFF2-40B4-BE49-F238E27FC236}">
                  <a16:creationId xmlns:a16="http://schemas.microsoft.com/office/drawing/2014/main" id="{D253148C-8E97-45CF-8C1D-B559E6EEE144}"/>
                </a:ext>
              </a:extLst>
            </p:cNvPr>
            <p:cNvSpPr/>
            <p:nvPr/>
          </p:nvSpPr>
          <p:spPr>
            <a:xfrm>
              <a:off x="2240756" y="915214"/>
              <a:ext cx="7710488" cy="430887"/>
            </a:xfrm>
            <a:prstGeom prst="rect">
              <a:avLst/>
            </a:prstGeom>
            <a:noFill/>
            <a:ln>
              <a:noFill/>
            </a:ln>
          </p:spPr>
          <p:txBody>
            <a:bodyPr vert="horz" wrap="square" lIns="0" tIns="0" rIns="0" bIns="0" numCol="1" anchor="t" anchorCtr="0" compatLnSpc="1">
              <a:spAutoFit/>
            </a:bodyPr>
            <a:lstStyle/>
            <a:p>
              <a:pPr algn="ctr"/>
              <a:r>
                <a:rPr lang="en-US" altLang="zh-CN"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Insert</a:t>
              </a:r>
              <a:endParaRPr lang="zh-CN" altLang="en-US"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0" name="箭头: V 形 49">
              <a:extLst>
                <a:ext uri="{FF2B5EF4-FFF2-40B4-BE49-F238E27FC236}">
                  <a16:creationId xmlns:a16="http://schemas.microsoft.com/office/drawing/2014/main" id="{03624AE3-EBDD-4A5E-B356-C3CBFACA38FD}"/>
                </a:ext>
              </a:extLst>
            </p:cNvPr>
            <p:cNvSpPr/>
            <p:nvPr/>
          </p:nvSpPr>
          <p:spPr>
            <a:xfrm flipV="1">
              <a:off x="4341918"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1" name="箭头: V 形 50">
              <a:extLst>
                <a:ext uri="{FF2B5EF4-FFF2-40B4-BE49-F238E27FC236}">
                  <a16:creationId xmlns:a16="http://schemas.microsoft.com/office/drawing/2014/main" id="{AC1EEF34-C808-4D76-B741-B66FCA695268}"/>
                </a:ext>
              </a:extLst>
            </p:cNvPr>
            <p:cNvSpPr/>
            <p:nvPr/>
          </p:nvSpPr>
          <p:spPr>
            <a:xfrm flipV="1">
              <a:off x="4601678"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2" name="箭头: V 形 51">
              <a:extLst>
                <a:ext uri="{FF2B5EF4-FFF2-40B4-BE49-F238E27FC236}">
                  <a16:creationId xmlns:a16="http://schemas.microsoft.com/office/drawing/2014/main" id="{56653E17-39FE-4307-8C1C-B676D1D2823E}"/>
                </a:ext>
              </a:extLst>
            </p:cNvPr>
            <p:cNvSpPr/>
            <p:nvPr/>
          </p:nvSpPr>
          <p:spPr>
            <a:xfrm flipH="1" flipV="1">
              <a:off x="7494624"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3" name="箭头: V 形 52">
              <a:extLst>
                <a:ext uri="{FF2B5EF4-FFF2-40B4-BE49-F238E27FC236}">
                  <a16:creationId xmlns:a16="http://schemas.microsoft.com/office/drawing/2014/main" id="{6FF6B34B-A9C2-447B-9FA0-1BD02B6495BC}"/>
                </a:ext>
              </a:extLst>
            </p:cNvPr>
            <p:cNvSpPr/>
            <p:nvPr/>
          </p:nvSpPr>
          <p:spPr>
            <a:xfrm flipH="1" flipV="1">
              <a:off x="7234862"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58" name="圆角矩形 227">
            <a:extLst>
              <a:ext uri="{FF2B5EF4-FFF2-40B4-BE49-F238E27FC236}">
                <a16:creationId xmlns:a16="http://schemas.microsoft.com/office/drawing/2014/main" id="{810ECC93-3407-42B5-95F6-79B3C93DA319}"/>
              </a:ext>
            </a:extLst>
          </p:cNvPr>
          <p:cNvSpPr/>
          <p:nvPr/>
        </p:nvSpPr>
        <p:spPr>
          <a:xfrm>
            <a:off x="1416825" y="2317070"/>
            <a:ext cx="9278705" cy="3717970"/>
          </a:xfrm>
          <a:prstGeom prst="roundRect">
            <a:avLst>
              <a:gd name="adj" fmla="val 4556"/>
            </a:avLst>
          </a:prstGeom>
          <a:solidFill>
            <a:srgbClr val="F7F7F7"/>
          </a:solidFill>
          <a:ln w="9525" cap="flat">
            <a:solidFill>
              <a:schemeClr val="bg1">
                <a:lumMod val="75000"/>
              </a:schemeClr>
            </a:solidFill>
            <a:custDash>
              <a:ds d="380000" sp="120000"/>
            </a:custDash>
            <a:bevel/>
          </a:ln>
        </p:spPr>
        <p:txBody>
          <a:bodyPr wrap="square" lIns="0" tIns="0" rIns="0" bIns="0" rtlCol="0" anchor="ctr"/>
          <a:lstStyle/>
          <a:p>
            <a:endParaRPr sz="912" dirty="0">
              <a:solidFill>
                <a:srgbClr val="3E3938"/>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9" name="任意多边形 228">
            <a:extLst>
              <a:ext uri="{FF2B5EF4-FFF2-40B4-BE49-F238E27FC236}">
                <a16:creationId xmlns:a16="http://schemas.microsoft.com/office/drawing/2014/main" id="{E62E28D2-3E66-4EB1-8E7C-3363E9B7DC36}"/>
              </a:ext>
            </a:extLst>
          </p:cNvPr>
          <p:cNvSpPr/>
          <p:nvPr/>
        </p:nvSpPr>
        <p:spPr>
          <a:xfrm>
            <a:off x="1611121" y="2142559"/>
            <a:ext cx="2432000"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rgbClr val="2CACC5"/>
          </a:solidFill>
          <a:ln w="15200" cap="flat">
            <a:noFill/>
            <a:bevel/>
          </a:ln>
        </p:spPr>
        <p:txBody>
          <a:bodyPr wrap="square" lIns="36000" tIns="0" rIns="36000" bIns="0" rtlCol="0" anchor="ctr"/>
          <a:lstStyle/>
          <a:p>
            <a:pPr algn="ctr">
              <a:lnSpc>
                <a:spcPct val="100000"/>
              </a:lnSpc>
            </a:pPr>
            <a:r>
              <a:rPr lang="en-US" altLang="zh-CN" sz="20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Insert to DB</a:t>
            </a:r>
            <a:endParaRPr sz="20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6" name="ï$1íḓé">
            <a:extLst>
              <a:ext uri="{FF2B5EF4-FFF2-40B4-BE49-F238E27FC236}">
                <a16:creationId xmlns:a16="http://schemas.microsoft.com/office/drawing/2014/main" id="{A654B632-ADC4-48DD-8199-1FF303E7C874}"/>
              </a:ext>
            </a:extLst>
          </p:cNvPr>
          <p:cNvSpPr/>
          <p:nvPr/>
        </p:nvSpPr>
        <p:spPr>
          <a:xfrm>
            <a:off x="1783507" y="2844504"/>
            <a:ext cx="10176264" cy="346137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Autofit/>
          </a:bodyPr>
          <a:lstStyle/>
          <a:p>
            <a:pPr fontAlgn="t"/>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导入</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20020-01-01-1.json</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32719</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条</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Event</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）到有一定数据量的数据库</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fontAlgn="t"/>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MySQL: Total </a:t>
            </a:r>
            <a:r>
              <a:rPr lang="es-ES" altLang="zh-CN" sz="2000" dirty="0">
                <a:latin typeface="微软雅黑" panose="020B0503020204020204" pitchFamily="34" charset="-122"/>
                <a:ea typeface="微软雅黑" panose="020B0503020204020204" pitchFamily="34" charset="-122"/>
                <a:cs typeface="Courier New" panose="02070309020205020404" pitchFamily="49" charset="0"/>
              </a:rPr>
              <a:t>104.973664 s --&gt; Average 3</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.21</a:t>
            </a:r>
            <a:r>
              <a:rPr lang="es-ES" altLang="zh-CN" sz="2000" dirty="0">
                <a:latin typeface="微软雅黑" panose="020B0503020204020204" pitchFamily="34" charset="-122"/>
                <a:ea typeface="微软雅黑" panose="020B0503020204020204" pitchFamily="34" charset="-122"/>
                <a:cs typeface="Courier New" panose="02070309020205020404" pitchFamily="49" charset="0"/>
              </a:rPr>
              <a:t> ms / event</a:t>
            </a: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Redis:	Total </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47.44255 s --&gt; Average 1.45 </a:t>
            </a:r>
            <a:r>
              <a:rPr lang="en-US" altLang="zh-CN" sz="2000" dirty="0" err="1">
                <a:latin typeface="微软雅黑" panose="020B0503020204020204" pitchFamily="34" charset="-122"/>
                <a:ea typeface="微软雅黑" panose="020B0503020204020204" pitchFamily="34" charset="-122"/>
                <a:cs typeface="Courier New" panose="02070309020205020404" pitchFamily="49" charset="0"/>
              </a:rPr>
              <a:t>ms</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 / event</a:t>
            </a: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Neo4j:	Total 1044.110624 s </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--&gt; Average 31.91 </a:t>
            </a:r>
            <a:r>
              <a:rPr lang="en-US" altLang="zh-CN" sz="2000" dirty="0" err="1">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ms</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 event (With py2neo)</a:t>
            </a: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With Index on </a:t>
            </a:r>
            <a:r>
              <a:rPr lang="en-US" altLang="zh-CN" sz="2000" dirty="0" err="1">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actor_id</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a:t>
            </a:r>
            <a:r>
              <a:rPr lang="en-US" altLang="zh-CN" sz="2000" dirty="0" err="1">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repo_id</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fontAlgn="t">
              <a:lnSpc>
                <a:spcPct val="150000"/>
              </a:lnSpc>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p:txBody>
      </p:sp>
      <p:grpSp>
        <p:nvGrpSpPr>
          <p:cNvPr id="33" name="组合 32"/>
          <p:cNvGrpSpPr/>
          <p:nvPr/>
        </p:nvGrpSpPr>
        <p:grpSpPr>
          <a:xfrm>
            <a:off x="1" y="240001"/>
            <a:ext cx="2232826" cy="523220"/>
            <a:chOff x="1" y="378896"/>
            <a:chExt cx="2232826" cy="523220"/>
          </a:xfrm>
        </p:grpSpPr>
        <p:sp>
          <p:nvSpPr>
            <p:cNvPr id="34" name="文本框 33">
              <a:extLst>
                <a:ext uri="{FF2B5EF4-FFF2-40B4-BE49-F238E27FC236}">
                  <a16:creationId xmlns:a16="http://schemas.microsoft.com/office/drawing/2014/main" id="{A69D84BD-995A-40F3-9245-3A112D8B3EAF}"/>
                </a:ext>
              </a:extLst>
            </p:cNvPr>
            <p:cNvSpPr txBox="1"/>
            <p:nvPr/>
          </p:nvSpPr>
          <p:spPr>
            <a:xfrm>
              <a:off x="611870" y="378896"/>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对比分析</a:t>
              </a:r>
            </a:p>
          </p:txBody>
        </p:sp>
        <p:grpSp>
          <p:nvGrpSpPr>
            <p:cNvPr id="35" name="组合 34"/>
            <p:cNvGrpSpPr/>
            <p:nvPr/>
          </p:nvGrpSpPr>
          <p:grpSpPr>
            <a:xfrm>
              <a:off x="1" y="425063"/>
              <a:ext cx="529962" cy="430887"/>
              <a:chOff x="1" y="363398"/>
              <a:chExt cx="529962" cy="430887"/>
            </a:xfrm>
          </p:grpSpPr>
          <p:sp>
            <p:nvSpPr>
              <p:cNvPr id="36" name="矩形 3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7" name="矩形 3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38" name="组合 37">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39" name="矩形 38">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5" name="平行四边形 44">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6" name="平行四边形 45">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7" name="平行四边形 46">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Tree>
    <p:extLst>
      <p:ext uri="{BB962C8B-B14F-4D97-AF65-F5344CB8AC3E}">
        <p14:creationId xmlns:p14="http://schemas.microsoft.com/office/powerpoint/2010/main" val="42457642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a:extLst>
              <a:ext uri="{FF2B5EF4-FFF2-40B4-BE49-F238E27FC236}">
                <a16:creationId xmlns:a16="http://schemas.microsoft.com/office/drawing/2014/main" id="{7B5F98E5-0870-497C-B2A6-8C747CC2ADA7}"/>
              </a:ext>
            </a:extLst>
          </p:cNvPr>
          <p:cNvGrpSpPr/>
          <p:nvPr/>
        </p:nvGrpSpPr>
        <p:grpSpPr>
          <a:xfrm>
            <a:off x="2240756" y="915214"/>
            <a:ext cx="7710488" cy="430887"/>
            <a:chOff x="2240756" y="915214"/>
            <a:chExt cx="7710488" cy="430887"/>
          </a:xfrm>
        </p:grpSpPr>
        <p:sp>
          <p:nvSpPr>
            <p:cNvPr id="49" name="矩形 48">
              <a:extLst>
                <a:ext uri="{FF2B5EF4-FFF2-40B4-BE49-F238E27FC236}">
                  <a16:creationId xmlns:a16="http://schemas.microsoft.com/office/drawing/2014/main" id="{D253148C-8E97-45CF-8C1D-B559E6EEE144}"/>
                </a:ext>
              </a:extLst>
            </p:cNvPr>
            <p:cNvSpPr/>
            <p:nvPr/>
          </p:nvSpPr>
          <p:spPr>
            <a:xfrm>
              <a:off x="2240756" y="915214"/>
              <a:ext cx="7710488" cy="430887"/>
            </a:xfrm>
            <a:prstGeom prst="rect">
              <a:avLst/>
            </a:prstGeom>
            <a:noFill/>
            <a:ln>
              <a:noFill/>
            </a:ln>
          </p:spPr>
          <p:txBody>
            <a:bodyPr vert="horz" wrap="square" lIns="0" tIns="0" rIns="0" bIns="0" numCol="1" anchor="t" anchorCtr="0" compatLnSpc="1">
              <a:spAutoFit/>
            </a:bodyPr>
            <a:lstStyle/>
            <a:p>
              <a:pPr algn="ctr"/>
              <a:r>
                <a:rPr lang="en-US" altLang="zh-CN"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Insert</a:t>
              </a:r>
              <a:endParaRPr lang="zh-CN" altLang="en-US"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0" name="箭头: V 形 49">
              <a:extLst>
                <a:ext uri="{FF2B5EF4-FFF2-40B4-BE49-F238E27FC236}">
                  <a16:creationId xmlns:a16="http://schemas.microsoft.com/office/drawing/2014/main" id="{03624AE3-EBDD-4A5E-B356-C3CBFACA38FD}"/>
                </a:ext>
              </a:extLst>
            </p:cNvPr>
            <p:cNvSpPr/>
            <p:nvPr/>
          </p:nvSpPr>
          <p:spPr>
            <a:xfrm flipV="1">
              <a:off x="4341918"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1" name="箭头: V 形 50">
              <a:extLst>
                <a:ext uri="{FF2B5EF4-FFF2-40B4-BE49-F238E27FC236}">
                  <a16:creationId xmlns:a16="http://schemas.microsoft.com/office/drawing/2014/main" id="{AC1EEF34-C808-4D76-B741-B66FCA695268}"/>
                </a:ext>
              </a:extLst>
            </p:cNvPr>
            <p:cNvSpPr/>
            <p:nvPr/>
          </p:nvSpPr>
          <p:spPr>
            <a:xfrm flipV="1">
              <a:off x="4601678"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2" name="箭头: V 形 51">
              <a:extLst>
                <a:ext uri="{FF2B5EF4-FFF2-40B4-BE49-F238E27FC236}">
                  <a16:creationId xmlns:a16="http://schemas.microsoft.com/office/drawing/2014/main" id="{56653E17-39FE-4307-8C1C-B676D1D2823E}"/>
                </a:ext>
              </a:extLst>
            </p:cNvPr>
            <p:cNvSpPr/>
            <p:nvPr/>
          </p:nvSpPr>
          <p:spPr>
            <a:xfrm flipH="1" flipV="1">
              <a:off x="7494624"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3" name="箭头: V 形 52">
              <a:extLst>
                <a:ext uri="{FF2B5EF4-FFF2-40B4-BE49-F238E27FC236}">
                  <a16:creationId xmlns:a16="http://schemas.microsoft.com/office/drawing/2014/main" id="{6FF6B34B-A9C2-447B-9FA0-1BD02B6495BC}"/>
                </a:ext>
              </a:extLst>
            </p:cNvPr>
            <p:cNvSpPr/>
            <p:nvPr/>
          </p:nvSpPr>
          <p:spPr>
            <a:xfrm flipH="1" flipV="1">
              <a:off x="7234862"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58" name="圆角矩形 227">
            <a:extLst>
              <a:ext uri="{FF2B5EF4-FFF2-40B4-BE49-F238E27FC236}">
                <a16:creationId xmlns:a16="http://schemas.microsoft.com/office/drawing/2014/main" id="{810ECC93-3407-42B5-95F6-79B3C93DA319}"/>
              </a:ext>
            </a:extLst>
          </p:cNvPr>
          <p:cNvSpPr/>
          <p:nvPr/>
        </p:nvSpPr>
        <p:spPr>
          <a:xfrm>
            <a:off x="1416825" y="2317070"/>
            <a:ext cx="9278705" cy="3717970"/>
          </a:xfrm>
          <a:prstGeom prst="roundRect">
            <a:avLst>
              <a:gd name="adj" fmla="val 4556"/>
            </a:avLst>
          </a:prstGeom>
          <a:solidFill>
            <a:srgbClr val="F7F7F7"/>
          </a:solidFill>
          <a:ln w="9525" cap="flat">
            <a:solidFill>
              <a:schemeClr val="bg1">
                <a:lumMod val="75000"/>
              </a:schemeClr>
            </a:solidFill>
            <a:custDash>
              <a:ds d="380000" sp="120000"/>
            </a:custDash>
            <a:bevel/>
          </a:ln>
        </p:spPr>
        <p:txBody>
          <a:bodyPr wrap="square" lIns="0" tIns="0" rIns="0" bIns="0" rtlCol="0" anchor="ctr"/>
          <a:lstStyle/>
          <a:p>
            <a:endParaRPr sz="912" dirty="0">
              <a:solidFill>
                <a:srgbClr val="3E3938"/>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9" name="任意多边形 228">
            <a:extLst>
              <a:ext uri="{FF2B5EF4-FFF2-40B4-BE49-F238E27FC236}">
                <a16:creationId xmlns:a16="http://schemas.microsoft.com/office/drawing/2014/main" id="{E62E28D2-3E66-4EB1-8E7C-3363E9B7DC36}"/>
              </a:ext>
            </a:extLst>
          </p:cNvPr>
          <p:cNvSpPr/>
          <p:nvPr/>
        </p:nvSpPr>
        <p:spPr>
          <a:xfrm>
            <a:off x="1611121" y="2142559"/>
            <a:ext cx="2432000"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rgbClr val="2CACC5"/>
          </a:solidFill>
          <a:ln w="15200" cap="flat">
            <a:noFill/>
            <a:bevel/>
          </a:ln>
        </p:spPr>
        <p:txBody>
          <a:bodyPr wrap="square" lIns="36000" tIns="0" rIns="36000" bIns="0" rtlCol="0" anchor="ctr"/>
          <a:lstStyle/>
          <a:p>
            <a:pPr algn="ctr">
              <a:lnSpc>
                <a:spcPct val="100000"/>
              </a:lnSpc>
            </a:pPr>
            <a:r>
              <a:rPr lang="en-US" altLang="zh-CN" sz="20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Insert to DB</a:t>
            </a:r>
            <a:endParaRPr sz="20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6" name="ï$1íḓé">
            <a:extLst>
              <a:ext uri="{FF2B5EF4-FFF2-40B4-BE49-F238E27FC236}">
                <a16:creationId xmlns:a16="http://schemas.microsoft.com/office/drawing/2014/main" id="{A654B632-ADC4-48DD-8199-1FF303E7C874}"/>
              </a:ext>
            </a:extLst>
          </p:cNvPr>
          <p:cNvSpPr/>
          <p:nvPr/>
        </p:nvSpPr>
        <p:spPr>
          <a:xfrm>
            <a:off x="1783507" y="2844504"/>
            <a:ext cx="10176264" cy="346137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Autofit/>
          </a:bodyPr>
          <a:lstStyle/>
          <a:p>
            <a:pPr fontAlgn="t"/>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导入</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20020-01-01-2.json</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33810</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条</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Event</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）到有一定数据量的数据库</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fontAlgn="t"/>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MySQL: Total </a:t>
            </a:r>
            <a:r>
              <a:rPr lang="es-ES" altLang="zh-CN" sz="2000" dirty="0">
                <a:latin typeface="微软雅黑" panose="020B0503020204020204" pitchFamily="34" charset="-122"/>
                <a:ea typeface="微软雅黑" panose="020B0503020204020204" pitchFamily="34" charset="-122"/>
                <a:cs typeface="Courier New" panose="02070309020205020404" pitchFamily="49" charset="0"/>
              </a:rPr>
              <a:t>106.802352 s --&gt; Average 3</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.16</a:t>
            </a:r>
            <a:r>
              <a:rPr lang="es-ES" altLang="zh-CN" sz="2000" dirty="0">
                <a:latin typeface="微软雅黑" panose="020B0503020204020204" pitchFamily="34" charset="-122"/>
                <a:ea typeface="微软雅黑" panose="020B0503020204020204" pitchFamily="34" charset="-122"/>
                <a:cs typeface="Courier New" panose="02070309020205020404" pitchFamily="49" charset="0"/>
              </a:rPr>
              <a:t> ms / event</a:t>
            </a: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Redis: Total </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46.6578 s --&gt; Average 1.38 </a:t>
            </a:r>
            <a:r>
              <a:rPr lang="en-US" altLang="zh-CN" sz="2000" dirty="0" err="1">
                <a:latin typeface="微软雅黑" panose="020B0503020204020204" pitchFamily="34" charset="-122"/>
                <a:ea typeface="微软雅黑" panose="020B0503020204020204" pitchFamily="34" charset="-122"/>
                <a:cs typeface="Courier New" panose="02070309020205020404" pitchFamily="49" charset="0"/>
              </a:rPr>
              <a:t>ms</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 / event</a:t>
            </a: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Neo4j: Total 1085.955478 s </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--&gt; Average 32.12 </a:t>
            </a:r>
            <a:r>
              <a:rPr lang="en-US" altLang="zh-CN" sz="2000" dirty="0" err="1">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ms</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 event (With py2neo)</a:t>
            </a: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With Index on </a:t>
            </a:r>
            <a:r>
              <a:rPr lang="en-US" altLang="zh-CN" sz="2000" dirty="0" err="1">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actor_id</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a:t>
            </a:r>
            <a:r>
              <a:rPr lang="en-US" altLang="zh-CN" sz="2000" dirty="0" err="1">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repo_id</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fontAlgn="t">
              <a:lnSpc>
                <a:spcPct val="150000"/>
              </a:lnSpc>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p:txBody>
      </p:sp>
      <p:grpSp>
        <p:nvGrpSpPr>
          <p:cNvPr id="33" name="组合 32"/>
          <p:cNvGrpSpPr/>
          <p:nvPr/>
        </p:nvGrpSpPr>
        <p:grpSpPr>
          <a:xfrm>
            <a:off x="1" y="240001"/>
            <a:ext cx="2232826" cy="523220"/>
            <a:chOff x="1" y="378896"/>
            <a:chExt cx="2232826" cy="523220"/>
          </a:xfrm>
        </p:grpSpPr>
        <p:sp>
          <p:nvSpPr>
            <p:cNvPr id="34" name="文本框 33">
              <a:extLst>
                <a:ext uri="{FF2B5EF4-FFF2-40B4-BE49-F238E27FC236}">
                  <a16:creationId xmlns:a16="http://schemas.microsoft.com/office/drawing/2014/main" id="{A69D84BD-995A-40F3-9245-3A112D8B3EAF}"/>
                </a:ext>
              </a:extLst>
            </p:cNvPr>
            <p:cNvSpPr txBox="1"/>
            <p:nvPr/>
          </p:nvSpPr>
          <p:spPr>
            <a:xfrm>
              <a:off x="611870" y="378896"/>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对比分析</a:t>
              </a:r>
            </a:p>
          </p:txBody>
        </p:sp>
        <p:grpSp>
          <p:nvGrpSpPr>
            <p:cNvPr id="35" name="组合 34"/>
            <p:cNvGrpSpPr/>
            <p:nvPr/>
          </p:nvGrpSpPr>
          <p:grpSpPr>
            <a:xfrm>
              <a:off x="1" y="425063"/>
              <a:ext cx="529962" cy="430887"/>
              <a:chOff x="1" y="363398"/>
              <a:chExt cx="529962" cy="430887"/>
            </a:xfrm>
          </p:grpSpPr>
          <p:sp>
            <p:nvSpPr>
              <p:cNvPr id="36" name="矩形 3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7" name="矩形 3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38" name="组合 37">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39" name="矩形 38">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5" name="平行四边形 44">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6" name="平行四边形 45">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7" name="平行四边形 46">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Tree>
    <p:extLst>
      <p:ext uri="{BB962C8B-B14F-4D97-AF65-F5344CB8AC3E}">
        <p14:creationId xmlns:p14="http://schemas.microsoft.com/office/powerpoint/2010/main" val="2138946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a:extLst>
              <a:ext uri="{FF2B5EF4-FFF2-40B4-BE49-F238E27FC236}">
                <a16:creationId xmlns:a16="http://schemas.microsoft.com/office/drawing/2014/main" id="{7B5F98E5-0870-497C-B2A6-8C747CC2ADA7}"/>
              </a:ext>
            </a:extLst>
          </p:cNvPr>
          <p:cNvGrpSpPr/>
          <p:nvPr/>
        </p:nvGrpSpPr>
        <p:grpSpPr>
          <a:xfrm>
            <a:off x="2240756" y="915214"/>
            <a:ext cx="7710488" cy="430887"/>
            <a:chOff x="2240756" y="915214"/>
            <a:chExt cx="7710488" cy="430887"/>
          </a:xfrm>
        </p:grpSpPr>
        <p:sp>
          <p:nvSpPr>
            <p:cNvPr id="49" name="矩形 48">
              <a:extLst>
                <a:ext uri="{FF2B5EF4-FFF2-40B4-BE49-F238E27FC236}">
                  <a16:creationId xmlns:a16="http://schemas.microsoft.com/office/drawing/2014/main" id="{D253148C-8E97-45CF-8C1D-B559E6EEE144}"/>
                </a:ext>
              </a:extLst>
            </p:cNvPr>
            <p:cNvSpPr/>
            <p:nvPr/>
          </p:nvSpPr>
          <p:spPr>
            <a:xfrm>
              <a:off x="2240756" y="915214"/>
              <a:ext cx="7710488" cy="430887"/>
            </a:xfrm>
            <a:prstGeom prst="rect">
              <a:avLst/>
            </a:prstGeom>
            <a:noFill/>
            <a:ln>
              <a:noFill/>
            </a:ln>
          </p:spPr>
          <p:txBody>
            <a:bodyPr vert="horz" wrap="square" lIns="0" tIns="0" rIns="0" bIns="0" numCol="1" anchor="t" anchorCtr="0" compatLnSpc="1">
              <a:spAutoFit/>
            </a:bodyPr>
            <a:lstStyle/>
            <a:p>
              <a:pPr algn="ctr"/>
              <a:r>
                <a:rPr lang="en-US" altLang="zh-CN"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Insert</a:t>
              </a:r>
              <a:endParaRPr lang="zh-CN" altLang="en-US"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0" name="箭头: V 形 49">
              <a:extLst>
                <a:ext uri="{FF2B5EF4-FFF2-40B4-BE49-F238E27FC236}">
                  <a16:creationId xmlns:a16="http://schemas.microsoft.com/office/drawing/2014/main" id="{03624AE3-EBDD-4A5E-B356-C3CBFACA38FD}"/>
                </a:ext>
              </a:extLst>
            </p:cNvPr>
            <p:cNvSpPr/>
            <p:nvPr/>
          </p:nvSpPr>
          <p:spPr>
            <a:xfrm flipV="1">
              <a:off x="4341918"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1" name="箭头: V 形 50">
              <a:extLst>
                <a:ext uri="{FF2B5EF4-FFF2-40B4-BE49-F238E27FC236}">
                  <a16:creationId xmlns:a16="http://schemas.microsoft.com/office/drawing/2014/main" id="{AC1EEF34-C808-4D76-B741-B66FCA695268}"/>
                </a:ext>
              </a:extLst>
            </p:cNvPr>
            <p:cNvSpPr/>
            <p:nvPr/>
          </p:nvSpPr>
          <p:spPr>
            <a:xfrm flipV="1">
              <a:off x="4601678"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2" name="箭头: V 形 51">
              <a:extLst>
                <a:ext uri="{FF2B5EF4-FFF2-40B4-BE49-F238E27FC236}">
                  <a16:creationId xmlns:a16="http://schemas.microsoft.com/office/drawing/2014/main" id="{56653E17-39FE-4307-8C1C-B676D1D2823E}"/>
                </a:ext>
              </a:extLst>
            </p:cNvPr>
            <p:cNvSpPr/>
            <p:nvPr/>
          </p:nvSpPr>
          <p:spPr>
            <a:xfrm flipH="1" flipV="1">
              <a:off x="7494624"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3" name="箭头: V 形 52">
              <a:extLst>
                <a:ext uri="{FF2B5EF4-FFF2-40B4-BE49-F238E27FC236}">
                  <a16:creationId xmlns:a16="http://schemas.microsoft.com/office/drawing/2014/main" id="{6FF6B34B-A9C2-447B-9FA0-1BD02B6495BC}"/>
                </a:ext>
              </a:extLst>
            </p:cNvPr>
            <p:cNvSpPr/>
            <p:nvPr/>
          </p:nvSpPr>
          <p:spPr>
            <a:xfrm flipH="1" flipV="1">
              <a:off x="7234862"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58" name="圆角矩形 227">
            <a:extLst>
              <a:ext uri="{FF2B5EF4-FFF2-40B4-BE49-F238E27FC236}">
                <a16:creationId xmlns:a16="http://schemas.microsoft.com/office/drawing/2014/main" id="{810ECC93-3407-42B5-95F6-79B3C93DA319}"/>
              </a:ext>
            </a:extLst>
          </p:cNvPr>
          <p:cNvSpPr/>
          <p:nvPr/>
        </p:nvSpPr>
        <p:spPr>
          <a:xfrm>
            <a:off x="1416825" y="2317070"/>
            <a:ext cx="9278705" cy="3717970"/>
          </a:xfrm>
          <a:prstGeom prst="roundRect">
            <a:avLst>
              <a:gd name="adj" fmla="val 4556"/>
            </a:avLst>
          </a:prstGeom>
          <a:solidFill>
            <a:srgbClr val="F7F7F7"/>
          </a:solidFill>
          <a:ln w="9525" cap="flat">
            <a:solidFill>
              <a:schemeClr val="bg1">
                <a:lumMod val="75000"/>
              </a:schemeClr>
            </a:solidFill>
            <a:custDash>
              <a:ds d="380000" sp="120000"/>
            </a:custDash>
            <a:bevel/>
          </a:ln>
        </p:spPr>
        <p:txBody>
          <a:bodyPr wrap="square" lIns="0" tIns="0" rIns="0" bIns="0" rtlCol="0" anchor="ctr"/>
          <a:lstStyle/>
          <a:p>
            <a:endParaRPr sz="912" dirty="0">
              <a:solidFill>
                <a:srgbClr val="3E3938"/>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9" name="任意多边形 228">
            <a:extLst>
              <a:ext uri="{FF2B5EF4-FFF2-40B4-BE49-F238E27FC236}">
                <a16:creationId xmlns:a16="http://schemas.microsoft.com/office/drawing/2014/main" id="{E62E28D2-3E66-4EB1-8E7C-3363E9B7DC36}"/>
              </a:ext>
            </a:extLst>
          </p:cNvPr>
          <p:cNvSpPr/>
          <p:nvPr/>
        </p:nvSpPr>
        <p:spPr>
          <a:xfrm>
            <a:off x="1611121" y="2142559"/>
            <a:ext cx="2432000"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rgbClr val="2CACC5"/>
          </a:solidFill>
          <a:ln w="15200" cap="flat">
            <a:noFill/>
            <a:bevel/>
          </a:ln>
        </p:spPr>
        <p:txBody>
          <a:bodyPr wrap="square" lIns="36000" tIns="0" rIns="36000" bIns="0" rtlCol="0" anchor="ctr"/>
          <a:lstStyle/>
          <a:p>
            <a:pPr algn="ctr">
              <a:lnSpc>
                <a:spcPct val="100000"/>
              </a:lnSpc>
            </a:pPr>
            <a:r>
              <a:rPr lang="en-US" altLang="zh-CN" sz="20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Insert Entity</a:t>
            </a:r>
            <a:endParaRPr sz="20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6" name="ï$1íḓé">
            <a:extLst>
              <a:ext uri="{FF2B5EF4-FFF2-40B4-BE49-F238E27FC236}">
                <a16:creationId xmlns:a16="http://schemas.microsoft.com/office/drawing/2014/main" id="{A654B632-ADC4-48DD-8199-1FF303E7C874}"/>
              </a:ext>
            </a:extLst>
          </p:cNvPr>
          <p:cNvSpPr/>
          <p:nvPr/>
        </p:nvSpPr>
        <p:spPr>
          <a:xfrm>
            <a:off x="1783507" y="2844504"/>
            <a:ext cx="10176264" cy="346137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Autofit/>
          </a:bodyPr>
          <a:lstStyle/>
          <a:p>
            <a:pPr fontAlgn="t"/>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导入三个</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json</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文件中的</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org</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字段作为</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organization</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实体（</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28930</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次）</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fontAlgn="t"/>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MySQL: Total 45.4201</a:t>
            </a:r>
            <a:r>
              <a:rPr lang="es-ES" altLang="zh-CN" sz="2000" dirty="0">
                <a:latin typeface="微软雅黑" panose="020B0503020204020204" pitchFamily="34" charset="-122"/>
                <a:ea typeface="微软雅黑" panose="020B0503020204020204" pitchFamily="34" charset="-122"/>
                <a:cs typeface="Courier New" panose="02070309020205020404" pitchFamily="49" charset="0"/>
              </a:rPr>
              <a:t> s --&gt; Average </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1.57</a:t>
            </a:r>
            <a:r>
              <a:rPr lang="es-ES" altLang="zh-CN" sz="2000" dirty="0">
                <a:latin typeface="微软雅黑" panose="020B0503020204020204" pitchFamily="34" charset="-122"/>
                <a:ea typeface="微软雅黑" panose="020B0503020204020204" pitchFamily="34" charset="-122"/>
                <a:cs typeface="Courier New" panose="02070309020205020404" pitchFamily="49" charset="0"/>
              </a:rPr>
              <a:t> ms / event</a:t>
            </a: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Redis:	Total 25.52s --&gt; Average 0.88ms / event</a:t>
            </a: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Neo4j:	Total 634.2 s </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--&gt; Average 21.92 </a:t>
            </a:r>
            <a:r>
              <a:rPr lang="en-US" altLang="zh-CN" sz="2000" dirty="0" err="1">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ms</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 event (With py2neo)</a:t>
            </a:r>
          </a:p>
        </p:txBody>
      </p:sp>
      <p:grpSp>
        <p:nvGrpSpPr>
          <p:cNvPr id="33" name="组合 32"/>
          <p:cNvGrpSpPr/>
          <p:nvPr/>
        </p:nvGrpSpPr>
        <p:grpSpPr>
          <a:xfrm>
            <a:off x="1" y="240001"/>
            <a:ext cx="2232826" cy="523220"/>
            <a:chOff x="1" y="378896"/>
            <a:chExt cx="2232826" cy="523220"/>
          </a:xfrm>
        </p:grpSpPr>
        <p:sp>
          <p:nvSpPr>
            <p:cNvPr id="34" name="文本框 33">
              <a:extLst>
                <a:ext uri="{FF2B5EF4-FFF2-40B4-BE49-F238E27FC236}">
                  <a16:creationId xmlns:a16="http://schemas.microsoft.com/office/drawing/2014/main" id="{A69D84BD-995A-40F3-9245-3A112D8B3EAF}"/>
                </a:ext>
              </a:extLst>
            </p:cNvPr>
            <p:cNvSpPr txBox="1"/>
            <p:nvPr/>
          </p:nvSpPr>
          <p:spPr>
            <a:xfrm>
              <a:off x="611870" y="378896"/>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对比分析</a:t>
              </a:r>
            </a:p>
          </p:txBody>
        </p:sp>
        <p:grpSp>
          <p:nvGrpSpPr>
            <p:cNvPr id="35" name="组合 34"/>
            <p:cNvGrpSpPr/>
            <p:nvPr/>
          </p:nvGrpSpPr>
          <p:grpSpPr>
            <a:xfrm>
              <a:off x="1" y="425063"/>
              <a:ext cx="529962" cy="430887"/>
              <a:chOff x="1" y="363398"/>
              <a:chExt cx="529962" cy="430887"/>
            </a:xfrm>
          </p:grpSpPr>
          <p:sp>
            <p:nvSpPr>
              <p:cNvPr id="36" name="矩形 3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7" name="矩形 3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38" name="组合 37">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39" name="矩形 38">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5" name="平行四边形 44">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6" name="平行四边形 45">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7" name="平行四边形 46">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Tree>
    <p:extLst>
      <p:ext uri="{BB962C8B-B14F-4D97-AF65-F5344CB8AC3E}">
        <p14:creationId xmlns:p14="http://schemas.microsoft.com/office/powerpoint/2010/main" val="2953329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a:extLst>
              <a:ext uri="{FF2B5EF4-FFF2-40B4-BE49-F238E27FC236}">
                <a16:creationId xmlns:a16="http://schemas.microsoft.com/office/drawing/2014/main" id="{7B5F98E5-0870-497C-B2A6-8C747CC2ADA7}"/>
              </a:ext>
            </a:extLst>
          </p:cNvPr>
          <p:cNvGrpSpPr/>
          <p:nvPr/>
        </p:nvGrpSpPr>
        <p:grpSpPr>
          <a:xfrm>
            <a:off x="2240756" y="915214"/>
            <a:ext cx="7710488" cy="430887"/>
            <a:chOff x="2240756" y="915214"/>
            <a:chExt cx="7710488" cy="430887"/>
          </a:xfrm>
        </p:grpSpPr>
        <p:sp>
          <p:nvSpPr>
            <p:cNvPr id="49" name="矩形 48">
              <a:extLst>
                <a:ext uri="{FF2B5EF4-FFF2-40B4-BE49-F238E27FC236}">
                  <a16:creationId xmlns:a16="http://schemas.microsoft.com/office/drawing/2014/main" id="{D253148C-8E97-45CF-8C1D-B559E6EEE144}"/>
                </a:ext>
              </a:extLst>
            </p:cNvPr>
            <p:cNvSpPr/>
            <p:nvPr/>
          </p:nvSpPr>
          <p:spPr>
            <a:xfrm>
              <a:off x="2240756" y="915214"/>
              <a:ext cx="7710488" cy="430887"/>
            </a:xfrm>
            <a:prstGeom prst="rect">
              <a:avLst/>
            </a:prstGeom>
            <a:noFill/>
            <a:ln>
              <a:noFill/>
            </a:ln>
          </p:spPr>
          <p:txBody>
            <a:bodyPr vert="horz" wrap="square" lIns="0" tIns="0" rIns="0" bIns="0" numCol="1" anchor="t" anchorCtr="0" compatLnSpc="1">
              <a:spAutoFit/>
            </a:bodyPr>
            <a:lstStyle/>
            <a:p>
              <a:pPr algn="ctr"/>
              <a:r>
                <a:rPr lang="en-US" altLang="zh-CN"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Delete</a:t>
              </a:r>
              <a:endParaRPr lang="zh-CN" altLang="en-US"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0" name="箭头: V 形 49">
              <a:extLst>
                <a:ext uri="{FF2B5EF4-FFF2-40B4-BE49-F238E27FC236}">
                  <a16:creationId xmlns:a16="http://schemas.microsoft.com/office/drawing/2014/main" id="{03624AE3-EBDD-4A5E-B356-C3CBFACA38FD}"/>
                </a:ext>
              </a:extLst>
            </p:cNvPr>
            <p:cNvSpPr/>
            <p:nvPr/>
          </p:nvSpPr>
          <p:spPr>
            <a:xfrm flipV="1">
              <a:off x="4341918"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1" name="箭头: V 形 50">
              <a:extLst>
                <a:ext uri="{FF2B5EF4-FFF2-40B4-BE49-F238E27FC236}">
                  <a16:creationId xmlns:a16="http://schemas.microsoft.com/office/drawing/2014/main" id="{AC1EEF34-C808-4D76-B741-B66FCA695268}"/>
                </a:ext>
              </a:extLst>
            </p:cNvPr>
            <p:cNvSpPr/>
            <p:nvPr/>
          </p:nvSpPr>
          <p:spPr>
            <a:xfrm flipV="1">
              <a:off x="4601678"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2" name="箭头: V 形 51">
              <a:extLst>
                <a:ext uri="{FF2B5EF4-FFF2-40B4-BE49-F238E27FC236}">
                  <a16:creationId xmlns:a16="http://schemas.microsoft.com/office/drawing/2014/main" id="{56653E17-39FE-4307-8C1C-B676D1D2823E}"/>
                </a:ext>
              </a:extLst>
            </p:cNvPr>
            <p:cNvSpPr/>
            <p:nvPr/>
          </p:nvSpPr>
          <p:spPr>
            <a:xfrm flipH="1" flipV="1">
              <a:off x="7494624"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3" name="箭头: V 形 52">
              <a:extLst>
                <a:ext uri="{FF2B5EF4-FFF2-40B4-BE49-F238E27FC236}">
                  <a16:creationId xmlns:a16="http://schemas.microsoft.com/office/drawing/2014/main" id="{6FF6B34B-A9C2-447B-9FA0-1BD02B6495BC}"/>
                </a:ext>
              </a:extLst>
            </p:cNvPr>
            <p:cNvSpPr/>
            <p:nvPr/>
          </p:nvSpPr>
          <p:spPr>
            <a:xfrm flipH="1" flipV="1">
              <a:off x="7234862"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58" name="圆角矩形 227">
            <a:extLst>
              <a:ext uri="{FF2B5EF4-FFF2-40B4-BE49-F238E27FC236}">
                <a16:creationId xmlns:a16="http://schemas.microsoft.com/office/drawing/2014/main" id="{810ECC93-3407-42B5-95F6-79B3C93DA319}"/>
              </a:ext>
            </a:extLst>
          </p:cNvPr>
          <p:cNvSpPr/>
          <p:nvPr/>
        </p:nvSpPr>
        <p:spPr>
          <a:xfrm>
            <a:off x="1416825" y="2317070"/>
            <a:ext cx="9278705" cy="3717970"/>
          </a:xfrm>
          <a:prstGeom prst="roundRect">
            <a:avLst>
              <a:gd name="adj" fmla="val 4556"/>
            </a:avLst>
          </a:prstGeom>
          <a:solidFill>
            <a:srgbClr val="F7F7F7"/>
          </a:solidFill>
          <a:ln w="9525" cap="flat">
            <a:solidFill>
              <a:schemeClr val="bg1">
                <a:lumMod val="75000"/>
              </a:schemeClr>
            </a:solidFill>
            <a:custDash>
              <a:ds d="380000" sp="120000"/>
            </a:custDash>
            <a:bevel/>
          </a:ln>
        </p:spPr>
        <p:txBody>
          <a:bodyPr wrap="square" lIns="0" tIns="0" rIns="0" bIns="0" rtlCol="0" anchor="ctr"/>
          <a:lstStyle/>
          <a:p>
            <a:endParaRPr sz="912" dirty="0">
              <a:solidFill>
                <a:srgbClr val="3E3938"/>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9" name="任意多边形 228">
            <a:extLst>
              <a:ext uri="{FF2B5EF4-FFF2-40B4-BE49-F238E27FC236}">
                <a16:creationId xmlns:a16="http://schemas.microsoft.com/office/drawing/2014/main" id="{E62E28D2-3E66-4EB1-8E7C-3363E9B7DC36}"/>
              </a:ext>
            </a:extLst>
          </p:cNvPr>
          <p:cNvSpPr/>
          <p:nvPr/>
        </p:nvSpPr>
        <p:spPr>
          <a:xfrm>
            <a:off x="1611121" y="2142559"/>
            <a:ext cx="2432000"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rgbClr val="2CACC5"/>
          </a:solidFill>
          <a:ln w="15200" cap="flat">
            <a:noFill/>
            <a:bevel/>
          </a:ln>
        </p:spPr>
        <p:txBody>
          <a:bodyPr wrap="square" lIns="36000" tIns="0" rIns="36000" bIns="0" rtlCol="0" anchor="ctr"/>
          <a:lstStyle/>
          <a:p>
            <a:pPr algn="ctr">
              <a:lnSpc>
                <a:spcPct val="100000"/>
              </a:lnSpc>
            </a:pPr>
            <a:r>
              <a:rPr lang="en-US" altLang="zh-CN" sz="20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Delete Entity</a:t>
            </a:r>
            <a:endParaRPr sz="20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6" name="ï$1íḓé">
            <a:extLst>
              <a:ext uri="{FF2B5EF4-FFF2-40B4-BE49-F238E27FC236}">
                <a16:creationId xmlns:a16="http://schemas.microsoft.com/office/drawing/2014/main" id="{A654B632-ADC4-48DD-8199-1FF303E7C874}"/>
              </a:ext>
            </a:extLst>
          </p:cNvPr>
          <p:cNvSpPr/>
          <p:nvPr/>
        </p:nvSpPr>
        <p:spPr>
          <a:xfrm>
            <a:off x="1783507" y="2844504"/>
            <a:ext cx="10176264" cy="346137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Autofit/>
          </a:bodyPr>
          <a:lstStyle/>
          <a:p>
            <a:pPr fontAlgn="t"/>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删除之前导入的</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org</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实体（</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28930</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次）</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fontAlgn="t"/>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MySQL: Total 0.4</a:t>
            </a:r>
            <a:r>
              <a:rPr lang="es-ES" altLang="zh-CN" sz="2000" dirty="0">
                <a:latin typeface="微软雅黑" panose="020B0503020204020204" pitchFamily="34" charset="-122"/>
                <a:ea typeface="微软雅黑" panose="020B0503020204020204" pitchFamily="34" charset="-122"/>
                <a:cs typeface="Courier New" panose="02070309020205020404" pitchFamily="49" charset="0"/>
              </a:rPr>
              <a:t> s --&gt; Average </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0.014</a:t>
            </a:r>
            <a:r>
              <a:rPr lang="es-ES" altLang="zh-CN" sz="2000" dirty="0">
                <a:latin typeface="微软雅黑" panose="020B0503020204020204" pitchFamily="34" charset="-122"/>
                <a:ea typeface="微软雅黑" panose="020B0503020204020204" pitchFamily="34" charset="-122"/>
                <a:cs typeface="Courier New" panose="02070309020205020404" pitchFamily="49" charset="0"/>
              </a:rPr>
              <a:t> ms / event</a:t>
            </a: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Redis:	Total 8.133s --&gt; Average 0.28ms / event</a:t>
            </a: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	Total 0.017s --&gt; Average 0.64μs / event (flush)</a:t>
            </a: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Neo4j:	Total 0.35 s </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--&gt; Average 0.012 </a:t>
            </a:r>
            <a:r>
              <a:rPr lang="en-US" altLang="zh-CN" sz="2000" dirty="0" err="1">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ms</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 event (With py2neo)</a:t>
            </a:r>
          </a:p>
        </p:txBody>
      </p:sp>
      <p:grpSp>
        <p:nvGrpSpPr>
          <p:cNvPr id="33" name="组合 32"/>
          <p:cNvGrpSpPr/>
          <p:nvPr/>
        </p:nvGrpSpPr>
        <p:grpSpPr>
          <a:xfrm>
            <a:off x="1" y="240001"/>
            <a:ext cx="2232826" cy="523220"/>
            <a:chOff x="1" y="378896"/>
            <a:chExt cx="2232826" cy="523220"/>
          </a:xfrm>
        </p:grpSpPr>
        <p:sp>
          <p:nvSpPr>
            <p:cNvPr id="34" name="文本框 33">
              <a:extLst>
                <a:ext uri="{FF2B5EF4-FFF2-40B4-BE49-F238E27FC236}">
                  <a16:creationId xmlns:a16="http://schemas.microsoft.com/office/drawing/2014/main" id="{A69D84BD-995A-40F3-9245-3A112D8B3EAF}"/>
                </a:ext>
              </a:extLst>
            </p:cNvPr>
            <p:cNvSpPr txBox="1"/>
            <p:nvPr/>
          </p:nvSpPr>
          <p:spPr>
            <a:xfrm>
              <a:off x="611870" y="378896"/>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对比分析</a:t>
              </a:r>
            </a:p>
          </p:txBody>
        </p:sp>
        <p:grpSp>
          <p:nvGrpSpPr>
            <p:cNvPr id="35" name="组合 34"/>
            <p:cNvGrpSpPr/>
            <p:nvPr/>
          </p:nvGrpSpPr>
          <p:grpSpPr>
            <a:xfrm>
              <a:off x="1" y="425063"/>
              <a:ext cx="529962" cy="430887"/>
              <a:chOff x="1" y="363398"/>
              <a:chExt cx="529962" cy="430887"/>
            </a:xfrm>
          </p:grpSpPr>
          <p:sp>
            <p:nvSpPr>
              <p:cNvPr id="36" name="矩形 3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7" name="矩形 3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38" name="组合 37">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39" name="矩形 38">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5" name="平行四边形 44">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6" name="平行四边形 45">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7" name="平行四边形 46">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Tree>
    <p:extLst>
      <p:ext uri="{BB962C8B-B14F-4D97-AF65-F5344CB8AC3E}">
        <p14:creationId xmlns:p14="http://schemas.microsoft.com/office/powerpoint/2010/main" val="1484236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a:extLst>
              <a:ext uri="{FF2B5EF4-FFF2-40B4-BE49-F238E27FC236}">
                <a16:creationId xmlns:a16="http://schemas.microsoft.com/office/drawing/2014/main" id="{7B5F98E5-0870-497C-B2A6-8C747CC2ADA7}"/>
              </a:ext>
            </a:extLst>
          </p:cNvPr>
          <p:cNvGrpSpPr/>
          <p:nvPr/>
        </p:nvGrpSpPr>
        <p:grpSpPr>
          <a:xfrm>
            <a:off x="2240756" y="915214"/>
            <a:ext cx="7710488" cy="430887"/>
            <a:chOff x="2240756" y="915214"/>
            <a:chExt cx="7710488" cy="430887"/>
          </a:xfrm>
        </p:grpSpPr>
        <p:sp>
          <p:nvSpPr>
            <p:cNvPr id="49" name="矩形 48">
              <a:extLst>
                <a:ext uri="{FF2B5EF4-FFF2-40B4-BE49-F238E27FC236}">
                  <a16:creationId xmlns:a16="http://schemas.microsoft.com/office/drawing/2014/main" id="{D253148C-8E97-45CF-8C1D-B559E6EEE144}"/>
                </a:ext>
              </a:extLst>
            </p:cNvPr>
            <p:cNvSpPr/>
            <p:nvPr/>
          </p:nvSpPr>
          <p:spPr>
            <a:xfrm>
              <a:off x="2240756" y="915214"/>
              <a:ext cx="7710488" cy="430887"/>
            </a:xfrm>
            <a:prstGeom prst="rect">
              <a:avLst/>
            </a:prstGeom>
            <a:noFill/>
            <a:ln>
              <a:noFill/>
            </a:ln>
          </p:spPr>
          <p:txBody>
            <a:bodyPr vert="horz" wrap="square" lIns="0" tIns="0" rIns="0" bIns="0" numCol="1" anchor="t" anchorCtr="0" compatLnSpc="1">
              <a:spAutoFit/>
            </a:bodyPr>
            <a:lstStyle/>
            <a:p>
              <a:pPr algn="ctr"/>
              <a:r>
                <a:rPr lang="en-US" altLang="zh-CN"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Update</a:t>
              </a:r>
              <a:endParaRPr lang="zh-CN" altLang="en-US"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0" name="箭头: V 形 49">
              <a:extLst>
                <a:ext uri="{FF2B5EF4-FFF2-40B4-BE49-F238E27FC236}">
                  <a16:creationId xmlns:a16="http://schemas.microsoft.com/office/drawing/2014/main" id="{03624AE3-EBDD-4A5E-B356-C3CBFACA38FD}"/>
                </a:ext>
              </a:extLst>
            </p:cNvPr>
            <p:cNvSpPr/>
            <p:nvPr/>
          </p:nvSpPr>
          <p:spPr>
            <a:xfrm flipV="1">
              <a:off x="4341918"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1" name="箭头: V 形 50">
              <a:extLst>
                <a:ext uri="{FF2B5EF4-FFF2-40B4-BE49-F238E27FC236}">
                  <a16:creationId xmlns:a16="http://schemas.microsoft.com/office/drawing/2014/main" id="{AC1EEF34-C808-4D76-B741-B66FCA695268}"/>
                </a:ext>
              </a:extLst>
            </p:cNvPr>
            <p:cNvSpPr/>
            <p:nvPr/>
          </p:nvSpPr>
          <p:spPr>
            <a:xfrm flipV="1">
              <a:off x="4601678"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2" name="箭头: V 形 51">
              <a:extLst>
                <a:ext uri="{FF2B5EF4-FFF2-40B4-BE49-F238E27FC236}">
                  <a16:creationId xmlns:a16="http://schemas.microsoft.com/office/drawing/2014/main" id="{56653E17-39FE-4307-8C1C-B676D1D2823E}"/>
                </a:ext>
              </a:extLst>
            </p:cNvPr>
            <p:cNvSpPr/>
            <p:nvPr/>
          </p:nvSpPr>
          <p:spPr>
            <a:xfrm flipH="1" flipV="1">
              <a:off x="7494624"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3" name="箭头: V 形 52">
              <a:extLst>
                <a:ext uri="{FF2B5EF4-FFF2-40B4-BE49-F238E27FC236}">
                  <a16:creationId xmlns:a16="http://schemas.microsoft.com/office/drawing/2014/main" id="{6FF6B34B-A9C2-447B-9FA0-1BD02B6495BC}"/>
                </a:ext>
              </a:extLst>
            </p:cNvPr>
            <p:cNvSpPr/>
            <p:nvPr/>
          </p:nvSpPr>
          <p:spPr>
            <a:xfrm flipH="1" flipV="1">
              <a:off x="7234862"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58" name="圆角矩形 227">
            <a:extLst>
              <a:ext uri="{FF2B5EF4-FFF2-40B4-BE49-F238E27FC236}">
                <a16:creationId xmlns:a16="http://schemas.microsoft.com/office/drawing/2014/main" id="{810ECC93-3407-42B5-95F6-79B3C93DA319}"/>
              </a:ext>
            </a:extLst>
          </p:cNvPr>
          <p:cNvSpPr/>
          <p:nvPr/>
        </p:nvSpPr>
        <p:spPr>
          <a:xfrm>
            <a:off x="1416825" y="2317070"/>
            <a:ext cx="9278705" cy="3717970"/>
          </a:xfrm>
          <a:prstGeom prst="roundRect">
            <a:avLst>
              <a:gd name="adj" fmla="val 4556"/>
            </a:avLst>
          </a:prstGeom>
          <a:solidFill>
            <a:srgbClr val="F7F7F7"/>
          </a:solidFill>
          <a:ln w="9525" cap="flat">
            <a:solidFill>
              <a:schemeClr val="bg1">
                <a:lumMod val="75000"/>
              </a:schemeClr>
            </a:solidFill>
            <a:custDash>
              <a:ds d="380000" sp="120000"/>
            </a:custDash>
            <a:bevel/>
          </a:ln>
        </p:spPr>
        <p:txBody>
          <a:bodyPr wrap="square" lIns="0" tIns="0" rIns="0" bIns="0" rtlCol="0" anchor="ctr"/>
          <a:lstStyle/>
          <a:p>
            <a:endParaRPr sz="912" dirty="0">
              <a:solidFill>
                <a:srgbClr val="3E3938"/>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9" name="任意多边形 228">
            <a:extLst>
              <a:ext uri="{FF2B5EF4-FFF2-40B4-BE49-F238E27FC236}">
                <a16:creationId xmlns:a16="http://schemas.microsoft.com/office/drawing/2014/main" id="{E62E28D2-3E66-4EB1-8E7C-3363E9B7DC36}"/>
              </a:ext>
            </a:extLst>
          </p:cNvPr>
          <p:cNvSpPr/>
          <p:nvPr/>
        </p:nvSpPr>
        <p:spPr>
          <a:xfrm>
            <a:off x="1611121" y="2142559"/>
            <a:ext cx="2432000"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rgbClr val="2CACC5"/>
          </a:solidFill>
          <a:ln w="15200" cap="flat">
            <a:noFill/>
            <a:bevel/>
          </a:ln>
        </p:spPr>
        <p:txBody>
          <a:bodyPr wrap="square" lIns="36000" tIns="0" rIns="36000" bIns="0" rtlCol="0" anchor="ctr"/>
          <a:lstStyle/>
          <a:p>
            <a:pPr algn="ctr">
              <a:lnSpc>
                <a:spcPct val="100000"/>
              </a:lnSpc>
            </a:pPr>
            <a:r>
              <a:rPr lang="en-US" altLang="zh-CN" sz="20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Update Property</a:t>
            </a:r>
            <a:endParaRPr sz="20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6" name="ï$1íḓé">
            <a:extLst>
              <a:ext uri="{FF2B5EF4-FFF2-40B4-BE49-F238E27FC236}">
                <a16:creationId xmlns:a16="http://schemas.microsoft.com/office/drawing/2014/main" id="{A654B632-ADC4-48DD-8199-1FF303E7C874}"/>
              </a:ext>
            </a:extLst>
          </p:cNvPr>
          <p:cNvSpPr/>
          <p:nvPr/>
        </p:nvSpPr>
        <p:spPr>
          <a:xfrm>
            <a:off x="1783507" y="2844504"/>
            <a:ext cx="10176264" cy="346137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Autofit/>
          </a:bodyPr>
          <a:lstStyle/>
          <a:p>
            <a:pPr fontAlgn="t"/>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把所有 </a:t>
            </a:r>
            <a:r>
              <a:rPr lang="es-ES" altLang="zh-CN" sz="2000" dirty="0">
                <a:latin typeface="微软雅黑" panose="020B0503020204020204" pitchFamily="34" charset="-122"/>
                <a:ea typeface="微软雅黑" panose="020B0503020204020204" pitchFamily="34" charset="-122"/>
                <a:cs typeface="Courier New" panose="02070309020205020404" pitchFamily="49" charset="0"/>
              </a:rPr>
              <a:t>event </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的 </a:t>
            </a:r>
            <a:r>
              <a:rPr lang="es-ES" altLang="zh-CN" sz="2000" dirty="0">
                <a:latin typeface="微软雅黑" panose="020B0503020204020204" pitchFamily="34" charset="-122"/>
                <a:ea typeface="微软雅黑" panose="020B0503020204020204" pitchFamily="34" charset="-122"/>
                <a:cs typeface="Courier New" panose="02070309020205020404" pitchFamily="49" charset="0"/>
              </a:rPr>
              <a:t>event_created_at </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改为 </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2020-11-16</a:t>
            </a:r>
            <a:r>
              <a:rPr lang="es-ES" altLang="zh-CN" sz="2000" dirty="0">
                <a:latin typeface="微软雅黑" panose="020B0503020204020204" pitchFamily="34" charset="-122"/>
                <a:ea typeface="微软雅黑" panose="020B0503020204020204" pitchFamily="34" charset="-122"/>
                <a:cs typeface="Courier New" panose="02070309020205020404" pitchFamily="49" charset="0"/>
              </a:rPr>
              <a:t>T00:00:00Z (100952</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条</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a:t>
            </a:r>
            <a:endParaRPr lang="es-E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fontAlgn="t"/>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MySQL: Total 2.471</a:t>
            </a:r>
            <a:r>
              <a:rPr lang="es-ES" altLang="zh-CN" sz="2000" dirty="0">
                <a:latin typeface="微软雅黑" panose="020B0503020204020204" pitchFamily="34" charset="-122"/>
                <a:ea typeface="微软雅黑" panose="020B0503020204020204" pitchFamily="34" charset="-122"/>
                <a:cs typeface="Courier New" panose="02070309020205020404" pitchFamily="49" charset="0"/>
              </a:rPr>
              <a:t> s --&gt; Average </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0.024</a:t>
            </a:r>
            <a:r>
              <a:rPr lang="es-ES" altLang="zh-CN" sz="2000" dirty="0">
                <a:latin typeface="微软雅黑" panose="020B0503020204020204" pitchFamily="34" charset="-122"/>
                <a:ea typeface="微软雅黑" panose="020B0503020204020204" pitchFamily="34" charset="-122"/>
                <a:cs typeface="Courier New" panose="02070309020205020404" pitchFamily="49" charset="0"/>
              </a:rPr>
              <a:t> ms / event</a:t>
            </a: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Redis:	Total 9.463 s --&gt; Average 0.093 </a:t>
            </a:r>
            <a:r>
              <a:rPr lang="en-US" altLang="zh-CN" sz="2000" dirty="0" err="1">
                <a:latin typeface="微软雅黑" panose="020B0503020204020204" pitchFamily="34" charset="-122"/>
                <a:ea typeface="微软雅黑" panose="020B0503020204020204" pitchFamily="34" charset="-122"/>
                <a:cs typeface="Courier New" panose="02070309020205020404" pitchFamily="49" charset="0"/>
              </a:rPr>
              <a:t>ms</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 / event</a:t>
            </a: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Neo4j:	Total 1.9016 s </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--&gt; Average 0.018 </a:t>
            </a:r>
            <a:r>
              <a:rPr lang="en-US" altLang="zh-CN" sz="2000" dirty="0" err="1">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ms</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 event (With py2neo)</a:t>
            </a:r>
          </a:p>
        </p:txBody>
      </p:sp>
      <p:grpSp>
        <p:nvGrpSpPr>
          <p:cNvPr id="33" name="组合 32"/>
          <p:cNvGrpSpPr/>
          <p:nvPr/>
        </p:nvGrpSpPr>
        <p:grpSpPr>
          <a:xfrm>
            <a:off x="1" y="240001"/>
            <a:ext cx="2232826" cy="523220"/>
            <a:chOff x="1" y="378896"/>
            <a:chExt cx="2232826" cy="523220"/>
          </a:xfrm>
        </p:grpSpPr>
        <p:sp>
          <p:nvSpPr>
            <p:cNvPr id="34" name="文本框 33">
              <a:extLst>
                <a:ext uri="{FF2B5EF4-FFF2-40B4-BE49-F238E27FC236}">
                  <a16:creationId xmlns:a16="http://schemas.microsoft.com/office/drawing/2014/main" id="{A69D84BD-995A-40F3-9245-3A112D8B3EAF}"/>
                </a:ext>
              </a:extLst>
            </p:cNvPr>
            <p:cNvSpPr txBox="1"/>
            <p:nvPr/>
          </p:nvSpPr>
          <p:spPr>
            <a:xfrm>
              <a:off x="611870" y="378896"/>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对比分析</a:t>
              </a:r>
            </a:p>
          </p:txBody>
        </p:sp>
        <p:grpSp>
          <p:nvGrpSpPr>
            <p:cNvPr id="35" name="组合 34"/>
            <p:cNvGrpSpPr/>
            <p:nvPr/>
          </p:nvGrpSpPr>
          <p:grpSpPr>
            <a:xfrm>
              <a:off x="1" y="425063"/>
              <a:ext cx="529962" cy="430887"/>
              <a:chOff x="1" y="363398"/>
              <a:chExt cx="529962" cy="430887"/>
            </a:xfrm>
          </p:grpSpPr>
          <p:sp>
            <p:nvSpPr>
              <p:cNvPr id="36" name="矩形 3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7" name="矩形 3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38" name="组合 37">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39" name="矩形 38">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5" name="平行四边形 44">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6" name="平行四边形 45">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7" name="平行四边形 46">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Tree>
    <p:extLst>
      <p:ext uri="{BB962C8B-B14F-4D97-AF65-F5344CB8AC3E}">
        <p14:creationId xmlns:p14="http://schemas.microsoft.com/office/powerpoint/2010/main" val="37287089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a:extLst>
              <a:ext uri="{FF2B5EF4-FFF2-40B4-BE49-F238E27FC236}">
                <a16:creationId xmlns:a16="http://schemas.microsoft.com/office/drawing/2014/main" id="{7B5F98E5-0870-497C-B2A6-8C747CC2ADA7}"/>
              </a:ext>
            </a:extLst>
          </p:cNvPr>
          <p:cNvGrpSpPr/>
          <p:nvPr/>
        </p:nvGrpSpPr>
        <p:grpSpPr>
          <a:xfrm>
            <a:off x="2240756" y="915214"/>
            <a:ext cx="7710488" cy="430887"/>
            <a:chOff x="2240756" y="915214"/>
            <a:chExt cx="7710488" cy="430887"/>
          </a:xfrm>
        </p:grpSpPr>
        <p:sp>
          <p:nvSpPr>
            <p:cNvPr id="49" name="矩形 48">
              <a:extLst>
                <a:ext uri="{FF2B5EF4-FFF2-40B4-BE49-F238E27FC236}">
                  <a16:creationId xmlns:a16="http://schemas.microsoft.com/office/drawing/2014/main" id="{D253148C-8E97-45CF-8C1D-B559E6EEE144}"/>
                </a:ext>
              </a:extLst>
            </p:cNvPr>
            <p:cNvSpPr/>
            <p:nvPr/>
          </p:nvSpPr>
          <p:spPr>
            <a:xfrm>
              <a:off x="2240756" y="915214"/>
              <a:ext cx="7710488" cy="430887"/>
            </a:xfrm>
            <a:prstGeom prst="rect">
              <a:avLst/>
            </a:prstGeom>
            <a:noFill/>
            <a:ln>
              <a:noFill/>
            </a:ln>
          </p:spPr>
          <p:txBody>
            <a:bodyPr vert="horz" wrap="square" lIns="0" tIns="0" rIns="0" bIns="0" numCol="1" anchor="t" anchorCtr="0" compatLnSpc="1">
              <a:spAutoFit/>
            </a:bodyPr>
            <a:lstStyle/>
            <a:p>
              <a:pPr algn="ctr"/>
              <a:r>
                <a:rPr lang="en-US" altLang="zh-CN"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Query</a:t>
              </a:r>
              <a:endParaRPr lang="zh-CN" altLang="en-US"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0" name="箭头: V 形 49">
              <a:extLst>
                <a:ext uri="{FF2B5EF4-FFF2-40B4-BE49-F238E27FC236}">
                  <a16:creationId xmlns:a16="http://schemas.microsoft.com/office/drawing/2014/main" id="{03624AE3-EBDD-4A5E-B356-C3CBFACA38FD}"/>
                </a:ext>
              </a:extLst>
            </p:cNvPr>
            <p:cNvSpPr/>
            <p:nvPr/>
          </p:nvSpPr>
          <p:spPr>
            <a:xfrm flipV="1">
              <a:off x="4341918"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1" name="箭头: V 形 50">
              <a:extLst>
                <a:ext uri="{FF2B5EF4-FFF2-40B4-BE49-F238E27FC236}">
                  <a16:creationId xmlns:a16="http://schemas.microsoft.com/office/drawing/2014/main" id="{AC1EEF34-C808-4D76-B741-B66FCA695268}"/>
                </a:ext>
              </a:extLst>
            </p:cNvPr>
            <p:cNvSpPr/>
            <p:nvPr/>
          </p:nvSpPr>
          <p:spPr>
            <a:xfrm flipV="1">
              <a:off x="4601678"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2" name="箭头: V 形 51">
              <a:extLst>
                <a:ext uri="{FF2B5EF4-FFF2-40B4-BE49-F238E27FC236}">
                  <a16:creationId xmlns:a16="http://schemas.microsoft.com/office/drawing/2014/main" id="{56653E17-39FE-4307-8C1C-B676D1D2823E}"/>
                </a:ext>
              </a:extLst>
            </p:cNvPr>
            <p:cNvSpPr/>
            <p:nvPr/>
          </p:nvSpPr>
          <p:spPr>
            <a:xfrm flipH="1" flipV="1">
              <a:off x="7494624"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3" name="箭头: V 形 52">
              <a:extLst>
                <a:ext uri="{FF2B5EF4-FFF2-40B4-BE49-F238E27FC236}">
                  <a16:creationId xmlns:a16="http://schemas.microsoft.com/office/drawing/2014/main" id="{6FF6B34B-A9C2-447B-9FA0-1BD02B6495BC}"/>
                </a:ext>
              </a:extLst>
            </p:cNvPr>
            <p:cNvSpPr/>
            <p:nvPr/>
          </p:nvSpPr>
          <p:spPr>
            <a:xfrm flipH="1" flipV="1">
              <a:off x="7234862"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58" name="圆角矩形 227">
            <a:extLst>
              <a:ext uri="{FF2B5EF4-FFF2-40B4-BE49-F238E27FC236}">
                <a16:creationId xmlns:a16="http://schemas.microsoft.com/office/drawing/2014/main" id="{810ECC93-3407-42B5-95F6-79B3C93DA319}"/>
              </a:ext>
            </a:extLst>
          </p:cNvPr>
          <p:cNvSpPr/>
          <p:nvPr/>
        </p:nvSpPr>
        <p:spPr>
          <a:xfrm>
            <a:off x="1416825" y="2317070"/>
            <a:ext cx="9278705" cy="3717970"/>
          </a:xfrm>
          <a:prstGeom prst="roundRect">
            <a:avLst>
              <a:gd name="adj" fmla="val 4556"/>
            </a:avLst>
          </a:prstGeom>
          <a:solidFill>
            <a:srgbClr val="F7F7F7"/>
          </a:solidFill>
          <a:ln w="9525" cap="flat">
            <a:solidFill>
              <a:schemeClr val="bg1">
                <a:lumMod val="75000"/>
              </a:schemeClr>
            </a:solidFill>
            <a:custDash>
              <a:ds d="380000" sp="120000"/>
            </a:custDash>
            <a:bevel/>
          </a:ln>
        </p:spPr>
        <p:txBody>
          <a:bodyPr wrap="square" lIns="0" tIns="0" rIns="0" bIns="0" rtlCol="0" anchor="ctr"/>
          <a:lstStyle/>
          <a:p>
            <a:endParaRPr sz="912" dirty="0">
              <a:solidFill>
                <a:srgbClr val="3E3938"/>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9" name="任意多边形 228">
            <a:extLst>
              <a:ext uri="{FF2B5EF4-FFF2-40B4-BE49-F238E27FC236}">
                <a16:creationId xmlns:a16="http://schemas.microsoft.com/office/drawing/2014/main" id="{E62E28D2-3E66-4EB1-8E7C-3363E9B7DC36}"/>
              </a:ext>
            </a:extLst>
          </p:cNvPr>
          <p:cNvSpPr/>
          <p:nvPr/>
        </p:nvSpPr>
        <p:spPr>
          <a:xfrm>
            <a:off x="1611121" y="2142559"/>
            <a:ext cx="2432000"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rgbClr val="2CACC5"/>
          </a:solidFill>
          <a:ln w="15200" cap="flat">
            <a:noFill/>
            <a:bevel/>
          </a:ln>
        </p:spPr>
        <p:txBody>
          <a:bodyPr wrap="square" lIns="36000" tIns="0" rIns="36000" bIns="0" rtlCol="0" anchor="ctr"/>
          <a:lstStyle/>
          <a:p>
            <a:pPr algn="ctr">
              <a:lnSpc>
                <a:spcPct val="100000"/>
              </a:lnSpc>
            </a:pPr>
            <a:r>
              <a:rPr lang="en-US" altLang="zh-CN" sz="20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Condition Query</a:t>
            </a:r>
            <a:endParaRPr sz="20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6" name="ï$1íḓé">
            <a:extLst>
              <a:ext uri="{FF2B5EF4-FFF2-40B4-BE49-F238E27FC236}">
                <a16:creationId xmlns:a16="http://schemas.microsoft.com/office/drawing/2014/main" id="{A654B632-ADC4-48DD-8199-1FF303E7C874}"/>
              </a:ext>
            </a:extLst>
          </p:cNvPr>
          <p:cNvSpPr/>
          <p:nvPr/>
        </p:nvSpPr>
        <p:spPr>
          <a:xfrm>
            <a:off x="1783507" y="2844504"/>
            <a:ext cx="10176264" cy="346137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Autofit/>
          </a:bodyPr>
          <a:lstStyle/>
          <a:p>
            <a:pPr fontAlgn="t"/>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查询发布</a:t>
            </a:r>
            <a:r>
              <a:rPr lang="es-ES" altLang="zh-CN" sz="2000" dirty="0">
                <a:latin typeface="微软雅黑" panose="020B0503020204020204" pitchFamily="34" charset="-122"/>
                <a:ea typeface="微软雅黑" panose="020B0503020204020204" pitchFamily="34" charset="-122"/>
                <a:cs typeface="Courier New" panose="02070309020205020404" pitchFamily="49" charset="0"/>
              </a:rPr>
              <a:t>event</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次数前</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5%</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的</a:t>
            </a:r>
            <a:r>
              <a:rPr lang="es-ES" altLang="zh-CN" sz="2000" dirty="0">
                <a:latin typeface="微软雅黑" panose="020B0503020204020204" pitchFamily="34" charset="-122"/>
                <a:ea typeface="微软雅黑" panose="020B0503020204020204" pitchFamily="34" charset="-122"/>
                <a:cs typeface="Courier New" panose="02070309020205020404" pitchFamily="49" charset="0"/>
              </a:rPr>
              <a:t>actor</a:t>
            </a:r>
            <a:r>
              <a:rPr lang="zh-CN" altLang="es-ES" sz="2000" dirty="0">
                <a:latin typeface="微软雅黑" panose="020B0503020204020204" pitchFamily="34" charset="-122"/>
                <a:ea typeface="微软雅黑" panose="020B0503020204020204" pitchFamily="34" charset="-122"/>
                <a:cs typeface="Courier New" panose="02070309020205020404" pitchFamily="49" charset="0"/>
              </a:rPr>
              <a:t>，</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获取</a:t>
            </a:r>
            <a:r>
              <a:rPr lang="es-ES" altLang="zh-CN" sz="2000" dirty="0">
                <a:latin typeface="微软雅黑" panose="020B0503020204020204" pitchFamily="34" charset="-122"/>
                <a:ea typeface="微软雅黑" panose="020B0503020204020204" pitchFamily="34" charset="-122"/>
                <a:cs typeface="Courier New" panose="02070309020205020404" pitchFamily="49" charset="0"/>
              </a:rPr>
              <a:t>actor_id</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列表</a:t>
            </a:r>
            <a:endParaRPr lang="es-E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fontAlgn="t"/>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MySQL: 0.654</a:t>
            </a:r>
            <a:r>
              <a:rPr lang="es-ES" altLang="zh-CN" sz="2000" dirty="0">
                <a:latin typeface="微软雅黑" panose="020B0503020204020204" pitchFamily="34" charset="-122"/>
                <a:ea typeface="微软雅黑" panose="020B0503020204020204" pitchFamily="34" charset="-122"/>
                <a:cs typeface="Courier New" panose="02070309020205020404" pitchFamily="49" charset="0"/>
              </a:rPr>
              <a:t> s </a:t>
            </a: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Redis: 17.852 s </a:t>
            </a: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Neo4j:	0.805 s</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p:txBody>
      </p:sp>
      <p:grpSp>
        <p:nvGrpSpPr>
          <p:cNvPr id="33" name="组合 32"/>
          <p:cNvGrpSpPr/>
          <p:nvPr/>
        </p:nvGrpSpPr>
        <p:grpSpPr>
          <a:xfrm>
            <a:off x="1" y="240001"/>
            <a:ext cx="2232826" cy="523220"/>
            <a:chOff x="1" y="378896"/>
            <a:chExt cx="2232826" cy="523220"/>
          </a:xfrm>
        </p:grpSpPr>
        <p:sp>
          <p:nvSpPr>
            <p:cNvPr id="34" name="文本框 33">
              <a:extLst>
                <a:ext uri="{FF2B5EF4-FFF2-40B4-BE49-F238E27FC236}">
                  <a16:creationId xmlns:a16="http://schemas.microsoft.com/office/drawing/2014/main" id="{A69D84BD-995A-40F3-9245-3A112D8B3EAF}"/>
                </a:ext>
              </a:extLst>
            </p:cNvPr>
            <p:cNvSpPr txBox="1"/>
            <p:nvPr/>
          </p:nvSpPr>
          <p:spPr>
            <a:xfrm>
              <a:off x="611870" y="378896"/>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对比分析</a:t>
              </a:r>
            </a:p>
          </p:txBody>
        </p:sp>
        <p:grpSp>
          <p:nvGrpSpPr>
            <p:cNvPr id="35" name="组合 34"/>
            <p:cNvGrpSpPr/>
            <p:nvPr/>
          </p:nvGrpSpPr>
          <p:grpSpPr>
            <a:xfrm>
              <a:off x="1" y="425063"/>
              <a:ext cx="529962" cy="430887"/>
              <a:chOff x="1" y="363398"/>
              <a:chExt cx="529962" cy="430887"/>
            </a:xfrm>
          </p:grpSpPr>
          <p:sp>
            <p:nvSpPr>
              <p:cNvPr id="36" name="矩形 3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7" name="矩形 3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38" name="组合 37">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39" name="矩形 38">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5" name="平行四边形 44">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6" name="平行四边形 45">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7" name="平行四边形 46">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Tree>
    <p:extLst>
      <p:ext uri="{BB962C8B-B14F-4D97-AF65-F5344CB8AC3E}">
        <p14:creationId xmlns:p14="http://schemas.microsoft.com/office/powerpoint/2010/main" val="3715751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17A713D7-1FE1-4125-867A-925745314FD0}"/>
              </a:ext>
            </a:extLst>
          </p:cNvPr>
          <p:cNvSpPr/>
          <p:nvPr/>
        </p:nvSpPr>
        <p:spPr>
          <a:xfrm>
            <a:off x="3410037" y="1649603"/>
            <a:ext cx="8781963" cy="1871903"/>
          </a:xfrm>
          <a:custGeom>
            <a:avLst/>
            <a:gdLst/>
            <a:ahLst/>
            <a:cxnLst/>
            <a:rect l="l" t="t" r="r" b="b"/>
            <a:pathLst>
              <a:path w="6586815" h="1404000">
                <a:moveTo>
                  <a:pt x="810600" y="0"/>
                </a:moveTo>
                <a:lnTo>
                  <a:pt x="6586815" y="0"/>
                </a:lnTo>
                <a:lnTo>
                  <a:pt x="6586815" y="1404000"/>
                </a:lnTo>
                <a:lnTo>
                  <a:pt x="0" y="1404000"/>
                </a:lnTo>
                <a:close/>
              </a:path>
            </a:pathLst>
          </a:cu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6">
            <a:extLst>
              <a:ext uri="{FF2B5EF4-FFF2-40B4-BE49-F238E27FC236}">
                <a16:creationId xmlns:a16="http://schemas.microsoft.com/office/drawing/2014/main" id="{07DA43D4-0DF4-4FB5-89EC-79F8D1A878E6}"/>
              </a:ext>
            </a:extLst>
          </p:cNvPr>
          <p:cNvSpPr/>
          <p:nvPr/>
        </p:nvSpPr>
        <p:spPr>
          <a:xfrm>
            <a:off x="600" y="3478789"/>
            <a:ext cx="8432200" cy="1871903"/>
          </a:xfrm>
          <a:custGeom>
            <a:avLst/>
            <a:gdLst/>
            <a:ahLst/>
            <a:cxnLst/>
            <a:rect l="l" t="t" r="r" b="b"/>
            <a:pathLst>
              <a:path w="4284268" h="1404000">
                <a:moveTo>
                  <a:pt x="0" y="0"/>
                </a:moveTo>
                <a:lnTo>
                  <a:pt x="4284268" y="0"/>
                </a:lnTo>
                <a:lnTo>
                  <a:pt x="3473668" y="1404000"/>
                </a:lnTo>
                <a:lnTo>
                  <a:pt x="0" y="1404000"/>
                </a:lnTo>
                <a:close/>
              </a:path>
            </a:pathLst>
          </a:cu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 name="矩形 7">
            <a:extLst>
              <a:ext uri="{FF2B5EF4-FFF2-40B4-BE49-F238E27FC236}">
                <a16:creationId xmlns:a16="http://schemas.microsoft.com/office/drawing/2014/main" id="{C8969C6D-7476-4F12-B9EA-B295C5B26E88}"/>
              </a:ext>
            </a:extLst>
          </p:cNvPr>
          <p:cNvSpPr/>
          <p:nvPr/>
        </p:nvSpPr>
        <p:spPr>
          <a:xfrm>
            <a:off x="600" y="1917079"/>
            <a:ext cx="10612684" cy="3023843"/>
          </a:xfrm>
          <a:custGeom>
            <a:avLst/>
            <a:gdLst/>
            <a:ahLst/>
            <a:cxnLst/>
            <a:rect l="l" t="t" r="r" b="b"/>
            <a:pathLst>
              <a:path w="7959928" h="2268000">
                <a:moveTo>
                  <a:pt x="0" y="0"/>
                </a:moveTo>
                <a:lnTo>
                  <a:pt x="7959928" y="0"/>
                </a:lnTo>
                <a:lnTo>
                  <a:pt x="6650498" y="2268000"/>
                </a:lnTo>
                <a:lnTo>
                  <a:pt x="0" y="2268000"/>
                </a:lnTo>
                <a:close/>
              </a:path>
            </a:pathLst>
          </a:cu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5" name="TextBox 9">
            <a:extLst>
              <a:ext uri="{FF2B5EF4-FFF2-40B4-BE49-F238E27FC236}">
                <a16:creationId xmlns:a16="http://schemas.microsoft.com/office/drawing/2014/main" id="{B2130F74-0986-4BBC-889D-BE766C81EB4F}"/>
              </a:ext>
            </a:extLst>
          </p:cNvPr>
          <p:cNvSpPr txBox="1"/>
          <p:nvPr/>
        </p:nvSpPr>
        <p:spPr>
          <a:xfrm>
            <a:off x="653349" y="3692340"/>
            <a:ext cx="1394003" cy="646331"/>
          </a:xfrm>
          <a:prstGeom prst="rect">
            <a:avLst/>
          </a:prstGeom>
          <a:noFill/>
        </p:spPr>
        <p:txBody>
          <a:bodyPr wrap="square" rtlCol="0">
            <a:spAutoFit/>
          </a:bodyPr>
          <a:lstStyle/>
          <a:p>
            <a:pPr algn="ctr"/>
            <a:r>
              <a:rPr lang="en-US" altLang="zh-CN" sz="3600" b="1" dirty="0">
                <a:solidFill>
                  <a:schemeClr val="bg1"/>
                </a:solidFill>
                <a:cs typeface="+mn-ea"/>
                <a:sym typeface="+mn-lt"/>
              </a:rPr>
              <a:t>PART</a:t>
            </a:r>
          </a:p>
        </p:txBody>
      </p:sp>
      <p:sp>
        <p:nvSpPr>
          <p:cNvPr id="6" name="TextBox 10">
            <a:extLst>
              <a:ext uri="{FF2B5EF4-FFF2-40B4-BE49-F238E27FC236}">
                <a16:creationId xmlns:a16="http://schemas.microsoft.com/office/drawing/2014/main" id="{1189AFC6-5FBC-4560-B26D-28A4872F97F1}"/>
              </a:ext>
            </a:extLst>
          </p:cNvPr>
          <p:cNvSpPr txBox="1"/>
          <p:nvPr/>
        </p:nvSpPr>
        <p:spPr>
          <a:xfrm>
            <a:off x="1696149" y="2205038"/>
            <a:ext cx="2229761" cy="2447925"/>
          </a:xfrm>
          <a:prstGeom prst="rect">
            <a:avLst/>
          </a:prstGeom>
          <a:noFill/>
        </p:spPr>
        <p:txBody>
          <a:bodyPr wrap="square" rtlCol="0">
            <a:spAutoFit/>
          </a:bodyPr>
          <a:lstStyle/>
          <a:p>
            <a:pPr algn="ctr"/>
            <a:r>
              <a:rPr lang="en-US" altLang="zh-CN" sz="15335" i="1" dirty="0">
                <a:solidFill>
                  <a:schemeClr val="bg1"/>
                </a:solidFill>
                <a:latin typeface="Century Gothic" panose="020B0502020202020204" pitchFamily="34" charset="0"/>
                <a:cs typeface="+mn-ea"/>
                <a:sym typeface="+mn-lt"/>
              </a:rPr>
              <a:t>1</a:t>
            </a:r>
            <a:endParaRPr lang="zh-CN" altLang="en-US" sz="15335" i="1" dirty="0">
              <a:solidFill>
                <a:schemeClr val="bg1"/>
              </a:solidFill>
              <a:latin typeface="Century Gothic" panose="020B0502020202020204" pitchFamily="34" charset="0"/>
              <a:cs typeface="+mn-ea"/>
              <a:sym typeface="+mn-lt"/>
            </a:endParaRPr>
          </a:p>
        </p:txBody>
      </p:sp>
      <p:sp>
        <p:nvSpPr>
          <p:cNvPr id="7" name="TextBox 11">
            <a:extLst>
              <a:ext uri="{FF2B5EF4-FFF2-40B4-BE49-F238E27FC236}">
                <a16:creationId xmlns:a16="http://schemas.microsoft.com/office/drawing/2014/main" id="{90302534-FB34-4551-9F81-C0C5A3AFD4EE}"/>
              </a:ext>
            </a:extLst>
          </p:cNvPr>
          <p:cNvSpPr txBox="1"/>
          <p:nvPr/>
        </p:nvSpPr>
        <p:spPr>
          <a:xfrm>
            <a:off x="3686493" y="2669065"/>
            <a:ext cx="2646878" cy="830997"/>
          </a:xfrm>
          <a:prstGeom prst="rect">
            <a:avLst/>
          </a:prstGeom>
          <a:noFill/>
        </p:spPr>
        <p:txBody>
          <a:bodyPr wrap="none" rtlCol="0">
            <a:spAutoFit/>
          </a:bodyPr>
          <a:lstStyle/>
          <a:p>
            <a:pPr lvl="0" defTabSz="457200"/>
            <a:r>
              <a:rPr lang="zh-CN" altLang="en-US" sz="4800" b="1"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数据存储</a:t>
            </a:r>
          </a:p>
        </p:txBody>
      </p:sp>
      <p:sp>
        <p:nvSpPr>
          <p:cNvPr id="8" name="TextBox 12">
            <a:extLst>
              <a:ext uri="{FF2B5EF4-FFF2-40B4-BE49-F238E27FC236}">
                <a16:creationId xmlns:a16="http://schemas.microsoft.com/office/drawing/2014/main" id="{87989898-2987-4AFA-9482-774C1CF3E6EE}"/>
              </a:ext>
            </a:extLst>
          </p:cNvPr>
          <p:cNvSpPr txBox="1"/>
          <p:nvPr/>
        </p:nvSpPr>
        <p:spPr>
          <a:xfrm>
            <a:off x="3686493" y="3616369"/>
            <a:ext cx="5312162" cy="305443"/>
          </a:xfrm>
          <a:prstGeom prst="rect">
            <a:avLst/>
          </a:prstGeom>
          <a:noFill/>
        </p:spPr>
        <p:txBody>
          <a:bodyPr wrap="square" lIns="80620" tIns="40310" rIns="80620" bIns="40310" rtlCol="0">
            <a:spAutoFit/>
          </a:bodyPr>
          <a:lstStyle/>
          <a:p>
            <a:pPr lvl="0" defTabSz="457200">
              <a:lnSpc>
                <a:spcPct val="114000"/>
              </a:lnSpc>
              <a:defRPr/>
            </a:pPr>
            <a:r>
              <a:rPr lang="en-US" altLang="zh-CN" sz="14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Data Storage</a:t>
            </a:r>
          </a:p>
        </p:txBody>
      </p:sp>
      <p:sp>
        <p:nvSpPr>
          <p:cNvPr id="14" name="矩形 20">
            <a:extLst>
              <a:ext uri="{FF2B5EF4-FFF2-40B4-BE49-F238E27FC236}">
                <a16:creationId xmlns:a16="http://schemas.microsoft.com/office/drawing/2014/main" id="{EFE1FAF6-ECDC-494C-9C43-777FFC9D8E10}"/>
              </a:ext>
            </a:extLst>
          </p:cNvPr>
          <p:cNvSpPr/>
          <p:nvPr/>
        </p:nvSpPr>
        <p:spPr>
          <a:xfrm>
            <a:off x="10946656" y="2093452"/>
            <a:ext cx="596045" cy="984205"/>
          </a:xfrm>
          <a:custGeom>
            <a:avLst/>
            <a:gdLst/>
            <a:ahLst/>
            <a:cxnLst/>
            <a:rect l="l" t="t" r="r" b="b"/>
            <a:pathLst>
              <a:path w="447057" h="738192">
                <a:moveTo>
                  <a:pt x="77961" y="0"/>
                </a:moveTo>
                <a:lnTo>
                  <a:pt x="447057" y="369096"/>
                </a:lnTo>
                <a:lnTo>
                  <a:pt x="77961" y="738192"/>
                </a:lnTo>
                <a:lnTo>
                  <a:pt x="0" y="660231"/>
                </a:lnTo>
                <a:lnTo>
                  <a:pt x="293910" y="366322"/>
                </a:lnTo>
                <a:lnTo>
                  <a:pt x="2775" y="751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文本框 9">
            <a:extLst>
              <a:ext uri="{FF2B5EF4-FFF2-40B4-BE49-F238E27FC236}">
                <a16:creationId xmlns:a16="http://schemas.microsoft.com/office/drawing/2014/main" id="{7776FD40-F3D8-489E-A885-32E430453BD8}"/>
              </a:ext>
            </a:extLst>
          </p:cNvPr>
          <p:cNvSpPr txBox="1"/>
          <p:nvPr/>
        </p:nvSpPr>
        <p:spPr>
          <a:xfrm>
            <a:off x="6990231" y="6468990"/>
            <a:ext cx="5201769" cy="389010"/>
          </a:xfrm>
          <a:prstGeom prst="rect">
            <a:avLst/>
          </a:prstGeom>
          <a:solidFill>
            <a:srgbClr val="2CACC5"/>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zh-CN"/>
            </a:defPPr>
            <a:lvl1pPr marL="0" marR="0" indent="0" algn="ctr" defTabSz="914400" eaLnBrk="1" latinLnBrk="0" hangingPunct="1">
              <a:lnSpc>
                <a:spcPct val="100000"/>
              </a:lnSpc>
              <a:buClrTx/>
              <a:buSzTx/>
              <a:buNone/>
              <a:tabLst/>
              <a:defRPr kumimoji="0" sz="2000" b="0" i="0" u="none" strike="noStrike" cap="none" normalizeH="0" baseline="0">
                <a:ln>
                  <a:noFill/>
                </a:ln>
                <a:solidFill>
                  <a:schemeClr val="bg1"/>
                </a:solidFill>
                <a:effectLst/>
                <a:latin typeface="+mj-ea"/>
                <a:ea typeface="+mj-ea"/>
              </a:defRPr>
            </a:lvl1pPr>
          </a:lstStyle>
          <a:p>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傅尔正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田翔宇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赵予珩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朱秦</a:t>
            </a:r>
          </a:p>
        </p:txBody>
      </p:sp>
    </p:spTree>
    <p:extLst>
      <p:ext uri="{BB962C8B-B14F-4D97-AF65-F5344CB8AC3E}">
        <p14:creationId xmlns:p14="http://schemas.microsoft.com/office/powerpoint/2010/main" val="5598111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0-#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anim calcmode="lin" valueType="num">
                                      <p:cBhvr>
                                        <p:cTn id="25" dur="750" fill="hold"/>
                                        <p:tgtEl>
                                          <p:spTgt spid="5"/>
                                        </p:tgtEl>
                                        <p:attrNameLst>
                                          <p:attrName>ppt_x</p:attrName>
                                        </p:attrNameLst>
                                      </p:cBhvr>
                                      <p:tavLst>
                                        <p:tav tm="0">
                                          <p:val>
                                            <p:strVal val="#ppt_x"/>
                                          </p:val>
                                        </p:tav>
                                        <p:tav tm="100000">
                                          <p:val>
                                            <p:strVal val="#ppt_x"/>
                                          </p:val>
                                        </p:tav>
                                      </p:tavLst>
                                    </p:anim>
                                    <p:anim calcmode="lin" valueType="num">
                                      <p:cBhvr>
                                        <p:cTn id="26" dur="750" fill="hold"/>
                                        <p:tgtEl>
                                          <p:spTgt spid="5"/>
                                        </p:tgtEl>
                                        <p:attrNameLst>
                                          <p:attrName>ppt_y</p:attrName>
                                        </p:attrNameLst>
                                      </p:cBhvr>
                                      <p:tavLst>
                                        <p:tav tm="0">
                                          <p:val>
                                            <p:strVal val="#ppt_y+.1"/>
                                          </p:val>
                                        </p:tav>
                                        <p:tav tm="100000">
                                          <p:val>
                                            <p:strVal val="#ppt_y"/>
                                          </p:val>
                                        </p:tav>
                                      </p:tavLst>
                                    </p:anim>
                                  </p:childTnLst>
                                </p:cTn>
                              </p:par>
                            </p:childTnLst>
                          </p:cTn>
                        </p:par>
                        <p:par>
                          <p:cTn id="27" fill="hold">
                            <p:stCondLst>
                              <p:cond delay="3250"/>
                            </p:stCondLst>
                            <p:childTnLst>
                              <p:par>
                                <p:cTn id="28" presetID="49" presetClass="entr" presetSubtype="0"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style.rotation</p:attrName>
                                        </p:attrNameLst>
                                      </p:cBhvr>
                                      <p:tavLst>
                                        <p:tav tm="0">
                                          <p:val>
                                            <p:fltVal val="360"/>
                                          </p:val>
                                        </p:tav>
                                        <p:tav tm="100000">
                                          <p:val>
                                            <p:fltVal val="0"/>
                                          </p:val>
                                        </p:tav>
                                      </p:tavLst>
                                    </p:anim>
                                    <p:animEffect transition="in" filter="fade">
                                      <p:cBhvr>
                                        <p:cTn id="33" dur="500"/>
                                        <p:tgtEl>
                                          <p:spTgt spid="6"/>
                                        </p:tgtEl>
                                      </p:cBhvr>
                                    </p:animEffect>
                                  </p:childTnLst>
                                </p:cTn>
                              </p:par>
                            </p:childTnLst>
                          </p:cTn>
                        </p:par>
                        <p:par>
                          <p:cTn id="34" fill="hold">
                            <p:stCondLst>
                              <p:cond delay="375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7"/>
                                        </p:tgtEl>
                                        <p:attrNameLst>
                                          <p:attrName>ppt_y</p:attrName>
                                        </p:attrNameLst>
                                      </p:cBhvr>
                                      <p:tavLst>
                                        <p:tav tm="0">
                                          <p:val>
                                            <p:strVal val="#ppt_y"/>
                                          </p:val>
                                        </p:tav>
                                        <p:tav tm="100000">
                                          <p:val>
                                            <p:strVal val="#ppt_y"/>
                                          </p:val>
                                        </p:tav>
                                      </p:tavLst>
                                    </p:anim>
                                    <p:anim calcmode="lin" valueType="num">
                                      <p:cBhvr>
                                        <p:cTn id="3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7"/>
                                        </p:tgtEl>
                                      </p:cBhvr>
                                    </p:animEffect>
                                  </p:childTnLst>
                                </p:cTn>
                              </p:par>
                            </p:childTnLst>
                          </p:cTn>
                        </p:par>
                        <p:par>
                          <p:cTn id="42" fill="hold">
                            <p:stCondLst>
                              <p:cond delay="4400"/>
                            </p:stCondLst>
                            <p:childTnLst>
                              <p:par>
                                <p:cTn id="43" presetID="42" presetClass="entr" presetSubtype="0"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childTnLst>
                          </p:cTn>
                        </p:par>
                        <p:par>
                          <p:cTn id="48" fill="hold">
                            <p:stCondLst>
                              <p:cond delay="5400"/>
                            </p:stCondLst>
                            <p:childTnLst>
                              <p:par>
                                <p:cTn id="49" presetID="10" presetClass="entr" presetSubtype="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p:bldP spid="6" grpId="0"/>
      <p:bldP spid="7" grpId="0"/>
      <p:bldP spid="8" grpId="0"/>
      <p:bldP spid="14" grpId="0" bldLvl="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a:extLst>
              <a:ext uri="{FF2B5EF4-FFF2-40B4-BE49-F238E27FC236}">
                <a16:creationId xmlns:a16="http://schemas.microsoft.com/office/drawing/2014/main" id="{7B5F98E5-0870-497C-B2A6-8C747CC2ADA7}"/>
              </a:ext>
            </a:extLst>
          </p:cNvPr>
          <p:cNvGrpSpPr/>
          <p:nvPr/>
        </p:nvGrpSpPr>
        <p:grpSpPr>
          <a:xfrm>
            <a:off x="2240756" y="915214"/>
            <a:ext cx="7710488" cy="430887"/>
            <a:chOff x="2240756" y="915214"/>
            <a:chExt cx="7710488" cy="430887"/>
          </a:xfrm>
        </p:grpSpPr>
        <p:sp>
          <p:nvSpPr>
            <p:cNvPr id="49" name="矩形 48">
              <a:extLst>
                <a:ext uri="{FF2B5EF4-FFF2-40B4-BE49-F238E27FC236}">
                  <a16:creationId xmlns:a16="http://schemas.microsoft.com/office/drawing/2014/main" id="{D253148C-8E97-45CF-8C1D-B559E6EEE144}"/>
                </a:ext>
              </a:extLst>
            </p:cNvPr>
            <p:cNvSpPr/>
            <p:nvPr/>
          </p:nvSpPr>
          <p:spPr>
            <a:xfrm>
              <a:off x="2240756" y="915214"/>
              <a:ext cx="7710488" cy="430887"/>
            </a:xfrm>
            <a:prstGeom prst="rect">
              <a:avLst/>
            </a:prstGeom>
            <a:noFill/>
            <a:ln>
              <a:noFill/>
            </a:ln>
          </p:spPr>
          <p:txBody>
            <a:bodyPr vert="horz" wrap="square" lIns="0" tIns="0" rIns="0" bIns="0" numCol="1" anchor="t" anchorCtr="0" compatLnSpc="1">
              <a:spAutoFit/>
            </a:bodyPr>
            <a:lstStyle/>
            <a:p>
              <a:pPr algn="ctr"/>
              <a:r>
                <a:rPr lang="en-US" altLang="zh-CN"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Query</a:t>
              </a:r>
              <a:endParaRPr lang="zh-CN" altLang="en-US"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0" name="箭头: V 形 49">
              <a:extLst>
                <a:ext uri="{FF2B5EF4-FFF2-40B4-BE49-F238E27FC236}">
                  <a16:creationId xmlns:a16="http://schemas.microsoft.com/office/drawing/2014/main" id="{03624AE3-EBDD-4A5E-B356-C3CBFACA38FD}"/>
                </a:ext>
              </a:extLst>
            </p:cNvPr>
            <p:cNvSpPr/>
            <p:nvPr/>
          </p:nvSpPr>
          <p:spPr>
            <a:xfrm flipV="1">
              <a:off x="4341918"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1" name="箭头: V 形 50">
              <a:extLst>
                <a:ext uri="{FF2B5EF4-FFF2-40B4-BE49-F238E27FC236}">
                  <a16:creationId xmlns:a16="http://schemas.microsoft.com/office/drawing/2014/main" id="{AC1EEF34-C808-4D76-B741-B66FCA695268}"/>
                </a:ext>
              </a:extLst>
            </p:cNvPr>
            <p:cNvSpPr/>
            <p:nvPr/>
          </p:nvSpPr>
          <p:spPr>
            <a:xfrm flipV="1">
              <a:off x="4601678"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2" name="箭头: V 形 51">
              <a:extLst>
                <a:ext uri="{FF2B5EF4-FFF2-40B4-BE49-F238E27FC236}">
                  <a16:creationId xmlns:a16="http://schemas.microsoft.com/office/drawing/2014/main" id="{56653E17-39FE-4307-8C1C-B676D1D2823E}"/>
                </a:ext>
              </a:extLst>
            </p:cNvPr>
            <p:cNvSpPr/>
            <p:nvPr/>
          </p:nvSpPr>
          <p:spPr>
            <a:xfrm flipH="1" flipV="1">
              <a:off x="7494624"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3" name="箭头: V 形 52">
              <a:extLst>
                <a:ext uri="{FF2B5EF4-FFF2-40B4-BE49-F238E27FC236}">
                  <a16:creationId xmlns:a16="http://schemas.microsoft.com/office/drawing/2014/main" id="{6FF6B34B-A9C2-447B-9FA0-1BD02B6495BC}"/>
                </a:ext>
              </a:extLst>
            </p:cNvPr>
            <p:cNvSpPr/>
            <p:nvPr/>
          </p:nvSpPr>
          <p:spPr>
            <a:xfrm flipH="1" flipV="1">
              <a:off x="7234862"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58" name="圆角矩形 227">
            <a:extLst>
              <a:ext uri="{FF2B5EF4-FFF2-40B4-BE49-F238E27FC236}">
                <a16:creationId xmlns:a16="http://schemas.microsoft.com/office/drawing/2014/main" id="{810ECC93-3407-42B5-95F6-79B3C93DA319}"/>
              </a:ext>
            </a:extLst>
          </p:cNvPr>
          <p:cNvSpPr/>
          <p:nvPr/>
        </p:nvSpPr>
        <p:spPr>
          <a:xfrm>
            <a:off x="1416825" y="2317070"/>
            <a:ext cx="9278705" cy="3717970"/>
          </a:xfrm>
          <a:prstGeom prst="roundRect">
            <a:avLst>
              <a:gd name="adj" fmla="val 4556"/>
            </a:avLst>
          </a:prstGeom>
          <a:solidFill>
            <a:srgbClr val="F7F7F7"/>
          </a:solidFill>
          <a:ln w="9525" cap="flat">
            <a:solidFill>
              <a:schemeClr val="bg1">
                <a:lumMod val="75000"/>
              </a:schemeClr>
            </a:solidFill>
            <a:custDash>
              <a:ds d="380000" sp="120000"/>
            </a:custDash>
            <a:bevel/>
          </a:ln>
        </p:spPr>
        <p:txBody>
          <a:bodyPr wrap="square" lIns="0" tIns="0" rIns="0" bIns="0" rtlCol="0" anchor="ctr"/>
          <a:lstStyle/>
          <a:p>
            <a:endParaRPr sz="912" dirty="0">
              <a:solidFill>
                <a:srgbClr val="3E3938"/>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9" name="任意多边形 228">
            <a:extLst>
              <a:ext uri="{FF2B5EF4-FFF2-40B4-BE49-F238E27FC236}">
                <a16:creationId xmlns:a16="http://schemas.microsoft.com/office/drawing/2014/main" id="{E62E28D2-3E66-4EB1-8E7C-3363E9B7DC36}"/>
              </a:ext>
            </a:extLst>
          </p:cNvPr>
          <p:cNvSpPr/>
          <p:nvPr/>
        </p:nvSpPr>
        <p:spPr>
          <a:xfrm>
            <a:off x="1611121" y="2142559"/>
            <a:ext cx="2432000"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rgbClr val="2CACC5"/>
          </a:solidFill>
          <a:ln w="15200" cap="flat">
            <a:noFill/>
            <a:bevel/>
          </a:ln>
        </p:spPr>
        <p:txBody>
          <a:bodyPr wrap="square" lIns="36000" tIns="0" rIns="36000" bIns="0" rtlCol="0" anchor="ctr"/>
          <a:lstStyle/>
          <a:p>
            <a:pPr algn="ctr">
              <a:lnSpc>
                <a:spcPct val="100000"/>
              </a:lnSpc>
            </a:pPr>
            <a:r>
              <a:rPr lang="en-US" altLang="zh-CN" sz="20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Condition Query</a:t>
            </a:r>
            <a:endParaRPr sz="20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6" name="ï$1íḓé">
            <a:extLst>
              <a:ext uri="{FF2B5EF4-FFF2-40B4-BE49-F238E27FC236}">
                <a16:creationId xmlns:a16="http://schemas.microsoft.com/office/drawing/2014/main" id="{A654B632-ADC4-48DD-8199-1FF303E7C874}"/>
              </a:ext>
            </a:extLst>
          </p:cNvPr>
          <p:cNvSpPr/>
          <p:nvPr/>
        </p:nvSpPr>
        <p:spPr>
          <a:xfrm>
            <a:off x="1783507" y="2844504"/>
            <a:ext cx="10176264" cy="346137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Autofit/>
          </a:bodyPr>
          <a:lstStyle/>
          <a:p>
            <a:pPr fontAlgn="t"/>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查询最多</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event</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的类型，获取类型，频度和发布这些类型</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event</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的</a:t>
            </a:r>
            <a:r>
              <a:rPr lang="en-US" altLang="zh-CN" sz="2000" dirty="0" err="1">
                <a:latin typeface="微软雅黑" panose="020B0503020204020204" pitchFamily="34" charset="-122"/>
                <a:ea typeface="微软雅黑" panose="020B0503020204020204" pitchFamily="34" charset="-122"/>
                <a:cs typeface="Courier New" panose="02070309020205020404" pitchFamily="49" charset="0"/>
              </a:rPr>
              <a:t>actor_id</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列表</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fontAlgn="t"/>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MySQL: 0.755</a:t>
            </a:r>
            <a:r>
              <a:rPr lang="es-ES" altLang="zh-CN" sz="2000" dirty="0">
                <a:latin typeface="微软雅黑" panose="020B0503020204020204" pitchFamily="34" charset="-122"/>
                <a:ea typeface="微软雅黑" panose="020B0503020204020204" pitchFamily="34" charset="-122"/>
                <a:cs typeface="Courier New" panose="02070309020205020404" pitchFamily="49" charset="0"/>
              </a:rPr>
              <a:t> s </a:t>
            </a: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Redis: 32.440 s </a:t>
            </a:r>
          </a:p>
          <a:p>
            <a:pPr fontAlgn="t">
              <a:lnSpc>
                <a:spcPct val="150000"/>
              </a:lnSpc>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Neo4j:	0.326 s</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p:txBody>
      </p:sp>
      <p:grpSp>
        <p:nvGrpSpPr>
          <p:cNvPr id="33" name="组合 32"/>
          <p:cNvGrpSpPr/>
          <p:nvPr/>
        </p:nvGrpSpPr>
        <p:grpSpPr>
          <a:xfrm>
            <a:off x="1" y="240001"/>
            <a:ext cx="2232826" cy="523220"/>
            <a:chOff x="1" y="378896"/>
            <a:chExt cx="2232826" cy="523220"/>
          </a:xfrm>
        </p:grpSpPr>
        <p:sp>
          <p:nvSpPr>
            <p:cNvPr id="34" name="文本框 33">
              <a:extLst>
                <a:ext uri="{FF2B5EF4-FFF2-40B4-BE49-F238E27FC236}">
                  <a16:creationId xmlns:a16="http://schemas.microsoft.com/office/drawing/2014/main" id="{A69D84BD-995A-40F3-9245-3A112D8B3EAF}"/>
                </a:ext>
              </a:extLst>
            </p:cNvPr>
            <p:cNvSpPr txBox="1"/>
            <p:nvPr/>
          </p:nvSpPr>
          <p:spPr>
            <a:xfrm>
              <a:off x="611870" y="378896"/>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对比分析</a:t>
              </a:r>
            </a:p>
          </p:txBody>
        </p:sp>
        <p:grpSp>
          <p:nvGrpSpPr>
            <p:cNvPr id="35" name="组合 34"/>
            <p:cNvGrpSpPr/>
            <p:nvPr/>
          </p:nvGrpSpPr>
          <p:grpSpPr>
            <a:xfrm>
              <a:off x="1" y="425063"/>
              <a:ext cx="529962" cy="430887"/>
              <a:chOff x="1" y="363398"/>
              <a:chExt cx="529962" cy="430887"/>
            </a:xfrm>
          </p:grpSpPr>
          <p:sp>
            <p:nvSpPr>
              <p:cNvPr id="36" name="矩形 3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7" name="矩形 3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38" name="组合 37">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39" name="矩形 38">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5" name="平行四边形 44">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6" name="平行四边形 45">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7" name="平行四边形 46">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Tree>
    <p:extLst>
      <p:ext uri="{BB962C8B-B14F-4D97-AF65-F5344CB8AC3E}">
        <p14:creationId xmlns:p14="http://schemas.microsoft.com/office/powerpoint/2010/main" val="1286614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ï$1íḓé">
            <a:extLst>
              <a:ext uri="{FF2B5EF4-FFF2-40B4-BE49-F238E27FC236}">
                <a16:creationId xmlns:a16="http://schemas.microsoft.com/office/drawing/2014/main" id="{A654B632-ADC4-48DD-8199-1FF303E7C874}"/>
              </a:ext>
            </a:extLst>
          </p:cNvPr>
          <p:cNvSpPr/>
          <p:nvPr/>
        </p:nvSpPr>
        <p:spPr>
          <a:xfrm>
            <a:off x="1191837" y="1698310"/>
            <a:ext cx="10176264" cy="346137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Autofit/>
          </a:bodyPr>
          <a:lstStyle/>
          <a:p>
            <a:pPr fontAlgn="t"/>
            <a:r>
              <a:rPr lang="en-US" altLang="zh-CN" sz="24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MySQL</a:t>
            </a:r>
            <a:r>
              <a:rPr lang="zh-CN" altLang="en-US" sz="24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能够保持较好的数据依赖</a:t>
            </a:r>
            <a:endParaRPr lang="en-US" altLang="zh-CN" sz="24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a:p>
            <a:pPr fontAlgn="t"/>
            <a:endParaRPr lang="en-US" altLang="zh-CN" sz="24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a:p>
            <a:pPr fontAlgn="t"/>
            <a:r>
              <a:rPr lang="en-US" altLang="zh-CN" sz="24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Redis</a:t>
            </a:r>
            <a:r>
              <a:rPr lang="zh-CN" altLang="en-US" sz="24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丰富的数据类型支持各种不同的操作</a:t>
            </a:r>
            <a:endParaRPr lang="en-US" altLang="zh-CN" sz="24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a:p>
            <a:pPr fontAlgn="t"/>
            <a:endParaRPr lang="en-US" altLang="zh-CN" sz="24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a:p>
            <a:pPr fontAlgn="t"/>
            <a:r>
              <a:rPr lang="en-US" altLang="zh-CN" sz="24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Neo4j</a:t>
            </a:r>
            <a:r>
              <a:rPr lang="zh-CN" altLang="en-US" sz="24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在图相关的操作性能突出</a:t>
            </a:r>
            <a:endParaRPr lang="en-US" altLang="zh-CN" sz="24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p:txBody>
      </p:sp>
      <p:grpSp>
        <p:nvGrpSpPr>
          <p:cNvPr id="33" name="组合 32"/>
          <p:cNvGrpSpPr/>
          <p:nvPr/>
        </p:nvGrpSpPr>
        <p:grpSpPr>
          <a:xfrm>
            <a:off x="1" y="240001"/>
            <a:ext cx="2232826" cy="523220"/>
            <a:chOff x="1" y="378896"/>
            <a:chExt cx="2232826" cy="523220"/>
          </a:xfrm>
        </p:grpSpPr>
        <p:sp>
          <p:nvSpPr>
            <p:cNvPr id="34" name="文本框 33">
              <a:extLst>
                <a:ext uri="{FF2B5EF4-FFF2-40B4-BE49-F238E27FC236}">
                  <a16:creationId xmlns:a16="http://schemas.microsoft.com/office/drawing/2014/main" id="{A69D84BD-995A-40F3-9245-3A112D8B3EAF}"/>
                </a:ext>
              </a:extLst>
            </p:cNvPr>
            <p:cNvSpPr txBox="1"/>
            <p:nvPr/>
          </p:nvSpPr>
          <p:spPr>
            <a:xfrm>
              <a:off x="611870" y="378896"/>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总结分析</a:t>
              </a:r>
            </a:p>
          </p:txBody>
        </p:sp>
        <p:grpSp>
          <p:nvGrpSpPr>
            <p:cNvPr id="35" name="组合 34"/>
            <p:cNvGrpSpPr/>
            <p:nvPr/>
          </p:nvGrpSpPr>
          <p:grpSpPr>
            <a:xfrm>
              <a:off x="1" y="425063"/>
              <a:ext cx="529962" cy="430887"/>
              <a:chOff x="1" y="363398"/>
              <a:chExt cx="529962" cy="430887"/>
            </a:xfrm>
          </p:grpSpPr>
          <p:sp>
            <p:nvSpPr>
              <p:cNvPr id="36" name="矩形 3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7" name="矩形 3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38" name="组合 37">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39" name="矩形 38">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5" name="平行四边形 44">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6" name="平行四边形 45">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7" name="平行四边形 46">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Tree>
    <p:extLst>
      <p:ext uri="{BB962C8B-B14F-4D97-AF65-F5344CB8AC3E}">
        <p14:creationId xmlns:p14="http://schemas.microsoft.com/office/powerpoint/2010/main" val="2585986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17A713D7-1FE1-4125-867A-925745314FD0}"/>
              </a:ext>
            </a:extLst>
          </p:cNvPr>
          <p:cNvSpPr/>
          <p:nvPr/>
        </p:nvSpPr>
        <p:spPr>
          <a:xfrm>
            <a:off x="3410037" y="1649603"/>
            <a:ext cx="8781963" cy="1871903"/>
          </a:xfrm>
          <a:custGeom>
            <a:avLst/>
            <a:gdLst/>
            <a:ahLst/>
            <a:cxnLst/>
            <a:rect l="l" t="t" r="r" b="b"/>
            <a:pathLst>
              <a:path w="6586815" h="1404000">
                <a:moveTo>
                  <a:pt x="810600" y="0"/>
                </a:moveTo>
                <a:lnTo>
                  <a:pt x="6586815" y="0"/>
                </a:lnTo>
                <a:lnTo>
                  <a:pt x="6586815" y="1404000"/>
                </a:lnTo>
                <a:lnTo>
                  <a:pt x="0" y="1404000"/>
                </a:lnTo>
                <a:close/>
              </a:path>
            </a:pathLst>
          </a:cu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6">
            <a:extLst>
              <a:ext uri="{FF2B5EF4-FFF2-40B4-BE49-F238E27FC236}">
                <a16:creationId xmlns:a16="http://schemas.microsoft.com/office/drawing/2014/main" id="{07DA43D4-0DF4-4FB5-89EC-79F8D1A878E6}"/>
              </a:ext>
            </a:extLst>
          </p:cNvPr>
          <p:cNvSpPr/>
          <p:nvPr/>
        </p:nvSpPr>
        <p:spPr>
          <a:xfrm>
            <a:off x="600" y="3478789"/>
            <a:ext cx="8432200" cy="1871903"/>
          </a:xfrm>
          <a:custGeom>
            <a:avLst/>
            <a:gdLst/>
            <a:ahLst/>
            <a:cxnLst/>
            <a:rect l="l" t="t" r="r" b="b"/>
            <a:pathLst>
              <a:path w="4284268" h="1404000">
                <a:moveTo>
                  <a:pt x="0" y="0"/>
                </a:moveTo>
                <a:lnTo>
                  <a:pt x="4284268" y="0"/>
                </a:lnTo>
                <a:lnTo>
                  <a:pt x="3473668" y="1404000"/>
                </a:lnTo>
                <a:lnTo>
                  <a:pt x="0" y="1404000"/>
                </a:lnTo>
                <a:close/>
              </a:path>
            </a:pathLst>
          </a:cu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 name="矩形 7">
            <a:extLst>
              <a:ext uri="{FF2B5EF4-FFF2-40B4-BE49-F238E27FC236}">
                <a16:creationId xmlns:a16="http://schemas.microsoft.com/office/drawing/2014/main" id="{C8969C6D-7476-4F12-B9EA-B295C5B26E88}"/>
              </a:ext>
            </a:extLst>
          </p:cNvPr>
          <p:cNvSpPr/>
          <p:nvPr/>
        </p:nvSpPr>
        <p:spPr>
          <a:xfrm>
            <a:off x="600" y="1917079"/>
            <a:ext cx="10612684" cy="3023843"/>
          </a:xfrm>
          <a:custGeom>
            <a:avLst/>
            <a:gdLst/>
            <a:ahLst/>
            <a:cxnLst/>
            <a:rect l="l" t="t" r="r" b="b"/>
            <a:pathLst>
              <a:path w="7959928" h="2268000">
                <a:moveTo>
                  <a:pt x="0" y="0"/>
                </a:moveTo>
                <a:lnTo>
                  <a:pt x="7959928" y="0"/>
                </a:lnTo>
                <a:lnTo>
                  <a:pt x="6650498" y="2268000"/>
                </a:lnTo>
                <a:lnTo>
                  <a:pt x="0" y="2268000"/>
                </a:lnTo>
                <a:close/>
              </a:path>
            </a:pathLst>
          </a:cu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5" name="TextBox 9">
            <a:extLst>
              <a:ext uri="{FF2B5EF4-FFF2-40B4-BE49-F238E27FC236}">
                <a16:creationId xmlns:a16="http://schemas.microsoft.com/office/drawing/2014/main" id="{B2130F74-0986-4BBC-889D-BE766C81EB4F}"/>
              </a:ext>
            </a:extLst>
          </p:cNvPr>
          <p:cNvSpPr txBox="1"/>
          <p:nvPr/>
        </p:nvSpPr>
        <p:spPr>
          <a:xfrm>
            <a:off x="653349" y="3692340"/>
            <a:ext cx="1394003" cy="646331"/>
          </a:xfrm>
          <a:prstGeom prst="rect">
            <a:avLst/>
          </a:prstGeom>
          <a:noFill/>
        </p:spPr>
        <p:txBody>
          <a:bodyPr wrap="square" rtlCol="0">
            <a:spAutoFit/>
          </a:bodyPr>
          <a:lstStyle/>
          <a:p>
            <a:pPr algn="ctr"/>
            <a:r>
              <a:rPr lang="en-US" altLang="zh-CN" sz="3600" b="1" dirty="0">
                <a:solidFill>
                  <a:schemeClr val="bg1"/>
                </a:solidFill>
                <a:cs typeface="+mn-ea"/>
                <a:sym typeface="+mn-lt"/>
              </a:rPr>
              <a:t>PART</a:t>
            </a:r>
          </a:p>
        </p:txBody>
      </p:sp>
      <p:sp>
        <p:nvSpPr>
          <p:cNvPr id="6" name="TextBox 10">
            <a:extLst>
              <a:ext uri="{FF2B5EF4-FFF2-40B4-BE49-F238E27FC236}">
                <a16:creationId xmlns:a16="http://schemas.microsoft.com/office/drawing/2014/main" id="{1189AFC6-5FBC-4560-B26D-28A4872F97F1}"/>
              </a:ext>
            </a:extLst>
          </p:cNvPr>
          <p:cNvSpPr txBox="1"/>
          <p:nvPr/>
        </p:nvSpPr>
        <p:spPr>
          <a:xfrm>
            <a:off x="1696149" y="2205038"/>
            <a:ext cx="2229761" cy="2447925"/>
          </a:xfrm>
          <a:prstGeom prst="rect">
            <a:avLst/>
          </a:prstGeom>
          <a:noFill/>
        </p:spPr>
        <p:txBody>
          <a:bodyPr wrap="square" rtlCol="0">
            <a:spAutoFit/>
          </a:bodyPr>
          <a:lstStyle/>
          <a:p>
            <a:pPr algn="ctr"/>
            <a:r>
              <a:rPr lang="en-US" altLang="zh-CN" sz="15335" i="1" dirty="0">
                <a:solidFill>
                  <a:schemeClr val="bg1"/>
                </a:solidFill>
                <a:latin typeface="Century Gothic" panose="020B0502020202020204" pitchFamily="34" charset="0"/>
                <a:cs typeface="+mn-ea"/>
                <a:sym typeface="+mn-lt"/>
              </a:rPr>
              <a:t>3</a:t>
            </a:r>
            <a:endParaRPr lang="zh-CN" altLang="en-US" sz="15335" i="1" dirty="0">
              <a:solidFill>
                <a:schemeClr val="bg1"/>
              </a:solidFill>
              <a:latin typeface="Century Gothic" panose="020B0502020202020204" pitchFamily="34" charset="0"/>
              <a:cs typeface="+mn-ea"/>
              <a:sym typeface="+mn-lt"/>
            </a:endParaRPr>
          </a:p>
        </p:txBody>
      </p:sp>
      <p:sp>
        <p:nvSpPr>
          <p:cNvPr id="7" name="TextBox 11">
            <a:extLst>
              <a:ext uri="{FF2B5EF4-FFF2-40B4-BE49-F238E27FC236}">
                <a16:creationId xmlns:a16="http://schemas.microsoft.com/office/drawing/2014/main" id="{90302534-FB34-4551-9F81-C0C5A3AFD4EE}"/>
              </a:ext>
            </a:extLst>
          </p:cNvPr>
          <p:cNvSpPr txBox="1"/>
          <p:nvPr/>
        </p:nvSpPr>
        <p:spPr>
          <a:xfrm>
            <a:off x="3686493" y="2669065"/>
            <a:ext cx="6340197" cy="830997"/>
          </a:xfrm>
          <a:prstGeom prst="rect">
            <a:avLst/>
          </a:prstGeom>
          <a:noFill/>
        </p:spPr>
        <p:txBody>
          <a:bodyPr wrap="none" rtlCol="0">
            <a:spAutoFit/>
          </a:bodyPr>
          <a:lstStyle/>
          <a:p>
            <a:pPr lvl="0" defTabSz="457200"/>
            <a:r>
              <a:rPr lang="zh-CN" altLang="en-US" sz="4800" b="1"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代码实现及下阶段计划</a:t>
            </a:r>
          </a:p>
        </p:txBody>
      </p:sp>
      <p:sp>
        <p:nvSpPr>
          <p:cNvPr id="8" name="TextBox 12">
            <a:extLst>
              <a:ext uri="{FF2B5EF4-FFF2-40B4-BE49-F238E27FC236}">
                <a16:creationId xmlns:a16="http://schemas.microsoft.com/office/drawing/2014/main" id="{87989898-2987-4AFA-9482-774C1CF3E6EE}"/>
              </a:ext>
            </a:extLst>
          </p:cNvPr>
          <p:cNvSpPr txBox="1"/>
          <p:nvPr/>
        </p:nvSpPr>
        <p:spPr>
          <a:xfrm>
            <a:off x="3686493" y="3616369"/>
            <a:ext cx="5312162" cy="305443"/>
          </a:xfrm>
          <a:prstGeom prst="rect">
            <a:avLst/>
          </a:prstGeom>
          <a:noFill/>
        </p:spPr>
        <p:txBody>
          <a:bodyPr wrap="square" lIns="80620" tIns="40310" rIns="80620" bIns="40310" rtlCol="0">
            <a:spAutoFit/>
          </a:bodyPr>
          <a:lstStyle/>
          <a:p>
            <a:pPr lvl="0" defTabSz="457200">
              <a:lnSpc>
                <a:spcPct val="114000"/>
              </a:lnSpc>
              <a:defRPr/>
            </a:pPr>
            <a:r>
              <a:rPr lang="en-US" altLang="zh-CN" sz="14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 Codes and Next stage plan</a:t>
            </a:r>
          </a:p>
        </p:txBody>
      </p:sp>
      <p:sp>
        <p:nvSpPr>
          <p:cNvPr id="14" name="矩形 20">
            <a:extLst>
              <a:ext uri="{FF2B5EF4-FFF2-40B4-BE49-F238E27FC236}">
                <a16:creationId xmlns:a16="http://schemas.microsoft.com/office/drawing/2014/main" id="{EFE1FAF6-ECDC-494C-9C43-777FFC9D8E10}"/>
              </a:ext>
            </a:extLst>
          </p:cNvPr>
          <p:cNvSpPr/>
          <p:nvPr/>
        </p:nvSpPr>
        <p:spPr>
          <a:xfrm>
            <a:off x="10946656" y="2093452"/>
            <a:ext cx="596045" cy="984205"/>
          </a:xfrm>
          <a:custGeom>
            <a:avLst/>
            <a:gdLst/>
            <a:ahLst/>
            <a:cxnLst/>
            <a:rect l="l" t="t" r="r" b="b"/>
            <a:pathLst>
              <a:path w="447057" h="738192">
                <a:moveTo>
                  <a:pt x="77961" y="0"/>
                </a:moveTo>
                <a:lnTo>
                  <a:pt x="447057" y="369096"/>
                </a:lnTo>
                <a:lnTo>
                  <a:pt x="77961" y="738192"/>
                </a:lnTo>
                <a:lnTo>
                  <a:pt x="0" y="660231"/>
                </a:lnTo>
                <a:lnTo>
                  <a:pt x="293910" y="366322"/>
                </a:lnTo>
                <a:lnTo>
                  <a:pt x="2775" y="751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文本框 9">
            <a:extLst>
              <a:ext uri="{FF2B5EF4-FFF2-40B4-BE49-F238E27FC236}">
                <a16:creationId xmlns:a16="http://schemas.microsoft.com/office/drawing/2014/main" id="{9726B804-47AC-4CAE-8F36-A1915D62A0CC}"/>
              </a:ext>
            </a:extLst>
          </p:cNvPr>
          <p:cNvSpPr txBox="1"/>
          <p:nvPr/>
        </p:nvSpPr>
        <p:spPr>
          <a:xfrm>
            <a:off x="6990231" y="6468990"/>
            <a:ext cx="5201769" cy="389010"/>
          </a:xfrm>
          <a:prstGeom prst="rect">
            <a:avLst/>
          </a:prstGeom>
          <a:solidFill>
            <a:srgbClr val="2CACC5"/>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zh-CN"/>
            </a:defPPr>
            <a:lvl1pPr marL="0" marR="0" indent="0" algn="ctr" defTabSz="914400" eaLnBrk="1" latinLnBrk="0" hangingPunct="1">
              <a:lnSpc>
                <a:spcPct val="100000"/>
              </a:lnSpc>
              <a:buClrTx/>
              <a:buSzTx/>
              <a:buNone/>
              <a:tabLst/>
              <a:defRPr kumimoji="0" sz="2000" b="0" i="0" u="none" strike="noStrike" cap="none" normalizeH="0" baseline="0">
                <a:ln>
                  <a:noFill/>
                </a:ln>
                <a:solidFill>
                  <a:schemeClr val="bg1"/>
                </a:solidFill>
                <a:effectLst/>
                <a:latin typeface="+mj-ea"/>
                <a:ea typeface="+mj-ea"/>
              </a:defRPr>
            </a:lvl1pPr>
          </a:lstStyle>
          <a:p>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傅尔正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田翔宇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赵予珩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朱秦</a:t>
            </a:r>
          </a:p>
        </p:txBody>
      </p:sp>
    </p:spTree>
    <p:extLst>
      <p:ext uri="{BB962C8B-B14F-4D97-AF65-F5344CB8AC3E}">
        <p14:creationId xmlns:p14="http://schemas.microsoft.com/office/powerpoint/2010/main" val="2715475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0-#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anim calcmode="lin" valueType="num">
                                      <p:cBhvr>
                                        <p:cTn id="25" dur="750" fill="hold"/>
                                        <p:tgtEl>
                                          <p:spTgt spid="5"/>
                                        </p:tgtEl>
                                        <p:attrNameLst>
                                          <p:attrName>ppt_x</p:attrName>
                                        </p:attrNameLst>
                                      </p:cBhvr>
                                      <p:tavLst>
                                        <p:tav tm="0">
                                          <p:val>
                                            <p:strVal val="#ppt_x"/>
                                          </p:val>
                                        </p:tav>
                                        <p:tav tm="100000">
                                          <p:val>
                                            <p:strVal val="#ppt_x"/>
                                          </p:val>
                                        </p:tav>
                                      </p:tavLst>
                                    </p:anim>
                                    <p:anim calcmode="lin" valueType="num">
                                      <p:cBhvr>
                                        <p:cTn id="26" dur="750" fill="hold"/>
                                        <p:tgtEl>
                                          <p:spTgt spid="5"/>
                                        </p:tgtEl>
                                        <p:attrNameLst>
                                          <p:attrName>ppt_y</p:attrName>
                                        </p:attrNameLst>
                                      </p:cBhvr>
                                      <p:tavLst>
                                        <p:tav tm="0">
                                          <p:val>
                                            <p:strVal val="#ppt_y+.1"/>
                                          </p:val>
                                        </p:tav>
                                        <p:tav tm="100000">
                                          <p:val>
                                            <p:strVal val="#ppt_y"/>
                                          </p:val>
                                        </p:tav>
                                      </p:tavLst>
                                    </p:anim>
                                  </p:childTnLst>
                                </p:cTn>
                              </p:par>
                            </p:childTnLst>
                          </p:cTn>
                        </p:par>
                        <p:par>
                          <p:cTn id="27" fill="hold">
                            <p:stCondLst>
                              <p:cond delay="3250"/>
                            </p:stCondLst>
                            <p:childTnLst>
                              <p:par>
                                <p:cTn id="28" presetID="49" presetClass="entr" presetSubtype="0"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style.rotation</p:attrName>
                                        </p:attrNameLst>
                                      </p:cBhvr>
                                      <p:tavLst>
                                        <p:tav tm="0">
                                          <p:val>
                                            <p:fltVal val="360"/>
                                          </p:val>
                                        </p:tav>
                                        <p:tav tm="100000">
                                          <p:val>
                                            <p:fltVal val="0"/>
                                          </p:val>
                                        </p:tav>
                                      </p:tavLst>
                                    </p:anim>
                                    <p:animEffect transition="in" filter="fade">
                                      <p:cBhvr>
                                        <p:cTn id="33" dur="500"/>
                                        <p:tgtEl>
                                          <p:spTgt spid="6"/>
                                        </p:tgtEl>
                                      </p:cBhvr>
                                    </p:animEffect>
                                  </p:childTnLst>
                                </p:cTn>
                              </p:par>
                            </p:childTnLst>
                          </p:cTn>
                        </p:par>
                        <p:par>
                          <p:cTn id="34" fill="hold">
                            <p:stCondLst>
                              <p:cond delay="375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7"/>
                                        </p:tgtEl>
                                        <p:attrNameLst>
                                          <p:attrName>ppt_y</p:attrName>
                                        </p:attrNameLst>
                                      </p:cBhvr>
                                      <p:tavLst>
                                        <p:tav tm="0">
                                          <p:val>
                                            <p:strVal val="#ppt_y"/>
                                          </p:val>
                                        </p:tav>
                                        <p:tav tm="100000">
                                          <p:val>
                                            <p:strVal val="#ppt_y"/>
                                          </p:val>
                                        </p:tav>
                                      </p:tavLst>
                                    </p:anim>
                                    <p:anim calcmode="lin" valueType="num">
                                      <p:cBhvr>
                                        <p:cTn id="3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7"/>
                                        </p:tgtEl>
                                      </p:cBhvr>
                                    </p:animEffect>
                                  </p:childTnLst>
                                </p:cTn>
                              </p:par>
                            </p:childTnLst>
                          </p:cTn>
                        </p:par>
                        <p:par>
                          <p:cTn id="42" fill="hold">
                            <p:stCondLst>
                              <p:cond delay="4700"/>
                            </p:stCondLst>
                            <p:childTnLst>
                              <p:par>
                                <p:cTn id="43" presetID="42" presetClass="entr" presetSubtype="0"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childTnLst>
                          </p:cTn>
                        </p:par>
                        <p:par>
                          <p:cTn id="48" fill="hold">
                            <p:stCondLst>
                              <p:cond delay="5700"/>
                            </p:stCondLst>
                            <p:childTnLst>
                              <p:par>
                                <p:cTn id="49" presetID="10" presetClass="entr" presetSubtype="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p:bldP spid="6" grpId="0"/>
      <p:bldP spid="7" grpId="0"/>
      <p:bldP spid="8" grpId="0"/>
      <p:bldP spid="14" grpId="0" bldLvl="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 y="240001"/>
            <a:ext cx="3512022" cy="523220"/>
            <a:chOff x="1" y="378896"/>
            <a:chExt cx="3512022" cy="523220"/>
          </a:xfrm>
        </p:grpSpPr>
        <p:sp>
          <p:nvSpPr>
            <p:cNvPr id="34" name="文本框 33">
              <a:extLst>
                <a:ext uri="{FF2B5EF4-FFF2-40B4-BE49-F238E27FC236}">
                  <a16:creationId xmlns:a16="http://schemas.microsoft.com/office/drawing/2014/main" id="{A69D84BD-995A-40F3-9245-3A112D8B3EAF}"/>
                </a:ext>
              </a:extLst>
            </p:cNvPr>
            <p:cNvSpPr txBox="1"/>
            <p:nvPr/>
          </p:nvSpPr>
          <p:spPr>
            <a:xfrm>
              <a:off x="611870" y="378896"/>
              <a:ext cx="2900153"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MySQL </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建数据库</a:t>
              </a:r>
            </a:p>
          </p:txBody>
        </p:sp>
        <p:grpSp>
          <p:nvGrpSpPr>
            <p:cNvPr id="35" name="组合 34"/>
            <p:cNvGrpSpPr/>
            <p:nvPr/>
          </p:nvGrpSpPr>
          <p:grpSpPr>
            <a:xfrm>
              <a:off x="1" y="425063"/>
              <a:ext cx="529962" cy="430887"/>
              <a:chOff x="1" y="363398"/>
              <a:chExt cx="529962" cy="430887"/>
            </a:xfrm>
          </p:grpSpPr>
          <p:sp>
            <p:nvSpPr>
              <p:cNvPr id="36" name="矩形 3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7" name="矩形 3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38" name="组合 37">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39" name="矩形 38">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5" name="平行四边形 44">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6" name="平行四边形 45">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7" name="平行四边形 46">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pic>
        <p:nvPicPr>
          <p:cNvPr id="3" name="图片 2">
            <a:extLst>
              <a:ext uri="{FF2B5EF4-FFF2-40B4-BE49-F238E27FC236}">
                <a16:creationId xmlns:a16="http://schemas.microsoft.com/office/drawing/2014/main" id="{0E2BBBCE-2F96-4C27-9AF1-75808D613B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77" y="1266224"/>
            <a:ext cx="5691259" cy="4325551"/>
          </a:xfrm>
          <a:prstGeom prst="rect">
            <a:avLst/>
          </a:prstGeom>
          <a:effectLst>
            <a:outerShdw blurRad="304800" dist="38100" dir="8100000" sx="103000" sy="103000" algn="tr" rotWithShape="0">
              <a:prstClr val="black">
                <a:alpha val="40000"/>
              </a:prstClr>
            </a:outerShdw>
          </a:effectLst>
        </p:spPr>
      </p:pic>
      <p:pic>
        <p:nvPicPr>
          <p:cNvPr id="6" name="图片 5">
            <a:extLst>
              <a:ext uri="{FF2B5EF4-FFF2-40B4-BE49-F238E27FC236}">
                <a16:creationId xmlns:a16="http://schemas.microsoft.com/office/drawing/2014/main" id="{7C8CF2C6-BA83-43AD-90BD-4DC5A80F82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276647"/>
            <a:ext cx="5919935" cy="4325551"/>
          </a:xfrm>
          <a:prstGeom prst="rect">
            <a:avLst/>
          </a:prstGeom>
          <a:effectLst>
            <a:outerShdw blurRad="304800" dist="38100" dir="8100000" sx="103000" sy="103000" algn="tr" rotWithShape="0">
              <a:prstClr val="black">
                <a:alpha val="40000"/>
              </a:prstClr>
            </a:outerShdw>
          </a:effectLst>
        </p:spPr>
      </p:pic>
    </p:spTree>
    <p:extLst>
      <p:ext uri="{BB962C8B-B14F-4D97-AF65-F5344CB8AC3E}">
        <p14:creationId xmlns:p14="http://schemas.microsoft.com/office/powerpoint/2010/main" val="4001849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 y="240001"/>
            <a:ext cx="3253939" cy="523220"/>
            <a:chOff x="1" y="378896"/>
            <a:chExt cx="3253939" cy="523220"/>
          </a:xfrm>
        </p:grpSpPr>
        <p:sp>
          <p:nvSpPr>
            <p:cNvPr id="34" name="文本框 33">
              <a:extLst>
                <a:ext uri="{FF2B5EF4-FFF2-40B4-BE49-F238E27FC236}">
                  <a16:creationId xmlns:a16="http://schemas.microsoft.com/office/drawing/2014/main" id="{A69D84BD-995A-40F3-9245-3A112D8B3EAF}"/>
                </a:ext>
              </a:extLst>
            </p:cNvPr>
            <p:cNvSpPr txBox="1"/>
            <p:nvPr/>
          </p:nvSpPr>
          <p:spPr>
            <a:xfrm>
              <a:off x="611870" y="378896"/>
              <a:ext cx="2642070"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Redis </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建数据库</a:t>
              </a:r>
            </a:p>
          </p:txBody>
        </p:sp>
        <p:grpSp>
          <p:nvGrpSpPr>
            <p:cNvPr id="35" name="组合 34"/>
            <p:cNvGrpSpPr/>
            <p:nvPr/>
          </p:nvGrpSpPr>
          <p:grpSpPr>
            <a:xfrm>
              <a:off x="1" y="425063"/>
              <a:ext cx="529962" cy="430887"/>
              <a:chOff x="1" y="363398"/>
              <a:chExt cx="529962" cy="430887"/>
            </a:xfrm>
          </p:grpSpPr>
          <p:sp>
            <p:nvSpPr>
              <p:cNvPr id="36" name="矩形 3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7" name="矩形 3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38" name="组合 37">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39" name="矩形 38">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5" name="平行四边形 44">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6" name="平行四边形 45">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7" name="平行四边形 46">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pic>
        <p:nvPicPr>
          <p:cNvPr id="3" name="图片 2">
            <a:extLst>
              <a:ext uri="{FF2B5EF4-FFF2-40B4-BE49-F238E27FC236}">
                <a16:creationId xmlns:a16="http://schemas.microsoft.com/office/drawing/2014/main" id="{4A184E18-F597-4E5E-A73F-E8E86A167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3194" y="763221"/>
            <a:ext cx="5365612" cy="5222952"/>
          </a:xfrm>
          <a:prstGeom prst="rect">
            <a:avLst/>
          </a:prstGeom>
          <a:effectLst>
            <a:outerShdw blurRad="304800" dist="38100" dir="8100000" sx="104000" sy="104000" algn="tr" rotWithShape="0">
              <a:prstClr val="black">
                <a:alpha val="40000"/>
              </a:prstClr>
            </a:outerShdw>
          </a:effectLst>
        </p:spPr>
      </p:pic>
    </p:spTree>
    <p:extLst>
      <p:ext uri="{BB962C8B-B14F-4D97-AF65-F5344CB8AC3E}">
        <p14:creationId xmlns:p14="http://schemas.microsoft.com/office/powerpoint/2010/main" val="2929451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 y="240001"/>
            <a:ext cx="4191695" cy="523220"/>
            <a:chOff x="1" y="378896"/>
            <a:chExt cx="4191695" cy="523220"/>
          </a:xfrm>
        </p:grpSpPr>
        <p:sp>
          <p:nvSpPr>
            <p:cNvPr id="34" name="文本框 33">
              <a:extLst>
                <a:ext uri="{FF2B5EF4-FFF2-40B4-BE49-F238E27FC236}">
                  <a16:creationId xmlns:a16="http://schemas.microsoft.com/office/drawing/2014/main" id="{A69D84BD-995A-40F3-9245-3A112D8B3EAF}"/>
                </a:ext>
              </a:extLst>
            </p:cNvPr>
            <p:cNvSpPr txBox="1"/>
            <p:nvPr/>
          </p:nvSpPr>
          <p:spPr>
            <a:xfrm>
              <a:off x="611870" y="378896"/>
              <a:ext cx="3579826"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Neo4j</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的</a:t>
              </a:r>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csv</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文件示例</a:t>
              </a:r>
            </a:p>
          </p:txBody>
        </p:sp>
        <p:grpSp>
          <p:nvGrpSpPr>
            <p:cNvPr id="35" name="组合 34"/>
            <p:cNvGrpSpPr/>
            <p:nvPr/>
          </p:nvGrpSpPr>
          <p:grpSpPr>
            <a:xfrm>
              <a:off x="1" y="425063"/>
              <a:ext cx="529962" cy="430887"/>
              <a:chOff x="1" y="363398"/>
              <a:chExt cx="529962" cy="430887"/>
            </a:xfrm>
          </p:grpSpPr>
          <p:sp>
            <p:nvSpPr>
              <p:cNvPr id="36" name="矩形 3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7" name="矩形 3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38" name="组合 37">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39" name="矩形 38">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5" name="平行四边形 44">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6" name="平行四边形 45">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7" name="平行四边形 46">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pic>
        <p:nvPicPr>
          <p:cNvPr id="5" name="图片 4">
            <a:extLst>
              <a:ext uri="{FF2B5EF4-FFF2-40B4-BE49-F238E27FC236}">
                <a16:creationId xmlns:a16="http://schemas.microsoft.com/office/drawing/2014/main" id="{45DBB94B-3DDA-462B-85CE-AC76DC24CC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1783" y="1329508"/>
            <a:ext cx="7110076" cy="4198984"/>
          </a:xfrm>
          <a:prstGeom prst="rect">
            <a:avLst/>
          </a:prstGeom>
          <a:effectLst>
            <a:outerShdw blurRad="304800" dist="38100" dir="8100000" sx="104000" sy="104000" algn="tr" rotWithShape="0">
              <a:prstClr val="black">
                <a:alpha val="40000"/>
              </a:prstClr>
            </a:outerShdw>
          </a:effectLst>
        </p:spPr>
      </p:pic>
    </p:spTree>
    <p:extLst>
      <p:ext uri="{BB962C8B-B14F-4D97-AF65-F5344CB8AC3E}">
        <p14:creationId xmlns:p14="http://schemas.microsoft.com/office/powerpoint/2010/main" val="1569543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 y="240001"/>
            <a:ext cx="4210931" cy="523220"/>
            <a:chOff x="1" y="378896"/>
            <a:chExt cx="4210931" cy="523220"/>
          </a:xfrm>
        </p:grpSpPr>
        <p:sp>
          <p:nvSpPr>
            <p:cNvPr id="34" name="文本框 33">
              <a:extLst>
                <a:ext uri="{FF2B5EF4-FFF2-40B4-BE49-F238E27FC236}">
                  <a16:creationId xmlns:a16="http://schemas.microsoft.com/office/drawing/2014/main" id="{A69D84BD-995A-40F3-9245-3A112D8B3EAF}"/>
                </a:ext>
              </a:extLst>
            </p:cNvPr>
            <p:cNvSpPr txBox="1"/>
            <p:nvPr/>
          </p:nvSpPr>
          <p:spPr>
            <a:xfrm>
              <a:off x="611870" y="378896"/>
              <a:ext cx="3599062"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Neo4j</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的</a:t>
              </a:r>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py2neo</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示例</a:t>
              </a:r>
            </a:p>
          </p:txBody>
        </p:sp>
        <p:grpSp>
          <p:nvGrpSpPr>
            <p:cNvPr id="35" name="组合 34"/>
            <p:cNvGrpSpPr/>
            <p:nvPr/>
          </p:nvGrpSpPr>
          <p:grpSpPr>
            <a:xfrm>
              <a:off x="1" y="425063"/>
              <a:ext cx="529962" cy="430887"/>
              <a:chOff x="1" y="363398"/>
              <a:chExt cx="529962" cy="430887"/>
            </a:xfrm>
          </p:grpSpPr>
          <p:sp>
            <p:nvSpPr>
              <p:cNvPr id="36" name="矩形 3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7" name="矩形 3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38" name="组合 37">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39" name="矩形 38">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5" name="平行四边形 44">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6" name="平行四边形 45">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7" name="平行四边形 46">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pic>
        <p:nvPicPr>
          <p:cNvPr id="3" name="图片 2">
            <a:extLst>
              <a:ext uri="{FF2B5EF4-FFF2-40B4-BE49-F238E27FC236}">
                <a16:creationId xmlns:a16="http://schemas.microsoft.com/office/drawing/2014/main" id="{34685453-33FE-4F97-A25C-8B15B80DE2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050" y="1526810"/>
            <a:ext cx="5745978" cy="3406435"/>
          </a:xfrm>
          <a:prstGeom prst="rect">
            <a:avLst/>
          </a:prstGeom>
          <a:effectLst>
            <a:outerShdw blurRad="304800" dist="38100" dir="8100000" sx="103000" sy="103000" algn="tr" rotWithShape="0">
              <a:prstClr val="black">
                <a:alpha val="40000"/>
              </a:prstClr>
            </a:outerShdw>
          </a:effectLst>
        </p:spPr>
      </p:pic>
      <p:pic>
        <p:nvPicPr>
          <p:cNvPr id="6" name="图片 5">
            <a:extLst>
              <a:ext uri="{FF2B5EF4-FFF2-40B4-BE49-F238E27FC236}">
                <a16:creationId xmlns:a16="http://schemas.microsoft.com/office/drawing/2014/main" id="{F9536C7B-3FD0-4795-92AD-22E4C49341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2195" y="1393448"/>
            <a:ext cx="5829805" cy="3673158"/>
          </a:xfrm>
          <a:prstGeom prst="rect">
            <a:avLst/>
          </a:prstGeom>
          <a:effectLst>
            <a:outerShdw blurRad="304800" dist="38100" dir="8100000" sx="103000" sy="103000" algn="tr" rotWithShape="0">
              <a:prstClr val="black">
                <a:alpha val="40000"/>
              </a:prstClr>
            </a:outerShdw>
          </a:effectLst>
        </p:spPr>
      </p:pic>
    </p:spTree>
    <p:extLst>
      <p:ext uri="{BB962C8B-B14F-4D97-AF65-F5344CB8AC3E}">
        <p14:creationId xmlns:p14="http://schemas.microsoft.com/office/powerpoint/2010/main" val="1744226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ï$1íḓé">
            <a:extLst>
              <a:ext uri="{FF2B5EF4-FFF2-40B4-BE49-F238E27FC236}">
                <a16:creationId xmlns:a16="http://schemas.microsoft.com/office/drawing/2014/main" id="{A654B632-ADC4-48DD-8199-1FF303E7C874}"/>
              </a:ext>
            </a:extLst>
          </p:cNvPr>
          <p:cNvSpPr/>
          <p:nvPr/>
        </p:nvSpPr>
        <p:spPr>
          <a:xfrm>
            <a:off x="1191837" y="1698310"/>
            <a:ext cx="10176264" cy="346137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Autofit/>
          </a:bodyPr>
          <a:lstStyle/>
          <a:p>
            <a:pPr fontAlgn="t"/>
            <a:r>
              <a:rPr lang="zh-CN" altLang="en-US" sz="24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扩大数据量进行统计（预计采用一周到一个月的数据量进行分析）</a:t>
            </a:r>
            <a:endParaRPr lang="en-US" altLang="zh-CN" sz="24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a:p>
            <a:pPr fontAlgn="t"/>
            <a:endParaRPr lang="en-US" altLang="zh-CN" sz="24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a:p>
            <a:pPr fontAlgn="t"/>
            <a:r>
              <a:rPr lang="zh-CN" altLang="en-US" sz="24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采用同一台机器或者服务器对于不同数据库进行操作以便进行横向比较</a:t>
            </a:r>
            <a:endParaRPr lang="en-US" altLang="zh-CN" sz="24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a:p>
            <a:pPr fontAlgn="t"/>
            <a:endParaRPr lang="en-US" altLang="zh-CN" sz="24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a:p>
            <a:pPr fontAlgn="t"/>
            <a:r>
              <a:rPr lang="zh-CN" altLang="en-US" sz="24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设计更多复杂性较高且切合不同数据库特点的操作进行分析比较</a:t>
            </a:r>
            <a:endParaRPr lang="en-US" altLang="zh-CN" sz="24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a:p>
            <a:pPr fontAlgn="t"/>
            <a:endParaRPr lang="en-US" altLang="zh-CN" sz="24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a:p>
            <a:pPr fontAlgn="t"/>
            <a:r>
              <a:rPr lang="zh-CN" altLang="en-US" sz="24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对于这一阶段产生的问题尝试寻求解决办法</a:t>
            </a:r>
            <a:endParaRPr lang="en-US" altLang="zh-CN" sz="24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a:p>
            <a:pPr fontAlgn="t"/>
            <a:endParaRPr lang="en-US" altLang="zh-CN" sz="2400" dirty="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endParaRPr>
          </a:p>
        </p:txBody>
      </p:sp>
      <p:grpSp>
        <p:nvGrpSpPr>
          <p:cNvPr id="33" name="组合 32"/>
          <p:cNvGrpSpPr/>
          <p:nvPr/>
        </p:nvGrpSpPr>
        <p:grpSpPr>
          <a:xfrm>
            <a:off x="1" y="240001"/>
            <a:ext cx="2591898" cy="523220"/>
            <a:chOff x="1" y="378896"/>
            <a:chExt cx="2591898" cy="523220"/>
          </a:xfrm>
        </p:grpSpPr>
        <p:sp>
          <p:nvSpPr>
            <p:cNvPr id="34" name="文本框 33">
              <a:extLst>
                <a:ext uri="{FF2B5EF4-FFF2-40B4-BE49-F238E27FC236}">
                  <a16:creationId xmlns:a16="http://schemas.microsoft.com/office/drawing/2014/main" id="{A69D84BD-995A-40F3-9245-3A112D8B3EAF}"/>
                </a:ext>
              </a:extLst>
            </p:cNvPr>
            <p:cNvSpPr txBox="1"/>
            <p:nvPr/>
          </p:nvSpPr>
          <p:spPr>
            <a:xfrm>
              <a:off x="611870" y="378896"/>
              <a:ext cx="1980029" cy="523220"/>
            </a:xfrm>
            <a:prstGeom prst="rect">
              <a:avLst/>
            </a:prstGeom>
            <a:noFill/>
          </p:spPr>
          <p:txBody>
            <a:bodyPr wrap="none" rtlCol="0">
              <a:spAutoFit/>
              <a:scene3d>
                <a:camera prst="orthographicFront"/>
                <a:lightRig rig="threePt" dir="t"/>
              </a:scene3d>
              <a:sp3d contourW="12700"/>
            </a:bodyPr>
            <a:lstStyle/>
            <a:p>
              <a:r>
                <a:rPr lang="zh-CN" altLang="en-US" sz="2800" b="1">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下阶段目标</a:t>
              </a:r>
              <a:endPar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nvGrpSpPr>
            <p:cNvPr id="35" name="组合 34"/>
            <p:cNvGrpSpPr/>
            <p:nvPr/>
          </p:nvGrpSpPr>
          <p:grpSpPr>
            <a:xfrm>
              <a:off x="1" y="425063"/>
              <a:ext cx="529962" cy="430887"/>
              <a:chOff x="1" y="363398"/>
              <a:chExt cx="529962" cy="430887"/>
            </a:xfrm>
          </p:grpSpPr>
          <p:sp>
            <p:nvSpPr>
              <p:cNvPr id="36" name="矩形 3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7" name="矩形 3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38" name="组合 37">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39" name="矩形 38">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5" name="平行四边形 44">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6" name="平行四边形 45">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7" name="平行四边形 46">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Tree>
    <p:extLst>
      <p:ext uri="{BB962C8B-B14F-4D97-AF65-F5344CB8AC3E}">
        <p14:creationId xmlns:p14="http://schemas.microsoft.com/office/powerpoint/2010/main" val="33561387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rotWithShape="1">
          <a:blip r:embed="rId3"/>
          <a:srcRect t="2687" r="26739" b="52428"/>
          <a:stretch/>
        </p:blipFill>
        <p:spPr>
          <a:xfrm>
            <a:off x="0" y="82475"/>
            <a:ext cx="7724633" cy="6693050"/>
          </a:xfrm>
          <a:custGeom>
            <a:avLst/>
            <a:gdLst>
              <a:gd name="connsiteX0" fmla="*/ 4293642 w 7724633"/>
              <a:gd name="connsiteY0" fmla="*/ 3274266 h 6693050"/>
              <a:gd name="connsiteX1" fmla="*/ 4400145 w 7724633"/>
              <a:gd name="connsiteY1" fmla="*/ 3274266 h 6693050"/>
              <a:gd name="connsiteX2" fmla="*/ 4293642 w 7724633"/>
              <a:gd name="connsiteY2" fmla="*/ 3274760 h 6693050"/>
              <a:gd name="connsiteX3" fmla="*/ 0 w 7724633"/>
              <a:gd name="connsiteY3" fmla="*/ 0 h 6693050"/>
              <a:gd name="connsiteX4" fmla="*/ 7724633 w 7724633"/>
              <a:gd name="connsiteY4" fmla="*/ 0 h 6693050"/>
              <a:gd name="connsiteX5" fmla="*/ 7724633 w 7724633"/>
              <a:gd name="connsiteY5" fmla="*/ 6693050 h 6693050"/>
              <a:gd name="connsiteX6" fmla="*/ 0 w 7724633"/>
              <a:gd name="connsiteY6" fmla="*/ 6693050 h 6693050"/>
              <a:gd name="connsiteX7" fmla="*/ 0 w 7724633"/>
              <a:gd name="connsiteY7" fmla="*/ 4560322 h 6693050"/>
              <a:gd name="connsiteX8" fmla="*/ 3962292 w 7724633"/>
              <a:gd name="connsiteY8" fmla="*/ 4560322 h 6693050"/>
              <a:gd name="connsiteX9" fmla="*/ 4293642 w 7724633"/>
              <a:gd name="connsiteY9" fmla="*/ 4560322 h 6693050"/>
              <a:gd name="connsiteX10" fmla="*/ 5199440 w 7724633"/>
              <a:gd name="connsiteY10" fmla="*/ 4560322 h 6693050"/>
              <a:gd name="connsiteX11" fmla="*/ 5186357 w 7724633"/>
              <a:gd name="connsiteY11" fmla="*/ 4547360 h 6693050"/>
              <a:gd name="connsiteX12" fmla="*/ 6469040 w 7724633"/>
              <a:gd name="connsiteY12" fmla="*/ 3264677 h 6693050"/>
              <a:gd name="connsiteX13" fmla="*/ 5525526 w 7724633"/>
              <a:gd name="connsiteY13" fmla="*/ 3269050 h 6693050"/>
              <a:gd name="connsiteX14" fmla="*/ 4293642 w 7724633"/>
              <a:gd name="connsiteY14" fmla="*/ 2048534 h 6693050"/>
              <a:gd name="connsiteX15" fmla="*/ 4293642 w 7724633"/>
              <a:gd name="connsiteY15" fmla="*/ 2048535 h 6693050"/>
              <a:gd name="connsiteX16" fmla="*/ 0 w 7724633"/>
              <a:gd name="connsiteY16" fmla="*/ 2048535 h 669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24633" h="6693050">
                <a:moveTo>
                  <a:pt x="4293642" y="3274266"/>
                </a:moveTo>
                <a:lnTo>
                  <a:pt x="4400145" y="3274266"/>
                </a:lnTo>
                <a:lnTo>
                  <a:pt x="4293642" y="3274760"/>
                </a:lnTo>
                <a:close/>
                <a:moveTo>
                  <a:pt x="0" y="0"/>
                </a:moveTo>
                <a:lnTo>
                  <a:pt x="7724633" y="0"/>
                </a:lnTo>
                <a:lnTo>
                  <a:pt x="7724633" y="6693050"/>
                </a:lnTo>
                <a:lnTo>
                  <a:pt x="0" y="6693050"/>
                </a:lnTo>
                <a:lnTo>
                  <a:pt x="0" y="4560322"/>
                </a:lnTo>
                <a:lnTo>
                  <a:pt x="3962292" y="4560322"/>
                </a:lnTo>
                <a:lnTo>
                  <a:pt x="4293642" y="4560322"/>
                </a:lnTo>
                <a:lnTo>
                  <a:pt x="5199440" y="4560322"/>
                </a:lnTo>
                <a:lnTo>
                  <a:pt x="5186357" y="4547360"/>
                </a:lnTo>
                <a:lnTo>
                  <a:pt x="6469040" y="3264677"/>
                </a:lnTo>
                <a:lnTo>
                  <a:pt x="5525526" y="3269050"/>
                </a:lnTo>
                <a:lnTo>
                  <a:pt x="4293642" y="2048534"/>
                </a:lnTo>
                <a:lnTo>
                  <a:pt x="4293642" y="2048535"/>
                </a:lnTo>
                <a:lnTo>
                  <a:pt x="0" y="2048535"/>
                </a:lnTo>
                <a:close/>
              </a:path>
            </a:pathLst>
          </a:custGeom>
        </p:spPr>
      </p:pic>
      <p:sp>
        <p:nvSpPr>
          <p:cNvPr id="36" name="任意多边形 35"/>
          <p:cNvSpPr/>
          <p:nvPr/>
        </p:nvSpPr>
        <p:spPr>
          <a:xfrm>
            <a:off x="0" y="2160863"/>
            <a:ext cx="6366158" cy="2452080"/>
          </a:xfrm>
          <a:custGeom>
            <a:avLst/>
            <a:gdLst/>
            <a:ahLst/>
            <a:cxnLst/>
            <a:rect l="l" t="t" r="r" b="b"/>
            <a:pathLst>
              <a:path w="6389611" h="2461113">
                <a:moveTo>
                  <a:pt x="4258101" y="1201003"/>
                </a:moveTo>
                <a:lnTo>
                  <a:pt x="4258101" y="1201487"/>
                </a:lnTo>
                <a:lnTo>
                  <a:pt x="4362455" y="1201003"/>
                </a:lnTo>
                <a:close/>
                <a:moveTo>
                  <a:pt x="4258101" y="0"/>
                </a:moveTo>
                <a:lnTo>
                  <a:pt x="5465132" y="1195892"/>
                </a:lnTo>
                <a:lnTo>
                  <a:pt x="6389611" y="1191607"/>
                </a:lnTo>
                <a:lnTo>
                  <a:pt x="5132806" y="2448412"/>
                </a:lnTo>
                <a:lnTo>
                  <a:pt x="5145625" y="2461113"/>
                </a:lnTo>
                <a:lnTo>
                  <a:pt x="4258101" y="2461113"/>
                </a:lnTo>
                <a:lnTo>
                  <a:pt x="3933436" y="2461113"/>
                </a:lnTo>
                <a:lnTo>
                  <a:pt x="0" y="2461113"/>
                </a:lnTo>
                <a:lnTo>
                  <a:pt x="0" y="1"/>
                </a:lnTo>
                <a:lnTo>
                  <a:pt x="4258101" y="1"/>
                </a:lnTo>
                <a:close/>
              </a:path>
            </a:pathLst>
          </a:cu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474037" y="2663628"/>
            <a:ext cx="3722494" cy="1446550"/>
          </a:xfrm>
          <a:prstGeom prst="rect">
            <a:avLst/>
          </a:prstGeom>
          <a:noFill/>
        </p:spPr>
        <p:txBody>
          <a:bodyPr wrap="none" rtlCol="0">
            <a:spAutoFit/>
          </a:bodyPr>
          <a:lstStyle/>
          <a:p>
            <a:r>
              <a:rPr lang="en-US" altLang="zh-CN" sz="8800" b="1" dirty="0">
                <a:solidFill>
                  <a:schemeClr val="bg1"/>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sym typeface="Century Gothic" panose="020B0502020202020204" pitchFamily="34" charset="0"/>
              </a:rPr>
              <a:t>Database</a:t>
            </a:r>
            <a:endParaRPr lang="zh-CN" altLang="en-US" sz="8800" b="1" dirty="0">
              <a:solidFill>
                <a:schemeClr val="bg1"/>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sym typeface="Century Gothic" panose="020B0502020202020204" pitchFamily="34" charset="0"/>
            </a:endParaRPr>
          </a:p>
        </p:txBody>
      </p:sp>
      <p:sp>
        <p:nvSpPr>
          <p:cNvPr id="66" name="文本框 65">
            <a:extLst>
              <a:ext uri="{FF2B5EF4-FFF2-40B4-BE49-F238E27FC236}">
                <a16:creationId xmlns:a16="http://schemas.microsoft.com/office/drawing/2014/main" id="{77C07C71-6B60-4C0C-B01E-F8C9C7A267B3}"/>
              </a:ext>
            </a:extLst>
          </p:cNvPr>
          <p:cNvSpPr txBox="1"/>
          <p:nvPr/>
        </p:nvSpPr>
        <p:spPr>
          <a:xfrm>
            <a:off x="6449869" y="2727473"/>
            <a:ext cx="5368353" cy="861774"/>
          </a:xfrm>
          <a:prstGeom prst="rect">
            <a:avLst/>
          </a:prstGeom>
          <a:solidFill>
            <a:schemeClr val="bg1"/>
          </a:solidFill>
        </p:spPr>
        <p:txBody>
          <a:bodyPr wrap="square" rtlCol="0">
            <a:spAutoFit/>
          </a:bodyPr>
          <a:lstStyle/>
          <a:p>
            <a:r>
              <a:rPr lang="zh-CN" altLang="en-US" sz="5000" b="1" dirty="0">
                <a:ln w="9525">
                  <a:noFill/>
                </a:ln>
                <a:solidFill>
                  <a:srgbClr val="0F6D9E"/>
                </a:solidFill>
                <a:latin typeface="Century Gothic" panose="020B0502020202020204" pitchFamily="34" charset="0"/>
                <a:ea typeface="微软雅黑" panose="020B0503020204020204" pitchFamily="34" charset="-122"/>
                <a:sym typeface="Century Gothic" panose="020B0502020202020204" pitchFamily="34" charset="0"/>
              </a:rPr>
              <a:t>谢谢</a:t>
            </a:r>
            <a:r>
              <a:rPr lang="zh-CN" altLang="en-US" sz="5000" b="1" dirty="0">
                <a:ln w="9525">
                  <a:noFill/>
                </a:ln>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大家的聆听！</a:t>
            </a:r>
          </a:p>
        </p:txBody>
      </p:sp>
      <p:sp>
        <p:nvSpPr>
          <p:cNvPr id="67" name="矩形 66"/>
          <p:cNvSpPr/>
          <p:nvPr/>
        </p:nvSpPr>
        <p:spPr>
          <a:xfrm>
            <a:off x="6449869" y="3589247"/>
            <a:ext cx="2850460" cy="430887"/>
          </a:xfrm>
          <a:prstGeom prst="rect">
            <a:avLst/>
          </a:prstGeom>
        </p:spPr>
        <p:txBody>
          <a:bodyPr wrap="none">
            <a:spAutoFit/>
          </a:bodyPr>
          <a:lstStyle/>
          <a:p>
            <a:r>
              <a:rPr lang="en-US" altLang="zh-CN" sz="2200" dirty="0">
                <a:solidFill>
                  <a:schemeClr val="tx1">
                    <a:lumMod val="65000"/>
                    <a:lumOff val="35000"/>
                  </a:schemeClr>
                </a:solidFill>
                <a:latin typeface="Century Gothic" panose="020B0502020202020204" pitchFamily="34" charset="0"/>
              </a:rPr>
              <a:t>Thanks for Listening!</a:t>
            </a:r>
            <a:endParaRPr lang="zh-CN" altLang="en-US" sz="2200" dirty="0">
              <a:solidFill>
                <a:schemeClr val="tx1">
                  <a:lumMod val="65000"/>
                  <a:lumOff val="35000"/>
                </a:schemeClr>
              </a:solidFill>
              <a:latin typeface="Century Gothic" panose="020B0502020202020204" pitchFamily="34" charset="0"/>
            </a:endParaRPr>
          </a:p>
        </p:txBody>
      </p:sp>
      <p:sp>
        <p:nvSpPr>
          <p:cNvPr id="28" name="文本框 27">
            <a:extLst>
              <a:ext uri="{FF2B5EF4-FFF2-40B4-BE49-F238E27FC236}">
                <a16:creationId xmlns:a16="http://schemas.microsoft.com/office/drawing/2014/main" id="{0537310B-023F-4704-AB25-5DA2B0BC3E4D}"/>
              </a:ext>
            </a:extLst>
          </p:cNvPr>
          <p:cNvSpPr txBox="1"/>
          <p:nvPr/>
        </p:nvSpPr>
        <p:spPr>
          <a:xfrm>
            <a:off x="6538111" y="4864960"/>
            <a:ext cx="5201769" cy="389010"/>
          </a:xfrm>
          <a:prstGeom prst="rect">
            <a:avLst/>
          </a:prstGeom>
          <a:solidFill>
            <a:srgbClr val="2CACC5"/>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zh-CN"/>
            </a:defPPr>
            <a:lvl1pPr marL="0" marR="0" indent="0" algn="ctr" defTabSz="914400" eaLnBrk="1" latinLnBrk="0" hangingPunct="1">
              <a:lnSpc>
                <a:spcPct val="100000"/>
              </a:lnSpc>
              <a:buClrTx/>
              <a:buSzTx/>
              <a:buNone/>
              <a:tabLst/>
              <a:defRPr kumimoji="0" sz="2000" b="0" i="0" u="none" strike="noStrike" cap="none" normalizeH="0" baseline="0">
                <a:ln>
                  <a:noFill/>
                </a:ln>
                <a:solidFill>
                  <a:schemeClr val="bg1"/>
                </a:solidFill>
                <a:effectLst/>
                <a:latin typeface="+mj-ea"/>
                <a:ea typeface="+mj-ea"/>
              </a:defRPr>
            </a:lvl1pPr>
          </a:lstStyle>
          <a:p>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傅尔正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田翔宇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赵予珩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朱秦</a:t>
            </a:r>
          </a:p>
        </p:txBody>
      </p:sp>
    </p:spTree>
    <p:extLst>
      <p:ext uri="{BB962C8B-B14F-4D97-AF65-F5344CB8AC3E}">
        <p14:creationId xmlns:p14="http://schemas.microsoft.com/office/powerpoint/2010/main" val="104589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66"/>
                                        </p:tgtEl>
                                        <p:attrNameLst>
                                          <p:attrName>style.visibility</p:attrName>
                                        </p:attrNameLst>
                                      </p:cBhvr>
                                      <p:to>
                                        <p:strVal val="visible"/>
                                      </p:to>
                                    </p:set>
                                    <p:anim calcmode="lin" valueType="num">
                                      <p:cBhvr>
                                        <p:cTn id="13" dur="500" fill="hold"/>
                                        <p:tgtEl>
                                          <p:spTgt spid="66"/>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66"/>
                                        </p:tgtEl>
                                        <p:attrNameLst>
                                          <p:attrName>ppt_y</p:attrName>
                                        </p:attrNameLst>
                                      </p:cBhvr>
                                      <p:tavLst>
                                        <p:tav tm="0">
                                          <p:val>
                                            <p:strVal val="#ppt_y"/>
                                          </p:val>
                                        </p:tav>
                                        <p:tav tm="100000">
                                          <p:val>
                                            <p:strVal val="#ppt_y"/>
                                          </p:val>
                                        </p:tav>
                                      </p:tavLst>
                                    </p:anim>
                                    <p:anim calcmode="lin" valueType="num">
                                      <p:cBhvr>
                                        <p:cTn id="15" dur="500" fill="hold"/>
                                        <p:tgtEl>
                                          <p:spTgt spid="66"/>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66"/>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66"/>
                                        </p:tgtEl>
                                      </p:cBhvr>
                                    </p:animEffect>
                                  </p:childTnLst>
                                </p:cTn>
                              </p:par>
                            </p:childTnLst>
                          </p:cTn>
                        </p:par>
                        <p:par>
                          <p:cTn id="18" fill="hold">
                            <p:stCondLst>
                              <p:cond delay="1350"/>
                            </p:stCondLst>
                            <p:childTnLst>
                              <p:par>
                                <p:cTn id="19" presetID="14" presetClass="entr" presetSubtype="10" fill="hold" grpId="0" nodeType="after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randombar(horizontal)">
                                      <p:cBhvr>
                                        <p:cTn id="21" dur="500"/>
                                        <p:tgtEl>
                                          <p:spTgt spid="67"/>
                                        </p:tgtEl>
                                      </p:cBhvr>
                                    </p:animEffect>
                                  </p:childTnLst>
                                </p:cTn>
                              </p:par>
                            </p:childTnLst>
                          </p:cTn>
                        </p:par>
                        <p:par>
                          <p:cTn id="22" fill="hold">
                            <p:stCondLst>
                              <p:cond delay="1850"/>
                            </p:stCondLst>
                            <p:childTnLst>
                              <p:par>
                                <p:cTn id="23" presetID="10"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66" grpId="0" animBg="1"/>
      <p:bldP spid="67" grpId="0"/>
      <p:bldP spid="28" grpId="0" animBg="1"/>
    </p:bldLst>
  </p:timing>
  <p:extLst mod="1">
    <p:ext uri="{E180D4A7-C9FB-4DFB-919C-405C955672EB}">
      <p14:showEvtLst xmlns:p14="http://schemas.microsoft.com/office/powerpoint/2010/main">
        <p14:playEvt time="24" objId="35"/>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a:extLst>
              <a:ext uri="{FF2B5EF4-FFF2-40B4-BE49-F238E27FC236}">
                <a16:creationId xmlns:a16="http://schemas.microsoft.com/office/drawing/2014/main" id="{53A39E60-09C7-4146-B113-210C353624CD}"/>
              </a:ext>
            </a:extLst>
          </p:cNvPr>
          <p:cNvSpPr/>
          <p:nvPr/>
        </p:nvSpPr>
        <p:spPr bwMode="auto">
          <a:xfrm>
            <a:off x="5675374" y="2333048"/>
            <a:ext cx="5794532" cy="2938824"/>
          </a:xfrm>
          <a:prstGeom prst="rect">
            <a:avLst/>
          </a:prstGeom>
          <a:solidFill>
            <a:srgbClr val="2CACC5"/>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3943" fontAlgn="base">
              <a:spcBef>
                <a:spcPct val="0"/>
              </a:spcBef>
              <a:spcAft>
                <a:spcPct val="0"/>
              </a:spcAft>
            </a:pPr>
            <a:endParaRPr lang="zh-CN" altLang="en-US" sz="1999">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7" name="TextBox 2">
            <a:extLst>
              <a:ext uri="{FF2B5EF4-FFF2-40B4-BE49-F238E27FC236}">
                <a16:creationId xmlns:a16="http://schemas.microsoft.com/office/drawing/2014/main" id="{3F6B3D72-8577-40D4-A8C8-AF5FF09F1059}"/>
              </a:ext>
            </a:extLst>
          </p:cNvPr>
          <p:cNvSpPr txBox="1"/>
          <p:nvPr/>
        </p:nvSpPr>
        <p:spPr>
          <a:xfrm>
            <a:off x="6902790" y="2328596"/>
            <a:ext cx="4310029" cy="2564292"/>
          </a:xfrm>
          <a:prstGeom prst="rect">
            <a:avLst/>
          </a:prstGeom>
          <a:noFill/>
        </p:spPr>
        <p:txBody>
          <a:bodyPr wrap="square" rtlCol="0">
            <a:spAutoFit/>
          </a:bodyPr>
          <a:lstStyle>
            <a:defPPr>
              <a:defRPr lang="zh-CN"/>
            </a:defPPr>
            <a:lvl1pPr algn="just" fontAlgn="auto">
              <a:spcBef>
                <a:spcPts val="0"/>
              </a:spcBef>
              <a:spcAft>
                <a:spcPts val="0"/>
              </a:spcAft>
              <a:defRPr sz="2000" kern="0">
                <a:solidFill>
                  <a:sysClr val="windowText" lastClr="000000"/>
                </a:solidFill>
                <a:latin typeface="+mj-ea"/>
                <a:ea typeface="+mj-ea"/>
              </a:defRPr>
            </a:lvl1pPr>
          </a:lstStyle>
          <a:p>
            <a:pPr indent="507346" defTabSz="913943">
              <a:lnSpc>
                <a:spcPts val="2799"/>
              </a:lnSpc>
            </a:pPr>
            <a:r>
              <a:rPr lang="zh-CN" altLang="en-US" sz="16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对</a:t>
            </a:r>
            <a:r>
              <a:rPr lang="en-US" altLang="zh-CN" sz="16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GitHub</a:t>
            </a:r>
            <a:r>
              <a:rPr lang="zh-CN" altLang="en-US" sz="16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上公开活动进行记录的数据仓库。</a:t>
            </a:r>
            <a:r>
              <a:rPr lang="en-US" altLang="zh-CN" sz="16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GH Archive</a:t>
            </a:r>
            <a:r>
              <a:rPr lang="zh-CN" altLang="en-US" sz="16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按时间顺序对于这些数据进行系统的收集，整理并且按小时存档，将收集到的事务数据信息以</a:t>
            </a:r>
            <a:r>
              <a:rPr lang="en-US" altLang="zh-CN" sz="16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json</a:t>
            </a:r>
            <a:r>
              <a:rPr lang="zh-CN" altLang="en-US" sz="16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文件形式存储，以时间轴排序的方式提供给研究者下载。</a:t>
            </a:r>
            <a:endParaRPr lang="en-US" altLang="zh-CN" sz="16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a:p>
            <a:pPr indent="507346" defTabSz="913943">
              <a:lnSpc>
                <a:spcPts val="2799"/>
              </a:lnSpc>
            </a:pPr>
            <a:r>
              <a:rPr lang="zh-CN" altLang="en-US" sz="16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选用</a:t>
            </a:r>
            <a:r>
              <a:rPr lang="en-US" altLang="zh-CN" sz="16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2020</a:t>
            </a:r>
            <a:r>
              <a:rPr lang="zh-CN" altLang="en-US" sz="16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年</a:t>
            </a:r>
            <a:r>
              <a:rPr lang="en-US" altLang="zh-CN" sz="16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1</a:t>
            </a:r>
            <a:r>
              <a:rPr lang="zh-CN" altLang="en-US" sz="16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月</a:t>
            </a:r>
            <a:r>
              <a:rPr lang="en-US" altLang="zh-CN" sz="16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1</a:t>
            </a:r>
            <a:r>
              <a:rPr lang="zh-CN" altLang="en-US" sz="16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日</a:t>
            </a:r>
            <a:r>
              <a:rPr lang="en-US" altLang="zh-CN" sz="16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0-3</a:t>
            </a:r>
            <a:r>
              <a:rPr lang="zh-CN" altLang="en-US" sz="16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时的事件数据进行存储和初步分析</a:t>
            </a:r>
            <a:endParaRPr lang="en-US" altLang="zh-CN" sz="16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nvGrpSpPr>
          <p:cNvPr id="2" name="组合 1">
            <a:extLst>
              <a:ext uri="{FF2B5EF4-FFF2-40B4-BE49-F238E27FC236}">
                <a16:creationId xmlns:a16="http://schemas.microsoft.com/office/drawing/2014/main" id="{C239F628-FF7B-4915-8006-756C1E98422A}"/>
              </a:ext>
            </a:extLst>
          </p:cNvPr>
          <p:cNvGrpSpPr/>
          <p:nvPr/>
        </p:nvGrpSpPr>
        <p:grpSpPr>
          <a:xfrm>
            <a:off x="7062762" y="1683606"/>
            <a:ext cx="3442327" cy="522948"/>
            <a:chOff x="7062762" y="1683606"/>
            <a:chExt cx="3442327" cy="522948"/>
          </a:xfrm>
        </p:grpSpPr>
        <p:sp>
          <p:nvSpPr>
            <p:cNvPr id="54" name="矩形 53">
              <a:extLst>
                <a:ext uri="{FF2B5EF4-FFF2-40B4-BE49-F238E27FC236}">
                  <a16:creationId xmlns:a16="http://schemas.microsoft.com/office/drawing/2014/main" id="{F9B426E9-566D-4663-8A2A-54D3B88EB7C2}"/>
                </a:ext>
              </a:extLst>
            </p:cNvPr>
            <p:cNvSpPr/>
            <p:nvPr/>
          </p:nvSpPr>
          <p:spPr>
            <a:xfrm>
              <a:off x="7412471" y="1683606"/>
              <a:ext cx="3092618" cy="522948"/>
            </a:xfrm>
            <a:prstGeom prst="rect">
              <a:avLst/>
            </a:prstGeom>
            <a:noFill/>
          </p:spPr>
          <p:txBody>
            <a:bodyPr wrap="square" rtlCol="0">
              <a:spAutoFit/>
            </a:bodyPr>
            <a:lstStyle/>
            <a:p>
              <a:pPr defTabSz="913943" fontAlgn="base">
                <a:spcBef>
                  <a:spcPct val="0"/>
                </a:spcBef>
                <a:spcAft>
                  <a:spcPct val="0"/>
                </a:spcAft>
              </a:pPr>
              <a:r>
                <a:rPr lang="en-US" altLang="zh-CN" sz="2799"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GitHub</a:t>
              </a:r>
              <a:endParaRPr lang="zh-CN" altLang="en-US" sz="2799"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5" name="Freeform 15">
              <a:extLst>
                <a:ext uri="{FF2B5EF4-FFF2-40B4-BE49-F238E27FC236}">
                  <a16:creationId xmlns:a16="http://schemas.microsoft.com/office/drawing/2014/main" id="{F165DA3D-E5FA-4D87-9929-FCFC77B16670}"/>
                </a:ext>
              </a:extLst>
            </p:cNvPr>
            <p:cNvSpPr>
              <a:spLocks noEditPoints="1"/>
            </p:cNvSpPr>
            <p:nvPr/>
          </p:nvSpPr>
          <p:spPr bwMode="auto">
            <a:xfrm>
              <a:off x="7062762" y="1755328"/>
              <a:ext cx="353647" cy="362067"/>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0F6D9E"/>
            </a:solidFill>
            <a:ln>
              <a:noFill/>
            </a:ln>
          </p:spPr>
          <p:txBody>
            <a:bodyPr vert="horz" wrap="square" lIns="91392" tIns="45696" rIns="91392" bIns="45696" numCol="1" anchor="t" anchorCtr="0" compatLnSpc="1">
              <a:prstTxWarp prst="textNoShape">
                <a:avLst/>
              </a:prstTxWarp>
            </a:bodyPr>
            <a:lstStyle/>
            <a:p>
              <a:pPr defTabSz="913943" fontAlgn="base">
                <a:spcBef>
                  <a:spcPct val="0"/>
                </a:spcBef>
                <a:spcAft>
                  <a:spcPct val="0"/>
                </a:spcAft>
              </a:pPr>
              <a:endParaRPr lang="zh-CN" altLang="en-US" sz="1799">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pic>
        <p:nvPicPr>
          <p:cNvPr id="45" name="图片 44">
            <a:extLst>
              <a:ext uri="{FF2B5EF4-FFF2-40B4-BE49-F238E27FC236}">
                <a16:creationId xmlns:a16="http://schemas.microsoft.com/office/drawing/2014/main" id="{6E97E0C9-A316-4B0C-AF58-F60B18228D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 y="1936361"/>
            <a:ext cx="6645704" cy="3732198"/>
          </a:xfrm>
          <a:prstGeom prst="rect">
            <a:avLst/>
          </a:prstGeom>
          <a:ln>
            <a:noFill/>
          </a:ln>
          <a:effectLst>
            <a:outerShdw blurRad="292100" dist="139700" dir="2700000" algn="tl" rotWithShape="0">
              <a:srgbClr val="333333">
                <a:alpha val="65000"/>
              </a:srgbClr>
            </a:outerShdw>
          </a:effectLst>
        </p:spPr>
      </p:pic>
      <p:pic>
        <p:nvPicPr>
          <p:cNvPr id="27" name="Picture 4" descr="GitHub: Where the world builds software · GitHub">
            <a:extLst>
              <a:ext uri="{FF2B5EF4-FFF2-40B4-BE49-F238E27FC236}">
                <a16:creationId xmlns:a16="http://schemas.microsoft.com/office/drawing/2014/main" id="{75B20463-E86D-4B05-8408-EA973132D4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47" y="1936361"/>
            <a:ext cx="7108949" cy="3732198"/>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16"/>
          <p:cNvGrpSpPr/>
          <p:nvPr/>
        </p:nvGrpSpPr>
        <p:grpSpPr>
          <a:xfrm>
            <a:off x="1" y="240001"/>
            <a:ext cx="2784259" cy="523220"/>
            <a:chOff x="1" y="378896"/>
            <a:chExt cx="2784259" cy="523220"/>
          </a:xfrm>
        </p:grpSpPr>
        <p:sp>
          <p:nvSpPr>
            <p:cNvPr id="18" name="文本框 17">
              <a:extLst>
                <a:ext uri="{FF2B5EF4-FFF2-40B4-BE49-F238E27FC236}">
                  <a16:creationId xmlns:a16="http://schemas.microsoft.com/office/drawing/2014/main" id="{A69D84BD-995A-40F3-9245-3A112D8B3EAF}"/>
                </a:ext>
              </a:extLst>
            </p:cNvPr>
            <p:cNvSpPr txBox="1"/>
            <p:nvPr/>
          </p:nvSpPr>
          <p:spPr>
            <a:xfrm>
              <a:off x="611870" y="378896"/>
              <a:ext cx="2172390"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GH Archive</a:t>
              </a:r>
              <a:endPar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nvGrpSpPr>
            <p:cNvPr id="19" name="组合 18"/>
            <p:cNvGrpSpPr/>
            <p:nvPr/>
          </p:nvGrpSpPr>
          <p:grpSpPr>
            <a:xfrm>
              <a:off x="1" y="425063"/>
              <a:ext cx="529962" cy="430887"/>
              <a:chOff x="1" y="363398"/>
              <a:chExt cx="529962" cy="430887"/>
            </a:xfrm>
          </p:grpSpPr>
          <p:sp>
            <p:nvSpPr>
              <p:cNvPr id="20" name="矩形 19">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1" name="矩形 20">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22" name="组合 21">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23" name="矩形 22">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4" name="平行四边形 23">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5" name="平行四边形 24">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6" name="平行四边形 25">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pic>
        <p:nvPicPr>
          <p:cNvPr id="28" name="Picture 2" descr="GitHub - Wikipedia">
            <a:extLst>
              <a:ext uri="{FF2B5EF4-FFF2-40B4-BE49-F238E27FC236}">
                <a16:creationId xmlns:a16="http://schemas.microsoft.com/office/drawing/2014/main" id="{36FA9CDF-4AA9-4A33-89D3-66D246AE72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4510" y="3550986"/>
            <a:ext cx="1413434" cy="502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2724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childTnLst>
                          </p:cTn>
                        </p:par>
                        <p:par>
                          <p:cTn id="13" fill="hold">
                            <p:stCondLst>
                              <p:cond delay="1000"/>
                            </p:stCondLst>
                            <p:childTnLst>
                              <p:par>
                                <p:cTn id="14" presetID="2" presetClass="entr" presetSubtype="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41" presetClass="entr" presetSubtype="0" fill="hold" grpId="0" nodeType="afterEffect">
                                  <p:stCondLst>
                                    <p:cond delay="0"/>
                                  </p:stCondLst>
                                  <p:iterate type="lt">
                                    <p:tmPct val="5556"/>
                                  </p:iterate>
                                  <p:childTnLst>
                                    <p:set>
                                      <p:cBhvr>
                                        <p:cTn id="20" dur="1" fill="hold">
                                          <p:stCondLst>
                                            <p:cond delay="0"/>
                                          </p:stCondLst>
                                        </p:cTn>
                                        <p:tgtEl>
                                          <p:spTgt spid="47"/>
                                        </p:tgtEl>
                                        <p:attrNameLst>
                                          <p:attrName>style.visibility</p:attrName>
                                        </p:attrNameLst>
                                      </p:cBhvr>
                                      <p:to>
                                        <p:strVal val="visible"/>
                                      </p:to>
                                    </p:set>
                                    <p:anim calcmode="lin" valueType="num">
                                      <p:cBhvr>
                                        <p:cTn id="21" dur="500" fill="hold"/>
                                        <p:tgtEl>
                                          <p:spTgt spid="47"/>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47"/>
                                        </p:tgtEl>
                                        <p:attrNameLst>
                                          <p:attrName>ppt_y</p:attrName>
                                        </p:attrNameLst>
                                      </p:cBhvr>
                                      <p:tavLst>
                                        <p:tav tm="0">
                                          <p:val>
                                            <p:strVal val="#ppt_y"/>
                                          </p:val>
                                        </p:tav>
                                        <p:tav tm="100000">
                                          <p:val>
                                            <p:strVal val="#ppt_y"/>
                                          </p:val>
                                        </p:tav>
                                      </p:tavLst>
                                    </p:anim>
                                    <p:anim calcmode="lin" valueType="num">
                                      <p:cBhvr>
                                        <p:cTn id="23" dur="500" fill="hold"/>
                                        <p:tgtEl>
                                          <p:spTgt spid="47"/>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47"/>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a:extLst>
              <a:ext uri="{FF2B5EF4-FFF2-40B4-BE49-F238E27FC236}">
                <a16:creationId xmlns:a16="http://schemas.microsoft.com/office/drawing/2014/main" id="{7B5F98E5-0870-497C-B2A6-8C747CC2ADA7}"/>
              </a:ext>
            </a:extLst>
          </p:cNvPr>
          <p:cNvGrpSpPr/>
          <p:nvPr/>
        </p:nvGrpSpPr>
        <p:grpSpPr>
          <a:xfrm>
            <a:off x="2240756" y="915214"/>
            <a:ext cx="7710488" cy="430887"/>
            <a:chOff x="2240756" y="915214"/>
            <a:chExt cx="7710488" cy="430887"/>
          </a:xfrm>
        </p:grpSpPr>
        <p:sp>
          <p:nvSpPr>
            <p:cNvPr id="49" name="矩形 48">
              <a:extLst>
                <a:ext uri="{FF2B5EF4-FFF2-40B4-BE49-F238E27FC236}">
                  <a16:creationId xmlns:a16="http://schemas.microsoft.com/office/drawing/2014/main" id="{D253148C-8E97-45CF-8C1D-B559E6EEE144}"/>
                </a:ext>
              </a:extLst>
            </p:cNvPr>
            <p:cNvSpPr/>
            <p:nvPr/>
          </p:nvSpPr>
          <p:spPr>
            <a:xfrm>
              <a:off x="2240756" y="915214"/>
              <a:ext cx="7710488" cy="430887"/>
            </a:xfrm>
            <a:prstGeom prst="rect">
              <a:avLst/>
            </a:prstGeom>
            <a:noFill/>
            <a:ln>
              <a:noFill/>
            </a:ln>
          </p:spPr>
          <p:txBody>
            <a:bodyPr vert="horz" wrap="square" lIns="0" tIns="0" rIns="0" bIns="0" numCol="1" anchor="t" anchorCtr="0" compatLnSpc="1">
              <a:spAutoFit/>
            </a:bodyPr>
            <a:lstStyle/>
            <a:p>
              <a:pPr algn="ctr"/>
              <a:r>
                <a:rPr lang="en-US" altLang="zh-CN"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Sample</a:t>
              </a:r>
              <a:endParaRPr lang="zh-CN" altLang="en-US"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0" name="箭头: V 形 49">
              <a:extLst>
                <a:ext uri="{FF2B5EF4-FFF2-40B4-BE49-F238E27FC236}">
                  <a16:creationId xmlns:a16="http://schemas.microsoft.com/office/drawing/2014/main" id="{03624AE3-EBDD-4A5E-B356-C3CBFACA38FD}"/>
                </a:ext>
              </a:extLst>
            </p:cNvPr>
            <p:cNvSpPr/>
            <p:nvPr/>
          </p:nvSpPr>
          <p:spPr>
            <a:xfrm flipV="1">
              <a:off x="4341918"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1" name="箭头: V 形 50">
              <a:extLst>
                <a:ext uri="{FF2B5EF4-FFF2-40B4-BE49-F238E27FC236}">
                  <a16:creationId xmlns:a16="http://schemas.microsoft.com/office/drawing/2014/main" id="{AC1EEF34-C808-4D76-B741-B66FCA695268}"/>
                </a:ext>
              </a:extLst>
            </p:cNvPr>
            <p:cNvSpPr/>
            <p:nvPr/>
          </p:nvSpPr>
          <p:spPr>
            <a:xfrm flipV="1">
              <a:off x="4601678"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2" name="箭头: V 形 51">
              <a:extLst>
                <a:ext uri="{FF2B5EF4-FFF2-40B4-BE49-F238E27FC236}">
                  <a16:creationId xmlns:a16="http://schemas.microsoft.com/office/drawing/2014/main" id="{56653E17-39FE-4307-8C1C-B676D1D2823E}"/>
                </a:ext>
              </a:extLst>
            </p:cNvPr>
            <p:cNvSpPr/>
            <p:nvPr/>
          </p:nvSpPr>
          <p:spPr>
            <a:xfrm flipH="1" flipV="1">
              <a:off x="7494624"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3" name="箭头: V 形 52">
              <a:extLst>
                <a:ext uri="{FF2B5EF4-FFF2-40B4-BE49-F238E27FC236}">
                  <a16:creationId xmlns:a16="http://schemas.microsoft.com/office/drawing/2014/main" id="{6FF6B34B-A9C2-447B-9FA0-1BD02B6495BC}"/>
                </a:ext>
              </a:extLst>
            </p:cNvPr>
            <p:cNvSpPr/>
            <p:nvPr/>
          </p:nvSpPr>
          <p:spPr>
            <a:xfrm flipH="1" flipV="1">
              <a:off x="7234862"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58" name="圆角矩形 227">
            <a:extLst>
              <a:ext uri="{FF2B5EF4-FFF2-40B4-BE49-F238E27FC236}">
                <a16:creationId xmlns:a16="http://schemas.microsoft.com/office/drawing/2014/main" id="{810ECC93-3407-42B5-95F6-79B3C93DA319}"/>
              </a:ext>
            </a:extLst>
          </p:cNvPr>
          <p:cNvSpPr/>
          <p:nvPr/>
        </p:nvSpPr>
        <p:spPr>
          <a:xfrm>
            <a:off x="1416825" y="2317070"/>
            <a:ext cx="9278705" cy="3717970"/>
          </a:xfrm>
          <a:prstGeom prst="roundRect">
            <a:avLst>
              <a:gd name="adj" fmla="val 4556"/>
            </a:avLst>
          </a:prstGeom>
          <a:solidFill>
            <a:srgbClr val="F7F7F7"/>
          </a:solidFill>
          <a:ln w="9525" cap="flat">
            <a:solidFill>
              <a:schemeClr val="bg1">
                <a:lumMod val="75000"/>
              </a:schemeClr>
            </a:solidFill>
            <a:custDash>
              <a:ds d="380000" sp="120000"/>
            </a:custDash>
            <a:bevel/>
          </a:ln>
        </p:spPr>
        <p:txBody>
          <a:bodyPr wrap="square" lIns="0" tIns="0" rIns="0" bIns="0" rtlCol="0" anchor="ctr"/>
          <a:lstStyle/>
          <a:p>
            <a:endParaRPr sz="912" dirty="0">
              <a:solidFill>
                <a:srgbClr val="3E3938"/>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9" name="任意多边形 228">
            <a:extLst>
              <a:ext uri="{FF2B5EF4-FFF2-40B4-BE49-F238E27FC236}">
                <a16:creationId xmlns:a16="http://schemas.microsoft.com/office/drawing/2014/main" id="{E62E28D2-3E66-4EB1-8E7C-3363E9B7DC36}"/>
              </a:ext>
            </a:extLst>
          </p:cNvPr>
          <p:cNvSpPr/>
          <p:nvPr/>
        </p:nvSpPr>
        <p:spPr>
          <a:xfrm>
            <a:off x="1611121" y="2142559"/>
            <a:ext cx="2432000"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rgbClr val="2CACC5"/>
          </a:solidFill>
          <a:ln w="15200" cap="flat">
            <a:noFill/>
            <a:bevel/>
          </a:ln>
        </p:spPr>
        <p:txBody>
          <a:bodyPr wrap="square" lIns="36000" tIns="0" rIns="36000" bIns="0" rtlCol="0" anchor="ctr"/>
          <a:lstStyle/>
          <a:p>
            <a:pPr algn="ctr">
              <a:lnSpc>
                <a:spcPct val="100000"/>
              </a:lnSpc>
            </a:pPr>
            <a:endParaRPr sz="1064" b="1"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6" name="文本框 55">
            <a:extLst>
              <a:ext uri="{FF2B5EF4-FFF2-40B4-BE49-F238E27FC236}">
                <a16:creationId xmlns:a16="http://schemas.microsoft.com/office/drawing/2014/main" id="{9FA0A3DA-06D8-4E55-9EFC-D11AE265F4EE}"/>
              </a:ext>
            </a:extLst>
          </p:cNvPr>
          <p:cNvSpPr txBox="1"/>
          <p:nvPr/>
        </p:nvSpPr>
        <p:spPr>
          <a:xfrm>
            <a:off x="1798421" y="2122031"/>
            <a:ext cx="2057401" cy="400110"/>
          </a:xfrm>
          <a:prstGeom prst="rect">
            <a:avLst/>
          </a:prstGeom>
          <a:noFill/>
        </p:spPr>
        <p:txBody>
          <a:bodyPr wrap="square" rtlCol="0">
            <a:spAutoFit/>
            <a:scene3d>
              <a:camera prst="orthographicFront"/>
              <a:lightRig rig="threePt" dir="t"/>
            </a:scene3d>
            <a:sp3d contourW="12700"/>
          </a:bodyPr>
          <a:lstStyle/>
          <a:p>
            <a:pPr algn="ctr"/>
            <a:r>
              <a:rPr lang="en-US" altLang="zh-CN" sz="20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Fork Event</a:t>
            </a:r>
            <a:endParaRPr lang="zh-CN" altLang="en-US" sz="20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6" name="ï$1íḓé">
            <a:extLst>
              <a:ext uri="{FF2B5EF4-FFF2-40B4-BE49-F238E27FC236}">
                <a16:creationId xmlns:a16="http://schemas.microsoft.com/office/drawing/2014/main" id="{A654B632-ADC4-48DD-8199-1FF303E7C874}"/>
              </a:ext>
            </a:extLst>
          </p:cNvPr>
          <p:cNvSpPr/>
          <p:nvPr/>
        </p:nvSpPr>
        <p:spPr>
          <a:xfrm>
            <a:off x="1764717" y="2573660"/>
            <a:ext cx="7674251" cy="346137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Autofit/>
          </a:bodyPr>
          <a:lstStyle/>
          <a:p>
            <a:pPr fontAlgn="t"/>
            <a:r>
              <a:rPr lang="en-US" altLang="zh-CN" sz="1100" b="1" dirty="0">
                <a:latin typeface="Courier New" panose="02070309020205020404" pitchFamily="49" charset="0"/>
                <a:cs typeface="Courier New" panose="02070309020205020404" pitchFamily="49" charset="0"/>
              </a:rPr>
              <a:t>{</a:t>
            </a:r>
          </a:p>
          <a:p>
            <a:pPr fontAlgn="t"/>
            <a:r>
              <a:rPr lang="en-US" altLang="zh-CN" sz="1100" b="1" dirty="0">
                <a:latin typeface="Courier New" panose="02070309020205020404" pitchFamily="49" charset="0"/>
                <a:cs typeface="Courier New" panose="02070309020205020404" pitchFamily="49" charset="0"/>
              </a:rPr>
              <a:t>    "id":"11185281240",</a:t>
            </a:r>
          </a:p>
          <a:p>
            <a:pPr fontAlgn="t"/>
            <a:r>
              <a:rPr lang="en-US" altLang="zh-CN" sz="1100" b="1" dirty="0">
                <a:latin typeface="Courier New" panose="02070309020205020404" pitchFamily="49" charset="0"/>
                <a:cs typeface="Courier New" panose="02070309020205020404" pitchFamily="49" charset="0"/>
              </a:rPr>
              <a:t>    "type":"</a:t>
            </a:r>
            <a:r>
              <a:rPr lang="en-US" altLang="zh-CN" sz="1100" b="1" dirty="0" err="1">
                <a:latin typeface="Courier New" panose="02070309020205020404" pitchFamily="49" charset="0"/>
                <a:cs typeface="Courier New" panose="02070309020205020404" pitchFamily="49" charset="0"/>
              </a:rPr>
              <a:t>ForkEvent</a:t>
            </a:r>
            <a:r>
              <a:rPr lang="en-US" altLang="zh-CN" sz="1100" b="1" dirty="0">
                <a:latin typeface="Courier New" panose="02070309020205020404" pitchFamily="49" charset="0"/>
                <a:cs typeface="Courier New" panose="02070309020205020404" pitchFamily="49" charset="0"/>
              </a:rPr>
              <a:t>",</a:t>
            </a:r>
          </a:p>
          <a:p>
            <a:pPr fontAlgn="t"/>
            <a:r>
              <a:rPr lang="en-US" altLang="zh-CN" sz="1100" b="1" dirty="0">
                <a:latin typeface="Courier New" panose="02070309020205020404" pitchFamily="49" charset="0"/>
                <a:cs typeface="Courier New" panose="02070309020205020404" pitchFamily="49" charset="0"/>
              </a:rPr>
              <a:t>    "actor":{</a:t>
            </a:r>
          </a:p>
          <a:p>
            <a:pPr fontAlgn="t"/>
            <a:r>
              <a:rPr lang="en-US" altLang="zh-CN" sz="1100" b="1" dirty="0">
                <a:latin typeface="Courier New" panose="02070309020205020404" pitchFamily="49" charset="0"/>
                <a:cs typeface="Courier New" panose="02070309020205020404" pitchFamily="49" charset="0"/>
              </a:rPr>
              <a:t>        "id":13564443,</a:t>
            </a:r>
          </a:p>
          <a:p>
            <a:pPr fontAlgn="t"/>
            <a:r>
              <a:rPr lang="en-US" altLang="zh-CN" sz="1100" b="1" dirty="0">
                <a:latin typeface="Courier New" panose="02070309020205020404" pitchFamily="49" charset="0"/>
                <a:cs typeface="Courier New" panose="02070309020205020404" pitchFamily="49" charset="0"/>
              </a:rPr>
              <a:t>        "login":"fagan2888",</a:t>
            </a:r>
          </a:p>
          <a:p>
            <a:pPr fontAlgn="t"/>
            <a:r>
              <a:rPr lang="en-US" altLang="zh-CN" sz="1100" b="1" dirty="0">
                <a:latin typeface="Courier New" panose="02070309020205020404" pitchFamily="49" charset="0"/>
                <a:cs typeface="Courier New" panose="02070309020205020404" pitchFamily="49" charset="0"/>
              </a:rPr>
              <a:t>        "display_login":"fagan2888",</a:t>
            </a:r>
          </a:p>
          <a:p>
            <a:pPr fontAlgn="t"/>
            <a:r>
              <a:rPr lang="en-US" altLang="zh-CN" sz="1100" b="1" dirty="0">
                <a:latin typeface="Courier New" panose="02070309020205020404" pitchFamily="49" charset="0"/>
                <a:cs typeface="Courier New" panose="02070309020205020404" pitchFamily="49" charset="0"/>
              </a:rPr>
              <a:t>        "</a:t>
            </a:r>
            <a:r>
              <a:rPr lang="en-US" altLang="zh-CN" sz="1100" b="1" dirty="0" err="1">
                <a:latin typeface="Courier New" panose="02070309020205020404" pitchFamily="49" charset="0"/>
                <a:cs typeface="Courier New" panose="02070309020205020404" pitchFamily="49" charset="0"/>
              </a:rPr>
              <a:t>gravatar_id</a:t>
            </a:r>
            <a:r>
              <a:rPr lang="en-US" altLang="zh-CN" sz="1100" b="1" dirty="0">
                <a:latin typeface="Courier New" panose="02070309020205020404" pitchFamily="49" charset="0"/>
                <a:cs typeface="Courier New" panose="02070309020205020404" pitchFamily="49" charset="0"/>
              </a:rPr>
              <a:t>":"",</a:t>
            </a:r>
          </a:p>
          <a:p>
            <a:pPr fontAlgn="t"/>
            <a:r>
              <a:rPr lang="en-US" altLang="zh-CN" sz="1100" b="1" dirty="0">
                <a:latin typeface="Courier New" panose="02070309020205020404" pitchFamily="49" charset="0"/>
                <a:cs typeface="Courier New" panose="02070309020205020404" pitchFamily="49" charset="0"/>
              </a:rPr>
              <a:t>        "</a:t>
            </a:r>
            <a:r>
              <a:rPr lang="en-US" altLang="zh-CN" sz="1100" b="1" dirty="0" err="1">
                <a:latin typeface="Courier New" panose="02070309020205020404" pitchFamily="49" charset="0"/>
                <a:cs typeface="Courier New" panose="02070309020205020404" pitchFamily="49" charset="0"/>
              </a:rPr>
              <a:t>url</a:t>
            </a:r>
            <a:r>
              <a:rPr lang="en-US" altLang="zh-CN" sz="1100" b="1" dirty="0">
                <a:latin typeface="Courier New" panose="02070309020205020404" pitchFamily="49" charset="0"/>
                <a:cs typeface="Courier New" panose="02070309020205020404" pitchFamily="49" charset="0"/>
              </a:rPr>
              <a:t>":"https://api.github.com/users/fagan2888",</a:t>
            </a:r>
          </a:p>
          <a:p>
            <a:pPr fontAlgn="t"/>
            <a:r>
              <a:rPr lang="en-US" altLang="zh-CN" sz="1100" b="1" dirty="0">
                <a:latin typeface="Courier New" panose="02070309020205020404" pitchFamily="49" charset="0"/>
                <a:cs typeface="Courier New" panose="02070309020205020404" pitchFamily="49" charset="0"/>
              </a:rPr>
              <a:t>        "avatar_</a:t>
            </a:r>
            <a:r>
              <a:rPr lang="en-US" altLang="zh-CN" sz="1100" b="1" dirty="0" err="1">
                <a:latin typeface="Courier New" panose="02070309020205020404" pitchFamily="49" charset="0"/>
                <a:cs typeface="Courier New" panose="02070309020205020404" pitchFamily="49" charset="0"/>
              </a:rPr>
              <a:t>url</a:t>
            </a:r>
            <a:r>
              <a:rPr lang="en-US" altLang="zh-CN" sz="1100" b="1" dirty="0">
                <a:latin typeface="Courier New" panose="02070309020205020404" pitchFamily="49" charset="0"/>
                <a:cs typeface="Courier New" panose="02070309020205020404" pitchFamily="49" charset="0"/>
              </a:rPr>
              <a:t>":"https://avatars.githubusercontent.com/u/13564443?"</a:t>
            </a:r>
          </a:p>
          <a:p>
            <a:pPr fontAlgn="t"/>
            <a:r>
              <a:rPr lang="en-US" altLang="zh-CN" sz="1100" b="1" dirty="0">
                <a:latin typeface="Courier New" panose="02070309020205020404" pitchFamily="49" charset="0"/>
                <a:cs typeface="Courier New" panose="02070309020205020404" pitchFamily="49" charset="0"/>
              </a:rPr>
              <a:t>    },</a:t>
            </a:r>
          </a:p>
          <a:p>
            <a:pPr fontAlgn="t"/>
            <a:r>
              <a:rPr lang="en-US" altLang="zh-CN" sz="1100" b="1" dirty="0">
                <a:latin typeface="Courier New" panose="02070309020205020404" pitchFamily="49" charset="0"/>
                <a:cs typeface="Courier New" panose="02070309020205020404" pitchFamily="49" charset="0"/>
              </a:rPr>
              <a:t>    "repo":{</a:t>
            </a:r>
          </a:p>
          <a:p>
            <a:pPr fontAlgn="t"/>
            <a:r>
              <a:rPr lang="en-US" altLang="zh-CN" sz="1100" b="1" dirty="0">
                <a:latin typeface="Courier New" panose="02070309020205020404" pitchFamily="49" charset="0"/>
                <a:cs typeface="Courier New" panose="02070309020205020404" pitchFamily="49" charset="0"/>
              </a:rPr>
              <a:t>        "id":92406528,</a:t>
            </a:r>
          </a:p>
          <a:p>
            <a:pPr fontAlgn="t"/>
            <a:r>
              <a:rPr lang="en-US" altLang="zh-CN" sz="1100" b="1" dirty="0">
                <a:latin typeface="Courier New" panose="02070309020205020404" pitchFamily="49" charset="0"/>
                <a:cs typeface="Courier New" panose="02070309020205020404" pitchFamily="49" charset="0"/>
              </a:rPr>
              <a:t>        "name":"</a:t>
            </a:r>
            <a:r>
              <a:rPr lang="en-US" altLang="zh-CN" sz="1100" b="1" dirty="0" err="1">
                <a:latin typeface="Courier New" panose="02070309020205020404" pitchFamily="49" charset="0"/>
                <a:cs typeface="Courier New" panose="02070309020205020404" pitchFamily="49" charset="0"/>
              </a:rPr>
              <a:t>natashawatkins</a:t>
            </a:r>
            <a:r>
              <a:rPr lang="en-US" altLang="zh-CN" sz="1100" b="1" dirty="0">
                <a:latin typeface="Courier New" panose="02070309020205020404" pitchFamily="49" charset="0"/>
                <a:cs typeface="Courier New" panose="02070309020205020404" pitchFamily="49" charset="0"/>
              </a:rPr>
              <a:t>/</a:t>
            </a:r>
            <a:r>
              <a:rPr lang="en-US" altLang="zh-CN" sz="1100" b="1" dirty="0" err="1">
                <a:latin typeface="Courier New" panose="02070309020205020404" pitchFamily="49" charset="0"/>
                <a:cs typeface="Courier New" panose="02070309020205020404" pitchFamily="49" charset="0"/>
              </a:rPr>
              <a:t>linearmodels</a:t>
            </a:r>
            <a:r>
              <a:rPr lang="en-US" altLang="zh-CN" sz="1100" b="1" dirty="0">
                <a:latin typeface="Courier New" panose="02070309020205020404" pitchFamily="49" charset="0"/>
                <a:cs typeface="Courier New" panose="02070309020205020404" pitchFamily="49" charset="0"/>
              </a:rPr>
              <a:t>",</a:t>
            </a:r>
          </a:p>
          <a:p>
            <a:pPr fontAlgn="t"/>
            <a:r>
              <a:rPr lang="en-US" altLang="zh-CN" sz="1100" b="1" dirty="0">
                <a:latin typeface="Courier New" panose="02070309020205020404" pitchFamily="49" charset="0"/>
                <a:cs typeface="Courier New" panose="02070309020205020404" pitchFamily="49" charset="0"/>
              </a:rPr>
              <a:t>        "</a:t>
            </a:r>
            <a:r>
              <a:rPr lang="en-US" altLang="zh-CN" sz="1100" b="1" dirty="0" err="1">
                <a:latin typeface="Courier New" panose="02070309020205020404" pitchFamily="49" charset="0"/>
                <a:cs typeface="Courier New" panose="02070309020205020404" pitchFamily="49" charset="0"/>
              </a:rPr>
              <a:t>url</a:t>
            </a:r>
            <a:r>
              <a:rPr lang="en-US" altLang="zh-CN" sz="1100" b="1" dirty="0">
                <a:latin typeface="Courier New" panose="02070309020205020404" pitchFamily="49" charset="0"/>
                <a:cs typeface="Courier New" panose="02070309020205020404" pitchFamily="49" charset="0"/>
              </a:rPr>
              <a:t>":"https://api.github.com/repos/</a:t>
            </a:r>
            <a:r>
              <a:rPr lang="en-US" altLang="zh-CN" sz="1100" b="1" dirty="0" err="1">
                <a:latin typeface="Courier New" panose="02070309020205020404" pitchFamily="49" charset="0"/>
                <a:cs typeface="Courier New" panose="02070309020205020404" pitchFamily="49" charset="0"/>
              </a:rPr>
              <a:t>natashawatkins</a:t>
            </a:r>
            <a:r>
              <a:rPr lang="en-US" altLang="zh-CN" sz="1100" b="1" dirty="0">
                <a:latin typeface="Courier New" panose="02070309020205020404" pitchFamily="49" charset="0"/>
                <a:cs typeface="Courier New" panose="02070309020205020404" pitchFamily="49" charset="0"/>
              </a:rPr>
              <a:t>/</a:t>
            </a:r>
            <a:r>
              <a:rPr lang="en-US" altLang="zh-CN" sz="1100" b="1" dirty="0" err="1">
                <a:latin typeface="Courier New" panose="02070309020205020404" pitchFamily="49" charset="0"/>
                <a:cs typeface="Courier New" panose="02070309020205020404" pitchFamily="49" charset="0"/>
              </a:rPr>
              <a:t>linearmodels</a:t>
            </a:r>
            <a:r>
              <a:rPr lang="en-US" altLang="zh-CN" sz="1100" b="1" dirty="0">
                <a:latin typeface="Courier New" panose="02070309020205020404" pitchFamily="49" charset="0"/>
                <a:cs typeface="Courier New" panose="02070309020205020404" pitchFamily="49" charset="0"/>
              </a:rPr>
              <a:t>"</a:t>
            </a:r>
          </a:p>
          <a:p>
            <a:pPr fontAlgn="t"/>
            <a:r>
              <a:rPr lang="en-US" altLang="zh-CN" sz="1100" b="1" dirty="0">
                <a:latin typeface="Courier New" panose="02070309020205020404" pitchFamily="49" charset="0"/>
                <a:cs typeface="Courier New" panose="02070309020205020404" pitchFamily="49" charset="0"/>
              </a:rPr>
              <a:t>    },</a:t>
            </a:r>
          </a:p>
          <a:p>
            <a:pPr fontAlgn="t"/>
            <a:r>
              <a:rPr lang="en-US" altLang="zh-CN" sz="1100" b="1" dirty="0">
                <a:latin typeface="Courier New" panose="02070309020205020404" pitchFamily="49" charset="0"/>
                <a:cs typeface="Courier New" panose="02070309020205020404" pitchFamily="49" charset="0"/>
              </a:rPr>
              <a:t>    "payload":{ ... },</a:t>
            </a:r>
          </a:p>
          <a:p>
            <a:pPr fontAlgn="t"/>
            <a:r>
              <a:rPr lang="en-US" altLang="zh-CN" sz="1100" b="1" dirty="0">
                <a:latin typeface="Courier New" panose="02070309020205020404" pitchFamily="49" charset="0"/>
                <a:cs typeface="Courier New" panose="02070309020205020404" pitchFamily="49" charset="0"/>
              </a:rPr>
              <a:t>    "</a:t>
            </a:r>
            <a:r>
              <a:rPr lang="en-US" altLang="zh-CN" sz="1100" b="1" dirty="0" err="1">
                <a:latin typeface="Courier New" panose="02070309020205020404" pitchFamily="49" charset="0"/>
                <a:cs typeface="Courier New" panose="02070309020205020404" pitchFamily="49" charset="0"/>
              </a:rPr>
              <a:t>public":true</a:t>
            </a:r>
            <a:r>
              <a:rPr lang="en-US" altLang="zh-CN" sz="1100" b="1" dirty="0">
                <a:latin typeface="Courier New" panose="02070309020205020404" pitchFamily="49" charset="0"/>
                <a:cs typeface="Courier New" panose="02070309020205020404" pitchFamily="49" charset="0"/>
              </a:rPr>
              <a:t>,</a:t>
            </a:r>
          </a:p>
          <a:p>
            <a:pPr fontAlgn="t"/>
            <a:r>
              <a:rPr lang="en-US" altLang="zh-CN" sz="1100" b="1" dirty="0">
                <a:latin typeface="Courier New" panose="02070309020205020404" pitchFamily="49" charset="0"/>
                <a:cs typeface="Courier New" panose="02070309020205020404" pitchFamily="49" charset="0"/>
              </a:rPr>
              <a:t>    "created_at":"2020-01-01T00:00:00Z"</a:t>
            </a:r>
          </a:p>
          <a:p>
            <a:pPr fontAlgn="t"/>
            <a:r>
              <a:rPr lang="en-US" altLang="zh-CN" sz="1100" b="1" dirty="0">
                <a:latin typeface="Courier New" panose="02070309020205020404" pitchFamily="49" charset="0"/>
                <a:cs typeface="Courier New" panose="02070309020205020404" pitchFamily="49" charset="0"/>
              </a:rPr>
              <a:t>}</a:t>
            </a:r>
          </a:p>
        </p:txBody>
      </p:sp>
      <p:grpSp>
        <p:nvGrpSpPr>
          <p:cNvPr id="33" name="组合 32"/>
          <p:cNvGrpSpPr/>
          <p:nvPr/>
        </p:nvGrpSpPr>
        <p:grpSpPr>
          <a:xfrm>
            <a:off x="1" y="240001"/>
            <a:ext cx="2784259" cy="523220"/>
            <a:chOff x="1" y="378896"/>
            <a:chExt cx="2784259" cy="523220"/>
          </a:xfrm>
        </p:grpSpPr>
        <p:sp>
          <p:nvSpPr>
            <p:cNvPr id="34" name="文本框 33">
              <a:extLst>
                <a:ext uri="{FF2B5EF4-FFF2-40B4-BE49-F238E27FC236}">
                  <a16:creationId xmlns:a16="http://schemas.microsoft.com/office/drawing/2014/main" id="{A69D84BD-995A-40F3-9245-3A112D8B3EAF}"/>
                </a:ext>
              </a:extLst>
            </p:cNvPr>
            <p:cNvSpPr txBox="1"/>
            <p:nvPr/>
          </p:nvSpPr>
          <p:spPr>
            <a:xfrm>
              <a:off x="611870" y="378896"/>
              <a:ext cx="2172390"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GH Archive</a:t>
              </a:r>
              <a:endPar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nvGrpSpPr>
            <p:cNvPr id="35" name="组合 34"/>
            <p:cNvGrpSpPr/>
            <p:nvPr/>
          </p:nvGrpSpPr>
          <p:grpSpPr>
            <a:xfrm>
              <a:off x="1" y="425063"/>
              <a:ext cx="529962" cy="430887"/>
              <a:chOff x="1" y="363398"/>
              <a:chExt cx="529962" cy="430887"/>
            </a:xfrm>
          </p:grpSpPr>
          <p:sp>
            <p:nvSpPr>
              <p:cNvPr id="36" name="矩形 3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7" name="矩形 3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38" name="组合 37">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39" name="矩形 38">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5" name="平行四边形 44">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6" name="平行四边形 45">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7" name="平行四边形 46">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Tree>
    <p:extLst>
      <p:ext uri="{BB962C8B-B14F-4D97-AF65-F5344CB8AC3E}">
        <p14:creationId xmlns:p14="http://schemas.microsoft.com/office/powerpoint/2010/main" val="3074133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1335B3C-06E8-4660-9B7A-BF9DD1CFA38B}"/>
              </a:ext>
            </a:extLst>
          </p:cNvPr>
          <p:cNvGrpSpPr/>
          <p:nvPr/>
        </p:nvGrpSpPr>
        <p:grpSpPr>
          <a:xfrm>
            <a:off x="1718242" y="3222704"/>
            <a:ext cx="2395476" cy="941054"/>
            <a:chOff x="881338" y="3197894"/>
            <a:chExt cx="2395476" cy="941054"/>
          </a:xfrm>
        </p:grpSpPr>
        <p:sp>
          <p:nvSpPr>
            <p:cNvPr id="22" name="矩形 21">
              <a:extLst>
                <a:ext uri="{FF2B5EF4-FFF2-40B4-BE49-F238E27FC236}">
                  <a16:creationId xmlns:a16="http://schemas.microsoft.com/office/drawing/2014/main" id="{99ED6BA4-514A-4E34-BBEB-94B4A838430B}"/>
                </a:ext>
              </a:extLst>
            </p:cNvPr>
            <p:cNvSpPr/>
            <p:nvPr/>
          </p:nvSpPr>
          <p:spPr>
            <a:xfrm>
              <a:off x="881338" y="3197894"/>
              <a:ext cx="2395476" cy="523220"/>
            </a:xfrm>
            <a:prstGeom prst="rect">
              <a:avLst/>
            </a:prstGeom>
          </p:spPr>
          <p:txBody>
            <a:bodyPr wrap="square">
              <a:spAutoFit/>
            </a:bodyPr>
            <a:lstStyle/>
            <a:p>
              <a:pPr algn="just" defTabSz="913943" fontAlgn="base">
                <a:spcBef>
                  <a:spcPct val="0"/>
                </a:spcBef>
                <a:spcAft>
                  <a:spcPct val="0"/>
                </a:spcAft>
              </a:pPr>
              <a:r>
                <a:rPr lang="en-US" altLang="zh-CN"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MySQL</a:t>
              </a:r>
              <a:endParaRPr lang="zh-CN" altLang="en-US"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4" name="矩形 53">
              <a:extLst>
                <a:ext uri="{FF2B5EF4-FFF2-40B4-BE49-F238E27FC236}">
                  <a16:creationId xmlns:a16="http://schemas.microsoft.com/office/drawing/2014/main" id="{B36086A3-E704-490F-9C53-A54575EB2B37}"/>
                </a:ext>
              </a:extLst>
            </p:cNvPr>
            <p:cNvSpPr/>
            <p:nvPr/>
          </p:nvSpPr>
          <p:spPr>
            <a:xfrm>
              <a:off x="1034847" y="3769744"/>
              <a:ext cx="877163" cy="369204"/>
            </a:xfrm>
            <a:prstGeom prst="rect">
              <a:avLst/>
            </a:prstGeom>
          </p:spPr>
          <p:txBody>
            <a:bodyPr wrap="none">
              <a:spAutoFit/>
            </a:bodyPr>
            <a:lstStyle/>
            <a:p>
              <a:pPr defTabSz="913943" fontAlgn="base">
                <a:spcBef>
                  <a:spcPct val="0"/>
                </a:spcBef>
                <a:spcAft>
                  <a:spcPct val="0"/>
                </a:spcAft>
              </a:pPr>
              <a:r>
                <a:rPr lang="zh-CN" altLang="en-US" sz="1799"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关系型</a:t>
              </a:r>
            </a:p>
          </p:txBody>
        </p:sp>
        <p:sp>
          <p:nvSpPr>
            <p:cNvPr id="57" name="矩形 56">
              <a:extLst>
                <a:ext uri="{FF2B5EF4-FFF2-40B4-BE49-F238E27FC236}">
                  <a16:creationId xmlns:a16="http://schemas.microsoft.com/office/drawing/2014/main" id="{2D7A8973-DBB2-403F-AD0A-85836C35C3C6}"/>
                </a:ext>
              </a:extLst>
            </p:cNvPr>
            <p:cNvSpPr/>
            <p:nvPr/>
          </p:nvSpPr>
          <p:spPr bwMode="auto">
            <a:xfrm>
              <a:off x="961894" y="3805931"/>
              <a:ext cx="95613" cy="311071"/>
            </a:xfrm>
            <a:prstGeom prst="rect">
              <a:avLst/>
            </a:prstGeom>
            <a:solidFill>
              <a:srgbClr val="0F6D9E"/>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3943" fontAlgn="base">
                <a:spcBef>
                  <a:spcPct val="0"/>
                </a:spcBef>
                <a:spcAft>
                  <a:spcPct val="0"/>
                </a:spcAft>
              </a:pPr>
              <a:endParaRPr lang="zh-CN" altLang="en-US" sz="1999">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8" name="组合 7">
            <a:extLst>
              <a:ext uri="{FF2B5EF4-FFF2-40B4-BE49-F238E27FC236}">
                <a16:creationId xmlns:a16="http://schemas.microsoft.com/office/drawing/2014/main" id="{D8A78272-DA20-4A4C-90E9-1E3A2BC67545}"/>
              </a:ext>
            </a:extLst>
          </p:cNvPr>
          <p:cNvGrpSpPr/>
          <p:nvPr/>
        </p:nvGrpSpPr>
        <p:grpSpPr>
          <a:xfrm>
            <a:off x="8082605" y="4531233"/>
            <a:ext cx="4501110" cy="922082"/>
            <a:chOff x="8082605" y="4531233"/>
            <a:chExt cx="4501110" cy="922082"/>
          </a:xfrm>
        </p:grpSpPr>
        <p:sp>
          <p:nvSpPr>
            <p:cNvPr id="38" name="矩形 37">
              <a:extLst>
                <a:ext uri="{FF2B5EF4-FFF2-40B4-BE49-F238E27FC236}">
                  <a16:creationId xmlns:a16="http://schemas.microsoft.com/office/drawing/2014/main" id="{9F99D4FB-6630-4C88-8BA3-5EC0674B8A62}"/>
                </a:ext>
              </a:extLst>
            </p:cNvPr>
            <p:cNvSpPr/>
            <p:nvPr/>
          </p:nvSpPr>
          <p:spPr>
            <a:xfrm>
              <a:off x="8082605" y="4531233"/>
              <a:ext cx="4501110" cy="523220"/>
            </a:xfrm>
            <a:prstGeom prst="rect">
              <a:avLst/>
            </a:prstGeom>
          </p:spPr>
          <p:txBody>
            <a:bodyPr wrap="square">
              <a:spAutoFit/>
            </a:bodyPr>
            <a:lstStyle/>
            <a:p>
              <a:pPr algn="just" defTabSz="913943" fontAlgn="base">
                <a:spcBef>
                  <a:spcPct val="0"/>
                </a:spcBef>
                <a:spcAft>
                  <a:spcPct val="0"/>
                </a:spcAft>
              </a:pPr>
              <a:r>
                <a:rPr lang="en-US" altLang="zh-CN"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Redis</a:t>
              </a:r>
              <a:endParaRPr lang="zh-CN" altLang="en-US"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5" name="矩形 54">
              <a:extLst>
                <a:ext uri="{FF2B5EF4-FFF2-40B4-BE49-F238E27FC236}">
                  <a16:creationId xmlns:a16="http://schemas.microsoft.com/office/drawing/2014/main" id="{F163FAA3-DE4C-449E-8486-678237CCBB50}"/>
                </a:ext>
              </a:extLst>
            </p:cNvPr>
            <p:cNvSpPr/>
            <p:nvPr/>
          </p:nvSpPr>
          <p:spPr>
            <a:xfrm>
              <a:off x="8283518" y="5084111"/>
              <a:ext cx="2712602" cy="369204"/>
            </a:xfrm>
            <a:prstGeom prst="rect">
              <a:avLst/>
            </a:prstGeom>
          </p:spPr>
          <p:txBody>
            <a:bodyPr wrap="none">
              <a:spAutoFit/>
            </a:bodyPr>
            <a:lstStyle/>
            <a:p>
              <a:pPr defTabSz="913943" fontAlgn="base">
                <a:spcBef>
                  <a:spcPct val="0"/>
                </a:spcBef>
                <a:spcAft>
                  <a:spcPct val="0"/>
                </a:spcAft>
              </a:pPr>
              <a:r>
                <a:rPr lang="zh-CN" altLang="en-US" sz="1799"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非关系型</a:t>
              </a:r>
              <a:r>
                <a:rPr lang="en-US" altLang="zh-CN" sz="1799"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——Key-Value</a:t>
              </a:r>
              <a:endParaRPr lang="zh-CN" altLang="en-US" sz="1799"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8" name="矩形 57">
              <a:extLst>
                <a:ext uri="{FF2B5EF4-FFF2-40B4-BE49-F238E27FC236}">
                  <a16:creationId xmlns:a16="http://schemas.microsoft.com/office/drawing/2014/main" id="{2E4F25EB-7FD8-42BC-AD30-65F01A857248}"/>
                </a:ext>
              </a:extLst>
            </p:cNvPr>
            <p:cNvSpPr/>
            <p:nvPr/>
          </p:nvSpPr>
          <p:spPr bwMode="auto">
            <a:xfrm>
              <a:off x="8185477" y="5100722"/>
              <a:ext cx="95613" cy="311071"/>
            </a:xfrm>
            <a:prstGeom prst="rect">
              <a:avLst/>
            </a:prstGeom>
            <a:solidFill>
              <a:srgbClr val="39A8BD"/>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3943" fontAlgn="base">
                <a:spcBef>
                  <a:spcPct val="0"/>
                </a:spcBef>
                <a:spcAft>
                  <a:spcPct val="0"/>
                </a:spcAft>
              </a:pPr>
              <a:endParaRPr lang="zh-CN" altLang="en-US" sz="1999">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7" name="组合 6">
            <a:extLst>
              <a:ext uri="{FF2B5EF4-FFF2-40B4-BE49-F238E27FC236}">
                <a16:creationId xmlns:a16="http://schemas.microsoft.com/office/drawing/2014/main" id="{5ADD9905-9EAB-4001-8869-DE782EE3C37B}"/>
              </a:ext>
            </a:extLst>
          </p:cNvPr>
          <p:cNvGrpSpPr/>
          <p:nvPr/>
        </p:nvGrpSpPr>
        <p:grpSpPr>
          <a:xfrm>
            <a:off x="8163074" y="1229091"/>
            <a:ext cx="2694172" cy="912109"/>
            <a:chOff x="8152547" y="1229780"/>
            <a:chExt cx="2694172" cy="912109"/>
          </a:xfrm>
        </p:grpSpPr>
        <p:sp>
          <p:nvSpPr>
            <p:cNvPr id="37" name="矩形 36">
              <a:extLst>
                <a:ext uri="{FF2B5EF4-FFF2-40B4-BE49-F238E27FC236}">
                  <a16:creationId xmlns:a16="http://schemas.microsoft.com/office/drawing/2014/main" id="{E578CA11-B128-4A1E-9127-959AADDD9DEB}"/>
                </a:ext>
              </a:extLst>
            </p:cNvPr>
            <p:cNvSpPr/>
            <p:nvPr/>
          </p:nvSpPr>
          <p:spPr>
            <a:xfrm>
              <a:off x="8152547" y="1229780"/>
              <a:ext cx="2694172" cy="523220"/>
            </a:xfrm>
            <a:prstGeom prst="rect">
              <a:avLst/>
            </a:prstGeom>
          </p:spPr>
          <p:txBody>
            <a:bodyPr wrap="square">
              <a:spAutoFit/>
            </a:bodyPr>
            <a:lstStyle/>
            <a:p>
              <a:pPr algn="just" defTabSz="913943" fontAlgn="base">
                <a:spcBef>
                  <a:spcPct val="0"/>
                </a:spcBef>
                <a:spcAft>
                  <a:spcPct val="0"/>
                </a:spcAft>
              </a:pPr>
              <a:r>
                <a:rPr lang="en-US" altLang="zh-CN"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Neo4j</a:t>
              </a:r>
              <a:endParaRPr lang="zh-CN" altLang="en-US"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6" name="矩形 55">
              <a:extLst>
                <a:ext uri="{FF2B5EF4-FFF2-40B4-BE49-F238E27FC236}">
                  <a16:creationId xmlns:a16="http://schemas.microsoft.com/office/drawing/2014/main" id="{CF157412-D463-47E1-B7A8-841E691E25FD}"/>
                </a:ext>
              </a:extLst>
            </p:cNvPr>
            <p:cNvSpPr/>
            <p:nvPr/>
          </p:nvSpPr>
          <p:spPr>
            <a:xfrm>
              <a:off x="8353729" y="1772685"/>
              <a:ext cx="2492990" cy="369204"/>
            </a:xfrm>
            <a:prstGeom prst="rect">
              <a:avLst/>
            </a:prstGeom>
          </p:spPr>
          <p:txBody>
            <a:bodyPr wrap="none">
              <a:spAutoFit/>
            </a:bodyPr>
            <a:lstStyle/>
            <a:p>
              <a:pPr defTabSz="913943" fontAlgn="base">
                <a:spcBef>
                  <a:spcPct val="0"/>
                </a:spcBef>
                <a:spcAft>
                  <a:spcPct val="0"/>
                </a:spcAft>
              </a:pPr>
              <a:r>
                <a:rPr lang="zh-CN" altLang="en-US" sz="1799"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非关系型</a:t>
              </a:r>
              <a:r>
                <a:rPr lang="en-US" altLang="zh-CN" sz="1799"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1799"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图数据库</a:t>
              </a:r>
            </a:p>
          </p:txBody>
        </p:sp>
        <p:sp>
          <p:nvSpPr>
            <p:cNvPr id="59" name="矩形 58">
              <a:extLst>
                <a:ext uri="{FF2B5EF4-FFF2-40B4-BE49-F238E27FC236}">
                  <a16:creationId xmlns:a16="http://schemas.microsoft.com/office/drawing/2014/main" id="{C86CEED8-2340-4772-AF11-8B0829134896}"/>
                </a:ext>
              </a:extLst>
            </p:cNvPr>
            <p:cNvSpPr/>
            <p:nvPr/>
          </p:nvSpPr>
          <p:spPr bwMode="auto">
            <a:xfrm>
              <a:off x="8270563" y="1795812"/>
              <a:ext cx="95613" cy="311071"/>
            </a:xfrm>
            <a:prstGeom prst="rect">
              <a:avLst/>
            </a:prstGeom>
            <a:solidFill>
              <a:srgbClr val="2CACC5"/>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3943" fontAlgn="base">
                <a:spcBef>
                  <a:spcPct val="0"/>
                </a:spcBef>
                <a:spcAft>
                  <a:spcPct val="0"/>
                </a:spcAft>
              </a:pPr>
              <a:endParaRPr lang="zh-CN" altLang="en-US" sz="1999">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5" name="组合 4">
            <a:extLst>
              <a:ext uri="{FF2B5EF4-FFF2-40B4-BE49-F238E27FC236}">
                <a16:creationId xmlns:a16="http://schemas.microsoft.com/office/drawing/2014/main" id="{4A65B2FD-D87B-4FD5-9824-661E02A2A220}"/>
              </a:ext>
            </a:extLst>
          </p:cNvPr>
          <p:cNvGrpSpPr/>
          <p:nvPr/>
        </p:nvGrpSpPr>
        <p:grpSpPr>
          <a:xfrm>
            <a:off x="3093150" y="1467061"/>
            <a:ext cx="6005700" cy="3313739"/>
            <a:chOff x="3319991" y="1547036"/>
            <a:chExt cx="6005700" cy="3313739"/>
          </a:xfrm>
        </p:grpSpPr>
        <p:sp>
          <p:nvSpPr>
            <p:cNvPr id="64" name="Freeform 18">
              <a:extLst>
                <a:ext uri="{FF2B5EF4-FFF2-40B4-BE49-F238E27FC236}">
                  <a16:creationId xmlns:a16="http://schemas.microsoft.com/office/drawing/2014/main" id="{089EA79E-AF84-4AC3-87BA-4051374538E1}"/>
                </a:ext>
              </a:extLst>
            </p:cNvPr>
            <p:cNvSpPr>
              <a:spLocks/>
            </p:cNvSpPr>
            <p:nvPr/>
          </p:nvSpPr>
          <p:spPr bwMode="auto">
            <a:xfrm>
              <a:off x="3881072" y="3028772"/>
              <a:ext cx="5064958" cy="1673913"/>
            </a:xfrm>
            <a:custGeom>
              <a:avLst/>
              <a:gdLst>
                <a:gd name="T0" fmla="*/ 4948 w 8907"/>
                <a:gd name="T1" fmla="*/ 90 h 2930"/>
                <a:gd name="T2" fmla="*/ 273 w 8907"/>
                <a:gd name="T3" fmla="*/ 1302 h 2930"/>
                <a:gd name="T4" fmla="*/ 3960 w 8907"/>
                <a:gd name="T5" fmla="*/ 2840 h 2930"/>
                <a:gd name="T6" fmla="*/ 8635 w 8907"/>
                <a:gd name="T7" fmla="*/ 1627 h 2930"/>
                <a:gd name="T8" fmla="*/ 4948 w 8907"/>
                <a:gd name="T9" fmla="*/ 90 h 2930"/>
              </a:gdLst>
              <a:ahLst/>
              <a:cxnLst>
                <a:cxn ang="0">
                  <a:pos x="T0" y="T1"/>
                </a:cxn>
                <a:cxn ang="0">
                  <a:pos x="T2" y="T3"/>
                </a:cxn>
                <a:cxn ang="0">
                  <a:pos x="T4" y="T5"/>
                </a:cxn>
                <a:cxn ang="0">
                  <a:pos x="T6" y="T7"/>
                </a:cxn>
                <a:cxn ang="0">
                  <a:pos x="T8" y="T9"/>
                </a:cxn>
              </a:cxnLst>
              <a:rect l="0" t="0" r="r" b="b"/>
              <a:pathLst>
                <a:path w="8907" h="2930">
                  <a:moveTo>
                    <a:pt x="4948" y="90"/>
                  </a:moveTo>
                  <a:cubicBezTo>
                    <a:pt x="2639" y="0"/>
                    <a:pt x="546" y="543"/>
                    <a:pt x="273" y="1302"/>
                  </a:cubicBezTo>
                  <a:cubicBezTo>
                    <a:pt x="0" y="2062"/>
                    <a:pt x="1651" y="2750"/>
                    <a:pt x="3960" y="2840"/>
                  </a:cubicBezTo>
                  <a:cubicBezTo>
                    <a:pt x="6269" y="2930"/>
                    <a:pt x="8362" y="2387"/>
                    <a:pt x="8635" y="1627"/>
                  </a:cubicBezTo>
                  <a:cubicBezTo>
                    <a:pt x="8907" y="868"/>
                    <a:pt x="7257" y="180"/>
                    <a:pt x="4948" y="90"/>
                  </a:cubicBezTo>
                  <a:close/>
                </a:path>
              </a:pathLst>
            </a:custGeom>
            <a:noFill/>
            <a:ln w="9525" cap="flat">
              <a:solidFill>
                <a:srgbClr val="2CACC5"/>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392" tIns="45696" rIns="91392" bIns="45696" numCol="1" anchor="t" anchorCtr="0" compatLnSpc="1">
              <a:prstTxWarp prst="textNoShape">
                <a:avLst/>
              </a:prstTxWarp>
            </a:bodyPr>
            <a:lstStyle/>
            <a:p>
              <a:pPr defTabSz="913943" fontAlgn="base">
                <a:spcBef>
                  <a:spcPct val="0"/>
                </a:spcBef>
                <a:spcAft>
                  <a:spcPct val="0"/>
                </a:spcAft>
              </a:pPr>
              <a:endParaRPr lang="zh-CN" altLang="en-US" sz="1799">
                <a:solidFill>
                  <a:srgbClr val="FFFFFF">
                    <a:lumMod val="95000"/>
                  </a:srgb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3" name="Freeform 18">
              <a:extLst>
                <a:ext uri="{FF2B5EF4-FFF2-40B4-BE49-F238E27FC236}">
                  <a16:creationId xmlns:a16="http://schemas.microsoft.com/office/drawing/2014/main" id="{D88AB85D-03B0-4246-A7DE-A014FDA016EE}"/>
                </a:ext>
              </a:extLst>
            </p:cNvPr>
            <p:cNvSpPr>
              <a:spLocks/>
            </p:cNvSpPr>
            <p:nvPr/>
          </p:nvSpPr>
          <p:spPr bwMode="auto">
            <a:xfrm>
              <a:off x="3319991" y="2875957"/>
              <a:ext cx="6005700" cy="1984818"/>
            </a:xfrm>
            <a:custGeom>
              <a:avLst/>
              <a:gdLst>
                <a:gd name="T0" fmla="*/ 4948 w 8907"/>
                <a:gd name="T1" fmla="*/ 90 h 2930"/>
                <a:gd name="T2" fmla="*/ 273 w 8907"/>
                <a:gd name="T3" fmla="*/ 1302 h 2930"/>
                <a:gd name="T4" fmla="*/ 3960 w 8907"/>
                <a:gd name="T5" fmla="*/ 2840 h 2930"/>
                <a:gd name="T6" fmla="*/ 8635 w 8907"/>
                <a:gd name="T7" fmla="*/ 1627 h 2930"/>
                <a:gd name="T8" fmla="*/ 4948 w 8907"/>
                <a:gd name="T9" fmla="*/ 90 h 2930"/>
              </a:gdLst>
              <a:ahLst/>
              <a:cxnLst>
                <a:cxn ang="0">
                  <a:pos x="T0" y="T1"/>
                </a:cxn>
                <a:cxn ang="0">
                  <a:pos x="T2" y="T3"/>
                </a:cxn>
                <a:cxn ang="0">
                  <a:pos x="T4" y="T5"/>
                </a:cxn>
                <a:cxn ang="0">
                  <a:pos x="T6" y="T7"/>
                </a:cxn>
                <a:cxn ang="0">
                  <a:pos x="T8" y="T9"/>
                </a:cxn>
              </a:cxnLst>
              <a:rect l="0" t="0" r="r" b="b"/>
              <a:pathLst>
                <a:path w="8907" h="2930">
                  <a:moveTo>
                    <a:pt x="4948" y="90"/>
                  </a:moveTo>
                  <a:cubicBezTo>
                    <a:pt x="2639" y="0"/>
                    <a:pt x="546" y="543"/>
                    <a:pt x="273" y="1302"/>
                  </a:cubicBezTo>
                  <a:cubicBezTo>
                    <a:pt x="0" y="2062"/>
                    <a:pt x="1651" y="2750"/>
                    <a:pt x="3960" y="2840"/>
                  </a:cubicBezTo>
                  <a:cubicBezTo>
                    <a:pt x="6269" y="2930"/>
                    <a:pt x="8362" y="2387"/>
                    <a:pt x="8635" y="1627"/>
                  </a:cubicBezTo>
                  <a:cubicBezTo>
                    <a:pt x="8907" y="868"/>
                    <a:pt x="7257" y="180"/>
                    <a:pt x="4948" y="90"/>
                  </a:cubicBezTo>
                  <a:close/>
                </a:path>
              </a:pathLst>
            </a:custGeom>
            <a:noFill/>
            <a:ln w="9525" cap="flat">
              <a:solidFill>
                <a:srgbClr val="2CACC5"/>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392" tIns="45696" rIns="91392" bIns="45696" numCol="1" anchor="t" anchorCtr="0" compatLnSpc="1">
              <a:prstTxWarp prst="textNoShape">
                <a:avLst/>
              </a:prstTxWarp>
            </a:bodyPr>
            <a:lstStyle/>
            <a:p>
              <a:pPr defTabSz="913943" fontAlgn="base">
                <a:spcBef>
                  <a:spcPct val="0"/>
                </a:spcBef>
                <a:spcAft>
                  <a:spcPct val="0"/>
                </a:spcAft>
              </a:pPr>
              <a:endParaRPr lang="zh-CN" altLang="en-US" sz="1799">
                <a:solidFill>
                  <a:srgbClr val="FFFFFF">
                    <a:lumMod val="95000"/>
                  </a:srgb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4" name="Freeform 19">
              <a:extLst>
                <a:ext uri="{FF2B5EF4-FFF2-40B4-BE49-F238E27FC236}">
                  <a16:creationId xmlns:a16="http://schemas.microsoft.com/office/drawing/2014/main" id="{51A58B66-9A05-46E4-906E-587A77F11480}"/>
                </a:ext>
              </a:extLst>
            </p:cNvPr>
            <p:cNvSpPr>
              <a:spLocks/>
            </p:cNvSpPr>
            <p:nvPr/>
          </p:nvSpPr>
          <p:spPr bwMode="auto">
            <a:xfrm>
              <a:off x="7296996" y="2935373"/>
              <a:ext cx="785609" cy="259238"/>
            </a:xfrm>
            <a:custGeom>
              <a:avLst/>
              <a:gdLst>
                <a:gd name="T0" fmla="*/ 614 w 1106"/>
                <a:gd name="T1" fmla="*/ 11 h 364"/>
                <a:gd name="T2" fmla="*/ 34 w 1106"/>
                <a:gd name="T3" fmla="*/ 161 h 364"/>
                <a:gd name="T4" fmla="*/ 492 w 1106"/>
                <a:gd name="T5" fmla="*/ 352 h 364"/>
                <a:gd name="T6" fmla="*/ 1072 w 1106"/>
                <a:gd name="T7" fmla="*/ 202 h 364"/>
                <a:gd name="T8" fmla="*/ 614 w 1106"/>
                <a:gd name="T9" fmla="*/ 11 h 364"/>
              </a:gdLst>
              <a:ahLst/>
              <a:cxnLst>
                <a:cxn ang="0">
                  <a:pos x="T0" y="T1"/>
                </a:cxn>
                <a:cxn ang="0">
                  <a:pos x="T2" y="T3"/>
                </a:cxn>
                <a:cxn ang="0">
                  <a:pos x="T4" y="T5"/>
                </a:cxn>
                <a:cxn ang="0">
                  <a:pos x="T6" y="T7"/>
                </a:cxn>
                <a:cxn ang="0">
                  <a:pos x="T8" y="T9"/>
                </a:cxn>
              </a:cxnLst>
              <a:rect l="0" t="0" r="r" b="b"/>
              <a:pathLst>
                <a:path w="1106" h="364">
                  <a:moveTo>
                    <a:pt x="614" y="11"/>
                  </a:moveTo>
                  <a:cubicBezTo>
                    <a:pt x="327" y="0"/>
                    <a:pt x="68" y="67"/>
                    <a:pt x="34" y="161"/>
                  </a:cubicBezTo>
                  <a:cubicBezTo>
                    <a:pt x="0" y="256"/>
                    <a:pt x="205" y="341"/>
                    <a:pt x="492" y="352"/>
                  </a:cubicBezTo>
                  <a:cubicBezTo>
                    <a:pt x="778" y="364"/>
                    <a:pt x="1038" y="296"/>
                    <a:pt x="1072" y="202"/>
                  </a:cubicBezTo>
                  <a:cubicBezTo>
                    <a:pt x="1106" y="107"/>
                    <a:pt x="901" y="22"/>
                    <a:pt x="614" y="11"/>
                  </a:cubicBezTo>
                  <a:close/>
                </a:path>
              </a:pathLst>
            </a:custGeom>
            <a:solidFill>
              <a:schemeClr val="bg1">
                <a:alpha val="40000"/>
              </a:schemeClr>
            </a:solidFill>
            <a:ln>
              <a:noFill/>
            </a:ln>
          </p:spPr>
          <p:txBody>
            <a:bodyPr vert="horz" wrap="square" lIns="91392" tIns="45696" rIns="91392" bIns="45696" numCol="1" anchor="t" anchorCtr="0" compatLnSpc="1">
              <a:prstTxWarp prst="textNoShape">
                <a:avLst/>
              </a:prstTxWarp>
            </a:bodyPr>
            <a:lstStyle/>
            <a:p>
              <a:pPr defTabSz="913943" fontAlgn="base">
                <a:spcBef>
                  <a:spcPct val="0"/>
                </a:spcBef>
                <a:spcAft>
                  <a:spcPct val="0"/>
                </a:spcAft>
              </a:pPr>
              <a:endParaRPr lang="zh-CN" altLang="en-US" sz="1799">
                <a:solidFill>
                  <a:srgbClr val="FFFFFF">
                    <a:lumMod val="95000"/>
                  </a:srgb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5" name="Freeform 20">
              <a:extLst>
                <a:ext uri="{FF2B5EF4-FFF2-40B4-BE49-F238E27FC236}">
                  <a16:creationId xmlns:a16="http://schemas.microsoft.com/office/drawing/2014/main" id="{0F9E2367-40B3-49C0-A08A-2D216B379584}"/>
                </a:ext>
              </a:extLst>
            </p:cNvPr>
            <p:cNvSpPr>
              <a:spLocks/>
            </p:cNvSpPr>
            <p:nvPr/>
          </p:nvSpPr>
          <p:spPr bwMode="auto">
            <a:xfrm>
              <a:off x="7775693" y="4509549"/>
              <a:ext cx="840878" cy="276345"/>
            </a:xfrm>
            <a:custGeom>
              <a:avLst/>
              <a:gdLst>
                <a:gd name="T0" fmla="*/ 1011 w 1184"/>
                <a:gd name="T1" fmla="*/ 297 h 389"/>
                <a:gd name="T2" fmla="*/ 905 w 1184"/>
                <a:gd name="T3" fmla="*/ 57 h 389"/>
                <a:gd name="T4" fmla="*/ 173 w 1184"/>
                <a:gd name="T5" fmla="*/ 91 h 389"/>
                <a:gd name="T6" fmla="*/ 279 w 1184"/>
                <a:gd name="T7" fmla="*/ 332 h 389"/>
                <a:gd name="T8" fmla="*/ 1011 w 1184"/>
                <a:gd name="T9" fmla="*/ 297 h 389"/>
              </a:gdLst>
              <a:ahLst/>
              <a:cxnLst>
                <a:cxn ang="0">
                  <a:pos x="T0" y="T1"/>
                </a:cxn>
                <a:cxn ang="0">
                  <a:pos x="T2" y="T3"/>
                </a:cxn>
                <a:cxn ang="0">
                  <a:pos x="T4" y="T5"/>
                </a:cxn>
                <a:cxn ang="0">
                  <a:pos x="T6" y="T7"/>
                </a:cxn>
                <a:cxn ang="0">
                  <a:pos x="T8" y="T9"/>
                </a:cxn>
              </a:cxnLst>
              <a:rect l="0" t="0" r="r" b="b"/>
              <a:pathLst>
                <a:path w="1184" h="389">
                  <a:moveTo>
                    <a:pt x="1011" y="297"/>
                  </a:moveTo>
                  <a:cubicBezTo>
                    <a:pt x="1184" y="221"/>
                    <a:pt x="1136" y="113"/>
                    <a:pt x="905" y="57"/>
                  </a:cubicBezTo>
                  <a:cubicBezTo>
                    <a:pt x="673" y="0"/>
                    <a:pt x="346" y="15"/>
                    <a:pt x="173" y="91"/>
                  </a:cubicBezTo>
                  <a:cubicBezTo>
                    <a:pt x="0" y="168"/>
                    <a:pt x="48" y="275"/>
                    <a:pt x="279" y="332"/>
                  </a:cubicBezTo>
                  <a:cubicBezTo>
                    <a:pt x="511" y="389"/>
                    <a:pt x="838" y="373"/>
                    <a:pt x="1011" y="297"/>
                  </a:cubicBezTo>
                  <a:close/>
                </a:path>
              </a:pathLst>
            </a:custGeom>
            <a:solidFill>
              <a:schemeClr val="bg1">
                <a:alpha val="40000"/>
              </a:schemeClr>
            </a:solidFill>
            <a:ln>
              <a:noFill/>
            </a:ln>
          </p:spPr>
          <p:txBody>
            <a:bodyPr vert="horz" wrap="square" lIns="91392" tIns="45696" rIns="91392" bIns="45696" numCol="1" anchor="t" anchorCtr="0" compatLnSpc="1">
              <a:prstTxWarp prst="textNoShape">
                <a:avLst/>
              </a:prstTxWarp>
            </a:bodyPr>
            <a:lstStyle/>
            <a:p>
              <a:pPr defTabSz="913943" fontAlgn="base">
                <a:spcBef>
                  <a:spcPct val="0"/>
                </a:spcBef>
                <a:spcAft>
                  <a:spcPct val="0"/>
                </a:spcAft>
              </a:pPr>
              <a:endParaRPr lang="zh-CN" altLang="en-US" sz="1799">
                <a:solidFill>
                  <a:srgbClr val="FFFFFF">
                    <a:lumMod val="95000"/>
                  </a:srgb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6" name="Freeform 21">
              <a:extLst>
                <a:ext uri="{FF2B5EF4-FFF2-40B4-BE49-F238E27FC236}">
                  <a16:creationId xmlns:a16="http://schemas.microsoft.com/office/drawing/2014/main" id="{69386A1C-9775-4790-9DA3-2A25B2B860ED}"/>
                </a:ext>
              </a:extLst>
            </p:cNvPr>
            <p:cNvSpPr>
              <a:spLocks/>
            </p:cNvSpPr>
            <p:nvPr/>
          </p:nvSpPr>
          <p:spPr bwMode="auto">
            <a:xfrm>
              <a:off x="3640832" y="4348749"/>
              <a:ext cx="843510" cy="278977"/>
            </a:xfrm>
            <a:custGeom>
              <a:avLst/>
              <a:gdLst>
                <a:gd name="T0" fmla="*/ 114 w 1188"/>
                <a:gd name="T1" fmla="*/ 264 h 391"/>
                <a:gd name="T2" fmla="*/ 800 w 1188"/>
                <a:gd name="T3" fmla="*/ 354 h 391"/>
                <a:gd name="T4" fmla="*/ 1074 w 1188"/>
                <a:gd name="T5" fmla="*/ 128 h 391"/>
                <a:gd name="T6" fmla="*/ 387 w 1188"/>
                <a:gd name="T7" fmla="*/ 38 h 391"/>
                <a:gd name="T8" fmla="*/ 114 w 1188"/>
                <a:gd name="T9" fmla="*/ 264 h 391"/>
              </a:gdLst>
              <a:ahLst/>
              <a:cxnLst>
                <a:cxn ang="0">
                  <a:pos x="T0" y="T1"/>
                </a:cxn>
                <a:cxn ang="0">
                  <a:pos x="T2" y="T3"/>
                </a:cxn>
                <a:cxn ang="0">
                  <a:pos x="T4" y="T5"/>
                </a:cxn>
                <a:cxn ang="0">
                  <a:pos x="T6" y="T7"/>
                </a:cxn>
                <a:cxn ang="0">
                  <a:pos x="T8" y="T9"/>
                </a:cxn>
              </a:cxnLst>
              <a:rect l="0" t="0" r="r" b="b"/>
              <a:pathLst>
                <a:path w="1188" h="391">
                  <a:moveTo>
                    <a:pt x="114" y="264"/>
                  </a:moveTo>
                  <a:cubicBezTo>
                    <a:pt x="228" y="351"/>
                    <a:pt x="535" y="391"/>
                    <a:pt x="800" y="354"/>
                  </a:cubicBezTo>
                  <a:cubicBezTo>
                    <a:pt x="1066" y="316"/>
                    <a:pt x="1188" y="215"/>
                    <a:pt x="1074" y="128"/>
                  </a:cubicBezTo>
                  <a:cubicBezTo>
                    <a:pt x="960" y="41"/>
                    <a:pt x="653" y="0"/>
                    <a:pt x="387" y="38"/>
                  </a:cubicBezTo>
                  <a:cubicBezTo>
                    <a:pt x="122" y="75"/>
                    <a:pt x="0" y="176"/>
                    <a:pt x="114" y="264"/>
                  </a:cubicBezTo>
                  <a:close/>
                </a:path>
              </a:pathLst>
            </a:custGeom>
            <a:solidFill>
              <a:schemeClr val="bg1">
                <a:alpha val="40000"/>
              </a:schemeClr>
            </a:solidFill>
            <a:ln>
              <a:noFill/>
            </a:ln>
          </p:spPr>
          <p:txBody>
            <a:bodyPr vert="horz" wrap="square" lIns="91392" tIns="45696" rIns="91392" bIns="45696" numCol="1" anchor="t" anchorCtr="0" compatLnSpc="1">
              <a:prstTxWarp prst="textNoShape">
                <a:avLst/>
              </a:prstTxWarp>
            </a:bodyPr>
            <a:lstStyle/>
            <a:p>
              <a:pPr defTabSz="913943" fontAlgn="base">
                <a:spcBef>
                  <a:spcPct val="0"/>
                </a:spcBef>
                <a:spcAft>
                  <a:spcPct val="0"/>
                </a:spcAft>
              </a:pPr>
              <a:endParaRPr lang="zh-CN" altLang="en-US" sz="1799">
                <a:solidFill>
                  <a:srgbClr val="FFFFFF">
                    <a:lumMod val="95000"/>
                  </a:srgb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7" name="Freeform 22">
              <a:extLst>
                <a:ext uri="{FF2B5EF4-FFF2-40B4-BE49-F238E27FC236}">
                  <a16:creationId xmlns:a16="http://schemas.microsoft.com/office/drawing/2014/main" id="{0B436B50-8F21-49D7-94CC-844054F478C3}"/>
                </a:ext>
              </a:extLst>
            </p:cNvPr>
            <p:cNvSpPr>
              <a:spLocks/>
            </p:cNvSpPr>
            <p:nvPr/>
          </p:nvSpPr>
          <p:spPr bwMode="auto">
            <a:xfrm>
              <a:off x="4225910" y="3174872"/>
              <a:ext cx="4193865" cy="1385673"/>
            </a:xfrm>
            <a:custGeom>
              <a:avLst/>
              <a:gdLst>
                <a:gd name="T0" fmla="*/ 3280 w 5906"/>
                <a:gd name="T1" fmla="*/ 59 h 1942"/>
                <a:gd name="T2" fmla="*/ 181 w 5906"/>
                <a:gd name="T3" fmla="*/ 863 h 1942"/>
                <a:gd name="T4" fmla="*/ 2625 w 5906"/>
                <a:gd name="T5" fmla="*/ 1883 h 1942"/>
                <a:gd name="T6" fmla="*/ 5725 w 5906"/>
                <a:gd name="T7" fmla="*/ 1079 h 1942"/>
                <a:gd name="T8" fmla="*/ 3280 w 5906"/>
                <a:gd name="T9" fmla="*/ 59 h 1942"/>
              </a:gdLst>
              <a:ahLst/>
              <a:cxnLst>
                <a:cxn ang="0">
                  <a:pos x="T0" y="T1"/>
                </a:cxn>
                <a:cxn ang="0">
                  <a:pos x="T2" y="T3"/>
                </a:cxn>
                <a:cxn ang="0">
                  <a:pos x="T4" y="T5"/>
                </a:cxn>
                <a:cxn ang="0">
                  <a:pos x="T6" y="T7"/>
                </a:cxn>
                <a:cxn ang="0">
                  <a:pos x="T8" y="T9"/>
                </a:cxn>
              </a:cxnLst>
              <a:rect l="0" t="0" r="r" b="b"/>
              <a:pathLst>
                <a:path w="5906" h="1942">
                  <a:moveTo>
                    <a:pt x="3280" y="59"/>
                  </a:moveTo>
                  <a:cubicBezTo>
                    <a:pt x="1749" y="0"/>
                    <a:pt x="361" y="360"/>
                    <a:pt x="181" y="863"/>
                  </a:cubicBezTo>
                  <a:cubicBezTo>
                    <a:pt x="0" y="1367"/>
                    <a:pt x="1094" y="1823"/>
                    <a:pt x="2625" y="1883"/>
                  </a:cubicBezTo>
                  <a:cubicBezTo>
                    <a:pt x="4156" y="1942"/>
                    <a:pt x="5544" y="1582"/>
                    <a:pt x="5725" y="1079"/>
                  </a:cubicBezTo>
                  <a:cubicBezTo>
                    <a:pt x="5906" y="575"/>
                    <a:pt x="4812" y="119"/>
                    <a:pt x="3280" y="59"/>
                  </a:cubicBezTo>
                  <a:close/>
                </a:path>
              </a:pathLst>
            </a:custGeom>
            <a:solidFill>
              <a:schemeClr val="bg1">
                <a:alpha val="28000"/>
              </a:schemeClr>
            </a:solidFill>
            <a:ln w="17463" cap="flat">
              <a:noFill/>
              <a:prstDash val="solid"/>
              <a:miter lim="800000"/>
              <a:headEnd/>
              <a:tailEnd/>
            </a:ln>
          </p:spPr>
          <p:txBody>
            <a:bodyPr vert="horz" wrap="square" lIns="91392" tIns="45696" rIns="91392" bIns="45696" numCol="1" anchor="t" anchorCtr="0" compatLnSpc="1">
              <a:prstTxWarp prst="textNoShape">
                <a:avLst/>
              </a:prstTxWarp>
            </a:bodyPr>
            <a:lstStyle/>
            <a:p>
              <a:pPr defTabSz="913943" fontAlgn="base">
                <a:spcBef>
                  <a:spcPct val="0"/>
                </a:spcBef>
                <a:spcAft>
                  <a:spcPct val="0"/>
                </a:spcAft>
              </a:pPr>
              <a:endParaRPr lang="zh-CN" altLang="en-US" sz="1799" dirty="0">
                <a:solidFill>
                  <a:srgbClr val="FFFFFF">
                    <a:lumMod val="95000"/>
                  </a:srgb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9" name="Freeform 27">
              <a:extLst>
                <a:ext uri="{FF2B5EF4-FFF2-40B4-BE49-F238E27FC236}">
                  <a16:creationId xmlns:a16="http://schemas.microsoft.com/office/drawing/2014/main" id="{09FF7EBE-80AF-47BB-AAEA-495CC1EA086B}"/>
                </a:ext>
              </a:extLst>
            </p:cNvPr>
            <p:cNvSpPr>
              <a:spLocks/>
            </p:cNvSpPr>
            <p:nvPr/>
          </p:nvSpPr>
          <p:spPr bwMode="auto">
            <a:xfrm>
              <a:off x="5557179" y="1547036"/>
              <a:ext cx="1545799" cy="2305393"/>
            </a:xfrm>
            <a:custGeom>
              <a:avLst/>
              <a:gdLst>
                <a:gd name="T0" fmla="*/ 1193 w 2386"/>
                <a:gd name="T1" fmla="*/ 0 h 3916"/>
                <a:gd name="T2" fmla="*/ 2386 w 2386"/>
                <a:gd name="T3" fmla="*/ 1193 h 3916"/>
                <a:gd name="T4" fmla="*/ 2036 w 2386"/>
                <a:gd name="T5" fmla="*/ 2277 h 3916"/>
                <a:gd name="T6" fmla="*/ 1193 w 2386"/>
                <a:gd name="T7" fmla="*/ 3916 h 3916"/>
                <a:gd name="T8" fmla="*/ 345 w 2386"/>
                <a:gd name="T9" fmla="*/ 2272 h 3916"/>
                <a:gd name="T10" fmla="*/ 0 w 2386"/>
                <a:gd name="T11" fmla="*/ 1193 h 3916"/>
                <a:gd name="T12" fmla="*/ 1193 w 2386"/>
                <a:gd name="T13" fmla="*/ 0 h 3916"/>
              </a:gdLst>
              <a:ahLst/>
              <a:cxnLst>
                <a:cxn ang="0">
                  <a:pos x="T0" y="T1"/>
                </a:cxn>
                <a:cxn ang="0">
                  <a:pos x="T2" y="T3"/>
                </a:cxn>
                <a:cxn ang="0">
                  <a:pos x="T4" y="T5"/>
                </a:cxn>
                <a:cxn ang="0">
                  <a:pos x="T6" y="T7"/>
                </a:cxn>
                <a:cxn ang="0">
                  <a:pos x="T8" y="T9"/>
                </a:cxn>
                <a:cxn ang="0">
                  <a:pos x="T10" y="T11"/>
                </a:cxn>
                <a:cxn ang="0">
                  <a:pos x="T12" y="T13"/>
                </a:cxn>
              </a:cxnLst>
              <a:rect l="0" t="0" r="r" b="b"/>
              <a:pathLst>
                <a:path w="2386" h="3916">
                  <a:moveTo>
                    <a:pt x="1193" y="0"/>
                  </a:moveTo>
                  <a:cubicBezTo>
                    <a:pt x="1852" y="0"/>
                    <a:pt x="2386" y="534"/>
                    <a:pt x="2386" y="1193"/>
                  </a:cubicBezTo>
                  <a:cubicBezTo>
                    <a:pt x="2386" y="1522"/>
                    <a:pt x="2212" y="1948"/>
                    <a:pt x="2036" y="2277"/>
                  </a:cubicBezTo>
                  <a:lnTo>
                    <a:pt x="1193" y="3916"/>
                  </a:lnTo>
                  <a:lnTo>
                    <a:pt x="345" y="2272"/>
                  </a:lnTo>
                  <a:cubicBezTo>
                    <a:pt x="211" y="2010"/>
                    <a:pt x="25" y="1509"/>
                    <a:pt x="0" y="1193"/>
                  </a:cubicBezTo>
                  <a:cubicBezTo>
                    <a:pt x="0" y="534"/>
                    <a:pt x="534" y="0"/>
                    <a:pt x="1193" y="0"/>
                  </a:cubicBezTo>
                  <a:close/>
                </a:path>
              </a:pathLst>
            </a:custGeom>
            <a:solidFill>
              <a:srgbClr val="0F6D9E"/>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3943" fontAlgn="base">
                <a:spcBef>
                  <a:spcPct val="0"/>
                </a:spcBef>
                <a:spcAft>
                  <a:spcPct val="0"/>
                </a:spcAft>
              </a:pPr>
              <a:endParaRPr lang="zh-CN" altLang="en-US" sz="1999">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0" name="矩形 29">
              <a:extLst>
                <a:ext uri="{FF2B5EF4-FFF2-40B4-BE49-F238E27FC236}">
                  <a16:creationId xmlns:a16="http://schemas.microsoft.com/office/drawing/2014/main" id="{7C38168D-7115-4F7D-AAD6-C1A81BA996FA}"/>
                </a:ext>
              </a:extLst>
            </p:cNvPr>
            <p:cNvSpPr/>
            <p:nvPr/>
          </p:nvSpPr>
          <p:spPr>
            <a:xfrm>
              <a:off x="5557179" y="1964138"/>
              <a:ext cx="1545799" cy="399981"/>
            </a:xfrm>
            <a:prstGeom prst="rect">
              <a:avLst/>
            </a:prstGeom>
          </p:spPr>
          <p:txBody>
            <a:bodyPr wrap="square">
              <a:spAutoFit/>
            </a:bodyPr>
            <a:lstStyle/>
            <a:p>
              <a:pPr algn="ctr" defTabSz="913943" fontAlgn="base">
                <a:spcBef>
                  <a:spcPct val="0"/>
                </a:spcBef>
                <a:spcAft>
                  <a:spcPct val="0"/>
                </a:spcAft>
              </a:pPr>
              <a:r>
                <a:rPr lang="en-US" altLang="zh-CN" sz="1999" dirty="0">
                  <a:solidFill>
                    <a:srgbClr val="FFFFFF">
                      <a:lumMod val="95000"/>
                    </a:srgbClr>
                  </a:solidFill>
                  <a:latin typeface="Century Gothic" panose="020B0502020202020204" pitchFamily="34" charset="0"/>
                  <a:ea typeface="微软雅黑" panose="020B0503020204020204" pitchFamily="34" charset="-122"/>
                  <a:sym typeface="Century Gothic" panose="020B0502020202020204" pitchFamily="34" charset="0"/>
                </a:rPr>
                <a:t>Databases</a:t>
              </a:r>
              <a:endParaRPr lang="zh-CN" altLang="en-US" sz="1999" dirty="0">
                <a:solidFill>
                  <a:srgbClr val="FFFFFF">
                    <a:lumMod val="95000"/>
                  </a:srgb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1" name="Freeform 24">
              <a:extLst>
                <a:ext uri="{FF2B5EF4-FFF2-40B4-BE49-F238E27FC236}">
                  <a16:creationId xmlns:a16="http://schemas.microsoft.com/office/drawing/2014/main" id="{ABE47CFE-FD70-4DB2-A8AB-10125BFEED1A}"/>
                </a:ext>
              </a:extLst>
            </p:cNvPr>
            <p:cNvSpPr>
              <a:spLocks/>
            </p:cNvSpPr>
            <p:nvPr/>
          </p:nvSpPr>
          <p:spPr bwMode="auto">
            <a:xfrm>
              <a:off x="3782951" y="3482870"/>
              <a:ext cx="596116" cy="984314"/>
            </a:xfrm>
            <a:custGeom>
              <a:avLst/>
              <a:gdLst>
                <a:gd name="T0" fmla="*/ 420 w 840"/>
                <a:gd name="T1" fmla="*/ 0 h 1380"/>
                <a:gd name="T2" fmla="*/ 840 w 840"/>
                <a:gd name="T3" fmla="*/ 420 h 1380"/>
                <a:gd name="T4" fmla="*/ 717 w 840"/>
                <a:gd name="T5" fmla="*/ 802 h 1380"/>
                <a:gd name="T6" fmla="*/ 420 w 840"/>
                <a:gd name="T7" fmla="*/ 1380 h 1380"/>
                <a:gd name="T8" fmla="*/ 121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7"/>
                    <a:pt x="717" y="802"/>
                  </a:cubicBezTo>
                  <a:lnTo>
                    <a:pt x="420" y="1380"/>
                  </a:lnTo>
                  <a:lnTo>
                    <a:pt x="121" y="800"/>
                  </a:lnTo>
                  <a:cubicBezTo>
                    <a:pt x="74" y="708"/>
                    <a:pt x="8" y="532"/>
                    <a:pt x="0" y="420"/>
                  </a:cubicBezTo>
                  <a:cubicBezTo>
                    <a:pt x="0" y="188"/>
                    <a:pt x="188" y="0"/>
                    <a:pt x="420" y="0"/>
                  </a:cubicBezTo>
                  <a:close/>
                </a:path>
              </a:pathLst>
            </a:custGeom>
            <a:solidFill>
              <a:srgbClr val="0F6D9E"/>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3943" fontAlgn="base">
                <a:spcBef>
                  <a:spcPct val="0"/>
                </a:spcBef>
                <a:spcAft>
                  <a:spcPct val="0"/>
                </a:spcAft>
              </a:pPr>
              <a:endParaRPr lang="zh-CN" altLang="en-US" sz="1999">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2" name="矩形 31">
              <a:extLst>
                <a:ext uri="{FF2B5EF4-FFF2-40B4-BE49-F238E27FC236}">
                  <a16:creationId xmlns:a16="http://schemas.microsoft.com/office/drawing/2014/main" id="{8177B165-EDD5-42A8-93B4-82F43287BCD6}"/>
                </a:ext>
              </a:extLst>
            </p:cNvPr>
            <p:cNvSpPr/>
            <p:nvPr/>
          </p:nvSpPr>
          <p:spPr>
            <a:xfrm>
              <a:off x="3881072" y="3554413"/>
              <a:ext cx="424895" cy="584471"/>
            </a:xfrm>
            <a:prstGeom prst="rect">
              <a:avLst/>
            </a:prstGeom>
            <a:noFill/>
            <a:ln w="6350" cap="flat">
              <a:noFill/>
              <a:prstDash val="solid"/>
              <a:miter lim="800000"/>
              <a:headEnd/>
              <a:tailEnd/>
            </a:ln>
            <a:effectLst>
              <a:outerShdw blurRad="63500" sx="102000" sy="102000" algn="ctr" rotWithShape="0">
                <a:prstClr val="black">
                  <a:alpha val="40000"/>
                </a:prstClr>
              </a:outerShdw>
            </a:effectLst>
          </p:spPr>
          <p:txBody>
            <a:bodyPr vert="horz" wrap="square" lIns="91392" tIns="45696" rIns="91392" bIns="45696" numCol="1" anchor="t" anchorCtr="0" compatLnSpc="1">
              <a:prstTxWarp prst="textNoShape">
                <a:avLst/>
              </a:prstTxWarp>
            </a:bodyPr>
            <a:lstStyle/>
            <a:p>
              <a:pPr algn="ctr" defTabSz="913943" fontAlgn="base">
                <a:spcBef>
                  <a:spcPct val="0"/>
                </a:spcBef>
                <a:spcAft>
                  <a:spcPct val="0"/>
                </a:spcAft>
              </a:pPr>
              <a:r>
                <a:rPr lang="en-US" altLang="zh-CN" sz="2799" dirty="0">
                  <a:solidFill>
                    <a:srgbClr val="FFFFFF"/>
                  </a:solidFill>
                  <a:latin typeface="Century Gothic" panose="020B0502020202020204" pitchFamily="34" charset="0"/>
                  <a:ea typeface="微软雅黑" panose="020B0503020204020204" pitchFamily="34" charset="-122"/>
                  <a:cs typeface="+mn-ea"/>
                  <a:sym typeface="Century Gothic" panose="020B0502020202020204" pitchFamily="34" charset="0"/>
                </a:rPr>
                <a:t>1</a:t>
              </a:r>
              <a:endParaRPr lang="zh-CN" altLang="en-US" sz="2799" dirty="0">
                <a:solidFill>
                  <a:srgbClr val="FFFFFF"/>
                </a:solidFill>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33" name="Freeform 23">
              <a:extLst>
                <a:ext uri="{FF2B5EF4-FFF2-40B4-BE49-F238E27FC236}">
                  <a16:creationId xmlns:a16="http://schemas.microsoft.com/office/drawing/2014/main" id="{9142594B-CFA7-4CBB-9E7D-34B3D49D4C55}"/>
                </a:ext>
              </a:extLst>
            </p:cNvPr>
            <p:cNvSpPr>
              <a:spLocks/>
            </p:cNvSpPr>
            <p:nvPr/>
          </p:nvSpPr>
          <p:spPr bwMode="auto">
            <a:xfrm>
              <a:off x="7414114" y="2052386"/>
              <a:ext cx="596116" cy="984314"/>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rgbClr val="2CACC5"/>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3943" fontAlgn="base">
                <a:spcBef>
                  <a:spcPct val="0"/>
                </a:spcBef>
                <a:spcAft>
                  <a:spcPct val="0"/>
                </a:spcAft>
              </a:pPr>
              <a:endParaRPr lang="zh-CN" altLang="en-US" sz="1999">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4" name="矩形 33">
              <a:extLst>
                <a:ext uri="{FF2B5EF4-FFF2-40B4-BE49-F238E27FC236}">
                  <a16:creationId xmlns:a16="http://schemas.microsoft.com/office/drawing/2014/main" id="{7C041580-2B8D-4A84-8A7C-B242107541A0}"/>
                </a:ext>
              </a:extLst>
            </p:cNvPr>
            <p:cNvSpPr/>
            <p:nvPr/>
          </p:nvSpPr>
          <p:spPr>
            <a:xfrm>
              <a:off x="7503990" y="2139179"/>
              <a:ext cx="424895" cy="584471"/>
            </a:xfrm>
            <a:prstGeom prst="rect">
              <a:avLst/>
            </a:prstGeom>
            <a:noFill/>
            <a:ln w="6350" cap="flat">
              <a:noFill/>
              <a:prstDash val="solid"/>
              <a:miter lim="800000"/>
              <a:headEnd/>
              <a:tailEnd/>
            </a:ln>
            <a:effectLst>
              <a:outerShdw blurRad="63500" sx="102000" sy="102000" algn="ctr" rotWithShape="0">
                <a:prstClr val="black">
                  <a:alpha val="40000"/>
                </a:prstClr>
              </a:outerShdw>
            </a:effectLst>
          </p:spPr>
          <p:txBody>
            <a:bodyPr vert="horz" wrap="square" lIns="91392" tIns="45696" rIns="91392" bIns="45696" numCol="1" anchor="t" anchorCtr="0" compatLnSpc="1">
              <a:prstTxWarp prst="textNoShape">
                <a:avLst/>
              </a:prstTxWarp>
            </a:bodyPr>
            <a:lstStyle/>
            <a:p>
              <a:pPr algn="ctr" defTabSz="913943" fontAlgn="base">
                <a:spcBef>
                  <a:spcPct val="0"/>
                </a:spcBef>
                <a:spcAft>
                  <a:spcPct val="0"/>
                </a:spcAft>
              </a:pPr>
              <a:r>
                <a:rPr lang="en-US" altLang="zh-CN" sz="2799" dirty="0">
                  <a:solidFill>
                    <a:srgbClr val="FFFFFF"/>
                  </a:solidFill>
                  <a:latin typeface="Century Gothic" panose="020B0502020202020204" pitchFamily="34" charset="0"/>
                  <a:ea typeface="微软雅黑" panose="020B0503020204020204" pitchFamily="34" charset="-122"/>
                  <a:cs typeface="+mn-ea"/>
                  <a:sym typeface="Century Gothic" panose="020B0502020202020204" pitchFamily="34" charset="0"/>
                </a:rPr>
                <a:t>3</a:t>
              </a:r>
              <a:endParaRPr lang="zh-CN" altLang="en-US" sz="2799" dirty="0">
                <a:solidFill>
                  <a:srgbClr val="FFFFFF"/>
                </a:solidFill>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35" name="Freeform 25">
              <a:extLst>
                <a:ext uri="{FF2B5EF4-FFF2-40B4-BE49-F238E27FC236}">
                  <a16:creationId xmlns:a16="http://schemas.microsoft.com/office/drawing/2014/main" id="{6FB88C2E-B51E-4AD5-9258-1DA2A28175DB}"/>
                </a:ext>
              </a:extLst>
            </p:cNvPr>
            <p:cNvSpPr>
              <a:spLocks/>
            </p:cNvSpPr>
            <p:nvPr/>
          </p:nvSpPr>
          <p:spPr bwMode="auto">
            <a:xfrm>
              <a:off x="7348844" y="3742779"/>
              <a:ext cx="597432" cy="984314"/>
            </a:xfrm>
            <a:custGeom>
              <a:avLst/>
              <a:gdLst>
                <a:gd name="T0" fmla="*/ 421 w 841"/>
                <a:gd name="T1" fmla="*/ 0 h 1380"/>
                <a:gd name="T2" fmla="*/ 841 w 841"/>
                <a:gd name="T3" fmla="*/ 420 h 1380"/>
                <a:gd name="T4" fmla="*/ 718 w 841"/>
                <a:gd name="T5" fmla="*/ 802 h 1380"/>
                <a:gd name="T6" fmla="*/ 421 w 841"/>
                <a:gd name="T7" fmla="*/ 1380 h 1380"/>
                <a:gd name="T8" fmla="*/ 122 w 841"/>
                <a:gd name="T9" fmla="*/ 801 h 1380"/>
                <a:gd name="T10" fmla="*/ 0 w 841"/>
                <a:gd name="T11" fmla="*/ 420 h 1380"/>
                <a:gd name="T12" fmla="*/ 421 w 841"/>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1" h="1380">
                  <a:moveTo>
                    <a:pt x="421" y="0"/>
                  </a:moveTo>
                  <a:cubicBezTo>
                    <a:pt x="653" y="0"/>
                    <a:pt x="841" y="188"/>
                    <a:pt x="841" y="420"/>
                  </a:cubicBezTo>
                  <a:cubicBezTo>
                    <a:pt x="841" y="537"/>
                    <a:pt x="780" y="687"/>
                    <a:pt x="718" y="802"/>
                  </a:cubicBezTo>
                  <a:lnTo>
                    <a:pt x="421" y="1380"/>
                  </a:lnTo>
                  <a:lnTo>
                    <a:pt x="122" y="801"/>
                  </a:lnTo>
                  <a:cubicBezTo>
                    <a:pt x="75" y="709"/>
                    <a:pt x="9" y="532"/>
                    <a:pt x="0" y="420"/>
                  </a:cubicBezTo>
                  <a:cubicBezTo>
                    <a:pt x="0" y="188"/>
                    <a:pt x="189" y="0"/>
                    <a:pt x="421" y="0"/>
                  </a:cubicBezTo>
                  <a:close/>
                </a:path>
              </a:pathLst>
            </a:custGeom>
            <a:solidFill>
              <a:srgbClr val="39A8BD"/>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3943" fontAlgn="base">
                <a:spcBef>
                  <a:spcPct val="0"/>
                </a:spcBef>
                <a:spcAft>
                  <a:spcPct val="0"/>
                </a:spcAft>
              </a:pPr>
              <a:endParaRPr lang="zh-CN" altLang="en-US" sz="1999">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6" name="矩形 35">
              <a:extLst>
                <a:ext uri="{FF2B5EF4-FFF2-40B4-BE49-F238E27FC236}">
                  <a16:creationId xmlns:a16="http://schemas.microsoft.com/office/drawing/2014/main" id="{280610D9-5905-41A3-BAF0-E604B668C474}"/>
                </a:ext>
              </a:extLst>
            </p:cNvPr>
            <p:cNvSpPr/>
            <p:nvPr/>
          </p:nvSpPr>
          <p:spPr>
            <a:xfrm>
              <a:off x="7438136" y="3816985"/>
              <a:ext cx="424895" cy="584471"/>
            </a:xfrm>
            <a:prstGeom prst="rect">
              <a:avLst/>
            </a:prstGeom>
            <a:noFill/>
            <a:ln w="6350" cap="flat">
              <a:noFill/>
              <a:prstDash val="solid"/>
              <a:miter lim="800000"/>
              <a:headEnd/>
              <a:tailEnd/>
            </a:ln>
            <a:effectLst>
              <a:outerShdw blurRad="63500" sx="102000" sy="102000" algn="ctr" rotWithShape="0">
                <a:prstClr val="black">
                  <a:alpha val="40000"/>
                </a:prstClr>
              </a:outerShdw>
            </a:effectLst>
          </p:spPr>
          <p:txBody>
            <a:bodyPr vert="horz" wrap="square" lIns="91392" tIns="45696" rIns="91392" bIns="45696" numCol="1" anchor="t" anchorCtr="0" compatLnSpc="1">
              <a:prstTxWarp prst="textNoShape">
                <a:avLst/>
              </a:prstTxWarp>
            </a:bodyPr>
            <a:lstStyle/>
            <a:p>
              <a:pPr algn="ctr" defTabSz="913943" fontAlgn="base">
                <a:spcBef>
                  <a:spcPct val="0"/>
                </a:spcBef>
                <a:spcAft>
                  <a:spcPct val="0"/>
                </a:spcAft>
              </a:pPr>
              <a:r>
                <a:rPr lang="en-US" altLang="zh-CN" sz="2799" dirty="0">
                  <a:solidFill>
                    <a:srgbClr val="FFFFFF"/>
                  </a:solidFill>
                  <a:latin typeface="Century Gothic" panose="020B0502020202020204" pitchFamily="34" charset="0"/>
                  <a:ea typeface="微软雅黑" panose="020B0503020204020204" pitchFamily="34" charset="-122"/>
                  <a:cs typeface="+mn-ea"/>
                  <a:sym typeface="Century Gothic" panose="020B0502020202020204" pitchFamily="34" charset="0"/>
                </a:rPr>
                <a:t>2</a:t>
              </a:r>
              <a:endParaRPr lang="zh-CN" altLang="en-US" sz="2799" dirty="0">
                <a:solidFill>
                  <a:srgbClr val="FFFFFF"/>
                </a:solidFill>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grpSp>
          <p:nvGrpSpPr>
            <p:cNvPr id="4" name="组合 3">
              <a:extLst>
                <a:ext uri="{FF2B5EF4-FFF2-40B4-BE49-F238E27FC236}">
                  <a16:creationId xmlns:a16="http://schemas.microsoft.com/office/drawing/2014/main" id="{8AB15262-B777-45A6-8031-FF9B2A404994}"/>
                </a:ext>
              </a:extLst>
            </p:cNvPr>
            <p:cNvGrpSpPr/>
            <p:nvPr/>
          </p:nvGrpSpPr>
          <p:grpSpPr>
            <a:xfrm>
              <a:off x="5929617" y="3852429"/>
              <a:ext cx="805192" cy="266566"/>
              <a:chOff x="5744491" y="3706534"/>
              <a:chExt cx="1156701" cy="382936"/>
            </a:xfrm>
          </p:grpSpPr>
          <p:sp>
            <p:nvSpPr>
              <p:cNvPr id="28" name="Freeform 26">
                <a:extLst>
                  <a:ext uri="{FF2B5EF4-FFF2-40B4-BE49-F238E27FC236}">
                    <a16:creationId xmlns:a16="http://schemas.microsoft.com/office/drawing/2014/main" id="{FF1284D6-1CA5-4786-97AB-8A1636910A36}"/>
                  </a:ext>
                </a:extLst>
              </p:cNvPr>
              <p:cNvSpPr>
                <a:spLocks/>
              </p:cNvSpPr>
              <p:nvPr/>
            </p:nvSpPr>
            <p:spPr bwMode="auto">
              <a:xfrm>
                <a:off x="5744491" y="3706534"/>
                <a:ext cx="1156701" cy="382936"/>
              </a:xfrm>
              <a:custGeom>
                <a:avLst/>
                <a:gdLst>
                  <a:gd name="T0" fmla="*/ 905 w 1630"/>
                  <a:gd name="T1" fmla="*/ 16 h 536"/>
                  <a:gd name="T2" fmla="*/ 50 w 1630"/>
                  <a:gd name="T3" fmla="*/ 238 h 536"/>
                  <a:gd name="T4" fmla="*/ 725 w 1630"/>
                  <a:gd name="T5" fmla="*/ 520 h 536"/>
                  <a:gd name="T6" fmla="*/ 1580 w 1630"/>
                  <a:gd name="T7" fmla="*/ 298 h 536"/>
                  <a:gd name="T8" fmla="*/ 905 w 1630"/>
                  <a:gd name="T9" fmla="*/ 16 h 536"/>
                </a:gdLst>
                <a:ahLst/>
                <a:cxnLst>
                  <a:cxn ang="0">
                    <a:pos x="T0" y="T1"/>
                  </a:cxn>
                  <a:cxn ang="0">
                    <a:pos x="T2" y="T3"/>
                  </a:cxn>
                  <a:cxn ang="0">
                    <a:pos x="T4" y="T5"/>
                  </a:cxn>
                  <a:cxn ang="0">
                    <a:pos x="T6" y="T7"/>
                  </a:cxn>
                  <a:cxn ang="0">
                    <a:pos x="T8" y="T9"/>
                  </a:cxn>
                </a:cxnLst>
                <a:rect l="0" t="0" r="r" b="b"/>
                <a:pathLst>
                  <a:path w="1630" h="536">
                    <a:moveTo>
                      <a:pt x="905" y="16"/>
                    </a:moveTo>
                    <a:cubicBezTo>
                      <a:pt x="483" y="0"/>
                      <a:pt x="100" y="99"/>
                      <a:pt x="50" y="238"/>
                    </a:cubicBezTo>
                    <a:cubicBezTo>
                      <a:pt x="0" y="377"/>
                      <a:pt x="302" y="503"/>
                      <a:pt x="725" y="520"/>
                    </a:cubicBezTo>
                    <a:cubicBezTo>
                      <a:pt x="1147" y="536"/>
                      <a:pt x="1530" y="437"/>
                      <a:pt x="1580" y="298"/>
                    </a:cubicBezTo>
                    <a:cubicBezTo>
                      <a:pt x="1630" y="159"/>
                      <a:pt x="1328" y="33"/>
                      <a:pt x="905" y="16"/>
                    </a:cubicBezTo>
                    <a:close/>
                  </a:path>
                </a:pathLst>
              </a:custGeom>
              <a:solidFill>
                <a:schemeClr val="bg1">
                  <a:alpha val="23000"/>
                </a:schemeClr>
              </a:solidFill>
              <a:ln>
                <a:noFill/>
              </a:ln>
            </p:spPr>
            <p:txBody>
              <a:bodyPr vert="horz" wrap="square" lIns="91392" tIns="45696" rIns="91392" bIns="45696" numCol="1" anchor="t" anchorCtr="0" compatLnSpc="1">
                <a:prstTxWarp prst="textNoShape">
                  <a:avLst/>
                </a:prstTxWarp>
              </a:bodyPr>
              <a:lstStyle/>
              <a:p>
                <a:pPr defTabSz="913943" fontAlgn="base">
                  <a:spcBef>
                    <a:spcPct val="0"/>
                  </a:spcBef>
                  <a:spcAft>
                    <a:spcPct val="0"/>
                  </a:spcAft>
                </a:pPr>
                <a:endParaRPr lang="zh-CN" altLang="en-US" sz="1799">
                  <a:solidFill>
                    <a:srgbClr val="FFFFFF">
                      <a:lumMod val="95000"/>
                    </a:srgb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 name="椭圆 2">
                <a:extLst>
                  <a:ext uri="{FF2B5EF4-FFF2-40B4-BE49-F238E27FC236}">
                    <a16:creationId xmlns:a16="http://schemas.microsoft.com/office/drawing/2014/main" id="{1968FABF-913C-4CAC-9B09-F898570ADB26}"/>
                  </a:ext>
                </a:extLst>
              </p:cNvPr>
              <p:cNvSpPr/>
              <p:nvPr/>
            </p:nvSpPr>
            <p:spPr>
              <a:xfrm>
                <a:off x="6211061" y="3786222"/>
                <a:ext cx="223560" cy="223560"/>
              </a:xfrm>
              <a:prstGeom prst="ellipse">
                <a:avLst/>
              </a:prstGeom>
              <a:solidFill>
                <a:srgbClr val="2CACC5"/>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6" name="椭圆 65">
                <a:extLst>
                  <a:ext uri="{FF2B5EF4-FFF2-40B4-BE49-F238E27FC236}">
                    <a16:creationId xmlns:a16="http://schemas.microsoft.com/office/drawing/2014/main" id="{86EC6D15-3630-46CA-950A-B9948A5BD1F2}"/>
                  </a:ext>
                </a:extLst>
              </p:cNvPr>
              <p:cNvSpPr/>
              <p:nvPr/>
            </p:nvSpPr>
            <p:spPr>
              <a:xfrm>
                <a:off x="6156811" y="3731972"/>
                <a:ext cx="332060" cy="332060"/>
              </a:xfrm>
              <a:prstGeom prst="ellipse">
                <a:avLst/>
              </a:prstGeom>
              <a:no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60" name="组合 59"/>
          <p:cNvGrpSpPr/>
          <p:nvPr/>
        </p:nvGrpSpPr>
        <p:grpSpPr>
          <a:xfrm>
            <a:off x="1" y="240001"/>
            <a:ext cx="2232826" cy="523220"/>
            <a:chOff x="1" y="378896"/>
            <a:chExt cx="2232826" cy="523220"/>
          </a:xfrm>
        </p:grpSpPr>
        <p:sp>
          <p:nvSpPr>
            <p:cNvPr id="61" name="文本框 60">
              <a:extLst>
                <a:ext uri="{FF2B5EF4-FFF2-40B4-BE49-F238E27FC236}">
                  <a16:creationId xmlns:a16="http://schemas.microsoft.com/office/drawing/2014/main" id="{A69D84BD-995A-40F3-9245-3A112D8B3EAF}"/>
                </a:ext>
              </a:extLst>
            </p:cNvPr>
            <p:cNvSpPr txBox="1"/>
            <p:nvPr/>
          </p:nvSpPr>
          <p:spPr>
            <a:xfrm>
              <a:off x="611870" y="378896"/>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数据存储</a:t>
              </a:r>
            </a:p>
          </p:txBody>
        </p:sp>
        <p:grpSp>
          <p:nvGrpSpPr>
            <p:cNvPr id="62" name="组合 61"/>
            <p:cNvGrpSpPr/>
            <p:nvPr/>
          </p:nvGrpSpPr>
          <p:grpSpPr>
            <a:xfrm>
              <a:off x="1" y="425063"/>
              <a:ext cx="529962" cy="430887"/>
              <a:chOff x="1" y="363398"/>
              <a:chExt cx="529962" cy="430887"/>
            </a:xfrm>
          </p:grpSpPr>
          <p:sp>
            <p:nvSpPr>
              <p:cNvPr id="63" name="矩形 62">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5" name="矩形 64">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68" name="组合 67">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69" name="矩形 68">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70" name="平行四边形 69">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71" name="平行四边形 70">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72" name="平行四边形 71">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Tree>
    <p:extLst>
      <p:ext uri="{BB962C8B-B14F-4D97-AF65-F5344CB8AC3E}">
        <p14:creationId xmlns:p14="http://schemas.microsoft.com/office/powerpoint/2010/main" val="34583625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1+#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D6FD509A-88EA-4BC2-8690-065036057641}"/>
              </a:ext>
            </a:extLst>
          </p:cNvPr>
          <p:cNvGrpSpPr/>
          <p:nvPr/>
        </p:nvGrpSpPr>
        <p:grpSpPr>
          <a:xfrm>
            <a:off x="5043388" y="1071631"/>
            <a:ext cx="2951779" cy="4956906"/>
            <a:chOff x="5043388" y="1071631"/>
            <a:chExt cx="2951779" cy="4956906"/>
          </a:xfrm>
        </p:grpSpPr>
        <p:sp>
          <p:nvSpPr>
            <p:cNvPr id="43" name="iṩlïḓé">
              <a:extLst>
                <a:ext uri="{FF2B5EF4-FFF2-40B4-BE49-F238E27FC236}">
                  <a16:creationId xmlns:a16="http://schemas.microsoft.com/office/drawing/2014/main" id="{E7D8D5FD-DFD0-4283-BCEC-5E1592D45E16}"/>
                </a:ext>
              </a:extLst>
            </p:cNvPr>
            <p:cNvSpPr/>
            <p:nvPr/>
          </p:nvSpPr>
          <p:spPr>
            <a:xfrm>
              <a:off x="5043388" y="1071631"/>
              <a:ext cx="2872804" cy="49569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23" y="10800"/>
                  </a:lnTo>
                  <a:lnTo>
                    <a:pt x="0" y="21600"/>
                  </a:lnTo>
                  <a:lnTo>
                    <a:pt x="8079" y="21600"/>
                  </a:lnTo>
                  <a:lnTo>
                    <a:pt x="21600" y="10800"/>
                  </a:lnTo>
                  <a:lnTo>
                    <a:pt x="8079" y="0"/>
                  </a:lnTo>
                  <a:lnTo>
                    <a:pt x="0" y="0"/>
                  </a:lnTo>
                  <a:close/>
                </a:path>
              </a:pathLst>
            </a:custGeom>
            <a:solidFill>
              <a:schemeClr val="bg1">
                <a:lumMod val="85000"/>
              </a:schemeClr>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a:solidFill>
                  <a:schemeClr val="lt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9" name="í$liḓè">
              <a:extLst>
                <a:ext uri="{FF2B5EF4-FFF2-40B4-BE49-F238E27FC236}">
                  <a16:creationId xmlns:a16="http://schemas.microsoft.com/office/drawing/2014/main" id="{EE422FE8-0DB2-49AD-A75A-99C8342B5CB9}"/>
                </a:ext>
              </a:extLst>
            </p:cNvPr>
            <p:cNvSpPr/>
            <p:nvPr/>
          </p:nvSpPr>
          <p:spPr>
            <a:xfrm>
              <a:off x="5354849" y="1272203"/>
              <a:ext cx="2640318" cy="45557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23" y="10800"/>
                  </a:lnTo>
                  <a:lnTo>
                    <a:pt x="0" y="21600"/>
                  </a:lnTo>
                  <a:lnTo>
                    <a:pt x="8079" y="21600"/>
                  </a:lnTo>
                  <a:lnTo>
                    <a:pt x="21600" y="10800"/>
                  </a:lnTo>
                  <a:lnTo>
                    <a:pt x="8079" y="0"/>
                  </a:lnTo>
                  <a:lnTo>
                    <a:pt x="0" y="0"/>
                  </a:lnTo>
                  <a:close/>
                </a:path>
              </a:pathLst>
            </a:custGeom>
            <a:solidFill>
              <a:srgbClr val="0F6D9E"/>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a:solidFill>
                  <a:schemeClr val="lt1"/>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21" name="组合 20">
            <a:extLst>
              <a:ext uri="{FF2B5EF4-FFF2-40B4-BE49-F238E27FC236}">
                <a16:creationId xmlns:a16="http://schemas.microsoft.com/office/drawing/2014/main" id="{38C1E11C-E4AB-48CA-B095-E666C8277B3A}"/>
              </a:ext>
            </a:extLst>
          </p:cNvPr>
          <p:cNvGrpSpPr/>
          <p:nvPr/>
        </p:nvGrpSpPr>
        <p:grpSpPr>
          <a:xfrm>
            <a:off x="5203387" y="3011592"/>
            <a:ext cx="6321863" cy="1896108"/>
            <a:chOff x="5203387" y="2592266"/>
            <a:chExt cx="6321863" cy="1896108"/>
          </a:xfrm>
        </p:grpSpPr>
        <p:sp>
          <p:nvSpPr>
            <p:cNvPr id="67" name="ï$1íḓé">
              <a:extLst>
                <a:ext uri="{FF2B5EF4-FFF2-40B4-BE49-F238E27FC236}">
                  <a16:creationId xmlns:a16="http://schemas.microsoft.com/office/drawing/2014/main" id="{4FCD7EB0-590F-4BFF-89F0-11ED150648A2}"/>
                </a:ext>
              </a:extLst>
            </p:cNvPr>
            <p:cNvSpPr/>
            <p:nvPr/>
          </p:nvSpPr>
          <p:spPr>
            <a:xfrm>
              <a:off x="8074142" y="3069736"/>
              <a:ext cx="3451108" cy="14186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rmAutofit/>
            </a:bodyPr>
            <a:lstStyle/>
            <a:p>
              <a:pPr algn="r">
                <a:lnSpc>
                  <a:spcPct val="150000"/>
                </a:lnSpc>
                <a:spcBef>
                  <a:spcPct val="0"/>
                </a:spcBef>
              </a:pPr>
              <a:r>
                <a:rPr lang="en-US" altLang="zh-CN" sz="11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Advantages of Database</a:t>
              </a:r>
            </a:p>
          </p:txBody>
        </p:sp>
        <p:sp>
          <p:nvSpPr>
            <p:cNvPr id="80" name="矩形 79">
              <a:extLst>
                <a:ext uri="{FF2B5EF4-FFF2-40B4-BE49-F238E27FC236}">
                  <a16:creationId xmlns:a16="http://schemas.microsoft.com/office/drawing/2014/main" id="{7DDBD05F-E773-4DFA-B964-98587B3B20A9}"/>
                </a:ext>
              </a:extLst>
            </p:cNvPr>
            <p:cNvSpPr/>
            <p:nvPr/>
          </p:nvSpPr>
          <p:spPr>
            <a:xfrm>
              <a:off x="5203387" y="2592266"/>
              <a:ext cx="6321863" cy="430887"/>
            </a:xfrm>
            <a:prstGeom prst="rect">
              <a:avLst/>
            </a:prstGeom>
            <a:noFill/>
            <a:ln>
              <a:noFill/>
            </a:ln>
          </p:spPr>
          <p:txBody>
            <a:bodyPr vert="horz" wrap="square" lIns="0" tIns="0" rIns="0" bIns="0" numCol="1" anchor="t" anchorCtr="0" compatLnSpc="1">
              <a:spAutoFit/>
            </a:bodyPr>
            <a:lstStyle/>
            <a:p>
              <a:pPr algn="r"/>
              <a:r>
                <a:rPr lang="en-US" altLang="zh-CN"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MySQL</a:t>
              </a:r>
              <a:endParaRPr lang="zh-CN" altLang="en-US"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19" name="组合 18">
            <a:extLst>
              <a:ext uri="{FF2B5EF4-FFF2-40B4-BE49-F238E27FC236}">
                <a16:creationId xmlns:a16="http://schemas.microsoft.com/office/drawing/2014/main" id="{98DFD7B7-8212-4AD4-9811-FAC8945BE48B}"/>
              </a:ext>
            </a:extLst>
          </p:cNvPr>
          <p:cNvGrpSpPr/>
          <p:nvPr/>
        </p:nvGrpSpPr>
        <p:grpSpPr>
          <a:xfrm>
            <a:off x="429789" y="1192341"/>
            <a:ext cx="5608745" cy="807600"/>
            <a:chOff x="429789" y="1192341"/>
            <a:chExt cx="5608745" cy="807600"/>
          </a:xfrm>
        </p:grpSpPr>
        <p:grpSp>
          <p:nvGrpSpPr>
            <p:cNvPr id="4" name="组合 3">
              <a:extLst>
                <a:ext uri="{FF2B5EF4-FFF2-40B4-BE49-F238E27FC236}">
                  <a16:creationId xmlns:a16="http://schemas.microsoft.com/office/drawing/2014/main" id="{A2FE819C-43FD-40DA-B8A3-755AB430E51A}"/>
                </a:ext>
              </a:extLst>
            </p:cNvPr>
            <p:cNvGrpSpPr/>
            <p:nvPr/>
          </p:nvGrpSpPr>
          <p:grpSpPr>
            <a:xfrm>
              <a:off x="429789" y="1192341"/>
              <a:ext cx="5200335" cy="807600"/>
              <a:chOff x="429789" y="1192341"/>
              <a:chExt cx="5200335" cy="807600"/>
            </a:xfrm>
          </p:grpSpPr>
          <p:sp>
            <p:nvSpPr>
              <p:cNvPr id="66" name="iṥḷiďè">
                <a:extLst>
                  <a:ext uri="{FF2B5EF4-FFF2-40B4-BE49-F238E27FC236}">
                    <a16:creationId xmlns:a16="http://schemas.microsoft.com/office/drawing/2014/main" id="{8A22CA95-02E0-4172-9C30-70FED4D5311A}"/>
                  </a:ext>
                </a:extLst>
              </p:cNvPr>
              <p:cNvSpPr/>
              <p:nvPr/>
            </p:nvSpPr>
            <p:spPr>
              <a:xfrm>
                <a:off x="666750" y="1192341"/>
                <a:ext cx="4963374" cy="807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9049"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81" name="TextBox 19">
                <a:extLst>
                  <a:ext uri="{FF2B5EF4-FFF2-40B4-BE49-F238E27FC236}">
                    <a16:creationId xmlns:a16="http://schemas.microsoft.com/office/drawing/2014/main" id="{ABC1DEB7-DF45-4C4F-AA24-7DEDA89F3429}"/>
                  </a:ext>
                </a:extLst>
              </p:cNvPr>
              <p:cNvSpPr txBox="1"/>
              <p:nvPr/>
            </p:nvSpPr>
            <p:spPr>
              <a:xfrm>
                <a:off x="429789" y="1347933"/>
                <a:ext cx="1612822" cy="338554"/>
              </a:xfrm>
              <a:prstGeom prst="rect">
                <a:avLst/>
              </a:prstGeom>
              <a:noFill/>
            </p:spPr>
            <p:txBody>
              <a:bodyPr wrap="square" rtlCol="0">
                <a:spAutoFit/>
              </a:bodyPr>
              <a:lstStyle>
                <a:defPPr>
                  <a:defRPr lang="zh-CN"/>
                </a:defPPr>
                <a:lvl1pPr algn="ctr">
                  <a:defRPr sz="2000" b="1">
                    <a:solidFill>
                      <a:schemeClr val="tx2"/>
                    </a:solidFill>
                    <a:latin typeface="+mj-ea"/>
                    <a:ea typeface="+mj-ea"/>
                  </a:defRPr>
                </a:lvl1pPr>
              </a:lstStyle>
              <a:p>
                <a:r>
                  <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稳定</a:t>
                </a:r>
              </a:p>
            </p:txBody>
          </p:sp>
          <p:sp>
            <p:nvSpPr>
              <p:cNvPr id="3" name="椭圆 2">
                <a:extLst>
                  <a:ext uri="{FF2B5EF4-FFF2-40B4-BE49-F238E27FC236}">
                    <a16:creationId xmlns:a16="http://schemas.microsoft.com/office/drawing/2014/main" id="{A80EC4C3-19AC-421C-9D2D-02D8D873C362}"/>
                  </a:ext>
                </a:extLst>
              </p:cNvPr>
              <p:cNvSpPr/>
              <p:nvPr/>
            </p:nvSpPr>
            <p:spPr>
              <a:xfrm flipV="1">
                <a:off x="882756" y="1484368"/>
                <a:ext cx="73473" cy="73473"/>
              </a:xfrm>
              <a:prstGeom prst="ellipse">
                <a:avLst/>
              </a:prstGeom>
              <a:solidFill>
                <a:srgbClr val="2CACC5"/>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82" name="TextBox 20">
              <a:extLst>
                <a:ext uri="{FF2B5EF4-FFF2-40B4-BE49-F238E27FC236}">
                  <a16:creationId xmlns:a16="http://schemas.microsoft.com/office/drawing/2014/main" id="{FB6AD2D6-C0CC-4932-8112-6FBA5F97E1BF}"/>
                </a:ext>
              </a:extLst>
            </p:cNvPr>
            <p:cNvSpPr txBox="1"/>
            <p:nvPr/>
          </p:nvSpPr>
          <p:spPr>
            <a:xfrm>
              <a:off x="919493" y="1637040"/>
              <a:ext cx="5119041" cy="307777"/>
            </a:xfrm>
            <a:prstGeom prst="rect">
              <a:avLst/>
            </a:prstGeom>
            <a:noFill/>
          </p:spPr>
          <p:txBody>
            <a:bodyPr wrap="square" rtlCol="0">
              <a:spAutoFit/>
            </a:bodyPr>
            <a:lstStyle>
              <a:defPPr>
                <a:defRPr lang="zh-CN"/>
              </a:defPPr>
              <a:lvl1pPr algn="just">
                <a:defRPr sz="1600">
                  <a:latin typeface="+mj-ea"/>
                  <a:ea typeface="+mj-ea"/>
                </a:defRPr>
              </a:lvl1pPr>
            </a:lstStyle>
            <a:p>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快而稳的基于线程的内存分配系统</a:t>
              </a:r>
            </a:p>
          </p:txBody>
        </p:sp>
      </p:grpSp>
      <p:grpSp>
        <p:nvGrpSpPr>
          <p:cNvPr id="5" name="组合 4">
            <a:extLst>
              <a:ext uri="{FF2B5EF4-FFF2-40B4-BE49-F238E27FC236}">
                <a16:creationId xmlns:a16="http://schemas.microsoft.com/office/drawing/2014/main" id="{874FCDB5-2318-4080-9CD9-43474A8E2F7F}"/>
              </a:ext>
            </a:extLst>
          </p:cNvPr>
          <p:cNvGrpSpPr/>
          <p:nvPr/>
        </p:nvGrpSpPr>
        <p:grpSpPr>
          <a:xfrm>
            <a:off x="666750" y="2170534"/>
            <a:ext cx="5672548" cy="807601"/>
            <a:chOff x="666750" y="2170534"/>
            <a:chExt cx="5672548" cy="807601"/>
          </a:xfrm>
        </p:grpSpPr>
        <p:sp>
          <p:nvSpPr>
            <p:cNvPr id="65" name="íşľíḓè">
              <a:extLst>
                <a:ext uri="{FF2B5EF4-FFF2-40B4-BE49-F238E27FC236}">
                  <a16:creationId xmlns:a16="http://schemas.microsoft.com/office/drawing/2014/main" id="{7D443FDD-0FBF-4B08-95DE-F35EA1A8561A}"/>
                </a:ext>
              </a:extLst>
            </p:cNvPr>
            <p:cNvSpPr/>
            <p:nvPr/>
          </p:nvSpPr>
          <p:spPr>
            <a:xfrm>
              <a:off x="666750" y="2170534"/>
              <a:ext cx="5672548" cy="807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9368"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91" name="TextBox 19">
              <a:extLst>
                <a:ext uri="{FF2B5EF4-FFF2-40B4-BE49-F238E27FC236}">
                  <a16:creationId xmlns:a16="http://schemas.microsoft.com/office/drawing/2014/main" id="{111C1CB0-8E2B-401A-8373-D0DD87919B9C}"/>
                </a:ext>
              </a:extLst>
            </p:cNvPr>
            <p:cNvSpPr txBox="1"/>
            <p:nvPr/>
          </p:nvSpPr>
          <p:spPr>
            <a:xfrm>
              <a:off x="919493" y="2278194"/>
              <a:ext cx="4537410" cy="338554"/>
            </a:xfrm>
            <a:prstGeom prst="rect">
              <a:avLst/>
            </a:prstGeom>
            <a:noFill/>
          </p:spPr>
          <p:txBody>
            <a:bodyPr wrap="square" rtlCol="0">
              <a:spAutoFit/>
            </a:bodyPr>
            <a:lstStyle>
              <a:defPPr>
                <a:defRPr lang="zh-CN"/>
              </a:defPPr>
              <a:lvl1pPr algn="ctr">
                <a:defRPr sz="2000" b="1">
                  <a:solidFill>
                    <a:schemeClr val="tx2"/>
                  </a:solidFill>
                  <a:latin typeface="+mj-ea"/>
                  <a:ea typeface="+mj-ea"/>
                </a:defRPr>
              </a:lvl1pPr>
            </a:lstStyle>
            <a:p>
              <a:pPr algn="l"/>
              <a:r>
                <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较为直观</a:t>
              </a:r>
            </a:p>
          </p:txBody>
        </p:sp>
        <p:sp>
          <p:nvSpPr>
            <p:cNvPr id="92" name="TextBox 20">
              <a:extLst>
                <a:ext uri="{FF2B5EF4-FFF2-40B4-BE49-F238E27FC236}">
                  <a16:creationId xmlns:a16="http://schemas.microsoft.com/office/drawing/2014/main" id="{B2FBEA36-5DDF-4C91-B1F2-5C8DCB49DD60}"/>
                </a:ext>
              </a:extLst>
            </p:cNvPr>
            <p:cNvSpPr txBox="1"/>
            <p:nvPr/>
          </p:nvSpPr>
          <p:spPr>
            <a:xfrm>
              <a:off x="919493" y="2551573"/>
              <a:ext cx="4926767" cy="307777"/>
            </a:xfrm>
            <a:prstGeom prst="rect">
              <a:avLst/>
            </a:prstGeom>
            <a:noFill/>
          </p:spPr>
          <p:txBody>
            <a:bodyPr wrap="square" rtlCol="0">
              <a:spAutoFit/>
            </a:bodyPr>
            <a:lstStyle>
              <a:defPPr>
                <a:defRPr lang="zh-CN"/>
              </a:defPPr>
              <a:lvl1pPr algn="just">
                <a:defRPr sz="1600">
                  <a:latin typeface="+mj-ea"/>
                  <a:ea typeface="+mj-ea"/>
                </a:defRPr>
              </a:lvl1pPr>
            </a:lstStyle>
            <a:p>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以表格形式储存数据</a:t>
              </a:r>
            </a:p>
          </p:txBody>
        </p:sp>
        <p:sp>
          <p:nvSpPr>
            <p:cNvPr id="93" name="椭圆 92">
              <a:extLst>
                <a:ext uri="{FF2B5EF4-FFF2-40B4-BE49-F238E27FC236}">
                  <a16:creationId xmlns:a16="http://schemas.microsoft.com/office/drawing/2014/main" id="{E4CD3F42-74E6-4C5D-BF75-09E6D24BE740}"/>
                </a:ext>
              </a:extLst>
            </p:cNvPr>
            <p:cNvSpPr/>
            <p:nvPr/>
          </p:nvSpPr>
          <p:spPr>
            <a:xfrm flipV="1">
              <a:off x="882756" y="2398900"/>
              <a:ext cx="73473" cy="73473"/>
            </a:xfrm>
            <a:prstGeom prst="ellipse">
              <a:avLst/>
            </a:prstGeom>
            <a:solidFill>
              <a:srgbClr val="2CACC5"/>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16" name="组合 15">
            <a:extLst>
              <a:ext uri="{FF2B5EF4-FFF2-40B4-BE49-F238E27FC236}">
                <a16:creationId xmlns:a16="http://schemas.microsoft.com/office/drawing/2014/main" id="{A5F591E5-3EF1-4965-97A3-2A644EC83DCF}"/>
              </a:ext>
            </a:extLst>
          </p:cNvPr>
          <p:cNvGrpSpPr/>
          <p:nvPr/>
        </p:nvGrpSpPr>
        <p:grpSpPr>
          <a:xfrm>
            <a:off x="666750" y="3146284"/>
            <a:ext cx="6088404" cy="807600"/>
            <a:chOff x="666750" y="3146284"/>
            <a:chExt cx="6088404" cy="807600"/>
          </a:xfrm>
        </p:grpSpPr>
        <p:sp>
          <p:nvSpPr>
            <p:cNvPr id="64" name="íśliḑé">
              <a:extLst>
                <a:ext uri="{FF2B5EF4-FFF2-40B4-BE49-F238E27FC236}">
                  <a16:creationId xmlns:a16="http://schemas.microsoft.com/office/drawing/2014/main" id="{C1141026-1689-48AE-B80E-BC238E993942}"/>
                </a:ext>
              </a:extLst>
            </p:cNvPr>
            <p:cNvSpPr/>
            <p:nvPr/>
          </p:nvSpPr>
          <p:spPr>
            <a:xfrm>
              <a:off x="666750" y="3146284"/>
              <a:ext cx="6088404" cy="807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0560" y="21600"/>
                  </a:lnTo>
                  <a:lnTo>
                    <a:pt x="21600" y="10800"/>
                  </a:lnTo>
                  <a:lnTo>
                    <a:pt x="20560"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94" name="TextBox 19">
              <a:extLst>
                <a:ext uri="{FF2B5EF4-FFF2-40B4-BE49-F238E27FC236}">
                  <a16:creationId xmlns:a16="http://schemas.microsoft.com/office/drawing/2014/main" id="{E724FE6B-6063-4300-AEDA-6522C249E5FC}"/>
                </a:ext>
              </a:extLst>
            </p:cNvPr>
            <p:cNvSpPr txBox="1"/>
            <p:nvPr/>
          </p:nvSpPr>
          <p:spPr>
            <a:xfrm>
              <a:off x="956229" y="3263139"/>
              <a:ext cx="4008184" cy="338554"/>
            </a:xfrm>
            <a:prstGeom prst="rect">
              <a:avLst/>
            </a:prstGeom>
            <a:noFill/>
          </p:spPr>
          <p:txBody>
            <a:bodyPr wrap="square" rtlCol="0">
              <a:spAutoFit/>
            </a:bodyPr>
            <a:lstStyle>
              <a:defPPr>
                <a:defRPr lang="zh-CN"/>
              </a:defPPr>
              <a:lvl1pPr algn="ctr">
                <a:defRPr sz="2000" b="1">
                  <a:solidFill>
                    <a:schemeClr val="tx2"/>
                  </a:solidFill>
                  <a:latin typeface="+mj-ea"/>
                  <a:ea typeface="+mj-ea"/>
                </a:defRPr>
              </a:lvl1pPr>
            </a:lstStyle>
            <a:p>
              <a:pPr algn="l"/>
              <a:r>
                <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良好的兼容性</a:t>
              </a:r>
            </a:p>
          </p:txBody>
        </p:sp>
        <p:sp>
          <p:nvSpPr>
            <p:cNvPr id="95" name="TextBox 20">
              <a:extLst>
                <a:ext uri="{FF2B5EF4-FFF2-40B4-BE49-F238E27FC236}">
                  <a16:creationId xmlns:a16="http://schemas.microsoft.com/office/drawing/2014/main" id="{306AED39-1D33-45C7-A3C0-913F9A75101A}"/>
                </a:ext>
              </a:extLst>
            </p:cNvPr>
            <p:cNvSpPr txBox="1"/>
            <p:nvPr/>
          </p:nvSpPr>
          <p:spPr>
            <a:xfrm>
              <a:off x="919493" y="3536517"/>
              <a:ext cx="5419805" cy="307777"/>
            </a:xfrm>
            <a:prstGeom prst="rect">
              <a:avLst/>
            </a:prstGeom>
            <a:noFill/>
          </p:spPr>
          <p:txBody>
            <a:bodyPr wrap="square" rtlCol="0">
              <a:spAutoFit/>
            </a:bodyPr>
            <a:lstStyle>
              <a:defPPr>
                <a:defRPr lang="zh-CN"/>
              </a:defPPr>
              <a:lvl1pPr algn="just">
                <a:defRPr sz="1600">
                  <a:latin typeface="+mj-ea"/>
                  <a:ea typeface="+mj-ea"/>
                </a:defRPr>
              </a:lvl1pPr>
            </a:lstStyle>
            <a:p>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提供多种接口</a:t>
              </a:r>
            </a:p>
          </p:txBody>
        </p:sp>
        <p:sp>
          <p:nvSpPr>
            <p:cNvPr id="96" name="椭圆 95">
              <a:extLst>
                <a:ext uri="{FF2B5EF4-FFF2-40B4-BE49-F238E27FC236}">
                  <a16:creationId xmlns:a16="http://schemas.microsoft.com/office/drawing/2014/main" id="{140D0BBC-FFC3-44F9-ABE8-6782781F6996}"/>
                </a:ext>
              </a:extLst>
            </p:cNvPr>
            <p:cNvSpPr/>
            <p:nvPr/>
          </p:nvSpPr>
          <p:spPr>
            <a:xfrm flipV="1">
              <a:off x="882756" y="3383845"/>
              <a:ext cx="73473" cy="73473"/>
            </a:xfrm>
            <a:prstGeom prst="ellipse">
              <a:avLst/>
            </a:prstGeom>
            <a:solidFill>
              <a:srgbClr val="2CACC5"/>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17" name="组合 16">
            <a:extLst>
              <a:ext uri="{FF2B5EF4-FFF2-40B4-BE49-F238E27FC236}">
                <a16:creationId xmlns:a16="http://schemas.microsoft.com/office/drawing/2014/main" id="{1BFFC2ED-CFD2-421E-833B-88E9B736EA95}"/>
              </a:ext>
            </a:extLst>
          </p:cNvPr>
          <p:cNvGrpSpPr/>
          <p:nvPr/>
        </p:nvGrpSpPr>
        <p:grpSpPr>
          <a:xfrm>
            <a:off x="666750" y="4123255"/>
            <a:ext cx="5672548" cy="807601"/>
            <a:chOff x="666750" y="4123255"/>
            <a:chExt cx="5672548" cy="807601"/>
          </a:xfrm>
        </p:grpSpPr>
        <p:sp>
          <p:nvSpPr>
            <p:cNvPr id="45" name="îṩḻïḋè">
              <a:extLst>
                <a:ext uri="{FF2B5EF4-FFF2-40B4-BE49-F238E27FC236}">
                  <a16:creationId xmlns:a16="http://schemas.microsoft.com/office/drawing/2014/main" id="{A7CC8DB4-269E-4230-919D-50E9D6E315FB}"/>
                </a:ext>
              </a:extLst>
            </p:cNvPr>
            <p:cNvSpPr/>
            <p:nvPr/>
          </p:nvSpPr>
          <p:spPr>
            <a:xfrm>
              <a:off x="666750" y="4123255"/>
              <a:ext cx="5672548" cy="807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9368" y="21600"/>
                  </a:lnTo>
                  <a:lnTo>
                    <a:pt x="21600"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97" name="TextBox 19">
              <a:extLst>
                <a:ext uri="{FF2B5EF4-FFF2-40B4-BE49-F238E27FC236}">
                  <a16:creationId xmlns:a16="http://schemas.microsoft.com/office/drawing/2014/main" id="{FC97FCDA-ECA2-4AE5-AE2C-1C9BB50BBFC2}"/>
                </a:ext>
              </a:extLst>
            </p:cNvPr>
            <p:cNvSpPr txBox="1"/>
            <p:nvPr/>
          </p:nvSpPr>
          <p:spPr>
            <a:xfrm>
              <a:off x="919491" y="4242209"/>
              <a:ext cx="3092069" cy="338554"/>
            </a:xfrm>
            <a:prstGeom prst="rect">
              <a:avLst/>
            </a:prstGeom>
            <a:noFill/>
          </p:spPr>
          <p:txBody>
            <a:bodyPr wrap="square" rtlCol="0">
              <a:spAutoFit/>
            </a:bodyPr>
            <a:lstStyle>
              <a:defPPr>
                <a:defRPr lang="zh-CN"/>
              </a:defPPr>
              <a:lvl1pPr algn="ctr">
                <a:defRPr sz="2000" b="1">
                  <a:solidFill>
                    <a:schemeClr val="tx2"/>
                  </a:solidFill>
                  <a:latin typeface="+mj-ea"/>
                  <a:ea typeface="+mj-ea"/>
                </a:defRPr>
              </a:lvl1pPr>
            </a:lstStyle>
            <a:p>
              <a:pPr algn="l"/>
              <a:r>
                <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使用</a:t>
              </a:r>
              <a:r>
                <a:rPr lang="en-US" altLang="zh-CN"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SQL</a:t>
              </a:r>
              <a:r>
                <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语言操作</a:t>
              </a:r>
            </a:p>
          </p:txBody>
        </p:sp>
        <p:sp>
          <p:nvSpPr>
            <p:cNvPr id="98" name="TextBox 20">
              <a:extLst>
                <a:ext uri="{FF2B5EF4-FFF2-40B4-BE49-F238E27FC236}">
                  <a16:creationId xmlns:a16="http://schemas.microsoft.com/office/drawing/2014/main" id="{8419B540-361A-4D3E-A299-EC5C1C80832A}"/>
                </a:ext>
              </a:extLst>
            </p:cNvPr>
            <p:cNvSpPr txBox="1"/>
            <p:nvPr/>
          </p:nvSpPr>
          <p:spPr>
            <a:xfrm>
              <a:off x="919494" y="4515587"/>
              <a:ext cx="4435356" cy="307777"/>
            </a:xfrm>
            <a:prstGeom prst="rect">
              <a:avLst/>
            </a:prstGeom>
            <a:noFill/>
          </p:spPr>
          <p:txBody>
            <a:bodyPr wrap="square" rtlCol="0">
              <a:spAutoFit/>
            </a:bodyPr>
            <a:lstStyle>
              <a:defPPr>
                <a:defRPr lang="zh-CN"/>
              </a:defPPr>
              <a:lvl1pPr algn="just">
                <a:defRPr sz="1600">
                  <a:latin typeface="+mj-ea"/>
                  <a:ea typeface="+mj-ea"/>
                </a:defRPr>
              </a:lvl1pPr>
            </a:lstStyle>
            <a:p>
              <a:pPr algn="l"/>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使用</a:t>
              </a:r>
              <a:r>
                <a:rPr lang="en-US" altLang="zh-CN"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SQL</a:t>
              </a:r>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语句便于操作</a:t>
              </a:r>
            </a:p>
          </p:txBody>
        </p:sp>
        <p:sp>
          <p:nvSpPr>
            <p:cNvPr id="99" name="椭圆 98">
              <a:extLst>
                <a:ext uri="{FF2B5EF4-FFF2-40B4-BE49-F238E27FC236}">
                  <a16:creationId xmlns:a16="http://schemas.microsoft.com/office/drawing/2014/main" id="{429D766B-DA4F-4056-8602-DDAABE955D78}"/>
                </a:ext>
              </a:extLst>
            </p:cNvPr>
            <p:cNvSpPr/>
            <p:nvPr/>
          </p:nvSpPr>
          <p:spPr>
            <a:xfrm flipV="1">
              <a:off x="882756" y="4362915"/>
              <a:ext cx="73473" cy="73473"/>
            </a:xfrm>
            <a:prstGeom prst="ellipse">
              <a:avLst/>
            </a:prstGeom>
            <a:solidFill>
              <a:srgbClr val="2CACC5"/>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18" name="组合 17">
            <a:extLst>
              <a:ext uri="{FF2B5EF4-FFF2-40B4-BE49-F238E27FC236}">
                <a16:creationId xmlns:a16="http://schemas.microsoft.com/office/drawing/2014/main" id="{26DA3A73-3B88-45E0-B0E7-75D1314691AF}"/>
              </a:ext>
            </a:extLst>
          </p:cNvPr>
          <p:cNvGrpSpPr/>
          <p:nvPr/>
        </p:nvGrpSpPr>
        <p:grpSpPr>
          <a:xfrm>
            <a:off x="666750" y="5100227"/>
            <a:ext cx="5371784" cy="807600"/>
            <a:chOff x="666750" y="5100227"/>
            <a:chExt cx="5371784" cy="807600"/>
          </a:xfrm>
        </p:grpSpPr>
        <p:sp>
          <p:nvSpPr>
            <p:cNvPr id="63" name="ïṥļíḍè">
              <a:extLst>
                <a:ext uri="{FF2B5EF4-FFF2-40B4-BE49-F238E27FC236}">
                  <a16:creationId xmlns:a16="http://schemas.microsoft.com/office/drawing/2014/main" id="{47359418-D406-4144-A758-D2B24036895E}"/>
                </a:ext>
              </a:extLst>
            </p:cNvPr>
            <p:cNvSpPr/>
            <p:nvPr/>
          </p:nvSpPr>
          <p:spPr>
            <a:xfrm>
              <a:off x="666750" y="5100227"/>
              <a:ext cx="4963374" cy="807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9049" y="21600"/>
                  </a:lnTo>
                  <a:lnTo>
                    <a:pt x="21600"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00" name="TextBox 19">
              <a:extLst>
                <a:ext uri="{FF2B5EF4-FFF2-40B4-BE49-F238E27FC236}">
                  <a16:creationId xmlns:a16="http://schemas.microsoft.com/office/drawing/2014/main" id="{D2561FD8-0F4D-4363-A906-990932E3C2F8}"/>
                </a:ext>
              </a:extLst>
            </p:cNvPr>
            <p:cNvSpPr txBox="1"/>
            <p:nvPr/>
          </p:nvSpPr>
          <p:spPr>
            <a:xfrm>
              <a:off x="919492" y="5211904"/>
              <a:ext cx="2246238" cy="338554"/>
            </a:xfrm>
            <a:prstGeom prst="rect">
              <a:avLst/>
            </a:prstGeom>
            <a:noFill/>
          </p:spPr>
          <p:txBody>
            <a:bodyPr wrap="square" rtlCol="0">
              <a:spAutoFit/>
            </a:bodyPr>
            <a:lstStyle>
              <a:defPPr>
                <a:defRPr lang="zh-CN"/>
              </a:defPPr>
              <a:lvl1pPr algn="ctr">
                <a:defRPr sz="2000" b="1">
                  <a:solidFill>
                    <a:schemeClr val="tx2"/>
                  </a:solidFill>
                  <a:latin typeface="+mj-ea"/>
                  <a:ea typeface="+mj-ea"/>
                </a:defRPr>
              </a:lvl1pPr>
            </a:lstStyle>
            <a:p>
              <a:pPr algn="l"/>
              <a:r>
                <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支持</a:t>
              </a:r>
              <a:r>
                <a:rPr lang="en-US" altLang="zh-CN"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ACID</a:t>
              </a:r>
              <a:endPar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01" name="TextBox 20">
              <a:extLst>
                <a:ext uri="{FF2B5EF4-FFF2-40B4-BE49-F238E27FC236}">
                  <a16:creationId xmlns:a16="http://schemas.microsoft.com/office/drawing/2014/main" id="{0CC729BA-8708-47FF-B03D-D0E92F041913}"/>
                </a:ext>
              </a:extLst>
            </p:cNvPr>
            <p:cNvSpPr txBox="1"/>
            <p:nvPr/>
          </p:nvSpPr>
          <p:spPr>
            <a:xfrm>
              <a:off x="919493" y="5485282"/>
              <a:ext cx="5119041" cy="307777"/>
            </a:xfrm>
            <a:prstGeom prst="rect">
              <a:avLst/>
            </a:prstGeom>
            <a:noFill/>
          </p:spPr>
          <p:txBody>
            <a:bodyPr wrap="square" rtlCol="0">
              <a:spAutoFit/>
            </a:bodyPr>
            <a:lstStyle>
              <a:defPPr>
                <a:defRPr lang="zh-CN"/>
              </a:defPPr>
              <a:lvl1pPr algn="just">
                <a:defRPr sz="1600">
                  <a:latin typeface="+mj-ea"/>
                  <a:ea typeface="+mj-ea"/>
                </a:defRPr>
              </a:lvl1pPr>
            </a:lstStyle>
            <a:p>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降低数据冗余和减少冲突</a:t>
              </a:r>
            </a:p>
          </p:txBody>
        </p:sp>
        <p:sp>
          <p:nvSpPr>
            <p:cNvPr id="102" name="椭圆 101">
              <a:extLst>
                <a:ext uri="{FF2B5EF4-FFF2-40B4-BE49-F238E27FC236}">
                  <a16:creationId xmlns:a16="http://schemas.microsoft.com/office/drawing/2014/main" id="{F34304D8-2DB2-4C20-8852-6B84561B63C8}"/>
                </a:ext>
              </a:extLst>
            </p:cNvPr>
            <p:cNvSpPr/>
            <p:nvPr/>
          </p:nvSpPr>
          <p:spPr>
            <a:xfrm flipV="1">
              <a:off x="882756" y="5332610"/>
              <a:ext cx="73473" cy="73473"/>
            </a:xfrm>
            <a:prstGeom prst="ellipse">
              <a:avLst/>
            </a:prstGeom>
            <a:solidFill>
              <a:srgbClr val="2CACC5"/>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48" name="组合 47"/>
          <p:cNvGrpSpPr/>
          <p:nvPr/>
        </p:nvGrpSpPr>
        <p:grpSpPr>
          <a:xfrm>
            <a:off x="-125274" y="243218"/>
            <a:ext cx="2591898" cy="523220"/>
            <a:chOff x="1" y="378896"/>
            <a:chExt cx="2591898" cy="523220"/>
          </a:xfrm>
        </p:grpSpPr>
        <p:sp>
          <p:nvSpPr>
            <p:cNvPr id="49" name="文本框 48">
              <a:extLst>
                <a:ext uri="{FF2B5EF4-FFF2-40B4-BE49-F238E27FC236}">
                  <a16:creationId xmlns:a16="http://schemas.microsoft.com/office/drawing/2014/main" id="{A69D84BD-995A-40F3-9245-3A112D8B3EAF}"/>
                </a:ext>
              </a:extLst>
            </p:cNvPr>
            <p:cNvSpPr txBox="1"/>
            <p:nvPr/>
          </p:nvSpPr>
          <p:spPr>
            <a:xfrm>
              <a:off x="611870" y="378896"/>
              <a:ext cx="1980029" cy="523220"/>
            </a:xfrm>
            <a:prstGeom prst="rect">
              <a:avLst/>
            </a:prstGeom>
            <a:noFill/>
          </p:spPr>
          <p:txBody>
            <a:bodyPr wrap="none" rtlCol="0">
              <a:spAutoFit/>
              <a:scene3d>
                <a:camera prst="orthographicFront"/>
                <a:lightRig rig="threePt" dir="t"/>
              </a:scene3d>
              <a:sp3d contourW="12700"/>
            </a:bodyPr>
            <a:lstStyle/>
            <a:p>
              <a:pPr lvl="0" defTabSz="457200"/>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数据库特点</a:t>
              </a:r>
            </a:p>
          </p:txBody>
        </p:sp>
        <p:grpSp>
          <p:nvGrpSpPr>
            <p:cNvPr id="50" name="组合 49"/>
            <p:cNvGrpSpPr/>
            <p:nvPr/>
          </p:nvGrpSpPr>
          <p:grpSpPr>
            <a:xfrm>
              <a:off x="1" y="425063"/>
              <a:ext cx="529962" cy="430887"/>
              <a:chOff x="1" y="363398"/>
              <a:chExt cx="529962" cy="430887"/>
            </a:xfrm>
          </p:grpSpPr>
          <p:sp>
            <p:nvSpPr>
              <p:cNvPr id="51" name="矩形 50">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2" name="矩形 51">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53" name="组合 52">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54" name="矩形 53">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5" name="平行四边形 54">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6" name="平行四边形 55">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7" name="平行四边形 56">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Tree>
    <p:extLst>
      <p:ext uri="{BB962C8B-B14F-4D97-AF65-F5344CB8AC3E}">
        <p14:creationId xmlns:p14="http://schemas.microsoft.com/office/powerpoint/2010/main" val="97045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0-#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0-#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par>
                          <p:cTn id="33" fill="hold">
                            <p:stCondLst>
                              <p:cond delay="3000"/>
                            </p:stCondLst>
                            <p:childTnLst>
                              <p:par>
                                <p:cTn id="34" presetID="42"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D6FD509A-88EA-4BC2-8690-065036057641}"/>
              </a:ext>
            </a:extLst>
          </p:cNvPr>
          <p:cNvGrpSpPr/>
          <p:nvPr/>
        </p:nvGrpSpPr>
        <p:grpSpPr>
          <a:xfrm>
            <a:off x="5043388" y="1071631"/>
            <a:ext cx="2951779" cy="4956906"/>
            <a:chOff x="5043388" y="1071631"/>
            <a:chExt cx="2951779" cy="4956906"/>
          </a:xfrm>
        </p:grpSpPr>
        <p:sp>
          <p:nvSpPr>
            <p:cNvPr id="43" name="iṩlïḓé">
              <a:extLst>
                <a:ext uri="{FF2B5EF4-FFF2-40B4-BE49-F238E27FC236}">
                  <a16:creationId xmlns:a16="http://schemas.microsoft.com/office/drawing/2014/main" id="{E7D8D5FD-DFD0-4283-BCEC-5E1592D45E16}"/>
                </a:ext>
              </a:extLst>
            </p:cNvPr>
            <p:cNvSpPr/>
            <p:nvPr/>
          </p:nvSpPr>
          <p:spPr>
            <a:xfrm>
              <a:off x="5043388" y="1071631"/>
              <a:ext cx="2872804" cy="49569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23" y="10800"/>
                  </a:lnTo>
                  <a:lnTo>
                    <a:pt x="0" y="21600"/>
                  </a:lnTo>
                  <a:lnTo>
                    <a:pt x="8079" y="21600"/>
                  </a:lnTo>
                  <a:lnTo>
                    <a:pt x="21600" y="10800"/>
                  </a:lnTo>
                  <a:lnTo>
                    <a:pt x="8079" y="0"/>
                  </a:lnTo>
                  <a:lnTo>
                    <a:pt x="0" y="0"/>
                  </a:lnTo>
                  <a:close/>
                </a:path>
              </a:pathLst>
            </a:custGeom>
            <a:solidFill>
              <a:schemeClr val="bg1">
                <a:lumMod val="85000"/>
              </a:schemeClr>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a:solidFill>
                  <a:schemeClr val="lt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9" name="í$liḓè">
              <a:extLst>
                <a:ext uri="{FF2B5EF4-FFF2-40B4-BE49-F238E27FC236}">
                  <a16:creationId xmlns:a16="http://schemas.microsoft.com/office/drawing/2014/main" id="{EE422FE8-0DB2-49AD-A75A-99C8342B5CB9}"/>
                </a:ext>
              </a:extLst>
            </p:cNvPr>
            <p:cNvSpPr/>
            <p:nvPr/>
          </p:nvSpPr>
          <p:spPr>
            <a:xfrm>
              <a:off x="5354849" y="1272203"/>
              <a:ext cx="2640318" cy="45557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23" y="10800"/>
                  </a:lnTo>
                  <a:lnTo>
                    <a:pt x="0" y="21600"/>
                  </a:lnTo>
                  <a:lnTo>
                    <a:pt x="8079" y="21600"/>
                  </a:lnTo>
                  <a:lnTo>
                    <a:pt x="21600" y="10800"/>
                  </a:lnTo>
                  <a:lnTo>
                    <a:pt x="8079" y="0"/>
                  </a:lnTo>
                  <a:lnTo>
                    <a:pt x="0" y="0"/>
                  </a:lnTo>
                  <a:close/>
                </a:path>
              </a:pathLst>
            </a:custGeom>
            <a:solidFill>
              <a:srgbClr val="0F6D9E"/>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a:solidFill>
                  <a:schemeClr val="lt1"/>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21" name="组合 20">
            <a:extLst>
              <a:ext uri="{FF2B5EF4-FFF2-40B4-BE49-F238E27FC236}">
                <a16:creationId xmlns:a16="http://schemas.microsoft.com/office/drawing/2014/main" id="{38C1E11C-E4AB-48CA-B095-E666C8277B3A}"/>
              </a:ext>
            </a:extLst>
          </p:cNvPr>
          <p:cNvGrpSpPr/>
          <p:nvPr/>
        </p:nvGrpSpPr>
        <p:grpSpPr>
          <a:xfrm>
            <a:off x="5203387" y="3011592"/>
            <a:ext cx="6321863" cy="1896108"/>
            <a:chOff x="5203387" y="2592266"/>
            <a:chExt cx="6321863" cy="1896108"/>
          </a:xfrm>
        </p:grpSpPr>
        <p:sp>
          <p:nvSpPr>
            <p:cNvPr id="67" name="ï$1íḓé">
              <a:extLst>
                <a:ext uri="{FF2B5EF4-FFF2-40B4-BE49-F238E27FC236}">
                  <a16:creationId xmlns:a16="http://schemas.microsoft.com/office/drawing/2014/main" id="{4FCD7EB0-590F-4BFF-89F0-11ED150648A2}"/>
                </a:ext>
              </a:extLst>
            </p:cNvPr>
            <p:cNvSpPr/>
            <p:nvPr/>
          </p:nvSpPr>
          <p:spPr>
            <a:xfrm>
              <a:off x="8074142" y="3069736"/>
              <a:ext cx="3451108" cy="14186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rmAutofit/>
            </a:bodyPr>
            <a:lstStyle/>
            <a:p>
              <a:pPr algn="r">
                <a:lnSpc>
                  <a:spcPct val="150000"/>
                </a:lnSpc>
                <a:spcBef>
                  <a:spcPct val="0"/>
                </a:spcBef>
              </a:pPr>
              <a:r>
                <a:rPr lang="en-US" altLang="zh-CN" sz="11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Key-Value Database</a:t>
              </a:r>
            </a:p>
          </p:txBody>
        </p:sp>
        <p:sp>
          <p:nvSpPr>
            <p:cNvPr id="80" name="矩形 79">
              <a:extLst>
                <a:ext uri="{FF2B5EF4-FFF2-40B4-BE49-F238E27FC236}">
                  <a16:creationId xmlns:a16="http://schemas.microsoft.com/office/drawing/2014/main" id="{7DDBD05F-E773-4DFA-B964-98587B3B20A9}"/>
                </a:ext>
              </a:extLst>
            </p:cNvPr>
            <p:cNvSpPr/>
            <p:nvPr/>
          </p:nvSpPr>
          <p:spPr>
            <a:xfrm>
              <a:off x="5203387" y="2592266"/>
              <a:ext cx="6321863" cy="430887"/>
            </a:xfrm>
            <a:prstGeom prst="rect">
              <a:avLst/>
            </a:prstGeom>
            <a:noFill/>
            <a:ln>
              <a:noFill/>
            </a:ln>
          </p:spPr>
          <p:txBody>
            <a:bodyPr vert="horz" wrap="square" lIns="0" tIns="0" rIns="0" bIns="0" numCol="1" anchor="t" anchorCtr="0" compatLnSpc="1">
              <a:spAutoFit/>
            </a:bodyPr>
            <a:lstStyle/>
            <a:p>
              <a:pPr algn="r"/>
              <a:r>
                <a:rPr lang="en-US" altLang="zh-CN"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Redis</a:t>
              </a:r>
              <a:endParaRPr lang="zh-CN" altLang="en-US"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19" name="组合 18">
            <a:extLst>
              <a:ext uri="{FF2B5EF4-FFF2-40B4-BE49-F238E27FC236}">
                <a16:creationId xmlns:a16="http://schemas.microsoft.com/office/drawing/2014/main" id="{98DFD7B7-8212-4AD4-9811-FAC8945BE48B}"/>
              </a:ext>
            </a:extLst>
          </p:cNvPr>
          <p:cNvGrpSpPr/>
          <p:nvPr/>
        </p:nvGrpSpPr>
        <p:grpSpPr>
          <a:xfrm>
            <a:off x="666750" y="1192341"/>
            <a:ext cx="5371784" cy="807600"/>
            <a:chOff x="666750" y="1192341"/>
            <a:chExt cx="5371784" cy="807600"/>
          </a:xfrm>
        </p:grpSpPr>
        <p:grpSp>
          <p:nvGrpSpPr>
            <p:cNvPr id="4" name="组合 3">
              <a:extLst>
                <a:ext uri="{FF2B5EF4-FFF2-40B4-BE49-F238E27FC236}">
                  <a16:creationId xmlns:a16="http://schemas.microsoft.com/office/drawing/2014/main" id="{A2FE819C-43FD-40DA-B8A3-755AB430E51A}"/>
                </a:ext>
              </a:extLst>
            </p:cNvPr>
            <p:cNvGrpSpPr/>
            <p:nvPr/>
          </p:nvGrpSpPr>
          <p:grpSpPr>
            <a:xfrm>
              <a:off x="666750" y="1192341"/>
              <a:ext cx="4963374" cy="807600"/>
              <a:chOff x="666750" y="1192341"/>
              <a:chExt cx="4963374" cy="807600"/>
            </a:xfrm>
          </p:grpSpPr>
          <p:sp>
            <p:nvSpPr>
              <p:cNvPr id="66" name="iṥḷiďè">
                <a:extLst>
                  <a:ext uri="{FF2B5EF4-FFF2-40B4-BE49-F238E27FC236}">
                    <a16:creationId xmlns:a16="http://schemas.microsoft.com/office/drawing/2014/main" id="{8A22CA95-02E0-4172-9C30-70FED4D5311A}"/>
                  </a:ext>
                </a:extLst>
              </p:cNvPr>
              <p:cNvSpPr/>
              <p:nvPr/>
            </p:nvSpPr>
            <p:spPr>
              <a:xfrm>
                <a:off x="666750" y="1192341"/>
                <a:ext cx="4963374" cy="807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9049"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81" name="TextBox 19">
                <a:extLst>
                  <a:ext uri="{FF2B5EF4-FFF2-40B4-BE49-F238E27FC236}">
                    <a16:creationId xmlns:a16="http://schemas.microsoft.com/office/drawing/2014/main" id="{ABC1DEB7-DF45-4C4F-AA24-7DEDA89F3429}"/>
                  </a:ext>
                </a:extLst>
              </p:cNvPr>
              <p:cNvSpPr txBox="1"/>
              <p:nvPr/>
            </p:nvSpPr>
            <p:spPr>
              <a:xfrm>
                <a:off x="684896" y="1347933"/>
                <a:ext cx="2068637" cy="338554"/>
              </a:xfrm>
              <a:prstGeom prst="rect">
                <a:avLst/>
              </a:prstGeom>
              <a:noFill/>
            </p:spPr>
            <p:txBody>
              <a:bodyPr wrap="square" rtlCol="0">
                <a:spAutoFit/>
              </a:bodyPr>
              <a:lstStyle>
                <a:defPPr>
                  <a:defRPr lang="zh-CN"/>
                </a:defPPr>
                <a:lvl1pPr algn="ctr">
                  <a:defRPr sz="2000" b="1">
                    <a:solidFill>
                      <a:schemeClr val="tx2"/>
                    </a:solidFill>
                    <a:latin typeface="+mj-ea"/>
                    <a:ea typeface="+mj-ea"/>
                  </a:defRPr>
                </a:lvl1pPr>
              </a:lstStyle>
              <a:p>
                <a:pPr algn="r"/>
                <a:r>
                  <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支持多种数据类型</a:t>
                </a:r>
              </a:p>
            </p:txBody>
          </p:sp>
          <p:sp>
            <p:nvSpPr>
              <p:cNvPr id="3" name="椭圆 2">
                <a:extLst>
                  <a:ext uri="{FF2B5EF4-FFF2-40B4-BE49-F238E27FC236}">
                    <a16:creationId xmlns:a16="http://schemas.microsoft.com/office/drawing/2014/main" id="{A80EC4C3-19AC-421C-9D2D-02D8D873C362}"/>
                  </a:ext>
                </a:extLst>
              </p:cNvPr>
              <p:cNvSpPr/>
              <p:nvPr/>
            </p:nvSpPr>
            <p:spPr>
              <a:xfrm flipV="1">
                <a:off x="882756" y="1484368"/>
                <a:ext cx="73473" cy="73473"/>
              </a:xfrm>
              <a:prstGeom prst="ellipse">
                <a:avLst/>
              </a:prstGeom>
              <a:solidFill>
                <a:srgbClr val="2CACC5"/>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82" name="TextBox 20">
              <a:extLst>
                <a:ext uri="{FF2B5EF4-FFF2-40B4-BE49-F238E27FC236}">
                  <a16:creationId xmlns:a16="http://schemas.microsoft.com/office/drawing/2014/main" id="{FB6AD2D6-C0CC-4932-8112-6FBA5F97E1BF}"/>
                </a:ext>
              </a:extLst>
            </p:cNvPr>
            <p:cNvSpPr txBox="1"/>
            <p:nvPr/>
          </p:nvSpPr>
          <p:spPr>
            <a:xfrm>
              <a:off x="919493" y="1637040"/>
              <a:ext cx="5119041" cy="307777"/>
            </a:xfrm>
            <a:prstGeom prst="rect">
              <a:avLst/>
            </a:prstGeom>
            <a:noFill/>
          </p:spPr>
          <p:txBody>
            <a:bodyPr wrap="square" rtlCol="0">
              <a:spAutoFit/>
            </a:bodyPr>
            <a:lstStyle>
              <a:defPPr>
                <a:defRPr lang="zh-CN"/>
              </a:defPPr>
              <a:lvl1pPr algn="just">
                <a:defRPr sz="1600">
                  <a:latin typeface="+mj-ea"/>
                  <a:ea typeface="+mj-ea"/>
                </a:defRPr>
              </a:lvl1pPr>
            </a:lstStyle>
            <a:p>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包括</a:t>
              </a:r>
              <a:r>
                <a:rPr lang="en-US" altLang="zh-CN"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string, list, set, </a:t>
              </a:r>
              <a:r>
                <a:rPr lang="en-US" altLang="zh-CN" sz="1400" dirty="0" err="1">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zset</a:t>
              </a:r>
              <a:r>
                <a:rPr lang="en-US" altLang="zh-CN"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 hash</a:t>
              </a:r>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这五种数据类型</a:t>
              </a:r>
            </a:p>
          </p:txBody>
        </p:sp>
      </p:grpSp>
      <p:grpSp>
        <p:nvGrpSpPr>
          <p:cNvPr id="5" name="组合 4">
            <a:extLst>
              <a:ext uri="{FF2B5EF4-FFF2-40B4-BE49-F238E27FC236}">
                <a16:creationId xmlns:a16="http://schemas.microsoft.com/office/drawing/2014/main" id="{874FCDB5-2318-4080-9CD9-43474A8E2F7F}"/>
              </a:ext>
            </a:extLst>
          </p:cNvPr>
          <p:cNvGrpSpPr/>
          <p:nvPr/>
        </p:nvGrpSpPr>
        <p:grpSpPr>
          <a:xfrm>
            <a:off x="666750" y="2170534"/>
            <a:ext cx="5672548" cy="807601"/>
            <a:chOff x="666750" y="2170534"/>
            <a:chExt cx="5672548" cy="807601"/>
          </a:xfrm>
        </p:grpSpPr>
        <p:sp>
          <p:nvSpPr>
            <p:cNvPr id="65" name="íşľíḓè">
              <a:extLst>
                <a:ext uri="{FF2B5EF4-FFF2-40B4-BE49-F238E27FC236}">
                  <a16:creationId xmlns:a16="http://schemas.microsoft.com/office/drawing/2014/main" id="{7D443FDD-0FBF-4B08-95DE-F35EA1A8561A}"/>
                </a:ext>
              </a:extLst>
            </p:cNvPr>
            <p:cNvSpPr/>
            <p:nvPr/>
          </p:nvSpPr>
          <p:spPr>
            <a:xfrm>
              <a:off x="666750" y="2170534"/>
              <a:ext cx="5672548" cy="807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9368"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91" name="TextBox 19">
              <a:extLst>
                <a:ext uri="{FF2B5EF4-FFF2-40B4-BE49-F238E27FC236}">
                  <a16:creationId xmlns:a16="http://schemas.microsoft.com/office/drawing/2014/main" id="{111C1CB0-8E2B-401A-8373-D0DD87919B9C}"/>
                </a:ext>
              </a:extLst>
            </p:cNvPr>
            <p:cNvSpPr txBox="1"/>
            <p:nvPr/>
          </p:nvSpPr>
          <p:spPr>
            <a:xfrm>
              <a:off x="919493" y="2278194"/>
              <a:ext cx="4537410" cy="338554"/>
            </a:xfrm>
            <a:prstGeom prst="rect">
              <a:avLst/>
            </a:prstGeom>
            <a:noFill/>
          </p:spPr>
          <p:txBody>
            <a:bodyPr wrap="square" rtlCol="0">
              <a:spAutoFit/>
            </a:bodyPr>
            <a:lstStyle>
              <a:defPPr>
                <a:defRPr lang="zh-CN"/>
              </a:defPPr>
              <a:lvl1pPr algn="ctr">
                <a:defRPr sz="2000" b="1">
                  <a:solidFill>
                    <a:schemeClr val="tx2"/>
                  </a:solidFill>
                  <a:latin typeface="+mj-ea"/>
                  <a:ea typeface="+mj-ea"/>
                </a:defRPr>
              </a:lvl1pPr>
            </a:lstStyle>
            <a:p>
              <a:pPr algn="l"/>
              <a:r>
                <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丰富的特性</a:t>
              </a:r>
            </a:p>
          </p:txBody>
        </p:sp>
        <p:sp>
          <p:nvSpPr>
            <p:cNvPr id="92" name="TextBox 20">
              <a:extLst>
                <a:ext uri="{FF2B5EF4-FFF2-40B4-BE49-F238E27FC236}">
                  <a16:creationId xmlns:a16="http://schemas.microsoft.com/office/drawing/2014/main" id="{B2FBEA36-5DDF-4C91-B1F2-5C8DCB49DD60}"/>
                </a:ext>
              </a:extLst>
            </p:cNvPr>
            <p:cNvSpPr txBox="1"/>
            <p:nvPr/>
          </p:nvSpPr>
          <p:spPr>
            <a:xfrm>
              <a:off x="919493" y="2551573"/>
              <a:ext cx="4926767" cy="307777"/>
            </a:xfrm>
            <a:prstGeom prst="rect">
              <a:avLst/>
            </a:prstGeom>
            <a:noFill/>
          </p:spPr>
          <p:txBody>
            <a:bodyPr wrap="square" rtlCol="0">
              <a:spAutoFit/>
            </a:bodyPr>
            <a:lstStyle>
              <a:defPPr>
                <a:defRPr lang="zh-CN"/>
              </a:defPPr>
              <a:lvl1pPr algn="just">
                <a:defRPr sz="1600">
                  <a:latin typeface="+mj-ea"/>
                  <a:ea typeface="+mj-ea"/>
                </a:defRPr>
              </a:lvl1pPr>
            </a:lstStyle>
            <a:p>
              <a:r>
                <a:rPr lang="en-US" altLang="zh-CN"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pub/sub</a:t>
              </a:r>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a:t>
              </a:r>
              <a:r>
                <a:rPr lang="en-US" altLang="zh-CN"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key</a:t>
              </a:r>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过期策略，事务，支持多个</a:t>
              </a:r>
              <a:r>
                <a:rPr lang="en-US" altLang="zh-CN"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DB</a:t>
              </a:r>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等。</a:t>
              </a:r>
            </a:p>
          </p:txBody>
        </p:sp>
        <p:sp>
          <p:nvSpPr>
            <p:cNvPr id="93" name="椭圆 92">
              <a:extLst>
                <a:ext uri="{FF2B5EF4-FFF2-40B4-BE49-F238E27FC236}">
                  <a16:creationId xmlns:a16="http://schemas.microsoft.com/office/drawing/2014/main" id="{E4CD3F42-74E6-4C5D-BF75-09E6D24BE740}"/>
                </a:ext>
              </a:extLst>
            </p:cNvPr>
            <p:cNvSpPr/>
            <p:nvPr/>
          </p:nvSpPr>
          <p:spPr>
            <a:xfrm flipV="1">
              <a:off x="882756" y="2398900"/>
              <a:ext cx="73473" cy="73473"/>
            </a:xfrm>
            <a:prstGeom prst="ellipse">
              <a:avLst/>
            </a:prstGeom>
            <a:solidFill>
              <a:srgbClr val="2CACC5"/>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16" name="组合 15">
            <a:extLst>
              <a:ext uri="{FF2B5EF4-FFF2-40B4-BE49-F238E27FC236}">
                <a16:creationId xmlns:a16="http://schemas.microsoft.com/office/drawing/2014/main" id="{A5F591E5-3EF1-4965-97A3-2A644EC83DCF}"/>
              </a:ext>
            </a:extLst>
          </p:cNvPr>
          <p:cNvGrpSpPr/>
          <p:nvPr/>
        </p:nvGrpSpPr>
        <p:grpSpPr>
          <a:xfrm>
            <a:off x="666750" y="3146284"/>
            <a:ext cx="6088404" cy="807600"/>
            <a:chOff x="666750" y="3146284"/>
            <a:chExt cx="6088404" cy="807600"/>
          </a:xfrm>
        </p:grpSpPr>
        <p:sp>
          <p:nvSpPr>
            <p:cNvPr id="64" name="íśliḑé">
              <a:extLst>
                <a:ext uri="{FF2B5EF4-FFF2-40B4-BE49-F238E27FC236}">
                  <a16:creationId xmlns:a16="http://schemas.microsoft.com/office/drawing/2014/main" id="{C1141026-1689-48AE-B80E-BC238E993942}"/>
                </a:ext>
              </a:extLst>
            </p:cNvPr>
            <p:cNvSpPr/>
            <p:nvPr/>
          </p:nvSpPr>
          <p:spPr>
            <a:xfrm>
              <a:off x="666750" y="3146284"/>
              <a:ext cx="6088404" cy="807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0560" y="21600"/>
                  </a:lnTo>
                  <a:lnTo>
                    <a:pt x="21600" y="10800"/>
                  </a:lnTo>
                  <a:lnTo>
                    <a:pt x="20560"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94" name="TextBox 19">
              <a:extLst>
                <a:ext uri="{FF2B5EF4-FFF2-40B4-BE49-F238E27FC236}">
                  <a16:creationId xmlns:a16="http://schemas.microsoft.com/office/drawing/2014/main" id="{E724FE6B-6063-4300-AEDA-6522C249E5FC}"/>
                </a:ext>
              </a:extLst>
            </p:cNvPr>
            <p:cNvSpPr txBox="1"/>
            <p:nvPr/>
          </p:nvSpPr>
          <p:spPr>
            <a:xfrm>
              <a:off x="956229" y="3263139"/>
              <a:ext cx="4008184" cy="338554"/>
            </a:xfrm>
            <a:prstGeom prst="rect">
              <a:avLst/>
            </a:prstGeom>
            <a:noFill/>
          </p:spPr>
          <p:txBody>
            <a:bodyPr wrap="square" rtlCol="0">
              <a:spAutoFit/>
            </a:bodyPr>
            <a:lstStyle>
              <a:defPPr>
                <a:defRPr lang="zh-CN"/>
              </a:defPPr>
              <a:lvl1pPr algn="ctr">
                <a:defRPr sz="2000" b="1">
                  <a:solidFill>
                    <a:schemeClr val="tx2"/>
                  </a:solidFill>
                  <a:latin typeface="+mj-ea"/>
                  <a:ea typeface="+mj-ea"/>
                </a:defRPr>
              </a:lvl1pPr>
            </a:lstStyle>
            <a:p>
              <a:pPr algn="l"/>
              <a:r>
                <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读写性能极好</a:t>
              </a:r>
            </a:p>
          </p:txBody>
        </p:sp>
        <p:sp>
          <p:nvSpPr>
            <p:cNvPr id="95" name="TextBox 20">
              <a:extLst>
                <a:ext uri="{FF2B5EF4-FFF2-40B4-BE49-F238E27FC236}">
                  <a16:creationId xmlns:a16="http://schemas.microsoft.com/office/drawing/2014/main" id="{306AED39-1D33-45C7-A3C0-913F9A75101A}"/>
                </a:ext>
              </a:extLst>
            </p:cNvPr>
            <p:cNvSpPr txBox="1"/>
            <p:nvPr/>
          </p:nvSpPr>
          <p:spPr>
            <a:xfrm>
              <a:off x="919493" y="3536517"/>
              <a:ext cx="5119041" cy="338554"/>
            </a:xfrm>
            <a:prstGeom prst="rect">
              <a:avLst/>
            </a:prstGeom>
            <a:noFill/>
          </p:spPr>
          <p:txBody>
            <a:bodyPr wrap="square" rtlCol="0">
              <a:spAutoFit/>
            </a:bodyPr>
            <a:lstStyle>
              <a:defPPr>
                <a:defRPr lang="zh-CN"/>
              </a:defPPr>
              <a:lvl1pPr algn="just">
                <a:defRPr sz="1600">
                  <a:latin typeface="+mj-ea"/>
                  <a:ea typeface="+mj-ea"/>
                </a:defRPr>
              </a:lvl1pPr>
            </a:lstStyle>
            <a:p>
              <a:r>
                <a:rPr lang="zh-CN" altLang="en-US" sz="1600" b="0" i="0" dirty="0">
                  <a:solidFill>
                    <a:srgbClr val="3D464D"/>
                  </a:solidFill>
                  <a:effectLst/>
                  <a:latin typeface="-apple-system"/>
                </a:rPr>
                <a:t>读写性能很好，可以达到</a:t>
              </a:r>
              <a:r>
                <a:rPr lang="en-US" altLang="zh-CN" sz="1600" b="0" i="0" dirty="0">
                  <a:solidFill>
                    <a:srgbClr val="3D464D"/>
                  </a:solidFill>
                  <a:effectLst/>
                  <a:latin typeface="-apple-system"/>
                </a:rPr>
                <a:t>10w/s</a:t>
              </a:r>
              <a:r>
                <a:rPr lang="zh-CN" altLang="en-US" sz="1600" b="0" i="0" dirty="0">
                  <a:solidFill>
                    <a:srgbClr val="3D464D"/>
                  </a:solidFill>
                  <a:effectLst/>
                  <a:latin typeface="-apple-system"/>
                </a:rPr>
                <a:t>的频率</a:t>
              </a:r>
              <a:endPar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96" name="椭圆 95">
              <a:extLst>
                <a:ext uri="{FF2B5EF4-FFF2-40B4-BE49-F238E27FC236}">
                  <a16:creationId xmlns:a16="http://schemas.microsoft.com/office/drawing/2014/main" id="{140D0BBC-FFC3-44F9-ABE8-6782781F6996}"/>
                </a:ext>
              </a:extLst>
            </p:cNvPr>
            <p:cNvSpPr/>
            <p:nvPr/>
          </p:nvSpPr>
          <p:spPr>
            <a:xfrm flipV="1">
              <a:off x="882756" y="3383845"/>
              <a:ext cx="73473" cy="73473"/>
            </a:xfrm>
            <a:prstGeom prst="ellipse">
              <a:avLst/>
            </a:prstGeom>
            <a:solidFill>
              <a:srgbClr val="2CACC5"/>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17" name="组合 16">
            <a:extLst>
              <a:ext uri="{FF2B5EF4-FFF2-40B4-BE49-F238E27FC236}">
                <a16:creationId xmlns:a16="http://schemas.microsoft.com/office/drawing/2014/main" id="{1BFFC2ED-CFD2-421E-833B-88E9B736EA95}"/>
              </a:ext>
            </a:extLst>
          </p:cNvPr>
          <p:cNvGrpSpPr/>
          <p:nvPr/>
        </p:nvGrpSpPr>
        <p:grpSpPr>
          <a:xfrm>
            <a:off x="666750" y="4123255"/>
            <a:ext cx="5672548" cy="807601"/>
            <a:chOff x="666750" y="4123255"/>
            <a:chExt cx="5672548" cy="807601"/>
          </a:xfrm>
        </p:grpSpPr>
        <p:sp>
          <p:nvSpPr>
            <p:cNvPr id="45" name="îṩḻïḋè">
              <a:extLst>
                <a:ext uri="{FF2B5EF4-FFF2-40B4-BE49-F238E27FC236}">
                  <a16:creationId xmlns:a16="http://schemas.microsoft.com/office/drawing/2014/main" id="{A7CC8DB4-269E-4230-919D-50E9D6E315FB}"/>
                </a:ext>
              </a:extLst>
            </p:cNvPr>
            <p:cNvSpPr/>
            <p:nvPr/>
          </p:nvSpPr>
          <p:spPr>
            <a:xfrm>
              <a:off x="666750" y="4123255"/>
              <a:ext cx="5672548" cy="807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9368" y="21600"/>
                  </a:lnTo>
                  <a:lnTo>
                    <a:pt x="21600"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97" name="TextBox 19">
              <a:extLst>
                <a:ext uri="{FF2B5EF4-FFF2-40B4-BE49-F238E27FC236}">
                  <a16:creationId xmlns:a16="http://schemas.microsoft.com/office/drawing/2014/main" id="{FC97FCDA-ECA2-4AE5-AE2C-1C9BB50BBFC2}"/>
                </a:ext>
              </a:extLst>
            </p:cNvPr>
            <p:cNvSpPr txBox="1"/>
            <p:nvPr/>
          </p:nvSpPr>
          <p:spPr>
            <a:xfrm>
              <a:off x="919491" y="4242209"/>
              <a:ext cx="3092069" cy="338554"/>
            </a:xfrm>
            <a:prstGeom prst="rect">
              <a:avLst/>
            </a:prstGeom>
            <a:noFill/>
          </p:spPr>
          <p:txBody>
            <a:bodyPr wrap="square" rtlCol="0">
              <a:spAutoFit/>
            </a:bodyPr>
            <a:lstStyle>
              <a:defPPr>
                <a:defRPr lang="zh-CN"/>
              </a:defPPr>
              <a:lvl1pPr algn="ctr">
                <a:defRPr sz="2000" b="1">
                  <a:solidFill>
                    <a:schemeClr val="tx2"/>
                  </a:solidFill>
                  <a:latin typeface="+mj-ea"/>
                  <a:ea typeface="+mj-ea"/>
                </a:defRPr>
              </a:lvl1pPr>
            </a:lstStyle>
            <a:p>
              <a:pPr algn="l"/>
              <a:r>
                <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原子</a:t>
              </a:r>
            </a:p>
          </p:txBody>
        </p:sp>
        <p:sp>
          <p:nvSpPr>
            <p:cNvPr id="98" name="TextBox 20">
              <a:extLst>
                <a:ext uri="{FF2B5EF4-FFF2-40B4-BE49-F238E27FC236}">
                  <a16:creationId xmlns:a16="http://schemas.microsoft.com/office/drawing/2014/main" id="{8419B540-361A-4D3E-A299-EC5C1C80832A}"/>
                </a:ext>
              </a:extLst>
            </p:cNvPr>
            <p:cNvSpPr txBox="1"/>
            <p:nvPr/>
          </p:nvSpPr>
          <p:spPr>
            <a:xfrm>
              <a:off x="919494" y="4515587"/>
              <a:ext cx="4435356" cy="307777"/>
            </a:xfrm>
            <a:prstGeom prst="rect">
              <a:avLst/>
            </a:prstGeom>
            <a:noFill/>
          </p:spPr>
          <p:txBody>
            <a:bodyPr wrap="square" rtlCol="0">
              <a:spAutoFit/>
            </a:bodyPr>
            <a:lstStyle>
              <a:defPPr>
                <a:defRPr lang="zh-CN"/>
              </a:defPPr>
              <a:lvl1pPr algn="just">
                <a:defRPr sz="1600">
                  <a:latin typeface="+mj-ea"/>
                  <a:ea typeface="+mj-ea"/>
                </a:defRPr>
              </a:lvl1pPr>
            </a:lstStyle>
            <a:p>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所有操作都是原子性的</a:t>
              </a:r>
            </a:p>
          </p:txBody>
        </p:sp>
        <p:sp>
          <p:nvSpPr>
            <p:cNvPr id="99" name="椭圆 98">
              <a:extLst>
                <a:ext uri="{FF2B5EF4-FFF2-40B4-BE49-F238E27FC236}">
                  <a16:creationId xmlns:a16="http://schemas.microsoft.com/office/drawing/2014/main" id="{429D766B-DA4F-4056-8602-DDAABE955D78}"/>
                </a:ext>
              </a:extLst>
            </p:cNvPr>
            <p:cNvSpPr/>
            <p:nvPr/>
          </p:nvSpPr>
          <p:spPr>
            <a:xfrm flipV="1">
              <a:off x="882756" y="4362915"/>
              <a:ext cx="73473" cy="73473"/>
            </a:xfrm>
            <a:prstGeom prst="ellipse">
              <a:avLst/>
            </a:prstGeom>
            <a:solidFill>
              <a:srgbClr val="2CACC5"/>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18" name="组合 17">
            <a:extLst>
              <a:ext uri="{FF2B5EF4-FFF2-40B4-BE49-F238E27FC236}">
                <a16:creationId xmlns:a16="http://schemas.microsoft.com/office/drawing/2014/main" id="{26DA3A73-3B88-45E0-B0E7-75D1314691AF}"/>
              </a:ext>
            </a:extLst>
          </p:cNvPr>
          <p:cNvGrpSpPr/>
          <p:nvPr/>
        </p:nvGrpSpPr>
        <p:grpSpPr>
          <a:xfrm>
            <a:off x="666750" y="5100227"/>
            <a:ext cx="5371784" cy="807600"/>
            <a:chOff x="666750" y="5100227"/>
            <a:chExt cx="5371784" cy="807600"/>
          </a:xfrm>
        </p:grpSpPr>
        <p:sp>
          <p:nvSpPr>
            <p:cNvPr id="63" name="ïṥļíḍè">
              <a:extLst>
                <a:ext uri="{FF2B5EF4-FFF2-40B4-BE49-F238E27FC236}">
                  <a16:creationId xmlns:a16="http://schemas.microsoft.com/office/drawing/2014/main" id="{47359418-D406-4144-A758-D2B24036895E}"/>
                </a:ext>
              </a:extLst>
            </p:cNvPr>
            <p:cNvSpPr/>
            <p:nvPr/>
          </p:nvSpPr>
          <p:spPr>
            <a:xfrm>
              <a:off x="666750" y="5100227"/>
              <a:ext cx="4963374" cy="807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9049" y="21600"/>
                  </a:lnTo>
                  <a:lnTo>
                    <a:pt x="21600"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00" name="TextBox 19">
              <a:extLst>
                <a:ext uri="{FF2B5EF4-FFF2-40B4-BE49-F238E27FC236}">
                  <a16:creationId xmlns:a16="http://schemas.microsoft.com/office/drawing/2014/main" id="{D2561FD8-0F4D-4363-A906-990932E3C2F8}"/>
                </a:ext>
              </a:extLst>
            </p:cNvPr>
            <p:cNvSpPr txBox="1"/>
            <p:nvPr/>
          </p:nvSpPr>
          <p:spPr>
            <a:xfrm>
              <a:off x="919492" y="5211904"/>
              <a:ext cx="1612822" cy="338554"/>
            </a:xfrm>
            <a:prstGeom prst="rect">
              <a:avLst/>
            </a:prstGeom>
            <a:noFill/>
          </p:spPr>
          <p:txBody>
            <a:bodyPr wrap="square" rtlCol="0">
              <a:spAutoFit/>
            </a:bodyPr>
            <a:lstStyle>
              <a:defPPr>
                <a:defRPr lang="zh-CN"/>
              </a:defPPr>
              <a:lvl1pPr algn="ctr">
                <a:defRPr sz="2000" b="1">
                  <a:solidFill>
                    <a:schemeClr val="tx2"/>
                  </a:solidFill>
                  <a:latin typeface="+mj-ea"/>
                  <a:ea typeface="+mj-ea"/>
                </a:defRPr>
              </a:lvl1pPr>
            </a:lstStyle>
            <a:p>
              <a:pPr algn="l"/>
              <a:r>
                <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内存数据库</a:t>
              </a:r>
            </a:p>
          </p:txBody>
        </p:sp>
        <p:sp>
          <p:nvSpPr>
            <p:cNvPr id="101" name="TextBox 20">
              <a:extLst>
                <a:ext uri="{FF2B5EF4-FFF2-40B4-BE49-F238E27FC236}">
                  <a16:creationId xmlns:a16="http://schemas.microsoft.com/office/drawing/2014/main" id="{0CC729BA-8708-47FF-B03D-D0E92F041913}"/>
                </a:ext>
              </a:extLst>
            </p:cNvPr>
            <p:cNvSpPr txBox="1"/>
            <p:nvPr/>
          </p:nvSpPr>
          <p:spPr>
            <a:xfrm>
              <a:off x="919493" y="5485282"/>
              <a:ext cx="5119041" cy="307777"/>
            </a:xfrm>
            <a:prstGeom prst="rect">
              <a:avLst/>
            </a:prstGeom>
            <a:noFill/>
          </p:spPr>
          <p:txBody>
            <a:bodyPr wrap="square" rtlCol="0">
              <a:spAutoFit/>
            </a:bodyPr>
            <a:lstStyle>
              <a:defPPr>
                <a:defRPr lang="zh-CN"/>
              </a:defPPr>
              <a:lvl1pPr algn="just">
                <a:defRPr sz="1600">
                  <a:latin typeface="+mj-ea"/>
                  <a:ea typeface="+mj-ea"/>
                </a:defRPr>
              </a:lvl1pPr>
            </a:lstStyle>
            <a:p>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内存数据库，速度快，但可以将内存中的数据保存在磁盘中</a:t>
              </a:r>
            </a:p>
          </p:txBody>
        </p:sp>
        <p:sp>
          <p:nvSpPr>
            <p:cNvPr id="102" name="椭圆 101">
              <a:extLst>
                <a:ext uri="{FF2B5EF4-FFF2-40B4-BE49-F238E27FC236}">
                  <a16:creationId xmlns:a16="http://schemas.microsoft.com/office/drawing/2014/main" id="{F34304D8-2DB2-4C20-8852-6B84561B63C8}"/>
                </a:ext>
              </a:extLst>
            </p:cNvPr>
            <p:cNvSpPr/>
            <p:nvPr/>
          </p:nvSpPr>
          <p:spPr>
            <a:xfrm flipV="1">
              <a:off x="882756" y="5332610"/>
              <a:ext cx="73473" cy="73473"/>
            </a:xfrm>
            <a:prstGeom prst="ellipse">
              <a:avLst/>
            </a:prstGeom>
            <a:solidFill>
              <a:srgbClr val="2CACC5"/>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48" name="组合 47"/>
          <p:cNvGrpSpPr/>
          <p:nvPr/>
        </p:nvGrpSpPr>
        <p:grpSpPr>
          <a:xfrm>
            <a:off x="1" y="240001"/>
            <a:ext cx="2591898" cy="523220"/>
            <a:chOff x="1" y="378896"/>
            <a:chExt cx="2591898" cy="523220"/>
          </a:xfrm>
        </p:grpSpPr>
        <p:sp>
          <p:nvSpPr>
            <p:cNvPr id="49" name="文本框 48">
              <a:extLst>
                <a:ext uri="{FF2B5EF4-FFF2-40B4-BE49-F238E27FC236}">
                  <a16:creationId xmlns:a16="http://schemas.microsoft.com/office/drawing/2014/main" id="{A69D84BD-995A-40F3-9245-3A112D8B3EAF}"/>
                </a:ext>
              </a:extLst>
            </p:cNvPr>
            <p:cNvSpPr txBox="1"/>
            <p:nvPr/>
          </p:nvSpPr>
          <p:spPr>
            <a:xfrm>
              <a:off x="611870" y="378896"/>
              <a:ext cx="1980029" cy="523220"/>
            </a:xfrm>
            <a:prstGeom prst="rect">
              <a:avLst/>
            </a:prstGeom>
            <a:noFill/>
          </p:spPr>
          <p:txBody>
            <a:bodyPr wrap="none" rtlCol="0">
              <a:spAutoFit/>
              <a:scene3d>
                <a:camera prst="orthographicFront"/>
                <a:lightRig rig="threePt" dir="t"/>
              </a:scene3d>
              <a:sp3d contourW="12700"/>
            </a:bodyPr>
            <a:lstStyle/>
            <a:p>
              <a:pPr lvl="0" defTabSz="457200"/>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数据库特点</a:t>
              </a:r>
            </a:p>
          </p:txBody>
        </p:sp>
        <p:grpSp>
          <p:nvGrpSpPr>
            <p:cNvPr id="50" name="组合 49"/>
            <p:cNvGrpSpPr/>
            <p:nvPr/>
          </p:nvGrpSpPr>
          <p:grpSpPr>
            <a:xfrm>
              <a:off x="1" y="425063"/>
              <a:ext cx="529962" cy="430887"/>
              <a:chOff x="1" y="363398"/>
              <a:chExt cx="529962" cy="430887"/>
            </a:xfrm>
          </p:grpSpPr>
          <p:sp>
            <p:nvSpPr>
              <p:cNvPr id="51" name="矩形 50">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2" name="矩形 51">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53" name="组合 52">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54" name="矩形 53">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5" name="平行四边形 54">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6" name="平行四边形 55">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7" name="平行四边形 56">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Tree>
    <p:extLst>
      <p:ext uri="{BB962C8B-B14F-4D97-AF65-F5344CB8AC3E}">
        <p14:creationId xmlns:p14="http://schemas.microsoft.com/office/powerpoint/2010/main" val="1785252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0-#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0-#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par>
                          <p:cTn id="33" fill="hold">
                            <p:stCondLst>
                              <p:cond delay="3000"/>
                            </p:stCondLst>
                            <p:childTnLst>
                              <p:par>
                                <p:cTn id="34" presetID="42"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D6FD509A-88EA-4BC2-8690-065036057641}"/>
              </a:ext>
            </a:extLst>
          </p:cNvPr>
          <p:cNvGrpSpPr/>
          <p:nvPr/>
        </p:nvGrpSpPr>
        <p:grpSpPr>
          <a:xfrm>
            <a:off x="5043388" y="1071631"/>
            <a:ext cx="2951779" cy="4956906"/>
            <a:chOff x="5043388" y="1071631"/>
            <a:chExt cx="2951779" cy="4956906"/>
          </a:xfrm>
        </p:grpSpPr>
        <p:sp>
          <p:nvSpPr>
            <p:cNvPr id="43" name="iṩlïḓé">
              <a:extLst>
                <a:ext uri="{FF2B5EF4-FFF2-40B4-BE49-F238E27FC236}">
                  <a16:creationId xmlns:a16="http://schemas.microsoft.com/office/drawing/2014/main" id="{E7D8D5FD-DFD0-4283-BCEC-5E1592D45E16}"/>
                </a:ext>
              </a:extLst>
            </p:cNvPr>
            <p:cNvSpPr/>
            <p:nvPr/>
          </p:nvSpPr>
          <p:spPr>
            <a:xfrm>
              <a:off x="5043388" y="1071631"/>
              <a:ext cx="2872804" cy="49569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23" y="10800"/>
                  </a:lnTo>
                  <a:lnTo>
                    <a:pt x="0" y="21600"/>
                  </a:lnTo>
                  <a:lnTo>
                    <a:pt x="8079" y="21600"/>
                  </a:lnTo>
                  <a:lnTo>
                    <a:pt x="21600" y="10800"/>
                  </a:lnTo>
                  <a:lnTo>
                    <a:pt x="8079" y="0"/>
                  </a:lnTo>
                  <a:lnTo>
                    <a:pt x="0" y="0"/>
                  </a:lnTo>
                  <a:close/>
                </a:path>
              </a:pathLst>
            </a:custGeom>
            <a:solidFill>
              <a:schemeClr val="bg1">
                <a:lumMod val="85000"/>
              </a:schemeClr>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a:solidFill>
                  <a:schemeClr val="lt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9" name="í$liḓè">
              <a:extLst>
                <a:ext uri="{FF2B5EF4-FFF2-40B4-BE49-F238E27FC236}">
                  <a16:creationId xmlns:a16="http://schemas.microsoft.com/office/drawing/2014/main" id="{EE422FE8-0DB2-49AD-A75A-99C8342B5CB9}"/>
                </a:ext>
              </a:extLst>
            </p:cNvPr>
            <p:cNvSpPr/>
            <p:nvPr/>
          </p:nvSpPr>
          <p:spPr>
            <a:xfrm>
              <a:off x="5354849" y="1272203"/>
              <a:ext cx="2640318" cy="45557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23" y="10800"/>
                  </a:lnTo>
                  <a:lnTo>
                    <a:pt x="0" y="21600"/>
                  </a:lnTo>
                  <a:lnTo>
                    <a:pt x="8079" y="21600"/>
                  </a:lnTo>
                  <a:lnTo>
                    <a:pt x="21600" y="10800"/>
                  </a:lnTo>
                  <a:lnTo>
                    <a:pt x="8079" y="0"/>
                  </a:lnTo>
                  <a:lnTo>
                    <a:pt x="0" y="0"/>
                  </a:lnTo>
                  <a:close/>
                </a:path>
              </a:pathLst>
            </a:custGeom>
            <a:solidFill>
              <a:srgbClr val="0F6D9E"/>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a:solidFill>
                  <a:schemeClr val="lt1"/>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21" name="组合 20">
            <a:extLst>
              <a:ext uri="{FF2B5EF4-FFF2-40B4-BE49-F238E27FC236}">
                <a16:creationId xmlns:a16="http://schemas.microsoft.com/office/drawing/2014/main" id="{38C1E11C-E4AB-48CA-B095-E666C8277B3A}"/>
              </a:ext>
            </a:extLst>
          </p:cNvPr>
          <p:cNvGrpSpPr/>
          <p:nvPr/>
        </p:nvGrpSpPr>
        <p:grpSpPr>
          <a:xfrm>
            <a:off x="5203387" y="3011592"/>
            <a:ext cx="6321863" cy="1896108"/>
            <a:chOff x="5203387" y="2592266"/>
            <a:chExt cx="6321863" cy="1896108"/>
          </a:xfrm>
        </p:grpSpPr>
        <p:sp>
          <p:nvSpPr>
            <p:cNvPr id="67" name="ï$1íḓé">
              <a:extLst>
                <a:ext uri="{FF2B5EF4-FFF2-40B4-BE49-F238E27FC236}">
                  <a16:creationId xmlns:a16="http://schemas.microsoft.com/office/drawing/2014/main" id="{4FCD7EB0-590F-4BFF-89F0-11ED150648A2}"/>
                </a:ext>
              </a:extLst>
            </p:cNvPr>
            <p:cNvSpPr/>
            <p:nvPr/>
          </p:nvSpPr>
          <p:spPr>
            <a:xfrm>
              <a:off x="8074142" y="3069736"/>
              <a:ext cx="3451108" cy="14186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rmAutofit/>
            </a:bodyPr>
            <a:lstStyle/>
            <a:p>
              <a:pPr algn="r">
                <a:lnSpc>
                  <a:spcPct val="150000"/>
                </a:lnSpc>
                <a:spcBef>
                  <a:spcPct val="0"/>
                </a:spcBef>
              </a:pPr>
              <a:r>
                <a:rPr lang="en-US" altLang="zh-CN" sz="11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Graph Database</a:t>
              </a:r>
            </a:p>
          </p:txBody>
        </p:sp>
        <p:sp>
          <p:nvSpPr>
            <p:cNvPr id="80" name="矩形 79">
              <a:extLst>
                <a:ext uri="{FF2B5EF4-FFF2-40B4-BE49-F238E27FC236}">
                  <a16:creationId xmlns:a16="http://schemas.microsoft.com/office/drawing/2014/main" id="{7DDBD05F-E773-4DFA-B964-98587B3B20A9}"/>
                </a:ext>
              </a:extLst>
            </p:cNvPr>
            <p:cNvSpPr/>
            <p:nvPr/>
          </p:nvSpPr>
          <p:spPr>
            <a:xfrm>
              <a:off x="5203387" y="2592266"/>
              <a:ext cx="6321863" cy="430887"/>
            </a:xfrm>
            <a:prstGeom prst="rect">
              <a:avLst/>
            </a:prstGeom>
            <a:noFill/>
            <a:ln>
              <a:noFill/>
            </a:ln>
          </p:spPr>
          <p:txBody>
            <a:bodyPr vert="horz" wrap="square" lIns="0" tIns="0" rIns="0" bIns="0" numCol="1" anchor="t" anchorCtr="0" compatLnSpc="1">
              <a:spAutoFit/>
            </a:bodyPr>
            <a:lstStyle/>
            <a:p>
              <a:pPr algn="r"/>
              <a:r>
                <a:rPr lang="en-US" altLang="zh-CN"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Neo4j</a:t>
              </a:r>
              <a:endParaRPr lang="zh-CN" altLang="en-US"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19" name="组合 18">
            <a:extLst>
              <a:ext uri="{FF2B5EF4-FFF2-40B4-BE49-F238E27FC236}">
                <a16:creationId xmlns:a16="http://schemas.microsoft.com/office/drawing/2014/main" id="{98DFD7B7-8212-4AD4-9811-FAC8945BE48B}"/>
              </a:ext>
            </a:extLst>
          </p:cNvPr>
          <p:cNvGrpSpPr/>
          <p:nvPr/>
        </p:nvGrpSpPr>
        <p:grpSpPr>
          <a:xfrm>
            <a:off x="211944" y="1192341"/>
            <a:ext cx="5826590" cy="807600"/>
            <a:chOff x="211944" y="1192341"/>
            <a:chExt cx="5826590" cy="807600"/>
          </a:xfrm>
        </p:grpSpPr>
        <p:grpSp>
          <p:nvGrpSpPr>
            <p:cNvPr id="4" name="组合 3">
              <a:extLst>
                <a:ext uri="{FF2B5EF4-FFF2-40B4-BE49-F238E27FC236}">
                  <a16:creationId xmlns:a16="http://schemas.microsoft.com/office/drawing/2014/main" id="{A2FE819C-43FD-40DA-B8A3-755AB430E51A}"/>
                </a:ext>
              </a:extLst>
            </p:cNvPr>
            <p:cNvGrpSpPr/>
            <p:nvPr/>
          </p:nvGrpSpPr>
          <p:grpSpPr>
            <a:xfrm>
              <a:off x="211944" y="1192341"/>
              <a:ext cx="5418180" cy="807600"/>
              <a:chOff x="211944" y="1192341"/>
              <a:chExt cx="5418180" cy="807600"/>
            </a:xfrm>
          </p:grpSpPr>
          <p:sp>
            <p:nvSpPr>
              <p:cNvPr id="66" name="iṥḷiďè">
                <a:extLst>
                  <a:ext uri="{FF2B5EF4-FFF2-40B4-BE49-F238E27FC236}">
                    <a16:creationId xmlns:a16="http://schemas.microsoft.com/office/drawing/2014/main" id="{8A22CA95-02E0-4172-9C30-70FED4D5311A}"/>
                  </a:ext>
                </a:extLst>
              </p:cNvPr>
              <p:cNvSpPr/>
              <p:nvPr/>
            </p:nvSpPr>
            <p:spPr>
              <a:xfrm>
                <a:off x="666750" y="1192341"/>
                <a:ext cx="4963374" cy="807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9049"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81" name="TextBox 19">
                <a:extLst>
                  <a:ext uri="{FF2B5EF4-FFF2-40B4-BE49-F238E27FC236}">
                    <a16:creationId xmlns:a16="http://schemas.microsoft.com/office/drawing/2014/main" id="{ABC1DEB7-DF45-4C4F-AA24-7DEDA89F3429}"/>
                  </a:ext>
                </a:extLst>
              </p:cNvPr>
              <p:cNvSpPr txBox="1"/>
              <p:nvPr/>
            </p:nvSpPr>
            <p:spPr>
              <a:xfrm>
                <a:off x="211944" y="1337512"/>
                <a:ext cx="1612822" cy="338554"/>
              </a:xfrm>
              <a:prstGeom prst="rect">
                <a:avLst/>
              </a:prstGeom>
              <a:noFill/>
            </p:spPr>
            <p:txBody>
              <a:bodyPr wrap="square" rtlCol="0">
                <a:spAutoFit/>
              </a:bodyPr>
              <a:lstStyle>
                <a:defPPr>
                  <a:defRPr lang="zh-CN"/>
                </a:defPPr>
                <a:lvl1pPr algn="ctr">
                  <a:defRPr sz="2000" b="1">
                    <a:solidFill>
                      <a:schemeClr val="tx2"/>
                    </a:solidFill>
                    <a:latin typeface="+mj-ea"/>
                    <a:ea typeface="+mj-ea"/>
                  </a:defRPr>
                </a:lvl1pPr>
              </a:lstStyle>
              <a:p>
                <a:pPr algn="r"/>
                <a:r>
                  <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高性能</a:t>
                </a:r>
              </a:p>
            </p:txBody>
          </p:sp>
          <p:sp>
            <p:nvSpPr>
              <p:cNvPr id="3" name="椭圆 2">
                <a:extLst>
                  <a:ext uri="{FF2B5EF4-FFF2-40B4-BE49-F238E27FC236}">
                    <a16:creationId xmlns:a16="http://schemas.microsoft.com/office/drawing/2014/main" id="{A80EC4C3-19AC-421C-9D2D-02D8D873C362}"/>
                  </a:ext>
                </a:extLst>
              </p:cNvPr>
              <p:cNvSpPr/>
              <p:nvPr/>
            </p:nvSpPr>
            <p:spPr>
              <a:xfrm flipV="1">
                <a:off x="882756" y="1484368"/>
                <a:ext cx="73473" cy="73473"/>
              </a:xfrm>
              <a:prstGeom prst="ellipse">
                <a:avLst/>
              </a:prstGeom>
              <a:solidFill>
                <a:srgbClr val="2CACC5"/>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82" name="TextBox 20">
              <a:extLst>
                <a:ext uri="{FF2B5EF4-FFF2-40B4-BE49-F238E27FC236}">
                  <a16:creationId xmlns:a16="http://schemas.microsoft.com/office/drawing/2014/main" id="{FB6AD2D6-C0CC-4932-8112-6FBA5F97E1BF}"/>
                </a:ext>
              </a:extLst>
            </p:cNvPr>
            <p:cNvSpPr txBox="1"/>
            <p:nvPr/>
          </p:nvSpPr>
          <p:spPr>
            <a:xfrm>
              <a:off x="919493" y="1637040"/>
              <a:ext cx="5119041" cy="307777"/>
            </a:xfrm>
            <a:prstGeom prst="rect">
              <a:avLst/>
            </a:prstGeom>
            <a:noFill/>
          </p:spPr>
          <p:txBody>
            <a:bodyPr wrap="square" rtlCol="0">
              <a:spAutoFit/>
            </a:bodyPr>
            <a:lstStyle>
              <a:defPPr>
                <a:defRPr lang="zh-CN"/>
              </a:defPPr>
              <a:lvl1pPr algn="just">
                <a:defRPr sz="1600">
                  <a:latin typeface="+mj-ea"/>
                  <a:ea typeface="+mj-ea"/>
                </a:defRPr>
              </a:lvl1pPr>
            </a:lstStyle>
            <a:p>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读</a:t>
              </a:r>
              <a:r>
                <a:rPr lang="en-US" altLang="zh-CN"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写速度快，且查询速度不会因数据量的增长而下降</a:t>
              </a:r>
            </a:p>
          </p:txBody>
        </p:sp>
      </p:grpSp>
      <p:grpSp>
        <p:nvGrpSpPr>
          <p:cNvPr id="5" name="组合 4">
            <a:extLst>
              <a:ext uri="{FF2B5EF4-FFF2-40B4-BE49-F238E27FC236}">
                <a16:creationId xmlns:a16="http://schemas.microsoft.com/office/drawing/2014/main" id="{874FCDB5-2318-4080-9CD9-43474A8E2F7F}"/>
              </a:ext>
            </a:extLst>
          </p:cNvPr>
          <p:cNvGrpSpPr/>
          <p:nvPr/>
        </p:nvGrpSpPr>
        <p:grpSpPr>
          <a:xfrm>
            <a:off x="666750" y="2170534"/>
            <a:ext cx="5672548" cy="904259"/>
            <a:chOff x="666750" y="2170534"/>
            <a:chExt cx="5672548" cy="904259"/>
          </a:xfrm>
        </p:grpSpPr>
        <p:sp>
          <p:nvSpPr>
            <p:cNvPr id="65" name="íşľíḓè">
              <a:extLst>
                <a:ext uri="{FF2B5EF4-FFF2-40B4-BE49-F238E27FC236}">
                  <a16:creationId xmlns:a16="http://schemas.microsoft.com/office/drawing/2014/main" id="{7D443FDD-0FBF-4B08-95DE-F35EA1A8561A}"/>
                </a:ext>
              </a:extLst>
            </p:cNvPr>
            <p:cNvSpPr/>
            <p:nvPr/>
          </p:nvSpPr>
          <p:spPr>
            <a:xfrm>
              <a:off x="666750" y="2170534"/>
              <a:ext cx="5672548" cy="807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9368"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91" name="TextBox 19">
              <a:extLst>
                <a:ext uri="{FF2B5EF4-FFF2-40B4-BE49-F238E27FC236}">
                  <a16:creationId xmlns:a16="http://schemas.microsoft.com/office/drawing/2014/main" id="{111C1CB0-8E2B-401A-8373-D0DD87919B9C}"/>
                </a:ext>
              </a:extLst>
            </p:cNvPr>
            <p:cNvSpPr txBox="1"/>
            <p:nvPr/>
          </p:nvSpPr>
          <p:spPr>
            <a:xfrm>
              <a:off x="919493" y="2278194"/>
              <a:ext cx="4537410" cy="338554"/>
            </a:xfrm>
            <a:prstGeom prst="rect">
              <a:avLst/>
            </a:prstGeom>
            <a:noFill/>
          </p:spPr>
          <p:txBody>
            <a:bodyPr wrap="square" rtlCol="0">
              <a:spAutoFit/>
            </a:bodyPr>
            <a:lstStyle>
              <a:defPPr>
                <a:defRPr lang="zh-CN"/>
              </a:defPPr>
              <a:lvl1pPr algn="ctr">
                <a:defRPr sz="2000" b="1">
                  <a:solidFill>
                    <a:schemeClr val="tx2"/>
                  </a:solidFill>
                  <a:latin typeface="+mj-ea"/>
                  <a:ea typeface="+mj-ea"/>
                </a:defRPr>
              </a:lvl1pPr>
            </a:lstStyle>
            <a:p>
              <a:pPr algn="l"/>
              <a:r>
                <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灵活性</a:t>
              </a:r>
            </a:p>
          </p:txBody>
        </p:sp>
        <p:sp>
          <p:nvSpPr>
            <p:cNvPr id="92" name="TextBox 20">
              <a:extLst>
                <a:ext uri="{FF2B5EF4-FFF2-40B4-BE49-F238E27FC236}">
                  <a16:creationId xmlns:a16="http://schemas.microsoft.com/office/drawing/2014/main" id="{B2FBEA36-5DDF-4C91-B1F2-5C8DCB49DD60}"/>
                </a:ext>
              </a:extLst>
            </p:cNvPr>
            <p:cNvSpPr txBox="1"/>
            <p:nvPr/>
          </p:nvSpPr>
          <p:spPr>
            <a:xfrm>
              <a:off x="919493" y="2551573"/>
              <a:ext cx="4926767" cy="523220"/>
            </a:xfrm>
            <a:prstGeom prst="rect">
              <a:avLst/>
            </a:prstGeom>
            <a:noFill/>
          </p:spPr>
          <p:txBody>
            <a:bodyPr wrap="square" rtlCol="0">
              <a:spAutoFit/>
            </a:bodyPr>
            <a:lstStyle>
              <a:defPPr>
                <a:defRPr lang="zh-CN"/>
              </a:defPPr>
              <a:lvl1pPr algn="just">
                <a:defRPr sz="1600">
                  <a:latin typeface="+mj-ea"/>
                  <a:ea typeface="+mj-ea"/>
                </a:defRPr>
              </a:lvl1pPr>
            </a:lstStyle>
            <a:p>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具有很大的伸缩性和灵活性，数据库变更和迁移容易实现，所以能很好地适应需求变化。</a:t>
              </a:r>
            </a:p>
          </p:txBody>
        </p:sp>
        <p:sp>
          <p:nvSpPr>
            <p:cNvPr id="93" name="椭圆 92">
              <a:extLst>
                <a:ext uri="{FF2B5EF4-FFF2-40B4-BE49-F238E27FC236}">
                  <a16:creationId xmlns:a16="http://schemas.microsoft.com/office/drawing/2014/main" id="{E4CD3F42-74E6-4C5D-BF75-09E6D24BE740}"/>
                </a:ext>
              </a:extLst>
            </p:cNvPr>
            <p:cNvSpPr/>
            <p:nvPr/>
          </p:nvSpPr>
          <p:spPr>
            <a:xfrm flipV="1">
              <a:off x="882756" y="2398900"/>
              <a:ext cx="73473" cy="73473"/>
            </a:xfrm>
            <a:prstGeom prst="ellipse">
              <a:avLst/>
            </a:prstGeom>
            <a:solidFill>
              <a:srgbClr val="2CACC5"/>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16" name="组合 15">
            <a:extLst>
              <a:ext uri="{FF2B5EF4-FFF2-40B4-BE49-F238E27FC236}">
                <a16:creationId xmlns:a16="http://schemas.microsoft.com/office/drawing/2014/main" id="{A5F591E5-3EF1-4965-97A3-2A644EC83DCF}"/>
              </a:ext>
            </a:extLst>
          </p:cNvPr>
          <p:cNvGrpSpPr/>
          <p:nvPr/>
        </p:nvGrpSpPr>
        <p:grpSpPr>
          <a:xfrm>
            <a:off x="666750" y="3146284"/>
            <a:ext cx="6088404" cy="807600"/>
            <a:chOff x="666750" y="3146284"/>
            <a:chExt cx="6088404" cy="807600"/>
          </a:xfrm>
        </p:grpSpPr>
        <p:sp>
          <p:nvSpPr>
            <p:cNvPr id="64" name="íśliḑé">
              <a:extLst>
                <a:ext uri="{FF2B5EF4-FFF2-40B4-BE49-F238E27FC236}">
                  <a16:creationId xmlns:a16="http://schemas.microsoft.com/office/drawing/2014/main" id="{C1141026-1689-48AE-B80E-BC238E993942}"/>
                </a:ext>
              </a:extLst>
            </p:cNvPr>
            <p:cNvSpPr/>
            <p:nvPr/>
          </p:nvSpPr>
          <p:spPr>
            <a:xfrm>
              <a:off x="666750" y="3146284"/>
              <a:ext cx="6088404" cy="807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0560" y="21600"/>
                  </a:lnTo>
                  <a:lnTo>
                    <a:pt x="21600" y="10800"/>
                  </a:lnTo>
                  <a:lnTo>
                    <a:pt x="20560"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94" name="TextBox 19">
              <a:extLst>
                <a:ext uri="{FF2B5EF4-FFF2-40B4-BE49-F238E27FC236}">
                  <a16:creationId xmlns:a16="http://schemas.microsoft.com/office/drawing/2014/main" id="{E724FE6B-6063-4300-AEDA-6522C249E5FC}"/>
                </a:ext>
              </a:extLst>
            </p:cNvPr>
            <p:cNvSpPr txBox="1"/>
            <p:nvPr/>
          </p:nvSpPr>
          <p:spPr>
            <a:xfrm>
              <a:off x="956229" y="3263139"/>
              <a:ext cx="4008184" cy="338554"/>
            </a:xfrm>
            <a:prstGeom prst="rect">
              <a:avLst/>
            </a:prstGeom>
            <a:noFill/>
          </p:spPr>
          <p:txBody>
            <a:bodyPr wrap="square" rtlCol="0">
              <a:spAutoFit/>
            </a:bodyPr>
            <a:lstStyle>
              <a:defPPr>
                <a:defRPr lang="zh-CN"/>
              </a:defPPr>
              <a:lvl1pPr algn="ctr">
                <a:defRPr sz="2000" b="1">
                  <a:solidFill>
                    <a:schemeClr val="tx2"/>
                  </a:solidFill>
                  <a:latin typeface="+mj-ea"/>
                  <a:ea typeface="+mj-ea"/>
                </a:defRPr>
              </a:lvl1pPr>
            </a:lstStyle>
            <a:p>
              <a:pPr algn="l"/>
              <a:r>
                <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使用</a:t>
              </a:r>
              <a:r>
                <a:rPr lang="en-US" altLang="zh-CN"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CQL</a:t>
              </a:r>
              <a:r>
                <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语言操作</a:t>
              </a:r>
            </a:p>
          </p:txBody>
        </p:sp>
        <p:sp>
          <p:nvSpPr>
            <p:cNvPr id="95" name="TextBox 20">
              <a:extLst>
                <a:ext uri="{FF2B5EF4-FFF2-40B4-BE49-F238E27FC236}">
                  <a16:creationId xmlns:a16="http://schemas.microsoft.com/office/drawing/2014/main" id="{306AED39-1D33-45C7-A3C0-913F9A75101A}"/>
                </a:ext>
              </a:extLst>
            </p:cNvPr>
            <p:cNvSpPr txBox="1"/>
            <p:nvPr/>
          </p:nvSpPr>
          <p:spPr>
            <a:xfrm>
              <a:off x="919493" y="3536517"/>
              <a:ext cx="5119041" cy="307777"/>
            </a:xfrm>
            <a:prstGeom prst="rect">
              <a:avLst/>
            </a:prstGeom>
            <a:noFill/>
          </p:spPr>
          <p:txBody>
            <a:bodyPr wrap="square" rtlCol="0">
              <a:spAutoFit/>
            </a:bodyPr>
            <a:lstStyle>
              <a:defPPr>
                <a:defRPr lang="zh-CN"/>
              </a:defPPr>
              <a:lvl1pPr algn="just">
                <a:defRPr sz="1600">
                  <a:latin typeface="+mj-ea"/>
                  <a:ea typeface="+mj-ea"/>
                </a:defRPr>
              </a:lvl1pPr>
            </a:lstStyle>
            <a:p>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类</a:t>
              </a:r>
              <a:r>
                <a:rPr lang="en-US" altLang="zh-CN"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SQL</a:t>
              </a:r>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的</a:t>
              </a:r>
              <a:r>
                <a:rPr lang="en-US" altLang="zh-CN" sz="1400" dirty="0" err="1">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cql</a:t>
              </a:r>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语句易于查询</a:t>
              </a:r>
            </a:p>
          </p:txBody>
        </p:sp>
        <p:sp>
          <p:nvSpPr>
            <p:cNvPr id="96" name="椭圆 95">
              <a:extLst>
                <a:ext uri="{FF2B5EF4-FFF2-40B4-BE49-F238E27FC236}">
                  <a16:creationId xmlns:a16="http://schemas.microsoft.com/office/drawing/2014/main" id="{140D0BBC-FFC3-44F9-ABE8-6782781F6996}"/>
                </a:ext>
              </a:extLst>
            </p:cNvPr>
            <p:cNvSpPr/>
            <p:nvPr/>
          </p:nvSpPr>
          <p:spPr>
            <a:xfrm flipV="1">
              <a:off x="882756" y="3383845"/>
              <a:ext cx="73473" cy="73473"/>
            </a:xfrm>
            <a:prstGeom prst="ellipse">
              <a:avLst/>
            </a:prstGeom>
            <a:solidFill>
              <a:srgbClr val="2CACC5"/>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17" name="组合 16">
            <a:extLst>
              <a:ext uri="{FF2B5EF4-FFF2-40B4-BE49-F238E27FC236}">
                <a16:creationId xmlns:a16="http://schemas.microsoft.com/office/drawing/2014/main" id="{1BFFC2ED-CFD2-421E-833B-88E9B736EA95}"/>
              </a:ext>
            </a:extLst>
          </p:cNvPr>
          <p:cNvGrpSpPr/>
          <p:nvPr/>
        </p:nvGrpSpPr>
        <p:grpSpPr>
          <a:xfrm>
            <a:off x="666750" y="4123255"/>
            <a:ext cx="5672548" cy="807601"/>
            <a:chOff x="666750" y="4123255"/>
            <a:chExt cx="5672548" cy="807601"/>
          </a:xfrm>
        </p:grpSpPr>
        <p:sp>
          <p:nvSpPr>
            <p:cNvPr id="45" name="îṩḻïḋè">
              <a:extLst>
                <a:ext uri="{FF2B5EF4-FFF2-40B4-BE49-F238E27FC236}">
                  <a16:creationId xmlns:a16="http://schemas.microsoft.com/office/drawing/2014/main" id="{A7CC8DB4-269E-4230-919D-50E9D6E315FB}"/>
                </a:ext>
              </a:extLst>
            </p:cNvPr>
            <p:cNvSpPr/>
            <p:nvPr/>
          </p:nvSpPr>
          <p:spPr>
            <a:xfrm>
              <a:off x="666750" y="4123255"/>
              <a:ext cx="5672548" cy="807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9368" y="21600"/>
                  </a:lnTo>
                  <a:lnTo>
                    <a:pt x="21600"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97" name="TextBox 19">
              <a:extLst>
                <a:ext uri="{FF2B5EF4-FFF2-40B4-BE49-F238E27FC236}">
                  <a16:creationId xmlns:a16="http://schemas.microsoft.com/office/drawing/2014/main" id="{FC97FCDA-ECA2-4AE5-AE2C-1C9BB50BBFC2}"/>
                </a:ext>
              </a:extLst>
            </p:cNvPr>
            <p:cNvSpPr txBox="1"/>
            <p:nvPr/>
          </p:nvSpPr>
          <p:spPr>
            <a:xfrm>
              <a:off x="919491" y="4242209"/>
              <a:ext cx="3092069" cy="338554"/>
            </a:xfrm>
            <a:prstGeom prst="rect">
              <a:avLst/>
            </a:prstGeom>
            <a:noFill/>
          </p:spPr>
          <p:txBody>
            <a:bodyPr wrap="square" rtlCol="0">
              <a:spAutoFit/>
            </a:bodyPr>
            <a:lstStyle>
              <a:defPPr>
                <a:defRPr lang="zh-CN"/>
              </a:defPPr>
              <a:lvl1pPr algn="ctr">
                <a:defRPr sz="2000" b="1">
                  <a:solidFill>
                    <a:schemeClr val="tx2"/>
                  </a:solidFill>
                  <a:latin typeface="+mj-ea"/>
                  <a:ea typeface="+mj-ea"/>
                </a:defRPr>
              </a:lvl1pPr>
            </a:lstStyle>
            <a:p>
              <a:pPr algn="l"/>
              <a:r>
                <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支持索引和</a:t>
              </a:r>
              <a:r>
                <a:rPr lang="en-US" altLang="zh-CN"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ACID</a:t>
              </a:r>
              <a:endPar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98" name="TextBox 20">
              <a:extLst>
                <a:ext uri="{FF2B5EF4-FFF2-40B4-BE49-F238E27FC236}">
                  <a16:creationId xmlns:a16="http://schemas.microsoft.com/office/drawing/2014/main" id="{8419B540-361A-4D3E-A299-EC5C1C80832A}"/>
                </a:ext>
              </a:extLst>
            </p:cNvPr>
            <p:cNvSpPr txBox="1"/>
            <p:nvPr/>
          </p:nvSpPr>
          <p:spPr>
            <a:xfrm>
              <a:off x="919494" y="4515587"/>
              <a:ext cx="4435356" cy="307777"/>
            </a:xfrm>
            <a:prstGeom prst="rect">
              <a:avLst/>
            </a:prstGeom>
            <a:noFill/>
          </p:spPr>
          <p:txBody>
            <a:bodyPr wrap="square" rtlCol="0">
              <a:spAutoFit/>
            </a:bodyPr>
            <a:lstStyle>
              <a:defPPr>
                <a:defRPr lang="zh-CN"/>
              </a:defPPr>
              <a:lvl1pPr algn="just">
                <a:defRPr sz="1600">
                  <a:latin typeface="+mj-ea"/>
                  <a:ea typeface="+mj-ea"/>
                </a:defRPr>
              </a:lvl1pPr>
            </a:lstStyle>
            <a:p>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支持设置索引提高效率</a:t>
              </a:r>
            </a:p>
          </p:txBody>
        </p:sp>
        <p:sp>
          <p:nvSpPr>
            <p:cNvPr id="99" name="椭圆 98">
              <a:extLst>
                <a:ext uri="{FF2B5EF4-FFF2-40B4-BE49-F238E27FC236}">
                  <a16:creationId xmlns:a16="http://schemas.microsoft.com/office/drawing/2014/main" id="{429D766B-DA4F-4056-8602-DDAABE955D78}"/>
                </a:ext>
              </a:extLst>
            </p:cNvPr>
            <p:cNvSpPr/>
            <p:nvPr/>
          </p:nvSpPr>
          <p:spPr>
            <a:xfrm flipV="1">
              <a:off x="882756" y="4362915"/>
              <a:ext cx="73473" cy="73473"/>
            </a:xfrm>
            <a:prstGeom prst="ellipse">
              <a:avLst/>
            </a:prstGeom>
            <a:solidFill>
              <a:srgbClr val="2CACC5"/>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18" name="组合 17">
            <a:extLst>
              <a:ext uri="{FF2B5EF4-FFF2-40B4-BE49-F238E27FC236}">
                <a16:creationId xmlns:a16="http://schemas.microsoft.com/office/drawing/2014/main" id="{26DA3A73-3B88-45E0-B0E7-75D1314691AF}"/>
              </a:ext>
            </a:extLst>
          </p:cNvPr>
          <p:cNvGrpSpPr/>
          <p:nvPr/>
        </p:nvGrpSpPr>
        <p:grpSpPr>
          <a:xfrm>
            <a:off x="666750" y="5100227"/>
            <a:ext cx="5371784" cy="807600"/>
            <a:chOff x="666750" y="5100227"/>
            <a:chExt cx="5371784" cy="807600"/>
          </a:xfrm>
        </p:grpSpPr>
        <p:sp>
          <p:nvSpPr>
            <p:cNvPr id="63" name="ïṥļíḍè">
              <a:extLst>
                <a:ext uri="{FF2B5EF4-FFF2-40B4-BE49-F238E27FC236}">
                  <a16:creationId xmlns:a16="http://schemas.microsoft.com/office/drawing/2014/main" id="{47359418-D406-4144-A758-D2B24036895E}"/>
                </a:ext>
              </a:extLst>
            </p:cNvPr>
            <p:cNvSpPr/>
            <p:nvPr/>
          </p:nvSpPr>
          <p:spPr>
            <a:xfrm>
              <a:off x="666750" y="5100227"/>
              <a:ext cx="4963374" cy="807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9049" y="21600"/>
                  </a:lnTo>
                  <a:lnTo>
                    <a:pt x="21600"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00" name="TextBox 19">
              <a:extLst>
                <a:ext uri="{FF2B5EF4-FFF2-40B4-BE49-F238E27FC236}">
                  <a16:creationId xmlns:a16="http://schemas.microsoft.com/office/drawing/2014/main" id="{D2561FD8-0F4D-4363-A906-990932E3C2F8}"/>
                </a:ext>
              </a:extLst>
            </p:cNvPr>
            <p:cNvSpPr txBox="1"/>
            <p:nvPr/>
          </p:nvSpPr>
          <p:spPr>
            <a:xfrm>
              <a:off x="919492" y="5211904"/>
              <a:ext cx="1612822" cy="338554"/>
            </a:xfrm>
            <a:prstGeom prst="rect">
              <a:avLst/>
            </a:prstGeom>
            <a:noFill/>
          </p:spPr>
          <p:txBody>
            <a:bodyPr wrap="square" rtlCol="0">
              <a:spAutoFit/>
            </a:bodyPr>
            <a:lstStyle>
              <a:defPPr>
                <a:defRPr lang="zh-CN"/>
              </a:defPPr>
              <a:lvl1pPr algn="ctr">
                <a:defRPr sz="2000" b="1">
                  <a:solidFill>
                    <a:schemeClr val="tx2"/>
                  </a:solidFill>
                  <a:latin typeface="+mj-ea"/>
                  <a:ea typeface="+mj-ea"/>
                </a:defRPr>
              </a:lvl1pPr>
            </a:lstStyle>
            <a:p>
              <a:pPr algn="l"/>
              <a:r>
                <a:rPr lang="en-US" altLang="zh-CN"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python</a:t>
              </a:r>
              <a:r>
                <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接口</a:t>
              </a:r>
            </a:p>
          </p:txBody>
        </p:sp>
        <p:sp>
          <p:nvSpPr>
            <p:cNvPr id="101" name="TextBox 20">
              <a:extLst>
                <a:ext uri="{FF2B5EF4-FFF2-40B4-BE49-F238E27FC236}">
                  <a16:creationId xmlns:a16="http://schemas.microsoft.com/office/drawing/2014/main" id="{0CC729BA-8708-47FF-B03D-D0E92F041913}"/>
                </a:ext>
              </a:extLst>
            </p:cNvPr>
            <p:cNvSpPr txBox="1"/>
            <p:nvPr/>
          </p:nvSpPr>
          <p:spPr>
            <a:xfrm>
              <a:off x="919493" y="5485282"/>
              <a:ext cx="5119041" cy="307777"/>
            </a:xfrm>
            <a:prstGeom prst="rect">
              <a:avLst/>
            </a:prstGeom>
            <a:noFill/>
          </p:spPr>
          <p:txBody>
            <a:bodyPr wrap="square" rtlCol="0">
              <a:spAutoFit/>
            </a:bodyPr>
            <a:lstStyle>
              <a:defPPr>
                <a:defRPr lang="zh-CN"/>
              </a:defPPr>
              <a:lvl1pPr algn="just">
                <a:defRPr sz="1600">
                  <a:latin typeface="+mj-ea"/>
                  <a:ea typeface="+mj-ea"/>
                </a:defRPr>
              </a:lvl1pPr>
            </a:lstStyle>
            <a:p>
              <a:r>
                <a:rPr lang="en-US" altLang="zh-CN"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py2neo</a:t>
              </a:r>
              <a:endPar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02" name="椭圆 101">
              <a:extLst>
                <a:ext uri="{FF2B5EF4-FFF2-40B4-BE49-F238E27FC236}">
                  <a16:creationId xmlns:a16="http://schemas.microsoft.com/office/drawing/2014/main" id="{F34304D8-2DB2-4C20-8852-6B84561B63C8}"/>
                </a:ext>
              </a:extLst>
            </p:cNvPr>
            <p:cNvSpPr/>
            <p:nvPr/>
          </p:nvSpPr>
          <p:spPr>
            <a:xfrm flipV="1">
              <a:off x="882756" y="5332610"/>
              <a:ext cx="73473" cy="73473"/>
            </a:xfrm>
            <a:prstGeom prst="ellipse">
              <a:avLst/>
            </a:prstGeom>
            <a:solidFill>
              <a:srgbClr val="2CACC5"/>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48" name="组合 47"/>
          <p:cNvGrpSpPr/>
          <p:nvPr/>
        </p:nvGrpSpPr>
        <p:grpSpPr>
          <a:xfrm>
            <a:off x="1" y="240001"/>
            <a:ext cx="2591898" cy="523220"/>
            <a:chOff x="1" y="378896"/>
            <a:chExt cx="2591898" cy="523220"/>
          </a:xfrm>
        </p:grpSpPr>
        <p:sp>
          <p:nvSpPr>
            <p:cNvPr id="49" name="文本框 48">
              <a:extLst>
                <a:ext uri="{FF2B5EF4-FFF2-40B4-BE49-F238E27FC236}">
                  <a16:creationId xmlns:a16="http://schemas.microsoft.com/office/drawing/2014/main" id="{A69D84BD-995A-40F3-9245-3A112D8B3EAF}"/>
                </a:ext>
              </a:extLst>
            </p:cNvPr>
            <p:cNvSpPr txBox="1"/>
            <p:nvPr/>
          </p:nvSpPr>
          <p:spPr>
            <a:xfrm>
              <a:off x="611870" y="378896"/>
              <a:ext cx="1980029" cy="523220"/>
            </a:xfrm>
            <a:prstGeom prst="rect">
              <a:avLst/>
            </a:prstGeom>
            <a:noFill/>
          </p:spPr>
          <p:txBody>
            <a:bodyPr wrap="none" rtlCol="0">
              <a:spAutoFit/>
              <a:scene3d>
                <a:camera prst="orthographicFront"/>
                <a:lightRig rig="threePt" dir="t"/>
              </a:scene3d>
              <a:sp3d contourW="12700"/>
            </a:bodyPr>
            <a:lstStyle/>
            <a:p>
              <a:pPr lvl="0" defTabSz="457200"/>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数据库特点</a:t>
              </a:r>
            </a:p>
          </p:txBody>
        </p:sp>
        <p:grpSp>
          <p:nvGrpSpPr>
            <p:cNvPr id="50" name="组合 49"/>
            <p:cNvGrpSpPr/>
            <p:nvPr/>
          </p:nvGrpSpPr>
          <p:grpSpPr>
            <a:xfrm>
              <a:off x="1" y="425063"/>
              <a:ext cx="529962" cy="430887"/>
              <a:chOff x="1" y="363398"/>
              <a:chExt cx="529962" cy="430887"/>
            </a:xfrm>
          </p:grpSpPr>
          <p:sp>
            <p:nvSpPr>
              <p:cNvPr id="51" name="矩形 50">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2" name="矩形 51">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53" name="组合 52">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54" name="矩形 53">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5" name="平行四边形 54">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6" name="平行四边形 55">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7" name="平行四边形 56">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Tree>
    <p:extLst>
      <p:ext uri="{BB962C8B-B14F-4D97-AF65-F5344CB8AC3E}">
        <p14:creationId xmlns:p14="http://schemas.microsoft.com/office/powerpoint/2010/main" val="42115604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0-#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0-#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par>
                          <p:cTn id="33" fill="hold">
                            <p:stCondLst>
                              <p:cond delay="3000"/>
                            </p:stCondLst>
                            <p:childTnLst>
                              <p:par>
                                <p:cTn id="34" presetID="42"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 y="240001"/>
            <a:ext cx="1974743" cy="523220"/>
            <a:chOff x="1" y="378896"/>
            <a:chExt cx="1974743" cy="523220"/>
          </a:xfrm>
        </p:grpSpPr>
        <p:sp>
          <p:nvSpPr>
            <p:cNvPr id="34" name="文本框 33">
              <a:extLst>
                <a:ext uri="{FF2B5EF4-FFF2-40B4-BE49-F238E27FC236}">
                  <a16:creationId xmlns:a16="http://schemas.microsoft.com/office/drawing/2014/main" id="{A69D84BD-995A-40F3-9245-3A112D8B3EAF}"/>
                </a:ext>
              </a:extLst>
            </p:cNvPr>
            <p:cNvSpPr txBox="1"/>
            <p:nvPr/>
          </p:nvSpPr>
          <p:spPr>
            <a:xfrm>
              <a:off x="611870" y="378896"/>
              <a:ext cx="1362874"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MySQL</a:t>
              </a:r>
              <a:endPar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nvGrpSpPr>
            <p:cNvPr id="35" name="组合 34"/>
            <p:cNvGrpSpPr/>
            <p:nvPr/>
          </p:nvGrpSpPr>
          <p:grpSpPr>
            <a:xfrm>
              <a:off x="1" y="425063"/>
              <a:ext cx="529962" cy="430887"/>
              <a:chOff x="1" y="363398"/>
              <a:chExt cx="529962" cy="430887"/>
            </a:xfrm>
          </p:grpSpPr>
          <p:sp>
            <p:nvSpPr>
              <p:cNvPr id="36" name="矩形 3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7" name="矩形 3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38" name="组合 37">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39" name="矩形 38">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5" name="平行四边形 44">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6" name="平行四边形 45">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7" name="平行四边形 46">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pic>
        <p:nvPicPr>
          <p:cNvPr id="4" name="图片 3">
            <a:extLst>
              <a:ext uri="{FF2B5EF4-FFF2-40B4-BE49-F238E27FC236}">
                <a16:creationId xmlns:a16="http://schemas.microsoft.com/office/drawing/2014/main" id="{AC27B970-1EA7-4ABD-A686-141ED611E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9437" y="1144413"/>
            <a:ext cx="6700546" cy="4142156"/>
          </a:xfrm>
          <a:prstGeom prst="rect">
            <a:avLst/>
          </a:prstGeom>
          <a:effectLst>
            <a:outerShdw blurRad="304800" dist="38100" dir="8100000" sx="104000" sy="104000" algn="tr" rotWithShape="0">
              <a:prstClr val="black">
                <a:alpha val="40000"/>
              </a:prstClr>
            </a:outerShdw>
          </a:effectLst>
        </p:spPr>
      </p:pic>
    </p:spTree>
    <p:extLst>
      <p:ext uri="{BB962C8B-B14F-4D97-AF65-F5344CB8AC3E}">
        <p14:creationId xmlns:p14="http://schemas.microsoft.com/office/powerpoint/2010/main" val="26823362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1809</TotalTime>
  <Words>3814</Words>
  <Application>Microsoft Office PowerPoint</Application>
  <PresentationFormat>宽屏</PresentationFormat>
  <Paragraphs>315</Paragraphs>
  <Slides>28</Slides>
  <Notes>28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-apple-system</vt:lpstr>
      <vt:lpstr>PingFangSC</vt:lpstr>
      <vt:lpstr>等线</vt:lpstr>
      <vt:lpstr>等线 Light</vt:lpstr>
      <vt:lpstr>微软雅黑</vt:lpstr>
      <vt:lpstr>Agency FB</vt:lpstr>
      <vt:lpstr>Arial</vt:lpstr>
      <vt:lpstr>Century Gothic</vt:lpstr>
      <vt:lpstr>Courier New</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执念.</dc:creator>
  <cp:lastModifiedBy>Ezra</cp:lastModifiedBy>
  <cp:revision>218</cp:revision>
  <dcterms:created xsi:type="dcterms:W3CDTF">2018-12-17T05:54:05Z</dcterms:created>
  <dcterms:modified xsi:type="dcterms:W3CDTF">2020-11-16T03:58:18Z</dcterms:modified>
</cp:coreProperties>
</file>