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4" r:id="rId2"/>
    <p:sldId id="308" r:id="rId3"/>
    <p:sldId id="358" r:id="rId4"/>
    <p:sldId id="322" r:id="rId5"/>
    <p:sldId id="340" r:id="rId6"/>
    <p:sldId id="286" r:id="rId7"/>
    <p:sldId id="328" r:id="rId8"/>
    <p:sldId id="327" r:id="rId9"/>
    <p:sldId id="326" r:id="rId10"/>
    <p:sldId id="360" r:id="rId11"/>
    <p:sldId id="309" r:id="rId12"/>
    <p:sldId id="359" r:id="rId13"/>
    <p:sldId id="316" r:id="rId14"/>
    <p:sldId id="335" r:id="rId15"/>
    <p:sldId id="319" r:id="rId16"/>
    <p:sldId id="363" r:id="rId17"/>
    <p:sldId id="355" r:id="rId18"/>
    <p:sldId id="350" r:id="rId19"/>
    <p:sldId id="332" r:id="rId20"/>
    <p:sldId id="312" r:id="rId21"/>
    <p:sldId id="356" r:id="rId22"/>
    <p:sldId id="345" r:id="rId23"/>
    <p:sldId id="362" r:id="rId24"/>
    <p:sldId id="334" r:id="rId25"/>
    <p:sldId id="352" r:id="rId26"/>
    <p:sldId id="320" r:id="rId27"/>
    <p:sldId id="357" r:id="rId28"/>
    <p:sldId id="339" r:id="rId29"/>
    <p:sldId id="338" r:id="rId30"/>
    <p:sldId id="337" r:id="rId31"/>
    <p:sldId id="348" r:id="rId32"/>
    <p:sldId id="336" r:id="rId33"/>
    <p:sldId id="311" r:id="rId34"/>
  </p:sldIdLst>
  <p:sldSz cx="9144000" cy="5143500" type="screen16x9"/>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0F3F8"/>
    <a:srgbClr val="295992"/>
    <a:srgbClr val="2B5A93"/>
    <a:srgbClr val="C0504D"/>
    <a:srgbClr val="0070C0"/>
    <a:srgbClr val="001F31"/>
    <a:srgbClr val="772E01"/>
    <a:srgbClr val="893402"/>
    <a:srgbClr val="0C3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82133" autoAdjust="0"/>
  </p:normalViewPr>
  <p:slideViewPr>
    <p:cSldViewPr>
      <p:cViewPr varScale="1">
        <p:scale>
          <a:sx n="124" d="100"/>
          <a:sy n="124" d="100"/>
        </p:scale>
        <p:origin x="1488" y="102"/>
      </p:cViewPr>
      <p:guideLst>
        <p:guide orient="horz" pos="2160"/>
        <p:guide pos="2880"/>
        <p:guide orient="horz" pos="1620"/>
      </p:guideLst>
    </p:cSldViewPr>
  </p:slideViewPr>
  <p:outlineViewPr>
    <p:cViewPr>
      <p:scale>
        <a:sx n="33" d="100"/>
        <a:sy n="33" d="100"/>
      </p:scale>
      <p:origin x="0" y="-29"/>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2976" y="4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9140EFEB-99FA-4EE8-957F-474F1373C662}" type="datetimeFigureOut">
              <a:rPr lang="en-US" smtClean="0"/>
              <a:t>5/10/2023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2690409-C501-41B8-9539-185090E712D6}" type="slidenum">
              <a:rPr lang="en-US" smtClean="0"/>
              <a:t>‹#›</a:t>
            </a:fld>
            <a:endParaRPr lang="en-US" dirty="0"/>
          </a:p>
        </p:txBody>
      </p:sp>
    </p:spTree>
    <p:extLst>
      <p:ext uri="{BB962C8B-B14F-4D97-AF65-F5344CB8AC3E}">
        <p14:creationId xmlns:p14="http://schemas.microsoft.com/office/powerpoint/2010/main" val="11094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goal today is to provide you with a look</a:t>
            </a:r>
            <a:r>
              <a:rPr lang="en-US" sz="1200" kern="1200" baseline="0" dirty="0">
                <a:solidFill>
                  <a:schemeClr val="tx1"/>
                </a:solidFill>
                <a:effectLst/>
                <a:latin typeface="+mn-lt"/>
                <a:ea typeface="+mn-ea"/>
                <a:cs typeface="+mn-cs"/>
              </a:rPr>
              <a:t> at </a:t>
            </a:r>
            <a:r>
              <a:rPr lang="en-US" sz="1200" kern="1200" dirty="0">
                <a:solidFill>
                  <a:schemeClr val="tx1"/>
                </a:solidFill>
                <a:effectLst/>
                <a:latin typeface="+mn-lt"/>
                <a:ea typeface="+mn-ea"/>
                <a:cs typeface="+mn-cs"/>
              </a:rPr>
              <a:t>America’s Navy – </a:t>
            </a:r>
            <a:r>
              <a:rPr lang="en-US" sz="1200" b="1" kern="1200" dirty="0">
                <a:solidFill>
                  <a:schemeClr val="tx1"/>
                </a:solidFill>
                <a:effectLst/>
                <a:latin typeface="+mn-lt"/>
                <a:ea typeface="+mn-ea"/>
                <a:cs typeface="+mn-cs"/>
              </a:rPr>
              <a:t>YOUR</a:t>
            </a:r>
            <a:r>
              <a:rPr lang="en-US" sz="1200" kern="1200" dirty="0">
                <a:solidFill>
                  <a:schemeClr val="tx1"/>
                </a:solidFill>
                <a:effectLst/>
                <a:latin typeface="+mn-lt"/>
                <a:ea typeface="+mn-ea"/>
                <a:cs typeface="+mn-cs"/>
              </a:rPr>
              <a:t> Navy – and our enduring mission to protect and defend America and its interests worldwide.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 say </a:t>
            </a:r>
            <a:r>
              <a:rPr lang="en-US" sz="1200" b="1" kern="1200" dirty="0">
                <a:solidFill>
                  <a:schemeClr val="tx1"/>
                </a:solidFill>
                <a:effectLst/>
                <a:latin typeface="+mn-lt"/>
                <a:ea typeface="+mn-ea"/>
                <a:cs typeface="+mn-cs"/>
              </a:rPr>
              <a:t>"enduring"</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because the mission of America's Navy has endured since the very beginnings of our nation.</a:t>
            </a:r>
            <a:endParaRPr lang="en-US" dirty="0"/>
          </a:p>
        </p:txBody>
      </p:sp>
      <p:sp>
        <p:nvSpPr>
          <p:cNvPr id="4" name="Slide Number Placeholder 3"/>
          <p:cNvSpPr>
            <a:spLocks noGrp="1"/>
          </p:cNvSpPr>
          <p:nvPr>
            <p:ph type="sldNum" sz="quarter" idx="10"/>
          </p:nvPr>
        </p:nvSpPr>
        <p:spPr/>
        <p:txBody>
          <a:bodyPr/>
          <a:lstStyle/>
          <a:p>
            <a:fld id="{42690409-C501-41B8-9539-185090E712D6}" type="slidenum">
              <a:rPr lang="en-US" smtClean="0"/>
              <a:t>1</a:t>
            </a:fld>
            <a:endParaRPr lang="en-US" dirty="0"/>
          </a:p>
        </p:txBody>
      </p:sp>
    </p:spTree>
    <p:extLst>
      <p:ext uri="{BB962C8B-B14F-4D97-AF65-F5344CB8AC3E}">
        <p14:creationId xmlns:p14="http://schemas.microsoft.com/office/powerpoint/2010/main" val="2035465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kern="1200" baseline="0" dirty="0">
                <a:solidFill>
                  <a:schemeClr val="tx1"/>
                </a:solidFill>
              </a:rPr>
              <a:t>The Navy is America’s primary forward deployed force. Because we’re constantly improving and enhancing our lethality and because we’re investing time and resources into increasing our capabilities, your Navy continues to be the most effective global maneuver force in the world. What does that mean? It means that as great power competitors—such as China and Russia—attempt to remake the rules and to disrupt free trade and interfere with our right to sail the world’s oceans, the Navy stands ready to </a:t>
            </a:r>
            <a:r>
              <a:rPr lang="en-US" b="1" i="0" u="none" strike="noStrike" kern="1200" baseline="0" dirty="0">
                <a:solidFill>
                  <a:schemeClr val="tx1"/>
                </a:solidFill>
              </a:rPr>
              <a:t>compete</a:t>
            </a:r>
            <a:r>
              <a:rPr lang="en-US" b="0" i="0" u="none" strike="noStrike" kern="1200" baseline="0" dirty="0">
                <a:solidFill>
                  <a:schemeClr val="tx1"/>
                </a:solidFill>
              </a:rPr>
              <a:t> with those forces when called upon, to </a:t>
            </a:r>
            <a:r>
              <a:rPr lang="en-US" b="1" i="0" u="none" strike="noStrike" kern="1200" baseline="0" dirty="0">
                <a:solidFill>
                  <a:schemeClr val="tx1"/>
                </a:solidFill>
              </a:rPr>
              <a:t>deter</a:t>
            </a:r>
            <a:r>
              <a:rPr lang="en-US" b="0" i="0" u="none" strike="noStrike" kern="1200" baseline="0" dirty="0">
                <a:solidFill>
                  <a:schemeClr val="tx1"/>
                </a:solidFill>
              </a:rPr>
              <a:t> them from even trying to challenge us, and, when it becomes necessary, to </a:t>
            </a:r>
            <a:r>
              <a:rPr lang="en-US" b="1" i="0" u="none" strike="noStrike" kern="1200" baseline="0" dirty="0">
                <a:solidFill>
                  <a:schemeClr val="tx1"/>
                </a:solidFill>
              </a:rPr>
              <a:t>win</a:t>
            </a:r>
            <a:r>
              <a:rPr lang="en-US" b="0" i="0" u="none" strike="noStrike" kern="1200" baseline="0" dirty="0">
                <a:solidFill>
                  <a:schemeClr val="tx1"/>
                </a:solidFill>
              </a:rPr>
              <a:t> every challenge that arises. </a:t>
            </a:r>
          </a:p>
          <a:p>
            <a:endParaRPr lang="en-US" b="0" i="0" u="none" strike="noStrike" kern="1200" baseline="0" dirty="0">
              <a:solidFill>
                <a:schemeClr val="tx1"/>
              </a:solidFill>
            </a:endParaRPr>
          </a:p>
          <a:p>
            <a:r>
              <a:rPr lang="en-US" b="0" i="0" u="none" strike="noStrike" kern="1200" baseline="0" dirty="0">
                <a:solidFill>
                  <a:schemeClr val="tx1"/>
                </a:solidFill>
              </a:rPr>
              <a:t>Your Navy protects the American homeland and protects our economic prosperity by keeping the world’s oceans open for transit and open for business. We partner with other American forces to meet these challenges, to maintain our maritime superiority, to protect the American homeland, and to protect our economic prosperity.</a:t>
            </a:r>
            <a:endParaRPr lang="en-US" strike="noStrike" dirty="0"/>
          </a:p>
        </p:txBody>
      </p:sp>
      <p:sp>
        <p:nvSpPr>
          <p:cNvPr id="4" name="Slide Number Placeholder 3"/>
          <p:cNvSpPr>
            <a:spLocks noGrp="1"/>
          </p:cNvSpPr>
          <p:nvPr>
            <p:ph type="sldNum" sz="quarter" idx="10"/>
          </p:nvPr>
        </p:nvSpPr>
        <p:spPr/>
        <p:txBody>
          <a:bodyPr/>
          <a:lstStyle/>
          <a:p>
            <a:fld id="{42690409-C501-41B8-9539-185090E712D6}" type="slidenum">
              <a:rPr lang="en-US" smtClean="0"/>
              <a:t>10</a:t>
            </a:fld>
            <a:endParaRPr lang="en-US" dirty="0"/>
          </a:p>
        </p:txBody>
      </p:sp>
    </p:spTree>
    <p:extLst>
      <p:ext uri="{BB962C8B-B14F-4D97-AF65-F5344CB8AC3E}">
        <p14:creationId xmlns:p14="http://schemas.microsoft.com/office/powerpoint/2010/main" val="999083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building </a:t>
            </a:r>
            <a:r>
              <a:rPr lang="en-US" sz="1200" b="1" kern="1200" dirty="0">
                <a:solidFill>
                  <a:schemeClr val="tx1"/>
                </a:solidFill>
                <a:effectLst/>
                <a:latin typeface="+mn-lt"/>
                <a:ea typeface="+mn-ea"/>
                <a:cs typeface="+mn-cs"/>
              </a:rPr>
              <a:t>the Navy the Nation</a:t>
            </a:r>
            <a:r>
              <a:rPr lang="en-US" sz="1200" b="1" kern="1200" baseline="0" dirty="0">
                <a:solidFill>
                  <a:schemeClr val="tx1"/>
                </a:solidFill>
                <a:effectLst/>
                <a:latin typeface="+mn-lt"/>
                <a:ea typeface="+mn-ea"/>
                <a:cs typeface="+mn-cs"/>
              </a:rPr>
              <a:t> Needs</a:t>
            </a:r>
            <a:r>
              <a:rPr lang="en-US" sz="1200" kern="1200" baseline="0" dirty="0">
                <a:solidFill>
                  <a:schemeClr val="tx1"/>
                </a:solidFill>
                <a:effectLst/>
                <a:latin typeface="+mn-lt"/>
                <a:ea typeface="+mn-ea"/>
                <a:cs typeface="+mn-cs"/>
              </a:rPr>
              <a:t>, t</a:t>
            </a:r>
            <a:r>
              <a:rPr lang="en-US" sz="1200" kern="1200" dirty="0">
                <a:solidFill>
                  <a:schemeClr val="tx1"/>
                </a:solidFill>
                <a:effectLst/>
                <a:latin typeface="+mn-lt"/>
                <a:ea typeface="+mn-ea"/>
                <a:cs typeface="+mn-cs"/>
              </a:rPr>
              <a:t>he Navy</a:t>
            </a:r>
            <a:r>
              <a:rPr lang="en-US" sz="1200" kern="1200" baseline="0" dirty="0">
                <a:solidFill>
                  <a:schemeClr val="tx1"/>
                </a:solidFill>
                <a:effectLst/>
                <a:latin typeface="+mn-lt"/>
                <a:ea typeface="+mn-ea"/>
                <a:cs typeface="+mn-cs"/>
              </a:rPr>
              <a:t> has identified that our</a:t>
            </a:r>
            <a:r>
              <a:rPr lang="en-US" sz="1200" kern="1200" dirty="0">
                <a:solidFill>
                  <a:schemeClr val="tx1"/>
                </a:solidFill>
                <a:effectLst/>
                <a:latin typeface="+mn-lt"/>
                <a:ea typeface="+mn-ea"/>
                <a:cs typeface="+mn-cs"/>
              </a:rPr>
              <a:t> top priorities are to</a:t>
            </a:r>
            <a:r>
              <a:rPr lang="en-US" sz="1200" kern="1200" baseline="0" dirty="0">
                <a:solidFill>
                  <a:schemeClr val="tx1"/>
                </a:solidFill>
                <a:effectLst/>
                <a:latin typeface="+mn-lt"/>
                <a:ea typeface="+mn-ea"/>
                <a:cs typeface="+mn-cs"/>
              </a:rPr>
              <a:t> continually strengthen </a:t>
            </a:r>
            <a:r>
              <a:rPr lang="en-US" sz="1200" b="1" kern="1200" dirty="0">
                <a:solidFill>
                  <a:schemeClr val="tx1"/>
                </a:solidFill>
                <a:effectLst/>
                <a:latin typeface="+mn-lt"/>
                <a:ea typeface="+mn-ea"/>
                <a:cs typeface="+mn-cs"/>
              </a:rPr>
              <a:t>our People, our Capabilities, and our Processes</a:t>
            </a:r>
            <a:r>
              <a:rPr lang="en-US" sz="1200" kern="1200" dirty="0">
                <a:solidFill>
                  <a:schemeClr val="tx1"/>
                </a:solidFill>
                <a:effectLst/>
                <a:latin typeface="+mn-lt"/>
                <a:ea typeface="+mn-ea"/>
                <a:cs typeface="+mn-cs"/>
              </a:rPr>
              <a:t>. By focusing on speed, value, results, and partnerships,</a:t>
            </a:r>
            <a:r>
              <a:rPr lang="en-US" sz="1200" kern="1200" baseline="0" dirty="0">
                <a:solidFill>
                  <a:schemeClr val="tx1"/>
                </a:solidFill>
                <a:effectLst/>
                <a:latin typeface="+mn-lt"/>
                <a:ea typeface="+mn-ea"/>
                <a:cs typeface="+mn-cs"/>
              </a:rPr>
              <a:t> we’re making sure our forces are strong enough to provide the American people with</a:t>
            </a:r>
            <a:r>
              <a:rPr lang="en-US" sz="1200" kern="1200" dirty="0">
                <a:solidFill>
                  <a:schemeClr val="tx1"/>
                </a:solidFill>
                <a:effectLst/>
                <a:latin typeface="+mn-lt"/>
                <a:ea typeface="+mn-ea"/>
                <a:cs typeface="+mn-cs"/>
              </a:rPr>
              <a:t> the modern fleet we need to stay on top.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Today, there are </a:t>
            </a:r>
            <a:r>
              <a:rPr lang="en-US" sz="1200" b="1" kern="1200" dirty="0">
                <a:solidFill>
                  <a:schemeClr val="tx1"/>
                </a:solidFill>
                <a:effectLst/>
                <a:latin typeface="+mn-lt"/>
                <a:ea typeface="+mn-ea"/>
                <a:cs typeface="+mn-cs"/>
              </a:rPr>
              <a:t>287 </a:t>
            </a:r>
            <a:r>
              <a:rPr lang="en-US" sz="1200" kern="1200" dirty="0">
                <a:solidFill>
                  <a:schemeClr val="tx1"/>
                </a:solidFill>
                <a:effectLst/>
                <a:latin typeface="+mn-lt"/>
                <a:ea typeface="+mn-ea"/>
                <a:cs typeface="+mn-cs"/>
              </a:rPr>
              <a:t>ships in the Navy’s battle force, </a:t>
            </a:r>
            <a:r>
              <a:rPr lang="en-US" sz="1200" b="1" kern="1200" dirty="0">
                <a:solidFill>
                  <a:schemeClr val="tx1"/>
                </a:solidFill>
                <a:effectLst/>
                <a:latin typeface="+mn-lt"/>
                <a:ea typeface="+mn-ea"/>
                <a:cs typeface="+mn-cs"/>
              </a:rPr>
              <a:t>nearly 100 </a:t>
            </a:r>
            <a:r>
              <a:rPr lang="en-US" sz="1200" kern="1200" dirty="0">
                <a:solidFill>
                  <a:schemeClr val="tx1"/>
                </a:solidFill>
                <a:effectLst/>
                <a:latin typeface="+mn-lt"/>
                <a:ea typeface="+mn-ea"/>
                <a:cs typeface="+mn-cs"/>
              </a:rPr>
              <a:t>of which are based overseas</a:t>
            </a:r>
            <a:r>
              <a:rPr lang="en-US" sz="1200" kern="1200" baseline="0" dirty="0">
                <a:solidFill>
                  <a:schemeClr val="tx1"/>
                </a:solidFill>
                <a:effectLst/>
                <a:latin typeface="+mn-lt"/>
                <a:ea typeface="+mn-ea"/>
                <a:cs typeface="+mn-cs"/>
              </a:rPr>
              <a:t> – what we call “forward-deployed” – in locations such as the Middle East, Europe or Japan</a:t>
            </a:r>
            <a:r>
              <a:rPr lang="en-US" sz="1200" kern="1200" dirty="0">
                <a:solidFill>
                  <a:schemeClr val="tx1"/>
                </a:solidFill>
                <a:effectLst/>
                <a:latin typeface="+mn-lt"/>
                <a:ea typeface="+mn-ea"/>
                <a:cs typeface="+mn-cs"/>
              </a:rPr>
              <a:t>. Of the Navy’s more than </a:t>
            </a:r>
            <a:r>
              <a:rPr lang="en-US" sz="1200" b="1" kern="1200" dirty="0">
                <a:solidFill>
                  <a:schemeClr val="tx1"/>
                </a:solidFill>
                <a:effectLst/>
                <a:latin typeface="+mn-lt"/>
                <a:ea typeface="+mn-ea"/>
                <a:cs typeface="+mn-cs"/>
              </a:rPr>
              <a:t>425,000</a:t>
            </a:r>
            <a:r>
              <a:rPr lang="en-US" sz="1200" kern="1200" dirty="0">
                <a:solidFill>
                  <a:schemeClr val="tx1"/>
                </a:solidFill>
                <a:effectLst/>
                <a:latin typeface="+mn-lt"/>
                <a:ea typeface="+mn-ea"/>
                <a:cs typeface="+mn-cs"/>
              </a:rPr>
              <a:t> active and Reserve Sailors, more than </a:t>
            </a:r>
            <a:r>
              <a:rPr lang="en-US" sz="1200" b="1" kern="1200" dirty="0">
                <a:solidFill>
                  <a:schemeClr val="tx1"/>
                </a:solidFill>
                <a:effectLst/>
                <a:latin typeface="+mn-lt"/>
                <a:ea typeface="+mn-ea"/>
                <a:cs typeface="+mn-cs"/>
              </a:rPr>
              <a:t>70,000</a:t>
            </a:r>
            <a:r>
              <a:rPr lang="en-US" sz="1200" kern="1200" dirty="0">
                <a:solidFill>
                  <a:schemeClr val="tx1"/>
                </a:solidFill>
                <a:effectLst/>
                <a:latin typeface="+mn-lt"/>
                <a:ea typeface="+mn-ea"/>
                <a:cs typeface="+mn-cs"/>
              </a:rPr>
              <a:t> are forward-deployed to support our operations around the globe.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a:t>
            </a:r>
            <a:r>
              <a:rPr lang="en-US" sz="1200" kern="1200" baseline="0" dirty="0">
                <a:solidFill>
                  <a:schemeClr val="tx1"/>
                </a:solidFill>
                <a:effectLst/>
                <a:latin typeface="+mn-lt"/>
                <a:ea typeface="+mn-ea"/>
                <a:cs typeface="+mn-cs"/>
              </a:rPr>
              <a:t> just one example of the kind of power America’s Navy can show, this photo features a total of </a:t>
            </a:r>
            <a:r>
              <a:rPr lang="en-US" sz="1200" b="1" kern="1200" baseline="0" dirty="0">
                <a:solidFill>
                  <a:schemeClr val="tx1"/>
                </a:solidFill>
                <a:effectLst/>
                <a:latin typeface="+mn-lt"/>
                <a:ea typeface="+mn-ea"/>
                <a:cs typeface="+mn-cs"/>
              </a:rPr>
              <a:t>11</a:t>
            </a:r>
            <a:r>
              <a:rPr lang="en-US" sz="1200" kern="1200" baseline="0" dirty="0">
                <a:solidFill>
                  <a:schemeClr val="tx1"/>
                </a:solidFill>
                <a:effectLst/>
                <a:latin typeface="+mn-lt"/>
                <a:ea typeface="+mn-ea"/>
                <a:cs typeface="+mn-cs"/>
              </a:rPr>
              <a:t> ships – a typical Carrier Strike Group and Amphibious Ready Group – and approximately </a:t>
            </a:r>
            <a:r>
              <a:rPr lang="en-US" sz="1200" b="1" kern="1200" baseline="0" dirty="0">
                <a:solidFill>
                  <a:schemeClr val="tx1"/>
                </a:solidFill>
                <a:effectLst/>
                <a:latin typeface="+mn-lt"/>
                <a:ea typeface="+mn-ea"/>
                <a:cs typeface="+mn-cs"/>
              </a:rPr>
              <a:t>10,000</a:t>
            </a:r>
            <a:r>
              <a:rPr lang="en-US" sz="1200" kern="1200" baseline="0" dirty="0">
                <a:solidFill>
                  <a:schemeClr val="tx1"/>
                </a:solidFill>
                <a:effectLst/>
                <a:latin typeface="+mn-lt"/>
                <a:ea typeface="+mn-ea"/>
                <a:cs typeface="+mn-cs"/>
              </a:rPr>
              <a:t> Sailors.</a:t>
            </a:r>
          </a:p>
          <a:p>
            <a:endParaRPr lang="en-US" sz="1200" kern="1200" baseline="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a:t>
            </a:r>
            <a:r>
              <a:rPr lang="en-US" sz="1200" b="1" kern="1200" baseline="0" dirty="0">
                <a:solidFill>
                  <a:schemeClr val="tx1"/>
                </a:solidFill>
                <a:effectLst/>
                <a:latin typeface="+mn-lt"/>
                <a:ea typeface="+mn-ea"/>
                <a:cs typeface="+mn-cs"/>
              </a:rPr>
              <a:t> NUMBERS AS OF NOV 2018—WILL NEED TO BE UPDATED)</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11</a:t>
            </a:fld>
            <a:endParaRPr lang="en-US" dirty="0"/>
          </a:p>
        </p:txBody>
      </p:sp>
    </p:spTree>
    <p:extLst>
      <p:ext uri="{BB962C8B-B14F-4D97-AF65-F5344CB8AC3E}">
        <p14:creationId xmlns:p14="http://schemas.microsoft.com/office/powerpoint/2010/main" val="4078798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America’s Navy reaches</a:t>
            </a:r>
            <a:r>
              <a:rPr lang="en-US" sz="1200" kern="1200" baseline="0" dirty="0">
                <a:solidFill>
                  <a:schemeClr val="tx1"/>
                </a:solidFill>
                <a:effectLst/>
                <a:latin typeface="+mn-lt"/>
                <a:ea typeface="+mn-ea"/>
                <a:cs typeface="+mn-cs"/>
              </a:rPr>
              <a:t> into every corner of the world. We have six major commands responsible for naval operations – ranging from our own shores to Europe and the Middle East, from Central and South America to Africa, and from one side of the Pacific Ocean to the other. As you can see, these commands carry out a wide variety of missions every day.</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And here are a few examples of what your Navy </a:t>
            </a:r>
            <a:r>
              <a:rPr lang="en-US" sz="1200" kern="1200" dirty="0">
                <a:solidFill>
                  <a:schemeClr val="tx1"/>
                </a:solidFill>
                <a:effectLst/>
                <a:latin typeface="+mn-lt"/>
                <a:ea typeface="+mn-ea"/>
                <a:cs typeface="+mn-cs"/>
              </a:rPr>
              <a:t>is doing </a:t>
            </a:r>
            <a:r>
              <a:rPr lang="en-US" sz="1200" b="1" kern="1200" dirty="0">
                <a:solidFill>
                  <a:schemeClr val="tx1"/>
                </a:solidFill>
                <a:effectLst/>
                <a:latin typeface="+mn-lt"/>
                <a:ea typeface="+mn-ea"/>
                <a:cs typeface="+mn-cs"/>
              </a:rPr>
              <a:t>right now</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12</a:t>
            </a:fld>
            <a:endParaRPr lang="en-US" dirty="0"/>
          </a:p>
        </p:txBody>
      </p:sp>
    </p:spTree>
    <p:extLst>
      <p:ext uri="{BB962C8B-B14F-4D97-AF65-F5344CB8AC3E}">
        <p14:creationId xmlns:p14="http://schemas.microsoft.com/office/powerpoint/2010/main" val="2929194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Navy provides regular support to operations against the Islamic State (ISIS) in the U.S. Fifth Fleet and Sixth Fleet areas of responsibility. Current operations against ISIS in Iraq and Syria include air strikes from ships in the Middle East and the Mediterranean Sea.</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(DESIRED</a:t>
            </a:r>
            <a:r>
              <a:rPr lang="en-US" sz="1200" b="1" kern="1200" baseline="0" dirty="0">
                <a:solidFill>
                  <a:schemeClr val="tx1"/>
                </a:solidFill>
                <a:effectLst/>
                <a:latin typeface="+mn-lt"/>
                <a:ea typeface="+mn-ea"/>
                <a:cs typeface="+mn-cs"/>
              </a:rPr>
              <a:t> PHOTO: LATEST IMAGES OF CARRIER AIR STRIKES)</a:t>
            </a:r>
            <a:endParaRPr lang="en-US" sz="1200" b="1"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13</a:t>
            </a:fld>
            <a:endParaRPr lang="en-US" dirty="0"/>
          </a:p>
        </p:txBody>
      </p:sp>
    </p:spTree>
    <p:extLst>
      <p:ext uri="{BB962C8B-B14F-4D97-AF65-F5344CB8AC3E}">
        <p14:creationId xmlns:p14="http://schemas.microsoft.com/office/powerpoint/2010/main" val="3008919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Maritime security operations are a major part of our operations around the world, including counter-terror operations in the Middle East and Africa and counter-illicit trafficking operations in Central and South America. </a:t>
            </a:r>
          </a:p>
        </p:txBody>
      </p:sp>
      <p:sp>
        <p:nvSpPr>
          <p:cNvPr id="4" name="Slide Number Placeholder 3"/>
          <p:cNvSpPr>
            <a:spLocks noGrp="1"/>
          </p:cNvSpPr>
          <p:nvPr>
            <p:ph type="sldNum" sz="quarter" idx="10"/>
          </p:nvPr>
        </p:nvSpPr>
        <p:spPr/>
        <p:txBody>
          <a:bodyPr/>
          <a:lstStyle/>
          <a:p>
            <a:fld id="{42690409-C501-41B8-9539-185090E712D6}" type="slidenum">
              <a:rPr lang="en-US" smtClean="0"/>
              <a:t>14</a:t>
            </a:fld>
            <a:endParaRPr lang="en-US" dirty="0"/>
          </a:p>
        </p:txBody>
      </p:sp>
    </p:spTree>
    <p:extLst>
      <p:ext uri="{BB962C8B-B14F-4D97-AF65-F5344CB8AC3E}">
        <p14:creationId xmlns:p14="http://schemas.microsoft.com/office/powerpoint/2010/main" val="3008919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Navy’s ability to carry out rapid-response </a:t>
            </a:r>
            <a:r>
              <a:rPr lang="en-US" sz="1200" b="1" kern="1200" dirty="0">
                <a:solidFill>
                  <a:schemeClr val="tx1"/>
                </a:solidFill>
                <a:effectLst/>
                <a:latin typeface="+mn-lt"/>
                <a:ea typeface="+mn-ea"/>
                <a:cs typeface="+mn-cs"/>
              </a:rPr>
              <a:t>humanitarian assistance</a:t>
            </a:r>
            <a:r>
              <a:rPr lang="en-US" sz="1200" kern="1200" dirty="0">
                <a:solidFill>
                  <a:schemeClr val="tx1"/>
                </a:solidFill>
                <a:effectLst/>
                <a:latin typeface="+mn-lt"/>
                <a:ea typeface="+mn-ea"/>
                <a:cs typeface="+mn-cs"/>
              </a:rPr>
              <a:t> operations was demonstrated in the summer of 2017 </a:t>
            </a:r>
            <a:r>
              <a:rPr lang="en-US" sz="1200" kern="1200" baseline="0" dirty="0">
                <a:solidFill>
                  <a:schemeClr val="tx1"/>
                </a:solidFill>
                <a:effectLst/>
                <a:latin typeface="+mn-lt"/>
                <a:ea typeface="+mn-ea"/>
                <a:cs typeface="+mn-cs"/>
              </a:rPr>
              <a:t>after a series of hurricanes struck the Gulf Coast and the Caribbean, including Puerto Rico and the U.S. Virgin Islands. Sailors and Marines from helicopter squadrons and amphibious assault ships responded immediately to help local authorities carry out search and rescue missions and deliver humanitarian relief supplies.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This year, the hospital ship </a:t>
            </a:r>
            <a:r>
              <a:rPr lang="en-US" sz="1200" b="1" kern="1200" baseline="0" dirty="0">
                <a:solidFill>
                  <a:schemeClr val="tx1"/>
                </a:solidFill>
                <a:effectLst/>
                <a:latin typeface="+mn-lt"/>
                <a:ea typeface="+mn-ea"/>
                <a:cs typeface="+mn-cs"/>
              </a:rPr>
              <a:t>USNS COMFORT </a:t>
            </a:r>
            <a:r>
              <a:rPr lang="en-US" sz="1200" kern="1200" baseline="0" dirty="0">
                <a:solidFill>
                  <a:schemeClr val="tx1"/>
                </a:solidFill>
                <a:effectLst/>
                <a:latin typeface="+mn-lt"/>
                <a:ea typeface="+mn-ea"/>
                <a:cs typeface="+mn-cs"/>
              </a:rPr>
              <a:t>deployed on an 11-week medical support mission to Central and South America as part of U.S. Southern Command’s Enduring Promise initiative. Working with health and government partners in Ecuador, Peru, Colombia and Honduras, the embarked medical team provided care on board and at land-based medical sites, helping to relieve pressure on national medical systems. The deployment reflected the United States’ enduring promise of friendship, partnership and solidarity with the Americas.</a:t>
            </a:r>
          </a:p>
        </p:txBody>
      </p:sp>
      <p:sp>
        <p:nvSpPr>
          <p:cNvPr id="4" name="Slide Number Placeholder 3"/>
          <p:cNvSpPr>
            <a:spLocks noGrp="1"/>
          </p:cNvSpPr>
          <p:nvPr>
            <p:ph type="sldNum" sz="quarter" idx="10"/>
          </p:nvPr>
        </p:nvSpPr>
        <p:spPr/>
        <p:txBody>
          <a:bodyPr/>
          <a:lstStyle/>
          <a:p>
            <a:fld id="{42690409-C501-41B8-9539-185090E712D6}" type="slidenum">
              <a:rPr lang="en-US" smtClean="0"/>
              <a:t>15</a:t>
            </a:fld>
            <a:endParaRPr lang="en-US" dirty="0"/>
          </a:p>
        </p:txBody>
      </p:sp>
    </p:spTree>
    <p:extLst>
      <p:ext uri="{BB962C8B-B14F-4D97-AF65-F5344CB8AC3E}">
        <p14:creationId xmlns:p14="http://schemas.microsoft.com/office/powerpoint/2010/main" val="107840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fact, today’s great power competition requires the Navy to stay focused on developing partnerships built</a:t>
            </a:r>
            <a:r>
              <a:rPr lang="en-US" sz="1200" kern="1200" baseline="0" dirty="0">
                <a:solidFill>
                  <a:schemeClr val="tx1"/>
                </a:solidFill>
                <a:effectLst/>
                <a:latin typeface="+mn-lt"/>
                <a:ea typeface="+mn-ea"/>
                <a:cs typeface="+mn-cs"/>
              </a:rPr>
              <a:t> on</a:t>
            </a:r>
            <a:r>
              <a:rPr lang="en-US" sz="1200" kern="1200" dirty="0">
                <a:solidFill>
                  <a:schemeClr val="tx1"/>
                </a:solidFill>
                <a:effectLst/>
                <a:latin typeface="+mn-lt"/>
                <a:ea typeface="+mn-ea"/>
                <a:cs typeface="+mn-cs"/>
              </a:rPr>
              <a:t> shared interests.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Expanding and strengthening these partnerships means working hard to forge unity with our allies</a:t>
            </a:r>
            <a:r>
              <a:rPr lang="en-US" sz="1200" kern="1200" baseline="0" dirty="0">
                <a:solidFill>
                  <a:schemeClr val="tx1"/>
                </a:solidFill>
                <a:effectLst/>
                <a:latin typeface="+mn-lt"/>
                <a:ea typeface="+mn-ea"/>
                <a:cs typeface="+mn-cs"/>
              </a:rPr>
              <a:t> and partners, to work together</a:t>
            </a:r>
            <a:r>
              <a:rPr lang="en-US" sz="1200" kern="1200" dirty="0">
                <a:solidFill>
                  <a:schemeClr val="tx1"/>
                </a:solidFill>
                <a:effectLst/>
                <a:latin typeface="+mn-lt"/>
                <a:ea typeface="+mn-ea"/>
                <a:cs typeface="+mn-cs"/>
              </a:rPr>
              <a:t> as </a:t>
            </a:r>
            <a:r>
              <a:rPr lang="en-US" sz="1200" b="1" kern="1200" dirty="0">
                <a:solidFill>
                  <a:schemeClr val="tx1"/>
                </a:solidFill>
                <a:effectLst/>
                <a:latin typeface="+mn-lt"/>
                <a:ea typeface="+mn-ea"/>
                <a:cs typeface="+mn-cs"/>
              </a:rPr>
              <a:t>one team</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RIMPAC</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or the </a:t>
            </a:r>
            <a:r>
              <a:rPr lang="en-US" sz="1200" b="1" kern="1200" baseline="0" dirty="0">
                <a:solidFill>
                  <a:schemeClr val="tx1"/>
                </a:solidFill>
                <a:effectLst/>
                <a:latin typeface="+mn-lt"/>
                <a:ea typeface="+mn-ea"/>
                <a:cs typeface="+mn-cs"/>
              </a:rPr>
              <a:t>Rim of the Pacific Exercise</a:t>
            </a:r>
            <a:r>
              <a:rPr lang="en-US" sz="1200" kern="1200" baseline="0" dirty="0">
                <a:solidFill>
                  <a:schemeClr val="tx1"/>
                </a:solidFill>
                <a:effectLst/>
                <a:latin typeface="+mn-lt"/>
                <a:ea typeface="+mn-ea"/>
                <a:cs typeface="+mn-cs"/>
              </a:rPr>
              <a:t>, seen here, is the largest maritime exercise in the world. In 2018, the Navy trained with forces from </a:t>
            </a:r>
            <a:r>
              <a:rPr lang="en-US" sz="1200" b="1" kern="1200" baseline="0" dirty="0">
                <a:solidFill>
                  <a:schemeClr val="tx1"/>
                </a:solidFill>
                <a:effectLst/>
                <a:latin typeface="+mn-lt"/>
                <a:ea typeface="+mn-ea"/>
                <a:cs typeface="+mn-cs"/>
              </a:rPr>
              <a:t>25 other nations</a:t>
            </a:r>
            <a:r>
              <a:rPr lang="en-US" sz="1200" kern="1200" baseline="0" dirty="0">
                <a:solidFill>
                  <a:schemeClr val="tx1"/>
                </a:solidFill>
                <a:effectLst/>
                <a:latin typeface="+mn-lt"/>
                <a:ea typeface="+mn-ea"/>
                <a:cs typeface="+mn-cs"/>
              </a:rPr>
              <a:t> during the RIMPAC exercise, including </a:t>
            </a:r>
            <a:r>
              <a:rPr lang="en-US" sz="1200" b="1" kern="1200" baseline="0" dirty="0">
                <a:solidFill>
                  <a:schemeClr val="tx1"/>
                </a:solidFill>
                <a:effectLst/>
                <a:latin typeface="+mn-lt"/>
                <a:ea typeface="+mn-ea"/>
                <a:cs typeface="+mn-cs"/>
              </a:rPr>
              <a:t>47 ships, 200 aircraft</a:t>
            </a:r>
            <a:r>
              <a:rPr lang="en-US" sz="1200" kern="1200" baseline="0" dirty="0">
                <a:solidFill>
                  <a:schemeClr val="tx1"/>
                </a:solidFill>
                <a:effectLst/>
                <a:latin typeface="+mn-lt"/>
                <a:ea typeface="+mn-ea"/>
                <a:cs typeface="+mn-cs"/>
              </a:rPr>
              <a:t>, and more than </a:t>
            </a:r>
            <a:r>
              <a:rPr lang="en-US" sz="1200" b="1" kern="1200" baseline="0" dirty="0">
                <a:solidFill>
                  <a:schemeClr val="tx1"/>
                </a:solidFill>
                <a:effectLst/>
                <a:latin typeface="+mn-lt"/>
                <a:ea typeface="+mn-ea"/>
                <a:cs typeface="+mn-cs"/>
              </a:rPr>
              <a:t>25,000 people</a:t>
            </a:r>
            <a:r>
              <a:rPr lang="en-US" sz="1200" kern="1200" baseline="0" dirty="0">
                <a:solidFill>
                  <a:schemeClr val="tx1"/>
                </a:solidFill>
                <a:effectLst/>
                <a:latin typeface="+mn-lt"/>
                <a:ea typeface="+mn-ea"/>
                <a:cs typeface="+mn-cs"/>
              </a:rPr>
              <a:t>, working together to strengthen worldwide diplomatic cooperation through shared military interaction.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America is strengthened by our strategic partnerships with nations that share our commitment to defending freedom. We are stronger when we join forces with like-minded allies.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90409-C501-41B8-9539-185090E712D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735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the same time, America’s Navy is faced with more than its share of challenges. Some are material, some are financial. Needless to say, all of these challenges pose significant issues for our Sailors and their leaders going forward. </a:t>
            </a:r>
          </a:p>
        </p:txBody>
      </p:sp>
      <p:sp>
        <p:nvSpPr>
          <p:cNvPr id="4" name="Slide Number Placeholder 3"/>
          <p:cNvSpPr>
            <a:spLocks noGrp="1"/>
          </p:cNvSpPr>
          <p:nvPr>
            <p:ph type="sldNum" sz="quarter" idx="10"/>
          </p:nvPr>
        </p:nvSpPr>
        <p:spPr/>
        <p:txBody>
          <a:bodyPr/>
          <a:lstStyle/>
          <a:p>
            <a:fld id="{42690409-C501-41B8-9539-185090E712D6}" type="slidenum">
              <a:rPr lang="en-US" smtClean="0"/>
              <a:t>17</a:t>
            </a:fld>
            <a:endParaRPr lang="en-US" dirty="0"/>
          </a:p>
        </p:txBody>
      </p:sp>
    </p:spTree>
    <p:extLst>
      <p:ext uri="{BB962C8B-B14F-4D97-AF65-F5344CB8AC3E}">
        <p14:creationId xmlns:p14="http://schemas.microsoft.com/office/powerpoint/2010/main" val="403293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is often said that we live in an increasingly</a:t>
            </a:r>
            <a:r>
              <a:rPr lang="en-US" sz="1200" kern="1200" baseline="0" dirty="0">
                <a:solidFill>
                  <a:schemeClr val="tx1"/>
                </a:solidFill>
                <a:effectLst/>
                <a:latin typeface="+mn-lt"/>
                <a:ea typeface="+mn-ea"/>
                <a:cs typeface="+mn-cs"/>
              </a:rPr>
              <a:t> complex world, and nowhere is this clearer than on the world’s oceans.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 demand for American naval forces is rising in areas such as the South China Sea, where territorial claims are under dispute, and the Black Sea, where we continue to support our NATO partners.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America’s Navy is also engaged in operations in the Middle East and Mediterranean Sea, where we use our combat power against targets in Iraq, Syria, Afghanistan and Libya.</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Another concern is the emergence of competitors and adversaries with increasingly sophisticated forces such as China and Russia, as well as </a:t>
            </a:r>
            <a:r>
              <a:rPr lang="en-US" sz="1200" kern="1200" dirty="0">
                <a:solidFill>
                  <a:schemeClr val="tx1"/>
                </a:solidFill>
                <a:effectLst/>
                <a:latin typeface="+mn-lt"/>
                <a:ea typeface="+mn-ea"/>
                <a:cs typeface="+mn-cs"/>
              </a:rPr>
              <a:t>countries like Iran and North Korea who want to deter naval powers from operating near their territory.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advancement of these potential adversaries and competitors makes it more important for our Navy to advance its own forces as well. To do so, we need to modernize our existing ships, aircraft and weapons to make them more capable.</a:t>
            </a:r>
          </a:p>
        </p:txBody>
      </p:sp>
      <p:sp>
        <p:nvSpPr>
          <p:cNvPr id="4" name="Slide Number Placeholder 3"/>
          <p:cNvSpPr>
            <a:spLocks noGrp="1"/>
          </p:cNvSpPr>
          <p:nvPr>
            <p:ph type="sldNum" sz="quarter" idx="10"/>
          </p:nvPr>
        </p:nvSpPr>
        <p:spPr/>
        <p:txBody>
          <a:bodyPr/>
          <a:lstStyle/>
          <a:p>
            <a:fld id="{42690409-C501-41B8-9539-185090E712D6}" type="slidenum">
              <a:rPr lang="en-US" smtClean="0"/>
              <a:t>18</a:t>
            </a:fld>
            <a:endParaRPr lang="en-US" dirty="0"/>
          </a:p>
        </p:txBody>
      </p:sp>
    </p:spTree>
    <p:extLst>
      <p:ext uri="{BB962C8B-B14F-4D97-AF65-F5344CB8AC3E}">
        <p14:creationId xmlns:p14="http://schemas.microsoft.com/office/powerpoint/2010/main" val="1102124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America’s Navy has the flexibility to take on a </a:t>
            </a:r>
            <a:r>
              <a:rPr lang="en-US" sz="1200" b="1" kern="1200" baseline="0" dirty="0">
                <a:solidFill>
                  <a:schemeClr val="tx1"/>
                </a:solidFill>
                <a:effectLst/>
                <a:latin typeface="+mn-lt"/>
                <a:ea typeface="+mn-ea"/>
                <a:cs typeface="+mn-cs"/>
              </a:rPr>
              <a:t>wide variety of missions</a:t>
            </a:r>
            <a:r>
              <a:rPr lang="en-US" sz="1200" kern="1200" baseline="0" dirty="0">
                <a:solidFill>
                  <a:schemeClr val="tx1"/>
                </a:solidFill>
                <a:effectLst/>
                <a:latin typeface="+mn-lt"/>
                <a:ea typeface="+mn-ea"/>
                <a:cs typeface="+mn-cs"/>
              </a:rPr>
              <a:t>. Our military leaders have recognized this flexibility, and often call upon the Navy to take on an </a:t>
            </a:r>
            <a:r>
              <a:rPr lang="en-US" sz="1200" b="1" kern="1200" baseline="0" dirty="0">
                <a:solidFill>
                  <a:schemeClr val="tx1"/>
                </a:solidFill>
                <a:effectLst/>
                <a:latin typeface="+mn-lt"/>
                <a:ea typeface="+mn-ea"/>
                <a:cs typeface="+mn-cs"/>
              </a:rPr>
              <a:t>increasing range of operations </a:t>
            </a:r>
            <a:r>
              <a:rPr lang="en-US" sz="1200" kern="1200" baseline="0" dirty="0">
                <a:solidFill>
                  <a:schemeClr val="tx1"/>
                </a:solidFill>
                <a:effectLst/>
                <a:latin typeface="+mn-lt"/>
                <a:ea typeface="+mn-ea"/>
                <a:cs typeface="+mn-cs"/>
              </a:rPr>
              <a:t>around the world.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Unfortunately, this higher operational demand has placed a </a:t>
            </a:r>
            <a:r>
              <a:rPr lang="en-US" sz="1200" b="1" kern="1200" baseline="0" dirty="0">
                <a:solidFill>
                  <a:schemeClr val="tx1"/>
                </a:solidFill>
                <a:effectLst/>
                <a:latin typeface="+mn-lt"/>
                <a:ea typeface="+mn-ea"/>
                <a:cs typeface="+mn-cs"/>
              </a:rPr>
              <a:t>significant strain </a:t>
            </a:r>
            <a:r>
              <a:rPr lang="en-US" sz="1200" kern="1200" baseline="0" dirty="0">
                <a:solidFill>
                  <a:schemeClr val="tx1"/>
                </a:solidFill>
                <a:effectLst/>
                <a:latin typeface="+mn-lt"/>
                <a:ea typeface="+mn-ea"/>
                <a:cs typeface="+mn-cs"/>
              </a:rPr>
              <a:t>on our fleet. Not only are we seeing </a:t>
            </a:r>
            <a:r>
              <a:rPr lang="en-US" sz="1200" b="1" kern="1200" baseline="0" dirty="0">
                <a:solidFill>
                  <a:schemeClr val="tx1"/>
                </a:solidFill>
                <a:effectLst/>
                <a:latin typeface="+mn-lt"/>
                <a:ea typeface="+mn-ea"/>
                <a:cs typeface="+mn-cs"/>
              </a:rPr>
              <a:t>accelerated wear and tear </a:t>
            </a:r>
            <a:r>
              <a:rPr lang="en-US" sz="1200" kern="1200" baseline="0" dirty="0">
                <a:solidFill>
                  <a:schemeClr val="tx1"/>
                </a:solidFill>
                <a:effectLst/>
                <a:latin typeface="+mn-lt"/>
                <a:ea typeface="+mn-ea"/>
                <a:cs typeface="+mn-cs"/>
              </a:rPr>
              <a:t>on our ships, submarines and aircraft, but it has also </a:t>
            </a:r>
            <a:r>
              <a:rPr lang="en-US" sz="1200" b="1" kern="1200" baseline="0" dirty="0">
                <a:solidFill>
                  <a:schemeClr val="tx1"/>
                </a:solidFill>
                <a:effectLst/>
                <a:latin typeface="+mn-lt"/>
                <a:ea typeface="+mn-ea"/>
                <a:cs typeface="+mn-cs"/>
              </a:rPr>
              <a:t>imposed stress on Sailors and their families</a:t>
            </a:r>
            <a:r>
              <a:rPr lang="en-US" sz="1200" kern="1200" baseline="0" dirty="0">
                <a:solidFill>
                  <a:schemeClr val="tx1"/>
                </a:solidFill>
                <a:effectLst/>
                <a:latin typeface="+mn-lt"/>
                <a:ea typeface="+mn-ea"/>
                <a:cs typeface="+mn-cs"/>
              </a:rPr>
              <a:t>, who have to cope with longer and more frequent deployments. As a result, the Navy has had to </a:t>
            </a:r>
            <a:r>
              <a:rPr lang="en-US" sz="1200" b="1" kern="1200" baseline="0" dirty="0">
                <a:solidFill>
                  <a:schemeClr val="tx1"/>
                </a:solidFill>
                <a:effectLst/>
                <a:latin typeface="+mn-lt"/>
                <a:ea typeface="+mn-ea"/>
                <a:cs typeface="+mn-cs"/>
              </a:rPr>
              <a:t>forgo necessary investments </a:t>
            </a:r>
            <a:r>
              <a:rPr lang="en-US" sz="1200" kern="1200" baseline="0" dirty="0">
                <a:solidFill>
                  <a:schemeClr val="tx1"/>
                </a:solidFill>
                <a:effectLst/>
                <a:latin typeface="+mn-lt"/>
                <a:ea typeface="+mn-ea"/>
                <a:cs typeface="+mn-cs"/>
              </a:rPr>
              <a:t>in our hardware and our Sailors so that we can keep doing our job in an </a:t>
            </a:r>
            <a:r>
              <a:rPr lang="en-US" sz="1200" b="1" kern="1200" baseline="0" dirty="0">
                <a:solidFill>
                  <a:schemeClr val="tx1"/>
                </a:solidFill>
                <a:effectLst/>
                <a:latin typeface="+mn-lt"/>
                <a:ea typeface="+mn-ea"/>
                <a:cs typeface="+mn-cs"/>
              </a:rPr>
              <a:t>increasingly complex </a:t>
            </a:r>
            <a:r>
              <a:rPr lang="en-US" sz="1200" kern="1200" baseline="0" dirty="0">
                <a:solidFill>
                  <a:schemeClr val="tx1"/>
                </a:solidFill>
                <a:effectLst/>
                <a:latin typeface="+mn-lt"/>
                <a:ea typeface="+mn-ea"/>
                <a:cs typeface="+mn-cs"/>
              </a:rPr>
              <a:t>and </a:t>
            </a:r>
            <a:r>
              <a:rPr lang="en-US" sz="1200" b="1" kern="1200" baseline="0" dirty="0">
                <a:solidFill>
                  <a:schemeClr val="tx1"/>
                </a:solidFill>
                <a:effectLst/>
                <a:latin typeface="+mn-lt"/>
                <a:ea typeface="+mn-ea"/>
                <a:cs typeface="+mn-cs"/>
              </a:rPr>
              <a:t>fast-paced security environment</a:t>
            </a:r>
            <a:r>
              <a:rPr lang="en-US" sz="1200" kern="1200" baseline="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But we’re on our way back. Overall </a:t>
            </a:r>
            <a:r>
              <a:rPr lang="en-US" sz="1200" b="1" kern="1200" baseline="0" dirty="0">
                <a:solidFill>
                  <a:schemeClr val="tx1"/>
                </a:solidFill>
                <a:effectLst/>
                <a:latin typeface="+mn-lt"/>
                <a:ea typeface="+mn-ea"/>
                <a:cs typeface="+mn-cs"/>
              </a:rPr>
              <a:t>investment in the Navy has increased</a:t>
            </a:r>
            <a:r>
              <a:rPr lang="en-US" sz="1200" kern="1200" baseline="0" dirty="0">
                <a:solidFill>
                  <a:schemeClr val="tx1"/>
                </a:solidFill>
                <a:effectLst/>
                <a:latin typeface="+mn-lt"/>
                <a:ea typeface="+mn-ea"/>
                <a:cs typeface="+mn-cs"/>
              </a:rPr>
              <a:t> across the board, enabling us to </a:t>
            </a:r>
            <a:r>
              <a:rPr lang="en-US" sz="1200" b="1" kern="1200" baseline="0" dirty="0">
                <a:solidFill>
                  <a:schemeClr val="tx1"/>
                </a:solidFill>
                <a:effectLst/>
                <a:latin typeface="+mn-lt"/>
                <a:ea typeface="+mn-ea"/>
                <a:cs typeface="+mn-cs"/>
              </a:rPr>
              <a:t>begin building a more lethal and ready force</a:t>
            </a:r>
            <a:r>
              <a:rPr lang="en-US" sz="1200" b="0" kern="1200" baseline="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19</a:t>
            </a:fld>
            <a:endParaRPr lang="en-US" dirty="0"/>
          </a:p>
        </p:txBody>
      </p:sp>
    </p:spTree>
    <p:extLst>
      <p:ext uri="{BB962C8B-B14F-4D97-AF65-F5344CB8AC3E}">
        <p14:creationId xmlns:p14="http://schemas.microsoft.com/office/powerpoint/2010/main" val="1102124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while everything else has changed during the past</a:t>
            </a:r>
            <a:r>
              <a:rPr lang="en-US" sz="1200" kern="1200" baseline="0" dirty="0">
                <a:solidFill>
                  <a:schemeClr val="tx1"/>
                </a:solidFill>
                <a:effectLst/>
                <a:latin typeface="+mn-lt"/>
                <a:ea typeface="+mn-ea"/>
                <a:cs typeface="+mn-cs"/>
              </a:rPr>
              <a:t> two centuries</a:t>
            </a:r>
            <a:r>
              <a:rPr lang="en-US" sz="1200" kern="1200" dirty="0">
                <a:solidFill>
                  <a:schemeClr val="tx1"/>
                </a:solidFill>
                <a:effectLst/>
                <a:latin typeface="+mn-lt"/>
                <a:ea typeface="+mn-ea"/>
                <a:cs typeface="+mn-cs"/>
              </a:rPr>
              <a:t>...ships, aircraft, people, even the world...your Navy’s </a:t>
            </a:r>
            <a:r>
              <a:rPr lang="en-US" sz="1200" b="1" kern="1200" dirty="0">
                <a:solidFill>
                  <a:schemeClr val="tx1"/>
                </a:solidFill>
                <a:effectLst/>
                <a:latin typeface="+mn-lt"/>
                <a:ea typeface="+mn-ea"/>
                <a:cs typeface="+mn-cs"/>
              </a:rPr>
              <a:t>enduring</a:t>
            </a:r>
            <a:r>
              <a:rPr lang="en-US" sz="1200" kern="1200" dirty="0">
                <a:solidFill>
                  <a:schemeClr val="tx1"/>
                </a:solidFill>
                <a:effectLst/>
                <a:latin typeface="+mn-lt"/>
                <a:ea typeface="+mn-ea"/>
                <a:cs typeface="+mn-cs"/>
              </a:rPr>
              <a:t> mission has remained: to deliver combat-ready</a:t>
            </a:r>
            <a:r>
              <a:rPr lang="en-US" sz="1200" kern="1200" baseline="0" dirty="0">
                <a:solidFill>
                  <a:schemeClr val="tx1"/>
                </a:solidFill>
                <a:effectLst/>
                <a:latin typeface="+mn-lt"/>
                <a:ea typeface="+mn-ea"/>
                <a:cs typeface="+mn-cs"/>
              </a:rPr>
              <a:t> naval forces to win conflicts and wars while maintaining security and deterrence through a sustained forward presence.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What does that mean? It means the U.S. Navy will remain ready at all times to conduct combat operations at sea, that we will protect the American homeland from attack, and that we will always fight to advance American interests around the world.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indent="-171450">
              <a:buFontTx/>
              <a:buChar char="-"/>
            </a:pPr>
            <a:r>
              <a:rPr lang="en-US" sz="1200" kern="1200" baseline="0" dirty="0">
                <a:solidFill>
                  <a:schemeClr val="tx1"/>
                </a:solidFill>
                <a:effectLst/>
                <a:latin typeface="+mn-lt"/>
                <a:ea typeface="+mn-ea"/>
                <a:cs typeface="+mn-cs"/>
              </a:rPr>
              <a:t>We </a:t>
            </a:r>
            <a:r>
              <a:rPr lang="en-US" sz="1200" b="1" kern="1200" baseline="0" dirty="0">
                <a:solidFill>
                  <a:schemeClr val="tx1"/>
                </a:solidFill>
                <a:effectLst/>
                <a:latin typeface="+mn-lt"/>
                <a:ea typeface="+mn-ea"/>
                <a:cs typeface="+mn-cs"/>
              </a:rPr>
              <a:t>promote</a:t>
            </a:r>
            <a:r>
              <a:rPr lang="en-US" sz="1200" kern="1200" baseline="0" dirty="0">
                <a:solidFill>
                  <a:schemeClr val="tx1"/>
                </a:solidFill>
                <a:effectLst/>
                <a:latin typeface="+mn-lt"/>
                <a:ea typeface="+mn-ea"/>
                <a:cs typeface="+mn-cs"/>
              </a:rPr>
              <a:t> American prosperity and </a:t>
            </a:r>
            <a:r>
              <a:rPr lang="en-US" sz="1200" b="1" kern="1200" baseline="0" dirty="0">
                <a:solidFill>
                  <a:schemeClr val="tx1"/>
                </a:solidFill>
                <a:effectLst/>
                <a:latin typeface="+mn-lt"/>
                <a:ea typeface="+mn-ea"/>
                <a:cs typeface="+mn-cs"/>
              </a:rPr>
              <a:t>advance </a:t>
            </a:r>
            <a:r>
              <a:rPr lang="en-US" sz="1200" kern="1200" baseline="0" dirty="0">
                <a:solidFill>
                  <a:schemeClr val="tx1"/>
                </a:solidFill>
                <a:effectLst/>
                <a:latin typeface="+mn-lt"/>
                <a:ea typeface="+mn-ea"/>
                <a:cs typeface="+mn-cs"/>
              </a:rPr>
              <a:t>American interests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a:solidFill>
                  <a:schemeClr val="tx1"/>
                </a:solidFill>
                <a:effectLst/>
                <a:latin typeface="+mn-lt"/>
                <a:ea typeface="+mn-ea"/>
                <a:cs typeface="+mn-cs"/>
              </a:rPr>
              <a:t>We </a:t>
            </a:r>
            <a:r>
              <a:rPr lang="en-US" sz="1200" b="1" kern="1200" baseline="0" dirty="0">
                <a:solidFill>
                  <a:schemeClr val="tx1"/>
                </a:solidFill>
                <a:effectLst/>
                <a:latin typeface="+mn-lt"/>
                <a:ea typeface="+mn-ea"/>
                <a:cs typeface="+mn-cs"/>
              </a:rPr>
              <a:t>preserve</a:t>
            </a:r>
            <a:r>
              <a:rPr lang="en-US" sz="1200" kern="1200" baseline="0" dirty="0">
                <a:solidFill>
                  <a:schemeClr val="tx1"/>
                </a:solidFill>
                <a:effectLst/>
                <a:latin typeface="+mn-lt"/>
                <a:ea typeface="+mn-ea"/>
                <a:cs typeface="+mn-cs"/>
              </a:rPr>
              <a:t> peace through strength</a:t>
            </a:r>
          </a:p>
          <a:p>
            <a:pPr marL="171450" indent="-171450">
              <a:buFontTx/>
              <a:buChar char="-"/>
            </a:pPr>
            <a:r>
              <a:rPr lang="en-US" sz="1200" kern="1200" baseline="0" dirty="0">
                <a:solidFill>
                  <a:schemeClr val="tx1"/>
                </a:solidFill>
                <a:effectLst/>
                <a:latin typeface="+mn-lt"/>
                <a:ea typeface="+mn-ea"/>
                <a:cs typeface="+mn-cs"/>
              </a:rPr>
              <a:t>We </a:t>
            </a:r>
            <a:r>
              <a:rPr lang="en-US" sz="1200" b="1" kern="1200" baseline="0" dirty="0">
                <a:solidFill>
                  <a:schemeClr val="tx1"/>
                </a:solidFill>
                <a:effectLst/>
                <a:latin typeface="+mn-lt"/>
                <a:ea typeface="+mn-ea"/>
                <a:cs typeface="+mn-cs"/>
              </a:rPr>
              <a:t>protect</a:t>
            </a:r>
            <a:r>
              <a:rPr lang="en-US" sz="1200" kern="1200" baseline="0" dirty="0">
                <a:solidFill>
                  <a:schemeClr val="tx1"/>
                </a:solidFill>
                <a:effectLst/>
                <a:latin typeface="+mn-lt"/>
                <a:ea typeface="+mn-ea"/>
                <a:cs typeface="+mn-cs"/>
              </a:rPr>
              <a:t> the homeland, the American people, and the American way of life</a:t>
            </a:r>
          </a:p>
        </p:txBody>
      </p:sp>
      <p:sp>
        <p:nvSpPr>
          <p:cNvPr id="4" name="Slide Number Placeholder 3"/>
          <p:cNvSpPr>
            <a:spLocks noGrp="1"/>
          </p:cNvSpPr>
          <p:nvPr>
            <p:ph type="sldNum" sz="quarter" idx="10"/>
          </p:nvPr>
        </p:nvSpPr>
        <p:spPr/>
        <p:txBody>
          <a:bodyPr/>
          <a:lstStyle/>
          <a:p>
            <a:fld id="{42690409-C501-41B8-9539-185090E712D6}" type="slidenum">
              <a:rPr lang="en-US" smtClean="0"/>
              <a:t>2</a:t>
            </a:fld>
            <a:endParaRPr lang="en-US" dirty="0"/>
          </a:p>
        </p:txBody>
      </p:sp>
    </p:spTree>
    <p:extLst>
      <p:ext uri="{BB962C8B-B14F-4D97-AF65-F5344CB8AC3E}">
        <p14:creationId xmlns:p14="http://schemas.microsoft.com/office/powerpoint/2010/main" val="3709234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Yes,</a:t>
            </a:r>
            <a:r>
              <a:rPr lang="en-US" sz="1200" kern="1200" baseline="0" dirty="0">
                <a:solidFill>
                  <a:schemeClr val="tx1"/>
                </a:solidFill>
                <a:effectLst/>
                <a:latin typeface="+mn-lt"/>
                <a:ea typeface="+mn-ea"/>
                <a:cs typeface="+mn-cs"/>
              </a:rPr>
              <a:t> America’s Navy faces its share of challenges. And here’s </a:t>
            </a:r>
            <a:r>
              <a:rPr lang="en-US" sz="1200" b="1" kern="1200" baseline="0" dirty="0">
                <a:solidFill>
                  <a:schemeClr val="tx1"/>
                </a:solidFill>
                <a:effectLst/>
                <a:latin typeface="+mn-lt"/>
                <a:ea typeface="+mn-ea"/>
                <a:cs typeface="+mn-cs"/>
              </a:rPr>
              <a:t>what we’re doing </a:t>
            </a:r>
            <a:r>
              <a:rPr lang="en-US" sz="1200" b="0" kern="1200" baseline="0" dirty="0">
                <a:solidFill>
                  <a:schemeClr val="tx1"/>
                </a:solidFill>
                <a:effectLst/>
                <a:latin typeface="+mn-lt"/>
                <a:ea typeface="+mn-ea"/>
                <a:cs typeface="+mn-cs"/>
              </a:rPr>
              <a:t>to meet those challenges </a:t>
            </a:r>
            <a:r>
              <a:rPr lang="en-US" sz="1200" kern="1200" baseline="0" dirty="0">
                <a:solidFill>
                  <a:schemeClr val="tx1"/>
                </a:solidFill>
                <a:effectLst/>
                <a:latin typeface="+mn-lt"/>
                <a:ea typeface="+mn-ea"/>
                <a:cs typeface="+mn-cs"/>
              </a:rPr>
              <a:t>every day – now and into the future.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20</a:t>
            </a:fld>
            <a:endParaRPr lang="en-US" dirty="0"/>
          </a:p>
        </p:txBody>
      </p:sp>
    </p:spTree>
    <p:extLst>
      <p:ext uri="{BB962C8B-B14F-4D97-AF65-F5344CB8AC3E}">
        <p14:creationId xmlns:p14="http://schemas.microsoft.com/office/powerpoint/2010/main" val="1367695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Navy’s Enduring Lines of Effort </a:t>
            </a:r>
            <a:r>
              <a:rPr lang="en-US" sz="1200" b="0" i="0" u="none" strike="noStrike" kern="1200" baseline="0" dirty="0">
                <a:solidFill>
                  <a:schemeClr val="tx1"/>
                </a:solidFill>
                <a:latin typeface="+mn-lt"/>
                <a:ea typeface="+mn-ea"/>
                <a:cs typeface="+mn-cs"/>
              </a:rPr>
              <a:t>demand that we build the right sized force of highly trained, well-equipped Sailors and get them combat-ready, ready to win conflicts and wars while maintaining security and deterrence through a sustained forward presence around the world and wherever we need to be.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Your Navy is continuing to build—and in some cases re-build—a fully-funded and ready service; we are working to ensure the Navy is as resilient as it is powerful and that we will always remain ready to deter and defeat adversity.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Restoring</a:t>
            </a:r>
            <a:r>
              <a:rPr lang="en-US" sz="1200" kern="1200" dirty="0">
                <a:solidFill>
                  <a:schemeClr val="tx1"/>
                </a:solidFill>
                <a:effectLst/>
                <a:latin typeface="+mn-lt"/>
                <a:ea typeface="+mn-ea"/>
                <a:cs typeface="+mn-cs"/>
              </a:rPr>
              <a:t> and maintaining the</a:t>
            </a:r>
            <a:r>
              <a:rPr lang="en-US" sz="1200" kern="1200" baseline="0" dirty="0">
                <a:solidFill>
                  <a:schemeClr val="tx1"/>
                </a:solidFill>
                <a:effectLst/>
                <a:latin typeface="+mn-lt"/>
                <a:ea typeface="+mn-ea"/>
                <a:cs typeface="+mn-cs"/>
              </a:rPr>
              <a:t> Navy’s operational and combat </a:t>
            </a:r>
            <a:r>
              <a:rPr lang="en-US" sz="1200" b="1" kern="1200" baseline="0" dirty="0">
                <a:solidFill>
                  <a:schemeClr val="tx1"/>
                </a:solidFill>
                <a:effectLst/>
                <a:latin typeface="+mn-lt"/>
                <a:ea typeface="+mn-ea"/>
                <a:cs typeface="+mn-cs"/>
              </a:rPr>
              <a:t>readiness</a:t>
            </a:r>
            <a:r>
              <a:rPr lang="en-US" sz="1200" kern="1200" baseline="0" dirty="0">
                <a:solidFill>
                  <a:schemeClr val="tx1"/>
                </a:solidFill>
                <a:effectLst/>
                <a:latin typeface="+mn-lt"/>
                <a:ea typeface="+mn-ea"/>
                <a:cs typeface="+mn-cs"/>
              </a:rPr>
              <a:t> is an immediate concern. Not only must we make </a:t>
            </a:r>
            <a:r>
              <a:rPr lang="en-US" sz="1200" b="1" kern="1200" dirty="0">
                <a:solidFill>
                  <a:schemeClr val="tx1"/>
                </a:solidFill>
                <a:effectLst/>
                <a:latin typeface="+mn-lt"/>
                <a:ea typeface="+mn-ea"/>
                <a:cs typeface="+mn-cs"/>
              </a:rPr>
              <a:t>immediate investments</a:t>
            </a:r>
            <a:r>
              <a:rPr lang="en-US" sz="1200" kern="1200" dirty="0">
                <a:solidFill>
                  <a:schemeClr val="tx1"/>
                </a:solidFill>
                <a:effectLst/>
                <a:latin typeface="+mn-lt"/>
                <a:ea typeface="+mn-ea"/>
                <a:cs typeface="+mn-cs"/>
              </a:rPr>
              <a:t> in the readiness of our afloat forces, but we must also </a:t>
            </a:r>
            <a:r>
              <a:rPr lang="en-US" sz="1200" b="1" kern="1200" dirty="0">
                <a:solidFill>
                  <a:schemeClr val="tx1"/>
                </a:solidFill>
                <a:effectLst/>
                <a:latin typeface="+mn-lt"/>
                <a:ea typeface="+mn-ea"/>
                <a:cs typeface="+mn-cs"/>
              </a:rPr>
              <a:t>accelerate and extend</a:t>
            </a:r>
            <a:r>
              <a:rPr lang="en-US" sz="1200" kern="1200" dirty="0">
                <a:solidFill>
                  <a:schemeClr val="tx1"/>
                </a:solidFill>
                <a:effectLst/>
                <a:latin typeface="+mn-lt"/>
                <a:ea typeface="+mn-ea"/>
                <a:cs typeface="+mn-cs"/>
              </a:rPr>
              <a:t> active ship and aircraft production lines such as the </a:t>
            </a:r>
            <a:r>
              <a:rPr lang="en-US" sz="1200" b="1" kern="1200" dirty="0">
                <a:solidFill>
                  <a:schemeClr val="tx1"/>
                </a:solidFill>
                <a:effectLst/>
                <a:latin typeface="+mn-lt"/>
                <a:ea typeface="+mn-ea"/>
                <a:cs typeface="+mn-cs"/>
              </a:rPr>
              <a:t>Littoral Combat Ship</a:t>
            </a:r>
            <a:r>
              <a:rPr lang="en-US" sz="1200" b="0" kern="1200" dirty="0">
                <a:solidFill>
                  <a:schemeClr val="tx1"/>
                </a:solidFill>
                <a:effectLst/>
                <a:latin typeface="+mn-lt"/>
                <a:ea typeface="+mn-ea"/>
                <a:cs typeface="+mn-cs"/>
              </a:rPr>
              <a:t>,</a:t>
            </a:r>
            <a:r>
              <a:rPr lang="en-US" sz="1200" b="0" kern="1200" baseline="0" dirty="0">
                <a:solidFill>
                  <a:schemeClr val="tx1"/>
                </a:solidFill>
                <a:effectLst/>
                <a:latin typeface="+mn-lt"/>
                <a:ea typeface="+mn-ea"/>
                <a:cs typeface="+mn-cs"/>
              </a:rPr>
              <a:t> the </a:t>
            </a:r>
            <a:r>
              <a:rPr lang="en-US" sz="1200" b="0" kern="1200" baseline="0" dirty="0" err="1">
                <a:solidFill>
                  <a:schemeClr val="tx1"/>
                </a:solidFill>
                <a:effectLst/>
                <a:latin typeface="+mn-lt"/>
                <a:ea typeface="+mn-ea"/>
                <a:cs typeface="+mn-cs"/>
              </a:rPr>
              <a:t>Arleigh</a:t>
            </a:r>
            <a:r>
              <a:rPr lang="en-US" sz="1200" b="0" kern="1200" baseline="0" dirty="0">
                <a:solidFill>
                  <a:schemeClr val="tx1"/>
                </a:solidFill>
                <a:effectLst/>
                <a:latin typeface="+mn-lt"/>
                <a:ea typeface="+mn-ea"/>
                <a:cs typeface="+mn-cs"/>
              </a:rPr>
              <a:t> Burke-class destroyer </a:t>
            </a:r>
            <a:r>
              <a:rPr lang="en-US" sz="1200" b="0"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the F/A-18 Super Hornet, all of which provide relevant capabilities now and in the years ahead.</a:t>
            </a:r>
          </a:p>
        </p:txBody>
      </p:sp>
      <p:sp>
        <p:nvSpPr>
          <p:cNvPr id="4" name="Slide Number Placeholder 3"/>
          <p:cNvSpPr>
            <a:spLocks noGrp="1"/>
          </p:cNvSpPr>
          <p:nvPr>
            <p:ph type="sldNum" sz="quarter" idx="10"/>
          </p:nvPr>
        </p:nvSpPr>
        <p:spPr/>
        <p:txBody>
          <a:bodyPr/>
          <a:lstStyle/>
          <a:p>
            <a:fld id="{42690409-C501-41B8-9539-185090E712D6}" type="slidenum">
              <a:rPr lang="en-US" smtClean="0"/>
              <a:t>21</a:t>
            </a:fld>
            <a:endParaRPr lang="en-US" dirty="0"/>
          </a:p>
        </p:txBody>
      </p:sp>
    </p:spTree>
    <p:extLst>
      <p:ext uri="{BB962C8B-B14F-4D97-AF65-F5344CB8AC3E}">
        <p14:creationId xmlns:p14="http://schemas.microsoft.com/office/powerpoint/2010/main" val="4115744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We’re making the necessary investments to develop superior innovative technology, which are really investments in our ability to maintain the competitive edge against global competitors and ensure we remain the world’s finest Navy.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America’s Navy is </a:t>
            </a:r>
            <a:r>
              <a:rPr lang="en-US" sz="1200" b="1" kern="1200" dirty="0">
                <a:solidFill>
                  <a:schemeClr val="tx1"/>
                </a:solidFill>
                <a:effectLst/>
                <a:latin typeface="+mn-lt"/>
                <a:ea typeface="+mn-ea"/>
                <a:cs typeface="+mn-cs"/>
              </a:rPr>
              <a:t>investing in </a:t>
            </a:r>
            <a:r>
              <a:rPr lang="en-US" sz="1200" b="1" kern="1200" baseline="0" dirty="0">
                <a:solidFill>
                  <a:schemeClr val="tx1"/>
                </a:solidFill>
                <a:effectLst/>
                <a:latin typeface="+mn-lt"/>
                <a:ea typeface="+mn-ea"/>
                <a:cs typeface="+mn-cs"/>
              </a:rPr>
              <a:t>the next generation of naval and aviation technology</a:t>
            </a:r>
            <a:r>
              <a:rPr lang="en-US" sz="1200" kern="1200" baseline="0" dirty="0">
                <a:solidFill>
                  <a:schemeClr val="tx1"/>
                </a:solidFill>
                <a:effectLst/>
                <a:latin typeface="+mn-lt"/>
                <a:ea typeface="+mn-ea"/>
                <a:cs typeface="+mn-cs"/>
              </a:rPr>
              <a:t>, including </a:t>
            </a: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F-35 Joint Strike Fighter</a:t>
            </a:r>
            <a:r>
              <a:rPr lang="en-US" sz="1200" b="0" kern="1200" dirty="0">
                <a:solidFill>
                  <a:schemeClr val="tx1"/>
                </a:solidFill>
                <a:effectLst/>
                <a:latin typeface="+mn-lt"/>
                <a:ea typeface="+mn-ea"/>
                <a:cs typeface="+mn-cs"/>
              </a:rPr>
              <a:t>.</a:t>
            </a:r>
            <a:r>
              <a:rPr lang="en-US" sz="1200" b="0" kern="1200" baseline="0" dirty="0">
                <a:solidFill>
                  <a:schemeClr val="tx1"/>
                </a:solidFill>
                <a:effectLst/>
                <a:latin typeface="+mn-lt"/>
                <a:ea typeface="+mn-ea"/>
                <a:cs typeface="+mn-cs"/>
              </a:rPr>
              <a:t> It is only through these investments that the Navy is able to increase our lethality to maintain our competitive edge. </a:t>
            </a:r>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22</a:t>
            </a:fld>
            <a:endParaRPr lang="en-US" dirty="0"/>
          </a:p>
        </p:txBody>
      </p:sp>
    </p:spTree>
    <p:extLst>
      <p:ext uri="{BB962C8B-B14F-4D97-AF65-F5344CB8AC3E}">
        <p14:creationId xmlns:p14="http://schemas.microsoft.com/office/powerpoint/2010/main" val="2419220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We’re </a:t>
            </a:r>
            <a:r>
              <a:rPr lang="en-US" sz="1200" b="1" i="0" u="none" strike="noStrike" kern="1200" baseline="0" dirty="0">
                <a:solidFill>
                  <a:schemeClr val="tx1"/>
                </a:solidFill>
                <a:latin typeface="+mn-lt"/>
                <a:ea typeface="+mn-ea"/>
                <a:cs typeface="+mn-cs"/>
              </a:rPr>
              <a:t>increasing our capacity</a:t>
            </a:r>
            <a:r>
              <a:rPr lang="en-US" sz="1200" b="0" i="0" u="none" strike="noStrike" kern="1200" baseline="0" dirty="0">
                <a:solidFill>
                  <a:schemeClr val="tx1"/>
                </a:solidFill>
                <a:latin typeface="+mn-lt"/>
                <a:ea typeface="+mn-ea"/>
                <a:cs typeface="+mn-cs"/>
              </a:rPr>
              <a:t>, working to make sure the Navy is better positioned to provide focused flexibility to respond to threats and to project our power around the world.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Because we need to increase our naval power, we’re building a bigger, better, more agile and ready fleet. This new and improved fleet will also need to be networked to connect the bigger and better naval force so we can more easily share and act on information and do so at the speed of light. Effective networking exponentially increases naval power so we can deliver more lethality, more quickly than ever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90409-C501-41B8-9539-185090E712D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11015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Above all, we will build the most talented fleet the world has ever known. </a:t>
            </a:r>
            <a:r>
              <a:rPr lang="en-US" sz="1200" kern="1200" baseline="0" dirty="0">
                <a:solidFill>
                  <a:schemeClr val="tx1"/>
                </a:solidFill>
                <a:effectLst/>
                <a:latin typeface="+mn-lt"/>
                <a:ea typeface="+mn-ea"/>
                <a:cs typeface="+mn-cs"/>
              </a:rPr>
              <a:t>America’s Navy is nothing without its most important component…the </a:t>
            </a:r>
            <a:r>
              <a:rPr lang="en-US" sz="1200" b="1" kern="1200" baseline="0" dirty="0">
                <a:solidFill>
                  <a:schemeClr val="tx1"/>
                </a:solidFill>
                <a:effectLst/>
                <a:latin typeface="+mn-lt"/>
                <a:ea typeface="+mn-ea"/>
                <a:cs typeface="+mn-cs"/>
              </a:rPr>
              <a:t>American Sailor</a:t>
            </a:r>
            <a:r>
              <a:rPr lang="en-US" sz="1200" kern="1200" baseline="0" dirty="0">
                <a:solidFill>
                  <a:schemeClr val="tx1"/>
                </a:solidFill>
                <a:effectLst/>
                <a:latin typeface="+mn-lt"/>
                <a:ea typeface="+mn-ea"/>
                <a:cs typeface="+mn-cs"/>
              </a:rPr>
              <a:t>. </a:t>
            </a:r>
            <a:r>
              <a:rPr lang="en-US" sz="1200" b="0" i="0" u="none" strike="noStrike" kern="1200" baseline="0" dirty="0">
                <a:solidFill>
                  <a:schemeClr val="tx1"/>
                </a:solidFill>
                <a:latin typeface="+mn-lt"/>
                <a:ea typeface="+mn-ea"/>
                <a:cs typeface="+mn-cs"/>
              </a:rPr>
              <a:t>Our people have always been our greatest advantage over any competitor and our most important means to achieving our desired ends.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the Navy, our uniformed and civilian workforce is our greatest resource. The men and women of the Navy serve in a </a:t>
            </a:r>
            <a:r>
              <a:rPr lang="en-US" sz="1200" b="1" kern="1200" baseline="0" dirty="0">
                <a:solidFill>
                  <a:schemeClr val="tx1"/>
                </a:solidFill>
                <a:effectLst/>
                <a:latin typeface="+mn-lt"/>
                <a:ea typeface="+mn-ea"/>
                <a:cs typeface="+mn-cs"/>
              </a:rPr>
              <a:t>wide variety of jobs </a:t>
            </a:r>
            <a:r>
              <a:rPr lang="en-US" sz="1200" kern="1200" baseline="0" dirty="0">
                <a:solidFill>
                  <a:schemeClr val="tx1"/>
                </a:solidFill>
                <a:effectLst/>
                <a:latin typeface="+mn-lt"/>
                <a:ea typeface="+mn-ea"/>
                <a:cs typeface="+mn-cs"/>
              </a:rPr>
              <a:t>throughout the fleet, manning and maintaining our ships, submarines and aircraft around the clock. </a:t>
            </a:r>
            <a:endParaRPr lang="en-US" sz="1200" b="1"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Recruiting, training and properly equipping </a:t>
            </a:r>
            <a:r>
              <a:rPr lang="en-US" sz="1200" kern="1200" baseline="0" dirty="0">
                <a:solidFill>
                  <a:schemeClr val="tx1"/>
                </a:solidFill>
                <a:effectLst/>
                <a:latin typeface="+mn-lt"/>
                <a:ea typeface="+mn-ea"/>
                <a:cs typeface="+mn-cs"/>
              </a:rPr>
              <a:t>our Sailors—t</a:t>
            </a:r>
            <a:r>
              <a:rPr lang="en-US" sz="1200" b="0" i="0" u="none" strike="noStrike" kern="1200" baseline="0" dirty="0">
                <a:solidFill>
                  <a:schemeClr val="tx1"/>
                </a:solidFill>
                <a:latin typeface="+mn-lt"/>
                <a:ea typeface="+mn-ea"/>
                <a:cs typeface="+mn-cs"/>
              </a:rPr>
              <a:t>he best Sailors in the world—is </a:t>
            </a:r>
            <a:r>
              <a:rPr lang="en-US" sz="1200" kern="1200" baseline="0" dirty="0">
                <a:solidFill>
                  <a:schemeClr val="tx1"/>
                </a:solidFill>
                <a:effectLst/>
                <a:latin typeface="+mn-lt"/>
                <a:ea typeface="+mn-ea"/>
                <a:cs typeface="+mn-cs"/>
              </a:rPr>
              <a:t>an important step in keeping America’s Navy at the forefront of the world’s sea services.</a:t>
            </a:r>
            <a:r>
              <a:rPr lang="en-US" sz="1200" b="0" i="0" u="none" strike="noStrike" kern="1200" baseline="0" dirty="0">
                <a:solidFill>
                  <a:schemeClr val="tx1"/>
                </a:solidFill>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24</a:t>
            </a:fld>
            <a:endParaRPr lang="en-US" dirty="0"/>
          </a:p>
        </p:txBody>
      </p:sp>
    </p:spTree>
    <p:extLst>
      <p:ext uri="{BB962C8B-B14F-4D97-AF65-F5344CB8AC3E}">
        <p14:creationId xmlns:p14="http://schemas.microsoft.com/office/powerpoint/2010/main" val="411574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about</a:t>
            </a:r>
            <a:r>
              <a:rPr lang="en-US" sz="1200" kern="1200" baseline="0" dirty="0">
                <a:solidFill>
                  <a:schemeClr val="tx1"/>
                </a:solidFill>
                <a:effectLst/>
                <a:latin typeface="+mn-lt"/>
                <a:ea typeface="+mn-ea"/>
                <a:cs typeface="+mn-cs"/>
              </a:rPr>
              <a:t> the future? What will our fleet look like years from now?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In the last few years, there has been a lot of discussion about what America’s Navy will look like in the decades to come. Two central themes have emerged. First, </a:t>
            </a:r>
            <a:r>
              <a:rPr lang="en-US" sz="1200" b="0" i="0" u="none" strike="noStrike" kern="1200" baseline="0" dirty="0">
                <a:solidFill>
                  <a:schemeClr val="tx1"/>
                </a:solidFill>
                <a:latin typeface="+mn-lt"/>
                <a:ea typeface="+mn-ea"/>
                <a:cs typeface="+mn-cs"/>
              </a:rPr>
              <a:t>the Navy and Congress have determined that we’ll need </a:t>
            </a:r>
            <a:r>
              <a:rPr lang="en-US" sz="1200" b="1" i="0" u="none" strike="noStrike" kern="1200" baseline="0" dirty="0">
                <a:solidFill>
                  <a:schemeClr val="tx1"/>
                </a:solidFill>
                <a:latin typeface="+mn-lt"/>
                <a:ea typeface="+mn-ea"/>
                <a:cs typeface="+mn-cs"/>
              </a:rPr>
              <a:t>355 ships </a:t>
            </a:r>
            <a:r>
              <a:rPr lang="en-US" sz="1200" kern="1200" baseline="0" dirty="0">
                <a:solidFill>
                  <a:schemeClr val="tx1"/>
                </a:solidFill>
                <a:effectLst/>
                <a:latin typeface="+mn-lt"/>
                <a:ea typeface="+mn-ea"/>
                <a:cs typeface="+mn-cs"/>
              </a:rPr>
              <a:t>to maintain our superiority on the seas, with a focus on both manned and unmanned platforms. Second, “more” doesn’t automatically mean “better.” As we build new ships, we need to </a:t>
            </a:r>
            <a:r>
              <a:rPr lang="en-US" sz="1200" b="1" kern="1200" baseline="0" dirty="0">
                <a:solidFill>
                  <a:schemeClr val="tx1"/>
                </a:solidFill>
                <a:effectLst/>
                <a:latin typeface="+mn-lt"/>
                <a:ea typeface="+mn-ea"/>
                <a:cs typeface="+mn-cs"/>
              </a:rPr>
              <a:t>change the way we operate </a:t>
            </a:r>
            <a:r>
              <a:rPr lang="en-US" sz="1200" kern="1200" baseline="0" dirty="0">
                <a:solidFill>
                  <a:schemeClr val="tx1"/>
                </a:solidFill>
                <a:effectLst/>
                <a:latin typeface="+mn-lt"/>
                <a:ea typeface="+mn-ea"/>
                <a:cs typeface="+mn-cs"/>
              </a:rPr>
              <a:t>the fleet.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fact is, these goals aren’t for the distant future. The current security environment guarantees that the world won’t stop and wait for us to improve our Navy. So we’re working </a:t>
            </a:r>
            <a:r>
              <a:rPr lang="en-US" sz="1200" b="1" kern="1200" baseline="0" dirty="0">
                <a:solidFill>
                  <a:schemeClr val="tx1"/>
                </a:solidFill>
                <a:effectLst/>
                <a:latin typeface="+mn-lt"/>
                <a:ea typeface="+mn-ea"/>
                <a:cs typeface="+mn-cs"/>
              </a:rPr>
              <a:t>right now </a:t>
            </a:r>
            <a:r>
              <a:rPr lang="en-US" sz="1200" kern="1200" baseline="0" dirty="0">
                <a:solidFill>
                  <a:schemeClr val="tx1"/>
                </a:solidFill>
                <a:effectLst/>
                <a:latin typeface="+mn-lt"/>
                <a:ea typeface="+mn-ea"/>
                <a:cs typeface="+mn-cs"/>
              </a:rPr>
              <a:t>on bringing new assets into the fleet—platforms like the unmanned aircraft you see here, the </a:t>
            </a:r>
            <a:r>
              <a:rPr lang="en-US" sz="1200" b="1" kern="1200" baseline="0" dirty="0">
                <a:solidFill>
                  <a:schemeClr val="tx1"/>
                </a:solidFill>
                <a:effectLst/>
                <a:latin typeface="+mn-lt"/>
                <a:ea typeface="+mn-ea"/>
                <a:cs typeface="+mn-cs"/>
              </a:rPr>
              <a:t>MQ-25A, </a:t>
            </a:r>
            <a:r>
              <a:rPr lang="en-US" sz="1200" kern="1200" baseline="0" dirty="0">
                <a:solidFill>
                  <a:schemeClr val="tx1"/>
                </a:solidFill>
                <a:effectLst/>
                <a:latin typeface="+mn-lt"/>
                <a:ea typeface="+mn-ea"/>
                <a:cs typeface="+mn-cs"/>
              </a:rPr>
              <a:t>the America-class amphibious assault vessel, and other new vessel classes that will allow us to keep your Navy on the leading edge. And we’ll continue to innovate as we go along, with an emphasis on expanded power capability, improved networking and rapid modernization of weapons and sensors.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We can’t afford to be complacent or rest on our laurels. We must build a larger, more </a:t>
            </a:r>
            <a:r>
              <a:rPr lang="en-US" sz="1200" b="1" kern="1200" baseline="0" dirty="0">
                <a:solidFill>
                  <a:schemeClr val="tx1"/>
                </a:solidFill>
                <a:effectLst/>
                <a:latin typeface="+mn-lt"/>
                <a:ea typeface="+mn-ea"/>
                <a:cs typeface="+mn-cs"/>
              </a:rPr>
              <a:t>agile</a:t>
            </a:r>
            <a:r>
              <a:rPr lang="en-US" sz="1200" kern="1200" baseline="0" dirty="0">
                <a:solidFill>
                  <a:schemeClr val="tx1"/>
                </a:solidFill>
                <a:effectLst/>
                <a:latin typeface="+mn-lt"/>
                <a:ea typeface="+mn-ea"/>
                <a:cs typeface="+mn-cs"/>
              </a:rPr>
              <a:t> and more </a:t>
            </a:r>
            <a:r>
              <a:rPr lang="en-US" sz="1200" b="1" kern="1200" baseline="0" dirty="0">
                <a:solidFill>
                  <a:schemeClr val="tx1"/>
                </a:solidFill>
                <a:effectLst/>
                <a:latin typeface="+mn-lt"/>
                <a:ea typeface="+mn-ea"/>
                <a:cs typeface="+mn-cs"/>
              </a:rPr>
              <a:t>sustainable</a:t>
            </a:r>
            <a:r>
              <a:rPr lang="en-US" sz="1200" kern="1200" baseline="0" dirty="0">
                <a:solidFill>
                  <a:schemeClr val="tx1"/>
                </a:solidFill>
                <a:effectLst/>
                <a:latin typeface="+mn-lt"/>
                <a:ea typeface="+mn-ea"/>
                <a:cs typeface="+mn-cs"/>
              </a:rPr>
              <a:t> fleet. And b</a:t>
            </a:r>
            <a:r>
              <a:rPr lang="en-US" sz="1200" kern="1200" dirty="0">
                <a:solidFill>
                  <a:schemeClr val="tx1"/>
                </a:solidFill>
                <a:effectLst/>
                <a:latin typeface="+mn-lt"/>
                <a:ea typeface="+mn-ea"/>
                <a:cs typeface="+mn-cs"/>
              </a:rPr>
              <a:t>y increasing our investments in current and future readiness, we </a:t>
            </a:r>
            <a:r>
              <a:rPr lang="en-US" sz="1200" b="0" kern="1200" dirty="0">
                <a:solidFill>
                  <a:schemeClr val="tx1"/>
                </a:solidFill>
                <a:effectLst/>
                <a:latin typeface="+mn-lt"/>
                <a:ea typeface="+mn-ea"/>
                <a:cs typeface="+mn-cs"/>
              </a:rPr>
              <a:t>will ensure </a:t>
            </a:r>
            <a:r>
              <a:rPr lang="en-US" sz="1200" kern="1200" dirty="0">
                <a:solidFill>
                  <a:schemeClr val="tx1"/>
                </a:solidFill>
                <a:effectLst/>
                <a:latin typeface="+mn-lt"/>
                <a:ea typeface="+mn-ea"/>
                <a:cs typeface="+mn-cs"/>
              </a:rPr>
              <a:t>that our current and future leaders have the timely, agile and effective options needed to </a:t>
            </a:r>
            <a:r>
              <a:rPr lang="en-US" sz="1200" kern="1200" baseline="0" dirty="0">
                <a:solidFill>
                  <a:schemeClr val="tx1"/>
                </a:solidFill>
                <a:effectLst/>
                <a:latin typeface="+mn-lt"/>
                <a:ea typeface="+mn-ea"/>
                <a:cs typeface="+mn-cs"/>
              </a:rPr>
              <a:t>carry out the Navy’s continuing mission: </a:t>
            </a:r>
            <a:r>
              <a:rPr lang="en-US" sz="1200" kern="1200" dirty="0">
                <a:solidFill>
                  <a:schemeClr val="tx1"/>
                </a:solidFill>
                <a:effectLst/>
                <a:latin typeface="+mn-lt"/>
                <a:ea typeface="+mn-ea"/>
                <a:cs typeface="+mn-cs"/>
              </a:rPr>
              <a:t>protecting America’s interests at home and around the world</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25</a:t>
            </a:fld>
            <a:endParaRPr lang="en-US" dirty="0"/>
          </a:p>
        </p:txBody>
      </p:sp>
    </p:spTree>
    <p:extLst>
      <p:ext uri="{BB962C8B-B14F-4D97-AF65-F5344CB8AC3E}">
        <p14:creationId xmlns:p14="http://schemas.microsoft.com/office/powerpoint/2010/main" val="4115744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Hopefully, this presentation has given you an idea of what America’s Navy does on a daily basis – and what it has been doing for more than two centuries.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Through generations of Sailors and ever-changing technology, the U.S. Navy is all about </a:t>
            </a:r>
            <a:r>
              <a:rPr lang="en-US" sz="1200" b="1" kern="1200" dirty="0">
                <a:solidFill>
                  <a:schemeClr val="tx1"/>
                </a:solidFill>
                <a:effectLst/>
                <a:latin typeface="+mn-lt"/>
                <a:ea typeface="+mn-ea"/>
                <a:cs typeface="+mn-cs"/>
              </a:rPr>
              <a:t>defending our country’s interests </a:t>
            </a:r>
            <a:r>
              <a:rPr lang="en-US" sz="1200" kern="1200" dirty="0">
                <a:solidFill>
                  <a:schemeClr val="tx1"/>
                </a:solidFill>
                <a:effectLst/>
                <a:latin typeface="+mn-lt"/>
                <a:ea typeface="+mn-ea"/>
                <a:cs typeface="+mn-cs"/>
              </a:rPr>
              <a:t>and </a:t>
            </a:r>
            <a:r>
              <a:rPr lang="en-US" sz="1200" b="1" kern="1200" dirty="0">
                <a:solidFill>
                  <a:schemeClr val="tx1"/>
                </a:solidFill>
                <a:effectLst/>
                <a:latin typeface="+mn-lt"/>
                <a:ea typeface="+mn-ea"/>
                <a:cs typeface="+mn-cs"/>
              </a:rPr>
              <a:t>protecting America</a:t>
            </a:r>
            <a:r>
              <a:rPr lang="en-US" sz="1200" kern="1200" dirty="0">
                <a:solidFill>
                  <a:schemeClr val="tx1"/>
                </a:solidFill>
                <a:effectLst/>
                <a:latin typeface="+mn-lt"/>
                <a:ea typeface="+mn-ea"/>
                <a:cs typeface="+mn-cs"/>
              </a:rPr>
              <a:t>. It always has been, and it always will be.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That’s the mission of America’s Navy…and </a:t>
            </a:r>
            <a:r>
              <a:rPr lang="en-US" sz="1200" b="1" kern="1200" dirty="0">
                <a:solidFill>
                  <a:schemeClr val="tx1"/>
                </a:solidFill>
                <a:effectLst/>
                <a:latin typeface="+mn-lt"/>
                <a:ea typeface="+mn-ea"/>
                <a:cs typeface="+mn-cs"/>
              </a:rPr>
              <a:t>our mission continues</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2690409-C501-41B8-9539-185090E712D6}" type="slidenum">
              <a:rPr lang="en-US" smtClean="0"/>
              <a:t>26</a:t>
            </a:fld>
            <a:endParaRPr lang="en-US" dirty="0"/>
          </a:p>
        </p:txBody>
      </p:sp>
    </p:spTree>
    <p:extLst>
      <p:ext uri="{BB962C8B-B14F-4D97-AF65-F5344CB8AC3E}">
        <p14:creationId xmlns:p14="http://schemas.microsoft.com/office/powerpoint/2010/main" val="2419220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eaLnBrk="1" hangingPunct="1">
              <a:spcBef>
                <a:spcPct val="0"/>
              </a:spcBef>
            </a:pPr>
            <a:r>
              <a:rPr lang="en-US" b="1" dirty="0"/>
              <a:t>(Slides</a:t>
            </a:r>
            <a:r>
              <a:rPr lang="en-US" b="1" baseline="0" dirty="0"/>
              <a:t> to be added as needed by presenter.)</a:t>
            </a:r>
            <a:endParaRPr lang="en-US" b="1" dirty="0"/>
          </a:p>
        </p:txBody>
      </p:sp>
      <p:sp>
        <p:nvSpPr>
          <p:cNvPr id="4" name="Slide Number Placeholder 3"/>
          <p:cNvSpPr>
            <a:spLocks noGrp="1"/>
          </p:cNvSpPr>
          <p:nvPr>
            <p:ph type="sldNum" sz="quarter" idx="10"/>
          </p:nvPr>
        </p:nvSpPr>
        <p:spPr/>
        <p:txBody>
          <a:bodyPr/>
          <a:lstStyle/>
          <a:p>
            <a:fld id="{42690409-C501-41B8-9539-185090E712D6}" type="slidenum">
              <a:rPr lang="en-US" smtClean="0"/>
              <a:t>27</a:t>
            </a:fld>
            <a:endParaRPr lang="en-US" dirty="0"/>
          </a:p>
        </p:txBody>
      </p:sp>
    </p:spTree>
    <p:extLst>
      <p:ext uri="{BB962C8B-B14F-4D97-AF65-F5344CB8AC3E}">
        <p14:creationId xmlns:p14="http://schemas.microsoft.com/office/powerpoint/2010/main" val="4192174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America’s Navy </a:t>
            </a:r>
            <a:r>
              <a:rPr lang="en-US" sz="1200" b="1" kern="1200" dirty="0">
                <a:solidFill>
                  <a:schemeClr val="tx1"/>
                </a:solidFill>
                <a:effectLst/>
                <a:latin typeface="+mn-lt"/>
                <a:ea typeface="+mn-ea"/>
                <a:cs typeface="+mn-cs"/>
              </a:rPr>
              <a:t>protects our nation from attack </a:t>
            </a:r>
            <a:r>
              <a:rPr lang="en-US" sz="1200" kern="1200" dirty="0">
                <a:solidFill>
                  <a:schemeClr val="tx1"/>
                </a:solidFill>
                <a:effectLst/>
                <a:latin typeface="+mn-lt"/>
                <a:ea typeface="+mn-ea"/>
                <a:cs typeface="+mn-cs"/>
              </a:rPr>
              <a:t>in many ways. Our ships,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submarines and aircraft possess the necessary combat power</a:t>
            </a:r>
            <a:r>
              <a:rPr lang="en-US" sz="1200" kern="1200" baseline="0" dirty="0">
                <a:solidFill>
                  <a:schemeClr val="tx1"/>
                </a:solidFill>
                <a:effectLst/>
                <a:latin typeface="+mn-lt"/>
                <a:ea typeface="+mn-ea"/>
                <a:cs typeface="+mn-cs"/>
              </a:rPr>
              <a:t> to counter threats from the air and sea, making potential adversaries think twice about threatening our shores.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Navy also </a:t>
            </a:r>
            <a:r>
              <a:rPr lang="en-US" sz="1200" b="1" kern="1200" baseline="0" dirty="0">
                <a:solidFill>
                  <a:schemeClr val="tx1"/>
                </a:solidFill>
                <a:effectLst/>
                <a:latin typeface="+mn-lt"/>
                <a:ea typeface="+mn-ea"/>
                <a:cs typeface="+mn-cs"/>
              </a:rPr>
              <a:t>preserves America’s strategic influence </a:t>
            </a:r>
            <a:r>
              <a:rPr lang="en-US" sz="1200" kern="1200" baseline="0" dirty="0">
                <a:solidFill>
                  <a:schemeClr val="tx1"/>
                </a:solidFill>
                <a:effectLst/>
                <a:latin typeface="+mn-lt"/>
                <a:ea typeface="+mn-ea"/>
                <a:cs typeface="+mn-cs"/>
              </a:rPr>
              <a:t>in key regions of the world by protecting U.S. citizens and American interests abroad, in times of peace and war. By doing this, the </a:t>
            </a:r>
            <a:r>
              <a:rPr lang="en-US" baseline="0" dirty="0"/>
              <a:t>Navy continues to retain its significance as a cornerstone of American security and prosperity.</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(DESIRED PHOTO: ILLUSTRATION OF NAVY FORCES DEMONSTRATING</a:t>
            </a:r>
            <a:r>
              <a:rPr lang="en-US" sz="1200" b="1" kern="1200" baseline="0" dirty="0">
                <a:solidFill>
                  <a:schemeClr val="tx1"/>
                </a:solidFill>
                <a:effectLst/>
                <a:latin typeface="+mn-lt"/>
                <a:ea typeface="+mn-ea"/>
                <a:cs typeface="+mn-cs"/>
              </a:rPr>
              <a:t> STRATEGIC INFLUENCE OVERSEAS)</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28</a:t>
            </a:fld>
            <a:endParaRPr lang="en-US" dirty="0"/>
          </a:p>
        </p:txBody>
      </p:sp>
    </p:spTree>
    <p:extLst>
      <p:ext uri="{BB962C8B-B14F-4D97-AF65-F5344CB8AC3E}">
        <p14:creationId xmlns:p14="http://schemas.microsoft.com/office/powerpoint/2010/main" val="379550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0" dirty="0"/>
              <a:t>America’s Navy </a:t>
            </a:r>
            <a:r>
              <a:rPr lang="en-US" b="1" dirty="0"/>
              <a:t>prevents</a:t>
            </a:r>
            <a:r>
              <a:rPr lang="en-US" b="1" baseline="0" dirty="0"/>
              <a:t> conflict </a:t>
            </a:r>
            <a:r>
              <a:rPr lang="en-US" b="0" baseline="0" dirty="0"/>
              <a:t>and </a:t>
            </a:r>
            <a:r>
              <a:rPr lang="en-US" b="1" baseline="0" dirty="0"/>
              <a:t>deters aggression </a:t>
            </a:r>
            <a:r>
              <a:rPr lang="en-US" b="0" baseline="0" dirty="0"/>
              <a:t>through our worldwide presence. We </a:t>
            </a:r>
            <a:r>
              <a:rPr lang="en-US" b="1" baseline="0" dirty="0"/>
              <a:t>project power </a:t>
            </a:r>
            <a:r>
              <a:rPr lang="en-US" b="0" baseline="0" dirty="0"/>
              <a:t>through the deployment of our ships to areas of concern, as well as the basing of ships in overseas locations such as the Middle East and Japan. We also </a:t>
            </a:r>
            <a:r>
              <a:rPr lang="en-US" b="1" baseline="0" dirty="0"/>
              <a:t>practice strategic deterrence </a:t>
            </a:r>
            <a:r>
              <a:rPr lang="en-US" b="0" baseline="0" dirty="0"/>
              <a:t>using ballistic missile submarines which patrol the world’s oceans around the clock. Using this presence, America’s Navy deters its adversaries and enables the </a:t>
            </a:r>
            <a:r>
              <a:rPr lang="en-US" b="1" baseline="0" dirty="0"/>
              <a:t>peaceful resolution of crises worldwide</a:t>
            </a:r>
            <a:r>
              <a:rPr lang="en-US" b="0" baseline="0" dirty="0"/>
              <a:t>.</a:t>
            </a:r>
            <a:endParaRPr lang="en-US" b="0" dirty="0"/>
          </a:p>
        </p:txBody>
      </p:sp>
      <p:sp>
        <p:nvSpPr>
          <p:cNvPr id="4" name="Slide Number Placeholder 3"/>
          <p:cNvSpPr>
            <a:spLocks noGrp="1"/>
          </p:cNvSpPr>
          <p:nvPr>
            <p:ph type="sldNum" sz="quarter" idx="10"/>
          </p:nvPr>
        </p:nvSpPr>
        <p:spPr/>
        <p:txBody>
          <a:bodyPr/>
          <a:lstStyle/>
          <a:p>
            <a:fld id="{42690409-C501-41B8-9539-185090E712D6}" type="slidenum">
              <a:rPr lang="en-US" smtClean="0"/>
              <a:t>29</a:t>
            </a:fld>
            <a:endParaRPr lang="en-US" dirty="0"/>
          </a:p>
        </p:txBody>
      </p:sp>
    </p:spTree>
    <p:extLst>
      <p:ext uri="{BB962C8B-B14F-4D97-AF65-F5344CB8AC3E}">
        <p14:creationId xmlns:p14="http://schemas.microsoft.com/office/powerpoint/2010/main" val="37955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eaLnBrk="1" hangingPunct="1">
              <a:spcBef>
                <a:spcPct val="0"/>
              </a:spcBef>
            </a:pPr>
            <a:r>
              <a:rPr lang="en-US" dirty="0"/>
              <a:t>(Introduction and welcoming remarks.)</a:t>
            </a:r>
          </a:p>
          <a:p>
            <a:pPr eaLnBrk="1" hangingPunct="1">
              <a:spcBef>
                <a:spcPct val="0"/>
              </a:spcBef>
            </a:pPr>
            <a:endParaRPr lang="en-US" dirty="0"/>
          </a:p>
          <a:p>
            <a:r>
              <a:rPr lang="en-US" b="1" dirty="0"/>
              <a:t>UPDATED</a:t>
            </a:r>
            <a:r>
              <a:rPr lang="en-US" b="1" baseline="0" dirty="0"/>
              <a:t> 18 DEC 2018</a:t>
            </a:r>
            <a:endParaRPr lang="en-US" b="1" dirty="0"/>
          </a:p>
        </p:txBody>
      </p:sp>
      <p:sp>
        <p:nvSpPr>
          <p:cNvPr id="4" name="Slide Number Placeholder 3"/>
          <p:cNvSpPr>
            <a:spLocks noGrp="1"/>
          </p:cNvSpPr>
          <p:nvPr>
            <p:ph type="sldNum" sz="quarter" idx="10"/>
          </p:nvPr>
        </p:nvSpPr>
        <p:spPr/>
        <p:txBody>
          <a:bodyPr/>
          <a:lstStyle/>
          <a:p>
            <a:fld id="{42690409-C501-41B8-9539-185090E712D6}" type="slidenum">
              <a:rPr lang="en-US" smtClean="0"/>
              <a:t>3</a:t>
            </a:fld>
            <a:endParaRPr lang="en-US" dirty="0"/>
          </a:p>
        </p:txBody>
      </p:sp>
    </p:spTree>
    <p:extLst>
      <p:ext uri="{BB962C8B-B14F-4D97-AF65-F5344CB8AC3E}">
        <p14:creationId xmlns:p14="http://schemas.microsoft.com/office/powerpoint/2010/main" val="283666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a:solidFill>
                  <a:schemeClr val="tx1"/>
                </a:solidFill>
                <a:effectLst/>
                <a:latin typeface="+mn-lt"/>
                <a:ea typeface="+mn-ea"/>
                <a:cs typeface="+mn-cs"/>
              </a:rPr>
              <a:t>When combat at sea is necessary, America’s Navy is always </a:t>
            </a:r>
            <a:r>
              <a:rPr lang="en-US" sz="1200" b="1" kern="1200" baseline="0" dirty="0">
                <a:solidFill>
                  <a:schemeClr val="tx1"/>
                </a:solidFill>
                <a:effectLst/>
                <a:latin typeface="+mn-lt"/>
                <a:ea typeface="+mn-ea"/>
                <a:cs typeface="+mn-cs"/>
              </a:rPr>
              <a:t>ready to fight and win wars</a:t>
            </a:r>
            <a:r>
              <a:rPr lang="en-US" sz="1200" kern="1200" baseline="0" dirty="0">
                <a:solidFill>
                  <a:schemeClr val="tx1"/>
                </a:solidFill>
                <a:effectLst/>
                <a:latin typeface="+mn-lt"/>
                <a:ea typeface="+mn-ea"/>
                <a:cs typeface="+mn-cs"/>
              </a:rPr>
              <a:t>. We bring to the fight a wide variety of combat power, from naval guns and missiles on our ships and submarines to strike aircraft and forces ashore.</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30</a:t>
            </a:fld>
            <a:endParaRPr lang="en-US" dirty="0"/>
          </a:p>
        </p:txBody>
      </p:sp>
    </p:spTree>
    <p:extLst>
      <p:ext uri="{BB962C8B-B14F-4D97-AF65-F5344CB8AC3E}">
        <p14:creationId xmlns:p14="http://schemas.microsoft.com/office/powerpoint/2010/main" val="1451455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31</a:t>
            </a:fld>
            <a:endParaRPr lang="en-US" dirty="0"/>
          </a:p>
        </p:txBody>
      </p:sp>
    </p:spTree>
    <p:extLst>
      <p:ext uri="{BB962C8B-B14F-4D97-AF65-F5344CB8AC3E}">
        <p14:creationId xmlns:p14="http://schemas.microsoft.com/office/powerpoint/2010/main" val="2740339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Navy ships regularly patrol the U.S. Sixth Fleet area of operations, participating with NATO partners in navigational and ballistic missile defense exercises</a:t>
            </a:r>
            <a:r>
              <a:rPr lang="en-US" sz="1200" kern="1200" baseline="0" dirty="0">
                <a:solidFill>
                  <a:schemeClr val="tx1"/>
                </a:solidFill>
                <a:effectLst/>
                <a:latin typeface="+mn-lt"/>
                <a:ea typeface="+mn-ea"/>
                <a:cs typeface="+mn-cs"/>
              </a:rPr>
              <a:t> in the Mediterranean and Black Seas.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32</a:t>
            </a:fld>
            <a:endParaRPr lang="en-US" dirty="0"/>
          </a:p>
        </p:txBody>
      </p:sp>
    </p:spTree>
    <p:extLst>
      <p:ext uri="{BB962C8B-B14F-4D97-AF65-F5344CB8AC3E}">
        <p14:creationId xmlns:p14="http://schemas.microsoft.com/office/powerpoint/2010/main" val="2481402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Navy has made operations in the Pacific a major point of emphasis in recent years. The </a:t>
            </a:r>
            <a:r>
              <a:rPr lang="en-US" sz="1200" b="1" kern="1200" dirty="0">
                <a:solidFill>
                  <a:schemeClr val="tx1"/>
                </a:solidFill>
                <a:effectLst/>
                <a:latin typeface="+mn-lt"/>
                <a:ea typeface="+mn-ea"/>
                <a:cs typeface="+mn-cs"/>
              </a:rPr>
              <a:t>USS BONHOMME RICHARD</a:t>
            </a:r>
            <a:r>
              <a:rPr lang="en-US" sz="1200" kern="1200" dirty="0">
                <a:solidFill>
                  <a:schemeClr val="tx1"/>
                </a:solidFill>
                <a:effectLst/>
                <a:latin typeface="+mn-lt"/>
                <a:ea typeface="+mn-ea"/>
                <a:cs typeface="+mn-cs"/>
              </a:rPr>
              <a:t>, pictured here, and its Expeditionary Strike Group are forward deployed in Japan, as is the USS RONALD REAGAN Carrier Strike Group. They regularly operate in the Western Pacific, both by themselves and with our allies in the region.</a:t>
            </a:r>
          </a:p>
        </p:txBody>
      </p:sp>
      <p:sp>
        <p:nvSpPr>
          <p:cNvPr id="4" name="Slide Number Placeholder 3"/>
          <p:cNvSpPr>
            <a:spLocks noGrp="1"/>
          </p:cNvSpPr>
          <p:nvPr>
            <p:ph type="sldNum" sz="quarter" idx="10"/>
          </p:nvPr>
        </p:nvSpPr>
        <p:spPr/>
        <p:txBody>
          <a:bodyPr/>
          <a:lstStyle/>
          <a:p>
            <a:fld id="{42690409-C501-41B8-9539-185090E712D6}" type="slidenum">
              <a:rPr lang="en-US" smtClean="0"/>
              <a:t>33</a:t>
            </a:fld>
            <a:endParaRPr lang="en-US" dirty="0"/>
          </a:p>
        </p:txBody>
      </p:sp>
    </p:spTree>
    <p:extLst>
      <p:ext uri="{BB962C8B-B14F-4D97-AF65-F5344CB8AC3E}">
        <p14:creationId xmlns:p14="http://schemas.microsoft.com/office/powerpoint/2010/main" val="2481402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More than two centuries ago, after winning the Revolutionary War, the newly independent United States disbanded the Continental Navy. Why? We didn’t need it, we said. The British had gone home. What’s the point of spending money on ships we’ll never use?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then hostile forces began to threaten and capture our merchant vessels in Europe. It quickly became clear that our young nation needed what all of the world's great powers had...a front-line, oceangoing Navy. This fleet of ships would have an important mission: to defend our shores and protect our interests, no matter where they were in the world.</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in 1794, Congress authorized the construction of six frigates – one of which was the legendary </a:t>
            </a:r>
            <a:r>
              <a:rPr lang="en-US" sz="1200" b="1" kern="1200" dirty="0">
                <a:solidFill>
                  <a:schemeClr val="tx1"/>
                </a:solidFill>
                <a:effectLst/>
                <a:latin typeface="+mn-lt"/>
                <a:ea typeface="+mn-ea"/>
                <a:cs typeface="+mn-cs"/>
              </a:rPr>
              <a:t>USS Constitution</a:t>
            </a:r>
            <a:r>
              <a:rPr lang="en-US" sz="1200" kern="1200" dirty="0">
                <a:solidFill>
                  <a:schemeClr val="tx1"/>
                </a:solidFill>
                <a:effectLst/>
                <a:latin typeface="+mn-lt"/>
                <a:ea typeface="+mn-ea"/>
                <a:cs typeface="+mn-cs"/>
              </a:rPr>
              <a:t> – with the acknowledgment that attacks on our merchant vessels rendered it necessary </a:t>
            </a:r>
            <a:r>
              <a:rPr lang="en-US" sz="1200" b="1" kern="1200" dirty="0">
                <a:solidFill>
                  <a:schemeClr val="tx1"/>
                </a:solidFill>
                <a:effectLst/>
                <a:latin typeface="+mn-lt"/>
                <a:ea typeface="+mn-ea"/>
                <a:cs typeface="+mn-cs"/>
              </a:rPr>
              <a:t>“that a naval force should be provided”</a:t>
            </a:r>
            <a:r>
              <a:rPr lang="en-US" sz="1200" kern="1200" dirty="0">
                <a:solidFill>
                  <a:schemeClr val="tx1"/>
                </a:solidFill>
                <a:effectLst/>
                <a:latin typeface="+mn-lt"/>
                <a:ea typeface="+mn-ea"/>
                <a:cs typeface="+mn-cs"/>
              </a:rPr>
              <a:t> for protection. Those six frigates were the genesis of the Navy we know today.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4</a:t>
            </a:fld>
            <a:endParaRPr lang="en-US" dirty="0"/>
          </a:p>
        </p:txBody>
      </p:sp>
    </p:spTree>
    <p:extLst>
      <p:ext uri="{BB962C8B-B14F-4D97-AF65-F5344CB8AC3E}">
        <p14:creationId xmlns:p14="http://schemas.microsoft.com/office/powerpoint/2010/main" val="133196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b="0" spc="-10" dirty="0"/>
              <a:t>Preserving America’s strategic interests overseas is an important part of our Navy’s mission. But America’s Navy also plays a large part in preserving trade around the world.</a:t>
            </a:r>
          </a:p>
          <a:p>
            <a:endParaRPr lang="en-US" b="0" baseline="0" dirty="0"/>
          </a:p>
          <a:p>
            <a:r>
              <a:rPr lang="en-US" b="0" baseline="0" dirty="0"/>
              <a:t>How does this matter to you? Well, as the global economy continues to expand and become more connected, this network of oceans, seas and waterways – what we call the classic maritime system – is becoming increasingly used by the United States and the world as a whole.</a:t>
            </a:r>
          </a:p>
          <a:p>
            <a:endParaRPr lang="en-US" b="0" baseline="0" dirty="0"/>
          </a:p>
          <a:p>
            <a:r>
              <a:rPr lang="en-US" b="0" baseline="0" dirty="0"/>
              <a:t>- More than </a:t>
            </a:r>
            <a:r>
              <a:rPr lang="en-US" b="1" baseline="0" dirty="0"/>
              <a:t>41 million </a:t>
            </a:r>
            <a:r>
              <a:rPr lang="en-US" b="0" baseline="0" dirty="0"/>
              <a:t>U.S. jobs – </a:t>
            </a:r>
            <a:r>
              <a:rPr lang="en-US" b="1" baseline="0" dirty="0"/>
              <a:t>26 percent </a:t>
            </a:r>
            <a:r>
              <a:rPr lang="en-US" b="0" baseline="0" dirty="0"/>
              <a:t>– are directly or indirectly tied to global trade. </a:t>
            </a:r>
            <a:r>
              <a:rPr lang="en-US" b="0" i="1" baseline="0" dirty="0"/>
              <a:t>(Source: Figure of 41 million jobs from U.S. Chamber of Commerce; total employment of 156.795 million from Bureau of Labor Statistics)</a:t>
            </a:r>
          </a:p>
          <a:p>
            <a:r>
              <a:rPr lang="en-US" b="0" baseline="0" dirty="0"/>
              <a:t>- </a:t>
            </a:r>
            <a:r>
              <a:rPr lang="en-US" b="1" baseline="0" dirty="0"/>
              <a:t>26 percent </a:t>
            </a:r>
            <a:r>
              <a:rPr lang="en-US" b="0" baseline="0" dirty="0"/>
              <a:t>of U.S. manufacturing jobs depend on exports. </a:t>
            </a:r>
            <a:r>
              <a:rPr lang="en-US" b="0" i="1" baseline="0" dirty="0"/>
              <a:t>(Source: U.S. International Trade Administration, July 2016 based on 2014 figures)</a:t>
            </a:r>
          </a:p>
          <a:p>
            <a:r>
              <a:rPr lang="en-US" b="0" baseline="0" dirty="0"/>
              <a:t>- More than </a:t>
            </a:r>
            <a:r>
              <a:rPr lang="en-US" b="1" baseline="0" dirty="0"/>
              <a:t>20 percent </a:t>
            </a:r>
            <a:r>
              <a:rPr lang="en-US" b="0" baseline="0" dirty="0"/>
              <a:t>of all U.S. agricultural products are exported. </a:t>
            </a:r>
            <a:r>
              <a:rPr lang="en-US" b="0" i="1" baseline="0" dirty="0"/>
              <a:t>(Source: U.S. Department of Agriculture Foreign Agricultural Service, 2018) </a:t>
            </a:r>
          </a:p>
          <a:p>
            <a:endParaRPr lang="en-US" b="0" baseline="0" dirty="0"/>
          </a:p>
          <a:p>
            <a:r>
              <a:rPr lang="en-US" b="0" baseline="0" dirty="0"/>
              <a:t>So, you see that the free flow of goods over the world’s oceans is a national security issue. And the Navy, operating forward, ensures this flow of goods remains unimpeded.</a:t>
            </a:r>
          </a:p>
          <a:p>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1" spc="-20" dirty="0"/>
              <a:t>And it’s something most Americans don’t think about, but more than 95 percent of all international phone and internet traffic is transmitted via undersea communication cables. America’s Navy plays a critical role in protecting these vital electronic conduits.</a:t>
            </a:r>
          </a:p>
          <a:p>
            <a:endParaRPr lang="en-US" b="0" baseline="0" dirty="0"/>
          </a:p>
        </p:txBody>
      </p:sp>
      <p:sp>
        <p:nvSpPr>
          <p:cNvPr id="4" name="Slide Number Placeholder 3"/>
          <p:cNvSpPr>
            <a:spLocks noGrp="1"/>
          </p:cNvSpPr>
          <p:nvPr>
            <p:ph type="sldNum" sz="quarter" idx="10"/>
          </p:nvPr>
        </p:nvSpPr>
        <p:spPr/>
        <p:txBody>
          <a:bodyPr/>
          <a:lstStyle/>
          <a:p>
            <a:fld id="{42690409-C501-41B8-9539-185090E712D6}" type="slidenum">
              <a:rPr lang="en-US" smtClean="0"/>
              <a:t>5</a:t>
            </a:fld>
            <a:endParaRPr lang="en-US" dirty="0"/>
          </a:p>
        </p:txBody>
      </p:sp>
    </p:spTree>
    <p:extLst>
      <p:ext uri="{BB962C8B-B14F-4D97-AF65-F5344CB8AC3E}">
        <p14:creationId xmlns:p14="http://schemas.microsoft.com/office/powerpoint/2010/main" val="2419220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(OPTIONAL)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contributions</a:t>
            </a:r>
            <a:r>
              <a:rPr lang="en-US" sz="1200" kern="1200" baseline="0" dirty="0">
                <a:solidFill>
                  <a:schemeClr val="tx1"/>
                </a:solidFill>
                <a:effectLst/>
                <a:latin typeface="+mn-lt"/>
                <a:ea typeface="+mn-ea"/>
                <a:cs typeface="+mn-cs"/>
              </a:rPr>
              <a:t> of America’s Navy don’t just benefit Americans, however.</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oceans of the world have long served as a path to new frontiers and new opportunities far beyond national borders. As a nation with multiple maritime borders, the United States has always been a nation with global interests. Those interests have grown in number and diversity since the turn of the 20th century…and they are increasingly dependent on secure maritime trade routes throughout the world.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Consider the following:</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 More than </a:t>
            </a:r>
            <a:r>
              <a:rPr lang="en-US" sz="1200" b="1" kern="1200" dirty="0">
                <a:solidFill>
                  <a:schemeClr val="tx1"/>
                </a:solidFill>
                <a:effectLst/>
                <a:latin typeface="+mn-lt"/>
                <a:ea typeface="+mn-ea"/>
                <a:cs typeface="+mn-cs"/>
              </a:rPr>
              <a:t>70 percent </a:t>
            </a:r>
            <a:r>
              <a:rPr lang="en-US" sz="1200" kern="1200" dirty="0">
                <a:solidFill>
                  <a:schemeClr val="tx1"/>
                </a:solidFill>
                <a:effectLst/>
                <a:latin typeface="+mn-lt"/>
                <a:ea typeface="+mn-ea"/>
                <a:cs typeface="+mn-cs"/>
              </a:rPr>
              <a:t>of the earth is covered in water. </a:t>
            </a:r>
            <a:r>
              <a:rPr lang="en-US" sz="1200" i="1" kern="1200" dirty="0">
                <a:solidFill>
                  <a:schemeClr val="tx1"/>
                </a:solidFill>
                <a:effectLst/>
                <a:latin typeface="+mn-lt"/>
                <a:ea typeface="+mn-ea"/>
                <a:cs typeface="+mn-cs"/>
              </a:rPr>
              <a:t>(Source: U.S. Geological Service, December 2016</a:t>
            </a:r>
            <a:r>
              <a:rPr lang="en-US" sz="1200" i="1" kern="1200" baseline="0" dirty="0">
                <a:solidFill>
                  <a:schemeClr val="tx1"/>
                </a:solidFill>
                <a:effectLst/>
                <a:latin typeface="+mn-lt"/>
                <a:ea typeface="+mn-ea"/>
                <a:cs typeface="+mn-cs"/>
              </a:rPr>
              <a:t> – actual figure is “about 71 percent”)</a:t>
            </a:r>
            <a:endParaRPr lang="en-US" sz="1200" i="1"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More than </a:t>
            </a:r>
            <a:r>
              <a:rPr lang="en-US" sz="1200" b="1" kern="1200" dirty="0">
                <a:solidFill>
                  <a:schemeClr val="tx1"/>
                </a:solidFill>
                <a:effectLst/>
                <a:latin typeface="+mn-lt"/>
                <a:ea typeface="+mn-ea"/>
                <a:cs typeface="+mn-cs"/>
              </a:rPr>
              <a:t>90 percent </a:t>
            </a:r>
            <a:r>
              <a:rPr lang="en-US" sz="1200" kern="1200" dirty="0">
                <a:solidFill>
                  <a:schemeClr val="tx1"/>
                </a:solidFill>
                <a:effectLst/>
                <a:latin typeface="+mn-lt"/>
                <a:ea typeface="+mn-ea"/>
                <a:cs typeface="+mn-cs"/>
              </a:rPr>
              <a:t>of global commerce is conducted by sea. </a:t>
            </a:r>
            <a:r>
              <a:rPr lang="en-US" sz="1200" i="1" kern="1200" dirty="0">
                <a:solidFill>
                  <a:schemeClr val="tx1"/>
                </a:solidFill>
                <a:effectLst/>
                <a:latin typeface="+mn-lt"/>
                <a:ea typeface="+mn-ea"/>
                <a:cs typeface="+mn-cs"/>
              </a:rPr>
              <a:t>(Source: International Maritime Organization)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day and age, the security of maritime trade routes is vital to the global economy – not just for the United States, but for </a:t>
            </a:r>
            <a:r>
              <a:rPr lang="en-US" sz="1200" b="1" kern="1200" dirty="0">
                <a:solidFill>
                  <a:schemeClr val="tx1"/>
                </a:solidFill>
                <a:effectLst/>
                <a:latin typeface="+mn-lt"/>
                <a:ea typeface="+mn-ea"/>
                <a:cs typeface="+mn-cs"/>
              </a:rPr>
              <a:t>all</a:t>
            </a:r>
            <a:r>
              <a:rPr lang="en-US" sz="1200" kern="1200" dirty="0">
                <a:solidFill>
                  <a:schemeClr val="tx1"/>
                </a:solidFill>
                <a:effectLst/>
                <a:latin typeface="+mn-lt"/>
                <a:ea typeface="+mn-ea"/>
                <a:cs typeface="+mn-cs"/>
              </a:rPr>
              <a:t> seafaring nations. And despite a century’s worth of changes around the world, one thing has not changed…in an increasingly globalized world, America’s success is </a:t>
            </a:r>
            <a:r>
              <a:rPr lang="en-US" sz="1200" b="1" kern="1200" dirty="0">
                <a:solidFill>
                  <a:schemeClr val="tx1"/>
                </a:solidFill>
                <a:effectLst/>
                <a:latin typeface="+mn-lt"/>
                <a:ea typeface="+mn-ea"/>
                <a:cs typeface="+mn-cs"/>
              </a:rPr>
              <a:t>even more reliant </a:t>
            </a:r>
            <a:r>
              <a:rPr lang="en-US" sz="1200" kern="1200" dirty="0">
                <a:solidFill>
                  <a:schemeClr val="tx1"/>
                </a:solidFill>
                <a:effectLst/>
                <a:latin typeface="+mn-lt"/>
                <a:ea typeface="+mn-ea"/>
                <a:cs typeface="+mn-cs"/>
              </a:rPr>
              <a:t>on our Navy.</a:t>
            </a:r>
          </a:p>
        </p:txBody>
      </p:sp>
      <p:sp>
        <p:nvSpPr>
          <p:cNvPr id="4" name="Slide Number Placeholder 3"/>
          <p:cNvSpPr>
            <a:spLocks noGrp="1"/>
          </p:cNvSpPr>
          <p:nvPr>
            <p:ph type="sldNum" sz="quarter" idx="10"/>
          </p:nvPr>
        </p:nvSpPr>
        <p:spPr/>
        <p:txBody>
          <a:bodyPr/>
          <a:lstStyle/>
          <a:p>
            <a:fld id="{42690409-C501-41B8-9539-185090E712D6}" type="slidenum">
              <a:rPr lang="en-US" smtClean="0"/>
              <a:t>6</a:t>
            </a:fld>
            <a:endParaRPr lang="en-US" dirty="0"/>
          </a:p>
        </p:txBody>
      </p:sp>
    </p:spTree>
    <p:extLst>
      <p:ext uri="{BB962C8B-B14F-4D97-AF65-F5344CB8AC3E}">
        <p14:creationId xmlns:p14="http://schemas.microsoft.com/office/powerpoint/2010/main" val="2419220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America's Navy is ready to defend America, our allies and partners, and our strategic interests at all times. We're uniquely positioned to do so because the world’s oceans provide us with the access to protect America’s interests anywhere, around the clock…using</a:t>
            </a:r>
            <a:r>
              <a:rPr lang="en-US" sz="1200" b="1" kern="1200" dirty="0">
                <a:solidFill>
                  <a:schemeClr val="tx1"/>
                </a:solidFill>
                <a:effectLst/>
                <a:latin typeface="+mn-lt"/>
                <a:ea typeface="+mn-ea"/>
                <a:cs typeface="+mn-cs"/>
              </a:rPr>
              <a:t> naval power from the sea</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material</a:t>
            </a:r>
            <a:r>
              <a:rPr lang="en-US" sz="1200" kern="1200" baseline="0" dirty="0">
                <a:solidFill>
                  <a:schemeClr val="tx1"/>
                </a:solidFill>
                <a:effectLst/>
                <a:latin typeface="+mn-lt"/>
                <a:ea typeface="+mn-ea"/>
                <a:cs typeface="+mn-cs"/>
              </a:rPr>
              <a:t> foundation of our Navy, of course, is our ships. From those original six frigates, the Navy now possesses a </a:t>
            </a:r>
            <a:r>
              <a:rPr lang="en-US" sz="1200" b="1" kern="1200" baseline="0" dirty="0">
                <a:solidFill>
                  <a:schemeClr val="tx1"/>
                </a:solidFill>
                <a:effectLst/>
                <a:latin typeface="+mn-lt"/>
                <a:ea typeface="+mn-ea"/>
                <a:cs typeface="+mn-cs"/>
              </a:rPr>
              <a:t>wide variety </a:t>
            </a:r>
            <a:r>
              <a:rPr lang="en-US" sz="1200" kern="1200" baseline="0" dirty="0">
                <a:solidFill>
                  <a:schemeClr val="tx1"/>
                </a:solidFill>
                <a:effectLst/>
                <a:latin typeface="+mn-lt"/>
                <a:ea typeface="+mn-ea"/>
                <a:cs typeface="+mn-cs"/>
              </a:rPr>
              <a:t>of surface vessels, from 97,000-ton aircraft carriers to fast, agile littoral combat ships and coastal patrol vessels. The presence of these vessels anywhere in the world helps </a:t>
            </a:r>
            <a:r>
              <a:rPr lang="en-US" sz="1200" b="1" kern="1200" baseline="0" dirty="0">
                <a:solidFill>
                  <a:schemeClr val="tx1"/>
                </a:solidFill>
                <a:effectLst/>
                <a:latin typeface="+mn-lt"/>
                <a:ea typeface="+mn-ea"/>
                <a:cs typeface="+mn-cs"/>
              </a:rPr>
              <a:t>deter potential conflicts </a:t>
            </a:r>
            <a:r>
              <a:rPr lang="en-US" sz="1200" kern="1200" baseline="0" dirty="0">
                <a:solidFill>
                  <a:schemeClr val="tx1"/>
                </a:solidFill>
                <a:effectLst/>
                <a:latin typeface="+mn-lt"/>
                <a:ea typeface="+mn-ea"/>
                <a:cs typeface="+mn-cs"/>
              </a:rPr>
              <a:t>and </a:t>
            </a:r>
            <a:r>
              <a:rPr lang="en-US" sz="1200" b="1" kern="1200" baseline="0" dirty="0">
                <a:solidFill>
                  <a:schemeClr val="tx1"/>
                </a:solidFill>
                <a:effectLst/>
                <a:latin typeface="+mn-lt"/>
                <a:ea typeface="+mn-ea"/>
                <a:cs typeface="+mn-cs"/>
              </a:rPr>
              <a:t>avoid escalating tensions</a:t>
            </a:r>
            <a:r>
              <a:rPr lang="en-US" sz="1200" kern="1200" baseline="0" dirty="0">
                <a:solidFill>
                  <a:schemeClr val="tx1"/>
                </a:solidFill>
                <a:effectLst/>
                <a:latin typeface="+mn-lt"/>
                <a:ea typeface="+mn-ea"/>
                <a:cs typeface="+mn-cs"/>
              </a:rPr>
              <a:t>. But when combat power is required, ships like the workhorse of our fleet, the </a:t>
            </a:r>
            <a:r>
              <a:rPr lang="en-US" sz="1200" b="1" kern="1200" baseline="0" dirty="0" err="1">
                <a:solidFill>
                  <a:schemeClr val="tx1"/>
                </a:solidFill>
                <a:effectLst/>
                <a:latin typeface="+mn-lt"/>
                <a:ea typeface="+mn-ea"/>
                <a:cs typeface="+mn-cs"/>
              </a:rPr>
              <a:t>Arleigh</a:t>
            </a:r>
            <a:r>
              <a:rPr lang="en-US" sz="1200" b="1" kern="1200" baseline="0" dirty="0">
                <a:solidFill>
                  <a:schemeClr val="tx1"/>
                </a:solidFill>
                <a:effectLst/>
                <a:latin typeface="+mn-lt"/>
                <a:ea typeface="+mn-ea"/>
                <a:cs typeface="+mn-cs"/>
              </a:rPr>
              <a:t> Burke-class destroyer</a:t>
            </a:r>
            <a:r>
              <a:rPr lang="en-US" sz="1200" kern="1200" baseline="0" dirty="0">
                <a:solidFill>
                  <a:schemeClr val="tx1"/>
                </a:solidFill>
                <a:effectLst/>
                <a:latin typeface="+mn-lt"/>
                <a:ea typeface="+mn-ea"/>
                <a:cs typeface="+mn-cs"/>
              </a:rPr>
              <a:t>, possess a staggering range of offensive capabilities – giving our military leadership the warfighting ability to fight and defeat other navies and destroy targets located hundreds of miles inland.</a:t>
            </a:r>
          </a:p>
        </p:txBody>
      </p:sp>
      <p:sp>
        <p:nvSpPr>
          <p:cNvPr id="4" name="Slide Number Placeholder 3"/>
          <p:cNvSpPr>
            <a:spLocks noGrp="1"/>
          </p:cNvSpPr>
          <p:nvPr>
            <p:ph type="sldNum" sz="quarter" idx="10"/>
          </p:nvPr>
        </p:nvSpPr>
        <p:spPr/>
        <p:txBody>
          <a:bodyPr/>
          <a:lstStyle/>
          <a:p>
            <a:fld id="{42690409-C501-41B8-9539-185090E712D6}" type="slidenum">
              <a:rPr lang="en-US" smtClean="0"/>
              <a:t>7</a:t>
            </a:fld>
            <a:endParaRPr lang="en-US" dirty="0"/>
          </a:p>
        </p:txBody>
      </p:sp>
    </p:spTree>
    <p:extLst>
      <p:ext uri="{BB962C8B-B14F-4D97-AF65-F5344CB8AC3E}">
        <p14:creationId xmlns:p14="http://schemas.microsoft.com/office/powerpoint/2010/main" val="274033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Undersea</a:t>
            </a:r>
            <a:r>
              <a:rPr lang="en-US" sz="1200" kern="1200" baseline="0" dirty="0">
                <a:solidFill>
                  <a:schemeClr val="tx1"/>
                </a:solidFill>
                <a:effectLst/>
                <a:latin typeface="+mn-lt"/>
                <a:ea typeface="+mn-ea"/>
                <a:cs typeface="+mn-cs"/>
              </a:rPr>
              <a:t> warfare has long been a specialty of America’s Navy, and that tradition continues today. Our submarine force has evolved from the diesel-electric boats of old to today’s nuclear-powered vessels, armed with everything from torpedoes to Tomahawks to ballistic missiles. Yet the most valuable assets of submarines like the VIRGINIA-class </a:t>
            </a:r>
            <a:r>
              <a:rPr lang="en-US" sz="1200" b="1" kern="1200" baseline="0" dirty="0">
                <a:solidFill>
                  <a:schemeClr val="tx1"/>
                </a:solidFill>
                <a:effectLst/>
                <a:latin typeface="+mn-lt"/>
                <a:ea typeface="+mn-ea"/>
                <a:cs typeface="+mn-cs"/>
              </a:rPr>
              <a:t>USS ILLINOIS </a:t>
            </a:r>
            <a:r>
              <a:rPr lang="en-US" sz="1200" kern="1200" baseline="0" dirty="0">
                <a:solidFill>
                  <a:schemeClr val="tx1"/>
                </a:solidFill>
                <a:effectLst/>
                <a:latin typeface="+mn-lt"/>
                <a:ea typeface="+mn-ea"/>
                <a:cs typeface="+mn-cs"/>
              </a:rPr>
              <a:t>pictured here is </a:t>
            </a:r>
            <a:r>
              <a:rPr lang="en-US" sz="1200" b="1" kern="1200" baseline="0" dirty="0">
                <a:solidFill>
                  <a:schemeClr val="tx1"/>
                </a:solidFill>
                <a:effectLst/>
                <a:latin typeface="+mn-lt"/>
                <a:ea typeface="+mn-ea"/>
                <a:cs typeface="+mn-cs"/>
              </a:rPr>
              <a:t>stealth</a:t>
            </a:r>
            <a:r>
              <a:rPr lang="en-US" sz="1200" kern="1200" baseline="0" dirty="0">
                <a:solidFill>
                  <a:schemeClr val="tx1"/>
                </a:solidFill>
                <a:effectLst/>
                <a:latin typeface="+mn-lt"/>
                <a:ea typeface="+mn-ea"/>
                <a:cs typeface="+mn-cs"/>
              </a:rPr>
              <a:t> – the ability to strike from the deep without warning.</a:t>
            </a:r>
          </a:p>
        </p:txBody>
      </p:sp>
      <p:sp>
        <p:nvSpPr>
          <p:cNvPr id="4" name="Slide Number Placeholder 3"/>
          <p:cNvSpPr>
            <a:spLocks noGrp="1"/>
          </p:cNvSpPr>
          <p:nvPr>
            <p:ph type="sldNum" sz="quarter" idx="10"/>
          </p:nvPr>
        </p:nvSpPr>
        <p:spPr/>
        <p:txBody>
          <a:bodyPr/>
          <a:lstStyle/>
          <a:p>
            <a:fld id="{42690409-C501-41B8-9539-185090E712D6}" type="slidenum">
              <a:rPr lang="en-US" smtClean="0"/>
              <a:t>8</a:t>
            </a:fld>
            <a:endParaRPr lang="en-US" dirty="0"/>
          </a:p>
        </p:txBody>
      </p:sp>
    </p:spTree>
    <p:extLst>
      <p:ext uri="{BB962C8B-B14F-4D97-AF65-F5344CB8AC3E}">
        <p14:creationId xmlns:p14="http://schemas.microsoft.com/office/powerpoint/2010/main" val="2740339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a:t>
            </a:r>
            <a:r>
              <a:rPr lang="en-US" sz="1200" kern="1200" baseline="0" dirty="0">
                <a:solidFill>
                  <a:schemeClr val="tx1"/>
                </a:solidFill>
                <a:effectLst/>
                <a:latin typeface="+mn-lt"/>
                <a:ea typeface="+mn-ea"/>
                <a:cs typeface="+mn-cs"/>
              </a:rPr>
              <a:t> has long been held that the first question an American leader asks during times of crisis is: “Where is the nearest carrier?” Such a question confirms the importance of naval aviation to America’s Navy. And the most prominent component of naval aviation today is the </a:t>
            </a:r>
            <a:r>
              <a:rPr lang="en-US" sz="1200" b="1" kern="1200" baseline="0" dirty="0">
                <a:solidFill>
                  <a:schemeClr val="tx1"/>
                </a:solidFill>
                <a:effectLst/>
                <a:latin typeface="+mn-lt"/>
                <a:ea typeface="+mn-ea"/>
                <a:cs typeface="+mn-cs"/>
              </a:rPr>
              <a:t>F/A-18 Super Hornet </a:t>
            </a:r>
            <a:r>
              <a:rPr lang="en-US" sz="1200" kern="1200" baseline="0" dirty="0">
                <a:solidFill>
                  <a:schemeClr val="tx1"/>
                </a:solidFill>
                <a:effectLst/>
                <a:latin typeface="+mn-lt"/>
                <a:ea typeface="+mn-ea"/>
                <a:cs typeface="+mn-cs"/>
              </a:rPr>
              <a:t>– a multi-mission jet capable of carrying out ground-attack missions and air-to-air combat, as well as midair refueling and even electronic warfare.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 Super Hornet is just one example of the planes, helicopters and yes, even unmanned aircraft that form the backbone of projected American power – all of which allow us to do a great number of things at sea without the need of another country’s permission to operate within its borders.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690409-C501-41B8-9539-185090E712D6}" type="slidenum">
              <a:rPr lang="en-US" smtClean="0"/>
              <a:t>9</a:t>
            </a:fld>
            <a:endParaRPr lang="en-US" dirty="0"/>
          </a:p>
        </p:txBody>
      </p:sp>
    </p:spTree>
    <p:extLst>
      <p:ext uri="{BB962C8B-B14F-4D97-AF65-F5344CB8AC3E}">
        <p14:creationId xmlns:p14="http://schemas.microsoft.com/office/powerpoint/2010/main" val="274033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FFF664-525A-4C82-8731-92C4C5AF13AA}" type="datetime1">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250758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16234D-92F1-4AC0-9AA8-27082CB93C27}" type="datetime1">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197185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54BBD7-D86F-4097-8819-10E67B659459}" type="datetime1">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367436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5562F-0DF5-49BC-BFD4-8478F7208D1D}" type="datetime1">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144213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022E1-6705-4CB1-9EF0-9007511857B9}" type="datetime1">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103050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F7683D-8936-44A3-9362-12096A40838F}" type="datetime1">
              <a:rPr lang="en-US" smtClean="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119310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B18064-968F-4486-8505-C4445ADD2700}" type="datetime1">
              <a:rPr lang="en-US" smtClean="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22212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41533-D4A3-443A-8E53-565668B9E21C}" type="datetime1">
              <a:rPr lang="en-US" smtClean="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332162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727A8-78E2-4801-9DC8-5A6CA72834CE}" type="datetime1">
              <a:rPr lang="en-US" smtClean="0"/>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118296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B66F9C-BE1D-4625-9932-E00F90295254}" type="datetime1">
              <a:rPr lang="en-US" smtClean="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297279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F4400D-FB6F-4FB6-BDD3-8C85CFF82191}" type="datetime1">
              <a:rPr lang="en-US" smtClean="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CC9286-E4AC-49D5-B6EA-2E08DE71CBBA}" type="slidenum">
              <a:rPr lang="en-US" smtClean="0"/>
              <a:t>‹#›</a:t>
            </a:fld>
            <a:endParaRPr lang="en-US" dirty="0"/>
          </a:p>
        </p:txBody>
      </p:sp>
    </p:spTree>
    <p:extLst>
      <p:ext uri="{BB962C8B-B14F-4D97-AF65-F5344CB8AC3E}">
        <p14:creationId xmlns:p14="http://schemas.microsoft.com/office/powerpoint/2010/main" val="356316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7C87C8-91F0-4B41-9BDB-84BCEB1FE7E8}" type="datetime1">
              <a:rPr lang="en-US" smtClean="0"/>
              <a:t>5/10/2023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7CC9286-E4AC-49D5-B6EA-2E08DE71CBBA}" type="slidenum">
              <a:rPr lang="en-US" smtClean="0"/>
              <a:t>‹#›</a:t>
            </a:fld>
            <a:endParaRPr lang="en-US" dirty="0"/>
          </a:p>
        </p:txBody>
      </p:sp>
    </p:spTree>
    <p:extLst>
      <p:ext uri="{BB962C8B-B14F-4D97-AF65-F5344CB8AC3E}">
        <p14:creationId xmlns:p14="http://schemas.microsoft.com/office/powerpoint/2010/main" val="1114674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5.gif"/><Relationship Id="rId3" Type="http://schemas.openxmlformats.org/officeDocument/2006/relationships/image" Target="../media/image21.png"/><Relationship Id="rId7" Type="http://schemas.openxmlformats.org/officeDocument/2006/relationships/image" Target="../media/image24.gi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gif"/><Relationship Id="rId5" Type="http://schemas.openxmlformats.org/officeDocument/2006/relationships/image" Target="../media/image22.gif"/><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navy.mil/management/photodb/photos/151117-N-DM308-710.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76200" y="342900"/>
            <a:ext cx="73914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ENDURING MISSION</a:t>
            </a:r>
            <a:endParaRPr lang="en-US" sz="36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5" name="Title 1"/>
          <p:cNvSpPr txBox="1">
            <a:spLocks/>
          </p:cNvSpPr>
          <p:nvPr/>
        </p:nvSpPr>
        <p:spPr>
          <a:xfrm>
            <a:off x="1895475" y="-19050"/>
            <a:ext cx="6486525"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NAVY THE NATION NEEDS</a:t>
            </a:r>
            <a:endParaRPr lang="en-US" sz="36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557551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81481E-6 L 0.07084 -4.81481E-6 " pathEditMode="relative" rAng="0" ptsTypes="AA">
                                      <p:cBhvr>
                                        <p:cTn id="6" dur="3000" fill="hold"/>
                                        <p:tgtEl>
                                          <p:spTgt spid="4"/>
                                        </p:tgtEl>
                                        <p:attrNameLst>
                                          <p:attrName>ppt_x</p:attrName>
                                          <p:attrName>ppt_y</p:attrName>
                                        </p:attrNameLst>
                                      </p:cBhvr>
                                      <p:rCtr x="3542" y="0"/>
                                    </p:animMotion>
                                  </p:childTnLst>
                                </p:cTn>
                              </p:par>
                              <p:par>
                                <p:cTn id="7" presetID="35" presetClass="path" presetSubtype="0" accel="50000" decel="50000" fill="hold" grpId="0" nodeType="withEffect">
                                  <p:stCondLst>
                                    <p:cond delay="0"/>
                                  </p:stCondLst>
                                  <p:childTnLst>
                                    <p:animMotion origin="layout" path="M 8.33333E-7 3.7037E-7 L -0.19167 3.7037E-7 " pathEditMode="relative" rAng="0" ptsTypes="AA">
                                      <p:cBhvr>
                                        <p:cTn id="8" dur="3000" fill="hold"/>
                                        <p:tgtEl>
                                          <p:spTgt spid="5"/>
                                        </p:tgtEl>
                                        <p:attrNameLst>
                                          <p:attrName>ppt_x</p:attrName>
                                          <p:attrName>ppt_y</p:attrName>
                                        </p:attrNameLst>
                                      </p:cBhvr>
                                      <p:rCtr x="-95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9173564" cy="5391150"/>
          </a:xfrm>
          <a:prstGeom prst="rect">
            <a:avLst/>
          </a:prstGeom>
        </p:spPr>
      </p:pic>
      <p:sp>
        <p:nvSpPr>
          <p:cNvPr id="4" name="Slide Number Placeholder 3"/>
          <p:cNvSpPr>
            <a:spLocks noGrp="1"/>
          </p:cNvSpPr>
          <p:nvPr>
            <p:ph type="sldNum" sz="quarter" idx="12"/>
          </p:nvPr>
        </p:nvSpPr>
        <p:spPr/>
        <p:txBody>
          <a:bodyPr/>
          <a:lstStyle/>
          <a:p>
            <a:fld id="{37CC9286-E4AC-49D5-B6EA-2E08DE71CBBA}" type="slidenum">
              <a:rPr lang="en-US" smtClean="0"/>
              <a:t>10</a:t>
            </a:fld>
            <a:endParaRPr lang="en-US" dirty="0"/>
          </a:p>
        </p:txBody>
      </p:sp>
      <p:sp>
        <p:nvSpPr>
          <p:cNvPr id="5" name="Title 1"/>
          <p:cNvSpPr txBox="1">
            <a:spLocks/>
          </p:cNvSpPr>
          <p:nvPr/>
        </p:nvSpPr>
        <p:spPr>
          <a:xfrm>
            <a:off x="990600" y="590550"/>
            <a:ext cx="8077200" cy="7620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Wingdings" panose="05000000000000000000" pitchFamily="2" charset="2"/>
              <a:buChar char="Ø"/>
            </a:pPr>
            <a:r>
              <a:rPr lang="en-US" sz="4000" b="1" cap="all" dirty="0">
                <a:ln w="127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COMPETE</a:t>
            </a:r>
          </a:p>
        </p:txBody>
      </p:sp>
      <p:sp>
        <p:nvSpPr>
          <p:cNvPr id="6" name="Title 1"/>
          <p:cNvSpPr txBox="1">
            <a:spLocks/>
          </p:cNvSpPr>
          <p:nvPr/>
        </p:nvSpPr>
        <p:spPr>
          <a:xfrm>
            <a:off x="3200400" y="1962150"/>
            <a:ext cx="8077200" cy="762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Wingdings" panose="05000000000000000000" pitchFamily="2" charset="2"/>
              <a:buChar char="Ø"/>
            </a:pPr>
            <a:r>
              <a:rPr lang="en-US" sz="4000" b="1" cap="all" dirty="0">
                <a:ln w="127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WIN</a:t>
            </a:r>
          </a:p>
        </p:txBody>
      </p:sp>
      <p:sp>
        <p:nvSpPr>
          <p:cNvPr id="7" name="Title 1"/>
          <p:cNvSpPr txBox="1">
            <a:spLocks/>
          </p:cNvSpPr>
          <p:nvPr/>
        </p:nvSpPr>
        <p:spPr>
          <a:xfrm>
            <a:off x="2057400" y="1276350"/>
            <a:ext cx="8077200" cy="762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Wingdings" panose="05000000000000000000" pitchFamily="2" charset="2"/>
              <a:buChar char="Ø"/>
            </a:pPr>
            <a:r>
              <a:rPr lang="en-US" sz="4000" b="1" cap="all" dirty="0">
                <a:ln w="127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DETER</a:t>
            </a:r>
          </a:p>
        </p:txBody>
      </p:sp>
    </p:spTree>
    <p:extLst>
      <p:ext uri="{BB962C8B-B14F-4D97-AF65-F5344CB8AC3E}">
        <p14:creationId xmlns:p14="http://schemas.microsoft.com/office/powerpoint/2010/main" val="289830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grpId="1" nodeType="afterEffect">
                                  <p:stCondLst>
                                    <p:cond delay="0"/>
                                  </p:stCondLst>
                                  <p:childTnLst>
                                    <p:animEffect transition="out" filter="fade">
                                      <p:cBhvr>
                                        <p:cTn id="11" dur="1000" tmFilter="0, 0; .2, .5; .8, .5; 1, 0"/>
                                        <p:tgtEl>
                                          <p:spTgt spid="5"/>
                                        </p:tgtEl>
                                      </p:cBhvr>
                                    </p:animEffect>
                                    <p:animScale>
                                      <p:cBhvr>
                                        <p:cTn id="12" dur="500" autoRev="1" fill="hold"/>
                                        <p:tgtEl>
                                          <p:spTgt spid="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6" presetClass="emph" presetSubtype="0" fill="hold" grpId="1" nodeType="afterEffect">
                                  <p:stCondLst>
                                    <p:cond delay="0"/>
                                  </p:stCondLst>
                                  <p:childTnLst>
                                    <p:animEffect transition="out" filter="fade">
                                      <p:cBhvr>
                                        <p:cTn id="21" dur="1000" tmFilter="0, 0; .2, .5; .8, .5; 1, 0"/>
                                        <p:tgtEl>
                                          <p:spTgt spid="7">
                                            <p:txEl>
                                              <p:pRg st="0" end="0"/>
                                            </p:txEl>
                                          </p:spTgt>
                                        </p:tgtEl>
                                      </p:cBhvr>
                                    </p:animEffect>
                                    <p:animScale>
                                      <p:cBhvr>
                                        <p:cTn id="22" dur="500" autoRev="1" fill="hold"/>
                                        <p:tgtEl>
                                          <p:spTgt spid="7">
                                            <p:txEl>
                                              <p:pRg st="0" end="0"/>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6" presetClass="emph" presetSubtype="0" fill="hold" grpId="1" nodeType="afterEffect">
                                  <p:stCondLst>
                                    <p:cond delay="0"/>
                                  </p:stCondLst>
                                  <p:childTnLst>
                                    <p:animEffect transition="out" filter="fade">
                                      <p:cBhvr>
                                        <p:cTn id="31" dur="1000" tmFilter="0, 0; .2, .5; .8, .5; 1, 0"/>
                                        <p:tgtEl>
                                          <p:spTgt spid="6"/>
                                        </p:tgtEl>
                                      </p:cBhvr>
                                    </p:animEffect>
                                    <p:animScale>
                                      <p:cBhvr>
                                        <p:cTn id="32" dur="5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build="p"/>
      <p:bldP spid="7" grpId="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CC9286-E4AC-49D5-B6EA-2E08DE71CBBA}" type="slidenum">
              <a:rPr lang="en-US" smtClean="0"/>
              <a:t>11</a:t>
            </a:fld>
            <a:endParaRPr lang="en-US" dirty="0"/>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9050"/>
            <a:ext cx="9144000" cy="5162550"/>
          </a:xfrm>
          <a:prstGeom prst="rect">
            <a:avLst/>
          </a:prstGeom>
        </p:spPr>
      </p:pic>
      <p:sp>
        <p:nvSpPr>
          <p:cNvPr id="6" name="Title 1"/>
          <p:cNvSpPr txBox="1">
            <a:spLocks/>
          </p:cNvSpPr>
          <p:nvPr/>
        </p:nvSpPr>
        <p:spPr>
          <a:xfrm>
            <a:off x="2286000" y="2038350"/>
            <a:ext cx="6858000" cy="9144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PEOPLE &amp; CAPABILITIES </a:t>
            </a:r>
            <a:endParaRPr lang="en-US" sz="40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7" name="Title 1"/>
          <p:cNvSpPr txBox="1">
            <a:spLocks/>
          </p:cNvSpPr>
          <p:nvPr/>
        </p:nvSpPr>
        <p:spPr>
          <a:xfrm>
            <a:off x="0" y="1676400"/>
            <a:ext cx="5562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AMERICA’S NAVY</a:t>
            </a:r>
            <a:endParaRPr lang="en-US" sz="40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17251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2500"/>
                            </p:stCondLst>
                            <p:childTnLst>
                              <p:par>
                                <p:cTn id="9" presetID="10" presetClass="entr" presetSubtype="0" fill="hold" grpId="0" nodeType="afterEffect">
                                  <p:stCondLst>
                                    <p:cond delay="1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000" y="1075236"/>
            <a:ext cx="7620000" cy="3526426"/>
          </a:xfrm>
          <a:prstGeom prst="rect">
            <a:avLst/>
          </a:prstGeom>
        </p:spPr>
      </p:pic>
      <p:sp>
        <p:nvSpPr>
          <p:cNvPr id="15" name="Title 1"/>
          <p:cNvSpPr txBox="1">
            <a:spLocks/>
          </p:cNvSpPr>
          <p:nvPr/>
        </p:nvSpPr>
        <p:spPr>
          <a:xfrm>
            <a:off x="2286000" y="2038350"/>
            <a:ext cx="68580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3" name="Rectangle 2"/>
          <p:cNvSpPr/>
          <p:nvPr/>
        </p:nvSpPr>
        <p:spPr>
          <a:xfrm>
            <a:off x="3048000" y="4108083"/>
            <a:ext cx="2895600" cy="4935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utoShape 78"/>
          <p:cNvSpPr>
            <a:spLocks noChangeArrowheads="1"/>
          </p:cNvSpPr>
          <p:nvPr/>
        </p:nvSpPr>
        <p:spPr bwMode="auto">
          <a:xfrm>
            <a:off x="352425" y="189950"/>
            <a:ext cx="2676525" cy="1143000"/>
          </a:xfrm>
          <a:prstGeom prst="roundRect">
            <a:avLst>
              <a:gd name="adj" fmla="val 16667"/>
            </a:avLst>
          </a:prstGeom>
          <a:noFill/>
          <a:ln w="9525" algn="ctr">
            <a:noFill/>
            <a:round/>
            <a:headEnd/>
            <a:tailEnd/>
          </a:ln>
        </p:spPr>
        <p:txBody>
          <a:bodyPr wrap="square" lIns="45720" rIns="45720" anchor="t" anchorCtr="0"/>
          <a:lstStyle>
            <a:lvl1pPr eaLnBrk="0" hangingPunct="0">
              <a:spcBef>
                <a:spcPct val="20000"/>
              </a:spcBef>
              <a:buFont typeface="Wingdings" pitchFamily="2" charset="2"/>
              <a:buChar char="§"/>
              <a:defRPr sz="2400">
                <a:solidFill>
                  <a:schemeClr val="tx1"/>
                </a:solidFill>
                <a:latin typeface="Arial" pitchFamily="34" charset="0"/>
              </a:defRPr>
            </a:lvl1pPr>
            <a:lvl2pPr marL="742950" indent="-285750" eaLnBrk="0" hangingPunct="0">
              <a:spcBef>
                <a:spcPct val="20000"/>
              </a:spcBef>
              <a:buChar char="•"/>
              <a:defRPr sz="2000" b="1">
                <a:solidFill>
                  <a:schemeClr val="tx1"/>
                </a:solidFill>
                <a:latin typeface="Arial" pitchFamily="34" charset="0"/>
              </a:defRPr>
            </a:lvl2pPr>
            <a:lvl3pPr marL="1143000" indent="-228600" eaLnBrk="0" hangingPunct="0">
              <a:spcBef>
                <a:spcPct val="20000"/>
              </a:spcBef>
              <a:buFont typeface="Wingdings" pitchFamily="2" charset="2"/>
              <a:buChar char="Ø"/>
              <a:defRPr b="1">
                <a:solidFill>
                  <a:schemeClr val="tx1"/>
                </a:solidFill>
                <a:latin typeface="Arial" pitchFamily="34" charset="0"/>
              </a:defRPr>
            </a:lvl3pPr>
            <a:lvl4pPr marL="1600200" indent="-228600" eaLnBrk="0" hangingPunct="0">
              <a:spcBef>
                <a:spcPct val="20000"/>
              </a:spcBef>
              <a:buChar char="–"/>
              <a:defRPr b="1">
                <a:solidFill>
                  <a:schemeClr val="tx1"/>
                </a:solidFill>
                <a:latin typeface="Arial" pitchFamily="34" charset="0"/>
              </a:defRPr>
            </a:lvl4pPr>
            <a:lvl5pPr marL="2057400" indent="-228600" eaLnBrk="0" hangingPunct="0">
              <a:spcBef>
                <a:spcPct val="20000"/>
              </a:spcBef>
              <a:buFont typeface="Arial" pitchFamily="34" charset="0"/>
              <a:buChar char="–"/>
              <a:defRPr b="1">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b="1">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b="1">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b="1">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b="1">
                <a:solidFill>
                  <a:schemeClr val="tx1"/>
                </a:solidFill>
                <a:latin typeface="Arial" pitchFamily="34" charset="0"/>
              </a:defRPr>
            </a:lvl9pPr>
          </a:lstStyle>
          <a:p>
            <a:pPr eaLnBrk="1" hangingPunct="1">
              <a:spcBef>
                <a:spcPct val="0"/>
              </a:spcBef>
              <a:buFontTx/>
              <a:buNone/>
            </a:pPr>
            <a:r>
              <a:rPr lang="en-US" altLang="en-US" sz="1400" b="1" dirty="0">
                <a:solidFill>
                  <a:schemeClr val="accent2"/>
                </a:solidFill>
                <a:latin typeface="Arial Black" panose="020B0A04020102020204" pitchFamily="34" charset="0"/>
                <a:cs typeface="Arial" panose="020B0604020202020204" pitchFamily="34" charset="0"/>
              </a:rPr>
              <a:t>U.S. Fleet Forces</a:t>
            </a:r>
          </a:p>
          <a:p>
            <a:pPr eaLnBrk="1" hangingPunct="1">
              <a:spcBef>
                <a:spcPct val="0"/>
              </a:spcBef>
              <a:buFontTx/>
              <a:buNone/>
            </a:pPr>
            <a:endParaRPr lang="en-US" altLang="en-US" sz="300" b="1" dirty="0">
              <a:solidFill>
                <a:schemeClr val="accent2"/>
              </a:solidFill>
              <a:cs typeface="Arial" panose="020B0604020202020204" pitchFamily="34" charset="0"/>
            </a:endParaRPr>
          </a:p>
          <a:p>
            <a:pPr marL="171450" indent="-171450" eaLnBrk="1" hangingPunct="1">
              <a:spcBef>
                <a:spcPct val="0"/>
              </a:spcBef>
              <a:buFont typeface="Arial" panose="020B0604020202020204" pitchFamily="34" charset="0"/>
              <a:buChar char="•"/>
            </a:pPr>
            <a:r>
              <a:rPr lang="en-US" altLang="en-US" sz="1200" dirty="0">
                <a:solidFill>
                  <a:schemeClr val="accent2"/>
                </a:solidFill>
                <a:cs typeface="Arial" panose="020B0604020202020204" pitchFamily="34" charset="0"/>
              </a:rPr>
              <a:t>Standing Naval Forces Atlantic</a:t>
            </a:r>
          </a:p>
          <a:p>
            <a:pPr marL="171450" indent="-171450" eaLnBrk="1" hangingPunct="1">
              <a:spcBef>
                <a:spcPct val="0"/>
              </a:spcBef>
              <a:buFont typeface="Arial" panose="020B0604020202020204" pitchFamily="34" charset="0"/>
              <a:buChar char="•"/>
            </a:pPr>
            <a:r>
              <a:rPr lang="en-US" altLang="en-US" sz="1200" dirty="0">
                <a:solidFill>
                  <a:schemeClr val="accent2"/>
                </a:solidFill>
                <a:cs typeface="Arial" panose="020B0604020202020204" pitchFamily="34" charset="0"/>
              </a:rPr>
              <a:t>Ballistic Missile Defense</a:t>
            </a:r>
          </a:p>
        </p:txBody>
      </p:sp>
      <p:sp>
        <p:nvSpPr>
          <p:cNvPr id="18" name="AutoShape 78"/>
          <p:cNvSpPr>
            <a:spLocks noChangeArrowheads="1"/>
          </p:cNvSpPr>
          <p:nvPr/>
        </p:nvSpPr>
        <p:spPr bwMode="auto">
          <a:xfrm>
            <a:off x="110197" y="3751128"/>
            <a:ext cx="2476501" cy="1701068"/>
          </a:xfrm>
          <a:prstGeom prst="roundRect">
            <a:avLst>
              <a:gd name="adj" fmla="val 16667"/>
            </a:avLst>
          </a:prstGeom>
          <a:noFill/>
          <a:ln w="9525" algn="ctr">
            <a:noFill/>
            <a:round/>
            <a:headEnd/>
            <a:tailEnd/>
          </a:ln>
        </p:spPr>
        <p:txBody>
          <a:bodyPr wrap="square" lIns="45720" rIns="45720" anchor="t" anchorCtr="0"/>
          <a:lstStyle>
            <a:lvl1pPr eaLnBrk="0" hangingPunct="0">
              <a:spcBef>
                <a:spcPct val="20000"/>
              </a:spcBef>
              <a:buFont typeface="Wingdings" pitchFamily="2" charset="2"/>
              <a:buChar char="§"/>
              <a:defRPr sz="2400">
                <a:solidFill>
                  <a:schemeClr val="tx1"/>
                </a:solidFill>
                <a:latin typeface="Arial" pitchFamily="34" charset="0"/>
              </a:defRPr>
            </a:lvl1pPr>
            <a:lvl2pPr marL="742950" indent="-285750" eaLnBrk="0" hangingPunct="0">
              <a:spcBef>
                <a:spcPct val="20000"/>
              </a:spcBef>
              <a:buChar char="•"/>
              <a:defRPr sz="2000" b="1">
                <a:solidFill>
                  <a:schemeClr val="tx1"/>
                </a:solidFill>
                <a:latin typeface="Arial" pitchFamily="34" charset="0"/>
              </a:defRPr>
            </a:lvl2pPr>
            <a:lvl3pPr marL="1143000" indent="-228600" eaLnBrk="0" hangingPunct="0">
              <a:spcBef>
                <a:spcPct val="20000"/>
              </a:spcBef>
              <a:buFont typeface="Wingdings" pitchFamily="2" charset="2"/>
              <a:buChar char="Ø"/>
              <a:defRPr b="1">
                <a:solidFill>
                  <a:schemeClr val="tx1"/>
                </a:solidFill>
                <a:latin typeface="Arial" pitchFamily="34" charset="0"/>
              </a:defRPr>
            </a:lvl3pPr>
            <a:lvl4pPr marL="1600200" indent="-228600" eaLnBrk="0" hangingPunct="0">
              <a:spcBef>
                <a:spcPct val="20000"/>
              </a:spcBef>
              <a:buChar char="–"/>
              <a:defRPr b="1">
                <a:solidFill>
                  <a:schemeClr val="tx1"/>
                </a:solidFill>
                <a:latin typeface="Arial" pitchFamily="34" charset="0"/>
              </a:defRPr>
            </a:lvl4pPr>
            <a:lvl5pPr marL="2057400" indent="-228600" eaLnBrk="0" hangingPunct="0">
              <a:spcBef>
                <a:spcPct val="20000"/>
              </a:spcBef>
              <a:buFont typeface="Arial" pitchFamily="34" charset="0"/>
              <a:buChar char="–"/>
              <a:defRPr b="1">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b="1">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b="1">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b="1">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b="1">
                <a:solidFill>
                  <a:schemeClr val="tx1"/>
                </a:solidFill>
                <a:latin typeface="Arial" pitchFamily="34" charset="0"/>
              </a:defRPr>
            </a:lvl9pPr>
          </a:lstStyle>
          <a:p>
            <a:pPr eaLnBrk="1" hangingPunct="1">
              <a:spcBef>
                <a:spcPct val="0"/>
              </a:spcBef>
              <a:buFontTx/>
              <a:buNone/>
            </a:pPr>
            <a:r>
              <a:rPr lang="en-US" altLang="en-US" sz="1400" b="1" dirty="0">
                <a:solidFill>
                  <a:srgbClr val="00B050"/>
                </a:solidFill>
                <a:latin typeface="Arial Black" panose="020B0A04020102020204" pitchFamily="34" charset="0"/>
                <a:cs typeface="Arial" panose="020B0604020202020204" pitchFamily="34" charset="0"/>
              </a:rPr>
              <a:t>U.S. Naval Forces </a:t>
            </a:r>
          </a:p>
          <a:p>
            <a:pPr eaLnBrk="1" hangingPunct="1">
              <a:spcBef>
                <a:spcPct val="0"/>
              </a:spcBef>
              <a:buFontTx/>
              <a:buNone/>
            </a:pPr>
            <a:r>
              <a:rPr lang="en-US" altLang="en-US" sz="1400" b="1" dirty="0">
                <a:solidFill>
                  <a:srgbClr val="00B050"/>
                </a:solidFill>
                <a:latin typeface="Arial Black" panose="020B0A04020102020204" pitchFamily="34" charset="0"/>
                <a:cs typeface="Arial" panose="020B0604020202020204" pitchFamily="34" charset="0"/>
              </a:rPr>
              <a:t>Southern Command</a:t>
            </a:r>
          </a:p>
          <a:p>
            <a:pPr marL="171450" indent="-171450" eaLnBrk="1" hangingPunct="1">
              <a:spcBef>
                <a:spcPct val="0"/>
              </a:spcBef>
              <a:buFont typeface="Arial" panose="020B0604020202020204" pitchFamily="34" charset="0"/>
              <a:buChar char="•"/>
            </a:pPr>
            <a:r>
              <a:rPr lang="en-US" altLang="en-US" sz="1200" dirty="0">
                <a:solidFill>
                  <a:srgbClr val="00B050"/>
                </a:solidFill>
                <a:cs typeface="Arial" panose="020B0604020202020204" pitchFamily="34" charset="0"/>
              </a:rPr>
              <a:t>Counter-Narcotics Operations</a:t>
            </a:r>
          </a:p>
          <a:p>
            <a:pPr marL="171450" indent="-171450" eaLnBrk="1" hangingPunct="1">
              <a:spcBef>
                <a:spcPct val="0"/>
              </a:spcBef>
              <a:buFont typeface="Arial" panose="020B0604020202020204" pitchFamily="34" charset="0"/>
              <a:buChar char="•"/>
            </a:pPr>
            <a:r>
              <a:rPr lang="en-US" altLang="en-US" sz="1200" dirty="0">
                <a:solidFill>
                  <a:srgbClr val="00B050"/>
                </a:solidFill>
                <a:cs typeface="Arial" panose="020B0604020202020204" pitchFamily="34" charset="0"/>
              </a:rPr>
              <a:t>Southern Partnership   Station</a:t>
            </a:r>
          </a:p>
        </p:txBody>
      </p:sp>
      <p:sp>
        <p:nvSpPr>
          <p:cNvPr id="19" name="AutoShape 78"/>
          <p:cNvSpPr>
            <a:spLocks noChangeArrowheads="1"/>
          </p:cNvSpPr>
          <p:nvPr/>
        </p:nvSpPr>
        <p:spPr bwMode="auto">
          <a:xfrm>
            <a:off x="6438899" y="3390351"/>
            <a:ext cx="2543176" cy="1548666"/>
          </a:xfrm>
          <a:prstGeom prst="roundRect">
            <a:avLst>
              <a:gd name="adj" fmla="val 16667"/>
            </a:avLst>
          </a:prstGeom>
          <a:solidFill>
            <a:schemeClr val="bg1">
              <a:alpha val="72000"/>
            </a:schemeClr>
          </a:solidFill>
          <a:ln w="9525" algn="ctr">
            <a:noFill/>
            <a:round/>
            <a:headEnd/>
            <a:tailEnd/>
          </a:ln>
        </p:spPr>
        <p:txBody>
          <a:bodyPr wrap="square" lIns="45720" rIns="45720" anchor="t" anchorCtr="0"/>
          <a:lstStyle>
            <a:lvl1pPr eaLnBrk="0" hangingPunct="0">
              <a:spcBef>
                <a:spcPct val="20000"/>
              </a:spcBef>
              <a:buFont typeface="Wingdings" pitchFamily="2" charset="2"/>
              <a:buChar char="§"/>
              <a:defRPr sz="2400">
                <a:solidFill>
                  <a:schemeClr val="tx1"/>
                </a:solidFill>
                <a:latin typeface="Arial" pitchFamily="34" charset="0"/>
              </a:defRPr>
            </a:lvl1pPr>
            <a:lvl2pPr marL="742950" indent="-285750" eaLnBrk="0" hangingPunct="0">
              <a:spcBef>
                <a:spcPct val="20000"/>
              </a:spcBef>
              <a:buChar char="•"/>
              <a:defRPr sz="2000" b="1">
                <a:solidFill>
                  <a:schemeClr val="tx1"/>
                </a:solidFill>
                <a:latin typeface="Arial" pitchFamily="34" charset="0"/>
              </a:defRPr>
            </a:lvl2pPr>
            <a:lvl3pPr marL="1143000" indent="-228600" eaLnBrk="0" hangingPunct="0">
              <a:spcBef>
                <a:spcPct val="20000"/>
              </a:spcBef>
              <a:buFont typeface="Wingdings" pitchFamily="2" charset="2"/>
              <a:buChar char="Ø"/>
              <a:defRPr b="1">
                <a:solidFill>
                  <a:schemeClr val="tx1"/>
                </a:solidFill>
                <a:latin typeface="Arial" pitchFamily="34" charset="0"/>
              </a:defRPr>
            </a:lvl3pPr>
            <a:lvl4pPr marL="1600200" indent="-228600" eaLnBrk="0" hangingPunct="0">
              <a:spcBef>
                <a:spcPct val="20000"/>
              </a:spcBef>
              <a:buChar char="–"/>
              <a:defRPr b="1">
                <a:solidFill>
                  <a:schemeClr val="tx1"/>
                </a:solidFill>
                <a:latin typeface="Arial" pitchFamily="34" charset="0"/>
              </a:defRPr>
            </a:lvl4pPr>
            <a:lvl5pPr marL="2057400" indent="-228600" eaLnBrk="0" hangingPunct="0">
              <a:spcBef>
                <a:spcPct val="20000"/>
              </a:spcBef>
              <a:buFont typeface="Arial" pitchFamily="34" charset="0"/>
              <a:buChar char="–"/>
              <a:defRPr b="1">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b="1">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b="1">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b="1">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b="1">
                <a:solidFill>
                  <a:schemeClr val="tx1"/>
                </a:solidFill>
                <a:latin typeface="Arial" pitchFamily="34" charset="0"/>
              </a:defRPr>
            </a:lvl9pPr>
          </a:lstStyle>
          <a:p>
            <a:pPr eaLnBrk="1" hangingPunct="1">
              <a:spcBef>
                <a:spcPct val="0"/>
              </a:spcBef>
              <a:buFontTx/>
              <a:buNone/>
            </a:pPr>
            <a:r>
              <a:rPr lang="en-US" altLang="en-US" sz="1400" b="1" dirty="0">
                <a:solidFill>
                  <a:srgbClr val="772E01"/>
                </a:solidFill>
                <a:latin typeface="Arial Black" panose="020B0A04020102020204" pitchFamily="34" charset="0"/>
                <a:cs typeface="Arial" panose="020B0604020202020204" pitchFamily="34" charset="0"/>
              </a:rPr>
              <a:t>U.S. Pacific Fleet</a:t>
            </a:r>
          </a:p>
          <a:p>
            <a:pPr eaLnBrk="1" hangingPunct="1">
              <a:spcBef>
                <a:spcPct val="0"/>
              </a:spcBef>
              <a:buFontTx/>
              <a:buNone/>
            </a:pPr>
            <a:endParaRPr lang="en-US" altLang="en-US" sz="300" b="1" dirty="0">
              <a:solidFill>
                <a:srgbClr val="772E01"/>
              </a:solidFill>
              <a:cs typeface="Arial" panose="020B0604020202020204" pitchFamily="34" charset="0"/>
            </a:endParaRPr>
          </a:p>
          <a:p>
            <a:pPr marL="171450" indent="-171450" eaLnBrk="1" hangingPunct="1">
              <a:spcBef>
                <a:spcPct val="0"/>
              </a:spcBef>
              <a:buFont typeface="Arial" panose="020B0604020202020204" pitchFamily="34" charset="0"/>
              <a:buChar char="•"/>
            </a:pPr>
            <a:r>
              <a:rPr lang="en-US" altLang="en-US" sz="1200" dirty="0">
                <a:solidFill>
                  <a:srgbClr val="772E01"/>
                </a:solidFill>
                <a:cs typeface="Arial" panose="020B0604020202020204" pitchFamily="34" charset="0"/>
              </a:rPr>
              <a:t>Forward Deployed Naval Force</a:t>
            </a:r>
          </a:p>
          <a:p>
            <a:pPr marL="171450" indent="-171450" eaLnBrk="1" hangingPunct="1">
              <a:spcBef>
                <a:spcPct val="0"/>
              </a:spcBef>
              <a:buFont typeface="Arial" panose="020B0604020202020204" pitchFamily="34" charset="0"/>
              <a:buChar char="•"/>
            </a:pPr>
            <a:r>
              <a:rPr lang="en-US" altLang="en-US" sz="1200" dirty="0">
                <a:solidFill>
                  <a:srgbClr val="772E01"/>
                </a:solidFill>
                <a:cs typeface="Arial" panose="020B0604020202020204" pitchFamily="34" charset="0"/>
              </a:rPr>
              <a:t>Strategic Presence</a:t>
            </a:r>
          </a:p>
          <a:p>
            <a:pPr marL="171450" indent="-171450" eaLnBrk="1" hangingPunct="1">
              <a:spcBef>
                <a:spcPct val="0"/>
              </a:spcBef>
              <a:buFont typeface="Arial" panose="020B0604020202020204" pitchFamily="34" charset="0"/>
              <a:buChar char="•"/>
            </a:pPr>
            <a:r>
              <a:rPr lang="en-US" altLang="en-US" sz="1200" dirty="0">
                <a:solidFill>
                  <a:srgbClr val="772E01"/>
                </a:solidFill>
                <a:cs typeface="Arial" panose="020B0604020202020204" pitchFamily="34" charset="0"/>
              </a:rPr>
              <a:t>South China Sea Interactions</a:t>
            </a:r>
          </a:p>
          <a:p>
            <a:pPr marL="171450" indent="-171450" eaLnBrk="1" hangingPunct="1">
              <a:spcBef>
                <a:spcPct val="0"/>
              </a:spcBef>
              <a:buFont typeface="Arial" panose="020B0604020202020204" pitchFamily="34" charset="0"/>
              <a:buChar char="•"/>
            </a:pPr>
            <a:r>
              <a:rPr lang="en-US" altLang="en-US" sz="1200" dirty="0">
                <a:solidFill>
                  <a:srgbClr val="772E01"/>
                </a:solidFill>
                <a:cs typeface="Arial" panose="020B0604020202020204" pitchFamily="34" charset="0"/>
              </a:rPr>
              <a:t>Pacific Partnership</a:t>
            </a:r>
          </a:p>
          <a:p>
            <a:pPr marL="171450" indent="-171450" eaLnBrk="1" hangingPunct="1">
              <a:spcBef>
                <a:spcPct val="0"/>
              </a:spcBef>
              <a:buFont typeface="Arial" panose="020B0604020202020204" pitchFamily="34" charset="0"/>
              <a:buChar char="•"/>
            </a:pPr>
            <a:r>
              <a:rPr lang="en-US" altLang="en-US" sz="1200" dirty="0">
                <a:solidFill>
                  <a:srgbClr val="772E01"/>
                </a:solidFill>
                <a:cs typeface="Arial" panose="020B0604020202020204" pitchFamily="34" charset="0"/>
              </a:rPr>
              <a:t>Ballistic Missile Defense</a:t>
            </a:r>
          </a:p>
          <a:p>
            <a:pPr marL="171450" indent="-171450" eaLnBrk="1" hangingPunct="1">
              <a:spcBef>
                <a:spcPct val="0"/>
              </a:spcBef>
              <a:buFont typeface="Arial" panose="020B0604020202020204" pitchFamily="34" charset="0"/>
              <a:buChar char="•"/>
            </a:pPr>
            <a:r>
              <a:rPr lang="en-US" altLang="en-US" sz="1200" dirty="0">
                <a:solidFill>
                  <a:srgbClr val="772E01"/>
                </a:solidFill>
                <a:cs typeface="Arial" panose="020B0604020202020204" pitchFamily="34" charset="0"/>
              </a:rPr>
              <a:t>Theater Security Cooperation</a:t>
            </a:r>
          </a:p>
        </p:txBody>
      </p:sp>
      <p:sp>
        <p:nvSpPr>
          <p:cNvPr id="20" name="AutoShape 78"/>
          <p:cNvSpPr>
            <a:spLocks noChangeArrowheads="1"/>
          </p:cNvSpPr>
          <p:nvPr/>
        </p:nvSpPr>
        <p:spPr bwMode="auto">
          <a:xfrm>
            <a:off x="6629400" y="56600"/>
            <a:ext cx="2428875" cy="1371600"/>
          </a:xfrm>
          <a:prstGeom prst="roundRect">
            <a:avLst>
              <a:gd name="adj" fmla="val 16667"/>
            </a:avLst>
          </a:prstGeom>
          <a:noFill/>
          <a:ln w="9525" algn="ctr">
            <a:noFill/>
            <a:round/>
            <a:headEnd/>
            <a:tailEnd/>
          </a:ln>
        </p:spPr>
        <p:txBody>
          <a:bodyPr wrap="square" lIns="45720" rIns="45720" anchor="t" anchorCtr="0"/>
          <a:lstStyle>
            <a:lvl1pPr eaLnBrk="0" hangingPunct="0">
              <a:spcBef>
                <a:spcPct val="20000"/>
              </a:spcBef>
              <a:buFont typeface="Wingdings" pitchFamily="2" charset="2"/>
              <a:buChar char="§"/>
              <a:defRPr sz="2400">
                <a:solidFill>
                  <a:schemeClr val="tx1"/>
                </a:solidFill>
                <a:latin typeface="Arial" pitchFamily="34" charset="0"/>
              </a:defRPr>
            </a:lvl1pPr>
            <a:lvl2pPr marL="742950" indent="-285750" eaLnBrk="0" hangingPunct="0">
              <a:spcBef>
                <a:spcPct val="20000"/>
              </a:spcBef>
              <a:buChar char="•"/>
              <a:defRPr sz="2000" b="1">
                <a:solidFill>
                  <a:schemeClr val="tx1"/>
                </a:solidFill>
                <a:latin typeface="Arial" pitchFamily="34" charset="0"/>
              </a:defRPr>
            </a:lvl2pPr>
            <a:lvl3pPr marL="1143000" indent="-228600" eaLnBrk="0" hangingPunct="0">
              <a:spcBef>
                <a:spcPct val="20000"/>
              </a:spcBef>
              <a:buFont typeface="Wingdings" pitchFamily="2" charset="2"/>
              <a:buChar char="Ø"/>
              <a:defRPr b="1">
                <a:solidFill>
                  <a:schemeClr val="tx1"/>
                </a:solidFill>
                <a:latin typeface="Arial" pitchFamily="34" charset="0"/>
              </a:defRPr>
            </a:lvl3pPr>
            <a:lvl4pPr marL="1600200" indent="-228600" eaLnBrk="0" hangingPunct="0">
              <a:spcBef>
                <a:spcPct val="20000"/>
              </a:spcBef>
              <a:buChar char="–"/>
              <a:defRPr b="1">
                <a:solidFill>
                  <a:schemeClr val="tx1"/>
                </a:solidFill>
                <a:latin typeface="Arial" pitchFamily="34" charset="0"/>
              </a:defRPr>
            </a:lvl4pPr>
            <a:lvl5pPr marL="2057400" indent="-228600" eaLnBrk="0" hangingPunct="0">
              <a:spcBef>
                <a:spcPct val="20000"/>
              </a:spcBef>
              <a:buFont typeface="Arial" pitchFamily="34" charset="0"/>
              <a:buChar char="–"/>
              <a:defRPr b="1">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b="1">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b="1">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b="1">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b="1">
                <a:solidFill>
                  <a:schemeClr val="tx1"/>
                </a:solidFill>
                <a:latin typeface="Arial" pitchFamily="34" charset="0"/>
              </a:defRPr>
            </a:lvl9pPr>
          </a:lstStyle>
          <a:p>
            <a:pPr eaLnBrk="1" hangingPunct="1">
              <a:spcBef>
                <a:spcPct val="0"/>
              </a:spcBef>
              <a:buFontTx/>
              <a:buNone/>
            </a:pPr>
            <a:r>
              <a:rPr lang="en-US" altLang="en-US" sz="1400" b="1" dirty="0">
                <a:solidFill>
                  <a:srgbClr val="0070C0"/>
                </a:solidFill>
                <a:latin typeface="Arial Black" panose="020B0A04020102020204" pitchFamily="34" charset="0"/>
                <a:cs typeface="Arial" panose="020B0604020202020204" pitchFamily="34" charset="0"/>
              </a:rPr>
              <a:t>U.S. Naval Forces </a:t>
            </a:r>
          </a:p>
          <a:p>
            <a:pPr eaLnBrk="1" hangingPunct="1">
              <a:spcBef>
                <a:spcPct val="0"/>
              </a:spcBef>
              <a:buFontTx/>
              <a:buNone/>
            </a:pPr>
            <a:r>
              <a:rPr lang="en-US" altLang="en-US" sz="1400" b="1" dirty="0">
                <a:solidFill>
                  <a:srgbClr val="0070C0"/>
                </a:solidFill>
                <a:latin typeface="Arial Black" panose="020B0A04020102020204" pitchFamily="34" charset="0"/>
                <a:cs typeface="Arial" panose="020B0604020202020204" pitchFamily="34" charset="0"/>
              </a:rPr>
              <a:t>Central Command</a:t>
            </a:r>
          </a:p>
          <a:p>
            <a:pPr eaLnBrk="1" hangingPunct="1">
              <a:spcBef>
                <a:spcPct val="0"/>
              </a:spcBef>
              <a:buFontTx/>
              <a:buNone/>
            </a:pPr>
            <a:endParaRPr lang="en-US" altLang="en-US" sz="300" b="1" dirty="0">
              <a:solidFill>
                <a:srgbClr val="0070C0"/>
              </a:solidFill>
              <a:cs typeface="Arial" panose="020B0604020202020204" pitchFamily="34" charset="0"/>
            </a:endParaRPr>
          </a:p>
          <a:p>
            <a:pPr marL="171450" indent="-171450" eaLnBrk="1" hangingPunct="1">
              <a:spcBef>
                <a:spcPct val="0"/>
              </a:spcBef>
              <a:buFont typeface="Arial" panose="020B0604020202020204" pitchFamily="34" charset="0"/>
              <a:buChar char="•"/>
            </a:pPr>
            <a:r>
              <a:rPr lang="en-US" altLang="en-US" sz="1200" dirty="0">
                <a:solidFill>
                  <a:srgbClr val="0070C0"/>
                </a:solidFill>
                <a:cs typeface="Arial" panose="020B0604020202020204" pitchFamily="34" charset="0"/>
              </a:rPr>
              <a:t>Operation Inherent Resolve</a:t>
            </a:r>
          </a:p>
          <a:p>
            <a:pPr marL="171450" indent="-171450" eaLnBrk="1" hangingPunct="1">
              <a:spcBef>
                <a:spcPct val="0"/>
              </a:spcBef>
              <a:buFont typeface="Arial" panose="020B0604020202020204" pitchFamily="34" charset="0"/>
              <a:buChar char="•"/>
            </a:pPr>
            <a:r>
              <a:rPr lang="en-US" altLang="en-US" sz="1200" dirty="0">
                <a:solidFill>
                  <a:srgbClr val="0070C0"/>
                </a:solidFill>
                <a:cs typeface="Arial" panose="020B0604020202020204" pitchFamily="34" charset="0"/>
              </a:rPr>
              <a:t>Maritime Security Operations</a:t>
            </a:r>
          </a:p>
          <a:p>
            <a:pPr marL="171450" indent="-171450" eaLnBrk="1" hangingPunct="1">
              <a:spcBef>
                <a:spcPct val="0"/>
              </a:spcBef>
              <a:buFont typeface="Arial" panose="020B0604020202020204" pitchFamily="34" charset="0"/>
              <a:buChar char="•"/>
            </a:pPr>
            <a:r>
              <a:rPr lang="en-US" altLang="en-US" sz="1200" dirty="0">
                <a:solidFill>
                  <a:srgbClr val="0070C0"/>
                </a:solidFill>
                <a:cs typeface="Arial" panose="020B0604020202020204" pitchFamily="34" charset="0"/>
              </a:rPr>
              <a:t>Counter-Piracy Operations</a:t>
            </a:r>
          </a:p>
          <a:p>
            <a:pPr marL="171450" indent="-171450" eaLnBrk="1" hangingPunct="1">
              <a:spcBef>
                <a:spcPct val="0"/>
              </a:spcBef>
              <a:buFont typeface="Arial" panose="020B0604020202020204" pitchFamily="34" charset="0"/>
              <a:buChar char="•"/>
            </a:pPr>
            <a:r>
              <a:rPr lang="en-US" altLang="en-US" sz="1200" dirty="0">
                <a:solidFill>
                  <a:srgbClr val="0070C0"/>
                </a:solidFill>
                <a:cs typeface="Arial" panose="020B0604020202020204" pitchFamily="34" charset="0"/>
              </a:rPr>
              <a:t>Ballistic Missile Defense</a:t>
            </a:r>
          </a:p>
        </p:txBody>
      </p:sp>
      <p:sp>
        <p:nvSpPr>
          <p:cNvPr id="21" name="AutoShape 78"/>
          <p:cNvSpPr>
            <a:spLocks noChangeArrowheads="1"/>
          </p:cNvSpPr>
          <p:nvPr/>
        </p:nvSpPr>
        <p:spPr bwMode="auto">
          <a:xfrm>
            <a:off x="3505200" y="75651"/>
            <a:ext cx="2705100" cy="1142999"/>
          </a:xfrm>
          <a:prstGeom prst="roundRect">
            <a:avLst>
              <a:gd name="adj" fmla="val 16667"/>
            </a:avLst>
          </a:prstGeom>
          <a:noFill/>
          <a:ln w="9525" algn="ctr">
            <a:noFill/>
            <a:round/>
            <a:headEnd/>
            <a:tailEnd/>
          </a:ln>
        </p:spPr>
        <p:txBody>
          <a:bodyPr wrap="square" lIns="45720" rIns="45720" anchor="t" anchorCtr="0"/>
          <a:lstStyle>
            <a:lvl1pPr eaLnBrk="0" hangingPunct="0">
              <a:spcBef>
                <a:spcPct val="20000"/>
              </a:spcBef>
              <a:buFont typeface="Wingdings" pitchFamily="2" charset="2"/>
              <a:buChar char="§"/>
              <a:defRPr sz="2400">
                <a:solidFill>
                  <a:schemeClr val="tx1"/>
                </a:solidFill>
                <a:latin typeface="Arial" pitchFamily="34" charset="0"/>
              </a:defRPr>
            </a:lvl1pPr>
            <a:lvl2pPr marL="742950" indent="-285750" eaLnBrk="0" hangingPunct="0">
              <a:spcBef>
                <a:spcPct val="20000"/>
              </a:spcBef>
              <a:buChar char="•"/>
              <a:defRPr sz="2000" b="1">
                <a:solidFill>
                  <a:schemeClr val="tx1"/>
                </a:solidFill>
                <a:latin typeface="Arial" pitchFamily="34" charset="0"/>
              </a:defRPr>
            </a:lvl2pPr>
            <a:lvl3pPr marL="1143000" indent="-228600" eaLnBrk="0" hangingPunct="0">
              <a:spcBef>
                <a:spcPct val="20000"/>
              </a:spcBef>
              <a:buFont typeface="Wingdings" pitchFamily="2" charset="2"/>
              <a:buChar char="Ø"/>
              <a:defRPr b="1">
                <a:solidFill>
                  <a:schemeClr val="tx1"/>
                </a:solidFill>
                <a:latin typeface="Arial" pitchFamily="34" charset="0"/>
              </a:defRPr>
            </a:lvl3pPr>
            <a:lvl4pPr marL="1600200" indent="-228600" eaLnBrk="0" hangingPunct="0">
              <a:spcBef>
                <a:spcPct val="20000"/>
              </a:spcBef>
              <a:buChar char="–"/>
              <a:defRPr b="1">
                <a:solidFill>
                  <a:schemeClr val="tx1"/>
                </a:solidFill>
                <a:latin typeface="Arial" pitchFamily="34" charset="0"/>
              </a:defRPr>
            </a:lvl4pPr>
            <a:lvl5pPr marL="2057400" indent="-228600" eaLnBrk="0" hangingPunct="0">
              <a:spcBef>
                <a:spcPct val="20000"/>
              </a:spcBef>
              <a:buFont typeface="Arial" pitchFamily="34" charset="0"/>
              <a:buChar char="–"/>
              <a:defRPr b="1">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b="1">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b="1">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b="1">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b="1">
                <a:solidFill>
                  <a:schemeClr val="tx1"/>
                </a:solidFill>
                <a:latin typeface="Arial" pitchFamily="34" charset="0"/>
              </a:defRPr>
            </a:lvl9pPr>
          </a:lstStyle>
          <a:p>
            <a:pPr eaLnBrk="1" hangingPunct="1">
              <a:spcBef>
                <a:spcPct val="0"/>
              </a:spcBef>
              <a:buFontTx/>
              <a:buNone/>
            </a:pPr>
            <a:r>
              <a:rPr lang="en-US" altLang="en-US" sz="1400" b="1" dirty="0">
                <a:solidFill>
                  <a:schemeClr val="accent6"/>
                </a:solidFill>
                <a:latin typeface="Arial Black" panose="020B0A04020102020204" pitchFamily="34" charset="0"/>
                <a:cs typeface="Arial" panose="020B0604020202020204" pitchFamily="34" charset="0"/>
              </a:rPr>
              <a:t>U.S. Naval Forces Europe</a:t>
            </a:r>
          </a:p>
          <a:p>
            <a:pPr eaLnBrk="1" hangingPunct="1">
              <a:spcBef>
                <a:spcPct val="0"/>
              </a:spcBef>
              <a:buFontTx/>
              <a:buNone/>
            </a:pPr>
            <a:endParaRPr lang="en-US" altLang="en-US" sz="300" b="1" dirty="0">
              <a:solidFill>
                <a:schemeClr val="accent6"/>
              </a:solidFill>
              <a:cs typeface="Arial" panose="020B0604020202020204" pitchFamily="34" charset="0"/>
            </a:endParaRPr>
          </a:p>
          <a:p>
            <a:pPr marL="171450" indent="-171450" eaLnBrk="1" hangingPunct="1">
              <a:spcBef>
                <a:spcPct val="0"/>
              </a:spcBef>
              <a:buFont typeface="Arial" panose="020B0604020202020204" pitchFamily="34" charset="0"/>
              <a:buChar char="•"/>
            </a:pPr>
            <a:r>
              <a:rPr lang="en-US" altLang="en-US" sz="1200" dirty="0">
                <a:solidFill>
                  <a:schemeClr val="accent6"/>
                </a:solidFill>
                <a:cs typeface="Arial" panose="020B0604020202020204" pitchFamily="34" charset="0"/>
              </a:rPr>
              <a:t>Theater Security Cooperation</a:t>
            </a:r>
          </a:p>
          <a:p>
            <a:pPr marL="171450" indent="-171450" eaLnBrk="1" hangingPunct="1">
              <a:spcBef>
                <a:spcPct val="0"/>
              </a:spcBef>
              <a:buFont typeface="Arial" panose="020B0604020202020204" pitchFamily="34" charset="0"/>
              <a:buChar char="•"/>
            </a:pPr>
            <a:r>
              <a:rPr lang="en-US" altLang="en-US" sz="1200" dirty="0">
                <a:solidFill>
                  <a:schemeClr val="accent6"/>
                </a:solidFill>
                <a:cs typeface="Arial" panose="020B0604020202020204" pitchFamily="34" charset="0"/>
              </a:rPr>
              <a:t>NATO Support</a:t>
            </a:r>
          </a:p>
          <a:p>
            <a:pPr marL="171450" indent="-171450" eaLnBrk="1" hangingPunct="1">
              <a:spcBef>
                <a:spcPct val="0"/>
              </a:spcBef>
              <a:buFont typeface="Arial" panose="020B0604020202020204" pitchFamily="34" charset="0"/>
              <a:buChar char="•"/>
            </a:pPr>
            <a:r>
              <a:rPr lang="en-US" altLang="en-US" sz="1200" dirty="0">
                <a:solidFill>
                  <a:schemeClr val="accent6"/>
                </a:solidFill>
                <a:cs typeface="Arial" panose="020B0604020202020204" pitchFamily="34" charset="0"/>
              </a:rPr>
              <a:t>Black Sea Operations</a:t>
            </a:r>
          </a:p>
          <a:p>
            <a:pPr marL="171450" indent="-171450" eaLnBrk="1" hangingPunct="1">
              <a:spcBef>
                <a:spcPct val="0"/>
              </a:spcBef>
              <a:buFont typeface="Arial" panose="020B0604020202020204" pitchFamily="34" charset="0"/>
              <a:buChar char="•"/>
            </a:pPr>
            <a:r>
              <a:rPr lang="en-US" altLang="en-US" sz="1200" dirty="0">
                <a:solidFill>
                  <a:schemeClr val="accent6"/>
                </a:solidFill>
                <a:cs typeface="Arial" panose="020B0604020202020204" pitchFamily="34" charset="0"/>
              </a:rPr>
              <a:t>Ballistic Missile Defense</a:t>
            </a:r>
          </a:p>
        </p:txBody>
      </p:sp>
      <p:sp>
        <p:nvSpPr>
          <p:cNvPr id="22" name="AutoShape 78"/>
          <p:cNvSpPr>
            <a:spLocks noChangeArrowheads="1"/>
          </p:cNvSpPr>
          <p:nvPr/>
        </p:nvSpPr>
        <p:spPr bwMode="auto">
          <a:xfrm>
            <a:off x="3124200" y="3771350"/>
            <a:ext cx="2667000" cy="1167667"/>
          </a:xfrm>
          <a:prstGeom prst="roundRect">
            <a:avLst>
              <a:gd name="adj" fmla="val 16667"/>
            </a:avLst>
          </a:prstGeom>
          <a:solidFill>
            <a:schemeClr val="bg1">
              <a:alpha val="79000"/>
            </a:schemeClr>
          </a:solidFill>
          <a:ln w="9525" algn="ctr">
            <a:noFill/>
            <a:round/>
            <a:headEnd/>
            <a:tailEnd/>
          </a:ln>
        </p:spPr>
        <p:txBody>
          <a:bodyPr wrap="square" lIns="45720" rIns="45720" anchor="t" anchorCtr="0"/>
          <a:lstStyle>
            <a:lvl1pPr eaLnBrk="0" hangingPunct="0">
              <a:spcBef>
                <a:spcPct val="20000"/>
              </a:spcBef>
              <a:buFont typeface="Wingdings" pitchFamily="2" charset="2"/>
              <a:buChar char="§"/>
              <a:defRPr sz="2400">
                <a:solidFill>
                  <a:schemeClr val="tx1"/>
                </a:solidFill>
                <a:latin typeface="Arial" pitchFamily="34" charset="0"/>
              </a:defRPr>
            </a:lvl1pPr>
            <a:lvl2pPr marL="742950" indent="-285750" eaLnBrk="0" hangingPunct="0">
              <a:spcBef>
                <a:spcPct val="20000"/>
              </a:spcBef>
              <a:buChar char="•"/>
              <a:defRPr sz="2000" b="1">
                <a:solidFill>
                  <a:schemeClr val="tx1"/>
                </a:solidFill>
                <a:latin typeface="Arial" pitchFamily="34" charset="0"/>
              </a:defRPr>
            </a:lvl2pPr>
            <a:lvl3pPr marL="1143000" indent="-228600" eaLnBrk="0" hangingPunct="0">
              <a:spcBef>
                <a:spcPct val="20000"/>
              </a:spcBef>
              <a:buFont typeface="Wingdings" pitchFamily="2" charset="2"/>
              <a:buChar char="Ø"/>
              <a:defRPr b="1">
                <a:solidFill>
                  <a:schemeClr val="tx1"/>
                </a:solidFill>
                <a:latin typeface="Arial" pitchFamily="34" charset="0"/>
              </a:defRPr>
            </a:lvl3pPr>
            <a:lvl4pPr marL="1600200" indent="-228600" eaLnBrk="0" hangingPunct="0">
              <a:spcBef>
                <a:spcPct val="20000"/>
              </a:spcBef>
              <a:buChar char="–"/>
              <a:defRPr b="1">
                <a:solidFill>
                  <a:schemeClr val="tx1"/>
                </a:solidFill>
                <a:latin typeface="Arial" pitchFamily="34" charset="0"/>
              </a:defRPr>
            </a:lvl4pPr>
            <a:lvl5pPr marL="2057400" indent="-228600" eaLnBrk="0" hangingPunct="0">
              <a:spcBef>
                <a:spcPct val="20000"/>
              </a:spcBef>
              <a:buFont typeface="Arial" pitchFamily="34" charset="0"/>
              <a:buChar char="–"/>
              <a:defRPr b="1">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b="1">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b="1">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b="1">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b="1">
                <a:solidFill>
                  <a:schemeClr val="tx1"/>
                </a:solidFill>
                <a:latin typeface="Arial" pitchFamily="34" charset="0"/>
              </a:defRPr>
            </a:lvl9pPr>
          </a:lstStyle>
          <a:p>
            <a:pPr eaLnBrk="1" hangingPunct="1">
              <a:spcBef>
                <a:spcPct val="0"/>
              </a:spcBef>
              <a:buFontTx/>
              <a:buNone/>
            </a:pPr>
            <a:r>
              <a:rPr lang="en-US" altLang="en-US" sz="1400" b="1" dirty="0">
                <a:solidFill>
                  <a:srgbClr val="7030A0"/>
                </a:solidFill>
                <a:latin typeface="Arial Black" panose="020B0A04020102020204" pitchFamily="34" charset="0"/>
                <a:cs typeface="Arial" panose="020B0604020202020204" pitchFamily="34" charset="0"/>
              </a:rPr>
              <a:t>U.S. Naval Forces Africa</a:t>
            </a:r>
          </a:p>
          <a:p>
            <a:pPr eaLnBrk="1" hangingPunct="1">
              <a:spcBef>
                <a:spcPct val="0"/>
              </a:spcBef>
              <a:buFontTx/>
              <a:buNone/>
            </a:pPr>
            <a:endParaRPr lang="en-US" altLang="en-US" sz="300" b="1" dirty="0">
              <a:solidFill>
                <a:srgbClr val="7030A0"/>
              </a:solidFill>
              <a:cs typeface="Arial" panose="020B0604020202020204" pitchFamily="34" charset="0"/>
            </a:endParaRPr>
          </a:p>
          <a:p>
            <a:pPr marL="171450" indent="-171450" eaLnBrk="1" hangingPunct="1">
              <a:spcBef>
                <a:spcPct val="0"/>
              </a:spcBef>
              <a:buFont typeface="Arial" panose="020B0604020202020204" pitchFamily="34" charset="0"/>
              <a:buChar char="•"/>
            </a:pPr>
            <a:r>
              <a:rPr lang="en-US" altLang="en-US" sz="1200" dirty="0">
                <a:solidFill>
                  <a:srgbClr val="7030A0"/>
                </a:solidFill>
                <a:cs typeface="Arial" panose="020B0604020202020204" pitchFamily="34" charset="0"/>
              </a:rPr>
              <a:t>Africa Partnership Station</a:t>
            </a:r>
          </a:p>
          <a:p>
            <a:pPr marL="171450" indent="-171450" eaLnBrk="1" hangingPunct="1">
              <a:spcBef>
                <a:spcPct val="0"/>
              </a:spcBef>
              <a:buFont typeface="Arial" panose="020B0604020202020204" pitchFamily="34" charset="0"/>
              <a:buChar char="•"/>
            </a:pPr>
            <a:r>
              <a:rPr lang="en-US" altLang="en-US" sz="1200" dirty="0">
                <a:solidFill>
                  <a:srgbClr val="7030A0"/>
                </a:solidFill>
                <a:cs typeface="Arial" panose="020B0604020202020204" pitchFamily="34" charset="0"/>
              </a:rPr>
              <a:t>Counter-Piracy Operations</a:t>
            </a:r>
          </a:p>
          <a:p>
            <a:pPr marL="171450" indent="-171450" eaLnBrk="1" hangingPunct="1">
              <a:spcBef>
                <a:spcPct val="0"/>
              </a:spcBef>
              <a:buFont typeface="Arial" panose="020B0604020202020204" pitchFamily="34" charset="0"/>
              <a:buChar char="•"/>
            </a:pPr>
            <a:r>
              <a:rPr lang="en-US" altLang="en-US" sz="1200" dirty="0">
                <a:solidFill>
                  <a:srgbClr val="7030A0"/>
                </a:solidFill>
                <a:cs typeface="Arial" panose="020B0604020202020204" pitchFamily="34" charset="0"/>
              </a:rPr>
              <a:t>Counter-Terrorism Operations</a:t>
            </a:r>
          </a:p>
          <a:p>
            <a:pPr marL="171450" indent="-171450" eaLnBrk="1" hangingPunct="1">
              <a:spcBef>
                <a:spcPct val="0"/>
              </a:spcBef>
              <a:buFont typeface="Arial" panose="020B0604020202020204" pitchFamily="34" charset="0"/>
              <a:buChar char="•"/>
            </a:pPr>
            <a:r>
              <a:rPr lang="en-US" altLang="en-US" sz="1200" dirty="0">
                <a:solidFill>
                  <a:srgbClr val="7030A0"/>
                </a:solidFill>
                <a:cs typeface="Arial" panose="020B0604020202020204" pitchFamily="34" charset="0"/>
              </a:rPr>
              <a:t>Maritime Security Operations</a:t>
            </a:r>
          </a:p>
        </p:txBody>
      </p:sp>
      <p:sp>
        <p:nvSpPr>
          <p:cNvPr id="17" name="Title 1"/>
          <p:cNvSpPr txBox="1">
            <a:spLocks/>
          </p:cNvSpPr>
          <p:nvPr/>
        </p:nvSpPr>
        <p:spPr>
          <a:xfrm>
            <a:off x="2362200" y="2114550"/>
            <a:ext cx="68580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cap="all" dirty="0">
                <a:ln w="12700">
                  <a:noFill/>
                  <a:prstDash val="solid"/>
                </a:ln>
                <a:solidFill>
                  <a:srgbClr val="0070C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OPERATIONS UPDATE</a:t>
            </a:r>
            <a:endParaRPr lang="en-US" sz="4000" b="1" cap="all" dirty="0">
              <a:solidFill>
                <a:srgbClr val="0070C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13" name="Title 1"/>
          <p:cNvSpPr txBox="1">
            <a:spLocks/>
          </p:cNvSpPr>
          <p:nvPr/>
        </p:nvSpPr>
        <p:spPr>
          <a:xfrm>
            <a:off x="228600" y="1809750"/>
            <a:ext cx="5562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ln w="12700">
                  <a:noFill/>
                  <a:prstDash val="solid"/>
                </a:ln>
                <a:solidFill>
                  <a:srgbClr val="C0504D"/>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AMERICA’S NAVY</a:t>
            </a:r>
            <a:endParaRPr lang="en-US" sz="4000" cap="all" dirty="0">
              <a:solidFill>
                <a:srgbClr val="C0504D"/>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829870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childTnLst>
                                </p:cTn>
                              </p:par>
                              <p:par>
                                <p:cTn id="11" presetID="10" presetClass="entr" presetSubtype="0" fill="hold" grpId="0" nodeType="withEffect">
                                  <p:stCondLst>
                                    <p:cond delay="135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par>
                                <p:cTn id="14" presetID="10" presetClass="entr" presetSubtype="0" fill="hold" grpId="0" nodeType="withEffect">
                                  <p:stCondLst>
                                    <p:cond delay="10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animBg="1"/>
      <p:bldP spid="20" grpId="0"/>
      <p:bldP spid="21"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952500"/>
            <a:ext cx="9144000" cy="6096000"/>
          </a:xfrm>
          <a:prstGeom prst="rect">
            <a:avLst/>
          </a:prstGeom>
        </p:spPr>
      </p:pic>
      <p:sp>
        <p:nvSpPr>
          <p:cNvPr id="6" name="Title 1"/>
          <p:cNvSpPr txBox="1">
            <a:spLocks/>
          </p:cNvSpPr>
          <p:nvPr/>
        </p:nvSpPr>
        <p:spPr>
          <a:xfrm>
            <a:off x="1066800" y="442705"/>
            <a:ext cx="5791200"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Strike operations</a:t>
            </a:r>
            <a:endParaRPr lang="en-US" sz="40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7" name="Title 1"/>
          <p:cNvSpPr txBox="1">
            <a:spLocks/>
          </p:cNvSpPr>
          <p:nvPr/>
        </p:nvSpPr>
        <p:spPr>
          <a:xfrm>
            <a:off x="762000" y="0"/>
            <a:ext cx="76962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MIDDLE EAST</a:t>
            </a:r>
            <a:endParaRPr lang="en-US" sz="36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453090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44444E-6 L 0.2 -4.44444E-6 " pathEditMode="relative" rAng="0" ptsTypes="AA">
                                      <p:cBhvr>
                                        <p:cTn id="6" dur="3000" fill="hold"/>
                                        <p:tgtEl>
                                          <p:spTgt spid="6"/>
                                        </p:tgtEl>
                                        <p:attrNameLst>
                                          <p:attrName>ppt_x</p:attrName>
                                          <p:attrName>ppt_y</p:attrName>
                                        </p:attrNameLst>
                                      </p:cBhvr>
                                      <p:rCtr x="10000" y="0"/>
                                    </p:animMotion>
                                  </p:childTnLst>
                                </p:cTn>
                              </p:par>
                              <p:par>
                                <p:cTn id="7" presetID="35" presetClass="path" presetSubtype="0" accel="50000" decel="50000" fill="hold" grpId="0" nodeType="withEffect">
                                  <p:stCondLst>
                                    <p:cond delay="0"/>
                                  </p:stCondLst>
                                  <p:childTnLst>
                                    <p:animMotion origin="layout" path="M 3.33333E-6 -3.33333E-6 L -0.16667 -3.33333E-6 " pathEditMode="relative" rAng="0" ptsTypes="AA">
                                      <p:cBhvr>
                                        <p:cTn id="8" dur="3000" fill="hold"/>
                                        <p:tgtEl>
                                          <p:spTgt spid="7"/>
                                        </p:tgtEl>
                                        <p:attrNameLst>
                                          <p:attrName>ppt_x</p:attrName>
                                          <p:attrName>ppt_y</p:attrName>
                                        </p:attrNameLst>
                                      </p:cBhvr>
                                      <p:rCtr x="-83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www.navy.mil/management/photodb/photos/161217-M-WQ703-003.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4572"/>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0" y="266700"/>
            <a:ext cx="5791200"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MARITIME SECURITY</a:t>
            </a:r>
            <a:endParaRPr lang="en-US" sz="40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7" name="Title 1"/>
          <p:cNvSpPr txBox="1">
            <a:spLocks/>
          </p:cNvSpPr>
          <p:nvPr/>
        </p:nvSpPr>
        <p:spPr>
          <a:xfrm>
            <a:off x="457200" y="-95250"/>
            <a:ext cx="76962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GULF OF ADEN</a:t>
            </a:r>
            <a:endParaRPr lang="en-US" sz="36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33163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81481E-6 L 0.05 4.81481E-6 " pathEditMode="relative" rAng="0" ptsTypes="AA">
                                      <p:cBhvr>
                                        <p:cTn id="6" dur="3000" fill="hold"/>
                                        <p:tgtEl>
                                          <p:spTgt spid="6"/>
                                        </p:tgtEl>
                                        <p:attrNameLst>
                                          <p:attrName>ppt_x</p:attrName>
                                          <p:attrName>ppt_y</p:attrName>
                                        </p:attrNameLst>
                                      </p:cBhvr>
                                      <p:rCtr x="2500" y="0"/>
                                    </p:animMotion>
                                  </p:childTnLst>
                                </p:cTn>
                              </p:par>
                              <p:par>
                                <p:cTn id="7" presetID="35" presetClass="path" presetSubtype="0" accel="50000" decel="50000" fill="hold" grpId="0" nodeType="withEffect">
                                  <p:stCondLst>
                                    <p:cond delay="0"/>
                                  </p:stCondLst>
                                  <p:childTnLst>
                                    <p:animMotion origin="layout" path="M -3.33333E-6 -4.81481E-6 L -0.25416 -4.81481E-6 " pathEditMode="relative" rAng="0" ptsTypes="AA">
                                      <p:cBhvr>
                                        <p:cTn id="8" dur="3000" fill="hold"/>
                                        <p:tgtEl>
                                          <p:spTgt spid="7"/>
                                        </p:tgtEl>
                                        <p:attrNameLst>
                                          <p:attrName>ppt_x</p:attrName>
                                          <p:attrName>ppt_y</p:attrName>
                                        </p:attrNameLst>
                                      </p:cBhvr>
                                      <p:rCtr x="-1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l="-833"/>
          <a:stretch/>
        </p:blipFill>
        <p:spPr>
          <a:xfrm>
            <a:off x="-76200" y="-247650"/>
            <a:ext cx="9220200" cy="5410200"/>
          </a:xfrm>
          <a:prstGeom prst="rect">
            <a:avLst/>
          </a:prstGeom>
        </p:spPr>
      </p:pic>
      <p:sp>
        <p:nvSpPr>
          <p:cNvPr id="6" name="Title 1"/>
          <p:cNvSpPr txBox="1">
            <a:spLocks/>
          </p:cNvSpPr>
          <p:nvPr/>
        </p:nvSpPr>
        <p:spPr>
          <a:xfrm>
            <a:off x="457200" y="4305300"/>
            <a:ext cx="7848600"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Humanitarian assistance</a:t>
            </a:r>
            <a:endParaRPr lang="en-US" sz="40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7" name="Title 1"/>
          <p:cNvSpPr txBox="1">
            <a:spLocks/>
          </p:cNvSpPr>
          <p:nvPr/>
        </p:nvSpPr>
        <p:spPr>
          <a:xfrm>
            <a:off x="304800" y="3943350"/>
            <a:ext cx="76962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USNS comfort</a:t>
            </a:r>
            <a:endParaRPr lang="en-US" sz="36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664516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3.7037E-7 L 0.0625 -3.7037E-7 " pathEditMode="relative" rAng="0" ptsTypes="AA">
                                      <p:cBhvr>
                                        <p:cTn id="6" dur="3000" fill="hold"/>
                                        <p:tgtEl>
                                          <p:spTgt spid="6"/>
                                        </p:tgtEl>
                                        <p:attrNameLst>
                                          <p:attrName>ppt_x</p:attrName>
                                          <p:attrName>ppt_y</p:attrName>
                                        </p:attrNameLst>
                                      </p:cBhvr>
                                      <p:rCtr x="3125" y="0"/>
                                    </p:animMotion>
                                  </p:childTnLst>
                                </p:cTn>
                              </p:par>
                              <p:par>
                                <p:cTn id="7" presetID="35" presetClass="path" presetSubtype="0" accel="50000" decel="50000" fill="hold" grpId="0" nodeType="withEffect">
                                  <p:stCondLst>
                                    <p:cond delay="0"/>
                                  </p:stCondLst>
                                  <p:childTnLst>
                                    <p:animMotion origin="layout" path="M -3.33333E-6 1.11022E-16 L -0.16666 1.11022E-16 " pathEditMode="relative" rAng="0" ptsTypes="AA">
                                      <p:cBhvr>
                                        <p:cTn id="8" dur="3000" fill="hold"/>
                                        <p:tgtEl>
                                          <p:spTgt spid="7"/>
                                        </p:tgtEl>
                                        <p:attrNameLst>
                                          <p:attrName>ppt_x</p:attrName>
                                          <p:attrName>ppt_y</p:attrName>
                                        </p:attrNameLst>
                                      </p:cBhvr>
                                      <p:rCtr x="-83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5832"/>
            <a:ext cx="9131441" cy="5137668"/>
          </a:xfrm>
          <a:prstGeom prst="rect">
            <a:avLst/>
          </a:prstGeom>
        </p:spPr>
      </p:pic>
      <p:sp>
        <p:nvSpPr>
          <p:cNvPr id="6" name="Title 1"/>
          <p:cNvSpPr txBox="1">
            <a:spLocks/>
          </p:cNvSpPr>
          <p:nvPr/>
        </p:nvSpPr>
        <p:spPr>
          <a:xfrm>
            <a:off x="0" y="266700"/>
            <a:ext cx="5791200"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all" spc="0" normalizeH="0" baseline="0" noProof="0" dirty="0">
                <a:ln w="12700">
                  <a:noFill/>
                  <a:prstDash val="solid"/>
                </a:ln>
                <a:solidFill>
                  <a:prstClr val="white"/>
                </a:solidFill>
                <a:effectLst>
                  <a:outerShdw blurRad="38100" dist="38100" dir="2700000" algn="tl">
                    <a:srgbClr val="000000">
                      <a:alpha val="43137"/>
                    </a:srgbClr>
                  </a:outerShdw>
                </a:effectLst>
                <a:uLnTx/>
                <a:uFillTx/>
                <a:latin typeface="Arial Black" panose="020B0A04020102020204" pitchFamily="34" charset="0"/>
                <a:ea typeface="+mj-ea"/>
                <a:cs typeface="Arial" panose="020B0604020202020204" pitchFamily="34" charset="0"/>
              </a:rPr>
              <a:t>ALLIES &amp; PARTNERS</a:t>
            </a:r>
            <a:endParaRPr kumimoji="0" lang="en-US" sz="4000" b="1" i="0" u="none" strike="noStrike" kern="1200" cap="all"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mj-ea"/>
              <a:cs typeface="Arial" panose="020B0604020202020204" pitchFamily="34" charset="0"/>
            </a:endParaRPr>
          </a:p>
        </p:txBody>
      </p:sp>
      <p:sp>
        <p:nvSpPr>
          <p:cNvPr id="7" name="Title 1"/>
          <p:cNvSpPr txBox="1">
            <a:spLocks/>
          </p:cNvSpPr>
          <p:nvPr/>
        </p:nvSpPr>
        <p:spPr>
          <a:xfrm>
            <a:off x="1447800" y="-95250"/>
            <a:ext cx="6705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all" spc="0" normalizeH="0" baseline="0" noProof="0" dirty="0">
                <a:ln w="12700">
                  <a:noFill/>
                  <a:prstDash val="solid"/>
                </a:ln>
                <a:solidFill>
                  <a:prstClr val="white"/>
                </a:solidFill>
                <a:effectLst>
                  <a:outerShdw blurRad="38100" dist="38100" dir="2700000" algn="tl">
                    <a:srgbClr val="000000">
                      <a:alpha val="43137"/>
                    </a:srgbClr>
                  </a:outerShdw>
                </a:effectLst>
                <a:uLnTx/>
                <a:uFillTx/>
                <a:latin typeface="Arial" panose="020B0604020202020204" pitchFamily="34" charset="0"/>
                <a:ea typeface="+mj-ea"/>
                <a:cs typeface="Arial" panose="020B0604020202020204" pitchFamily="34" charset="0"/>
              </a:rPr>
              <a:t>RIM OF THE PACIFIC</a:t>
            </a:r>
            <a:endParaRPr kumimoji="0" lang="en-US" sz="3600" b="0" i="0" u="none" strike="noStrike" kern="1200" cap="all"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38567218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81481E-6 L 0.05 4.81481E-6 " pathEditMode="relative" rAng="0" ptsTypes="AA">
                                      <p:cBhvr>
                                        <p:cTn id="6" dur="3000" fill="hold"/>
                                        <p:tgtEl>
                                          <p:spTgt spid="6"/>
                                        </p:tgtEl>
                                        <p:attrNameLst>
                                          <p:attrName>ppt_x</p:attrName>
                                          <p:attrName>ppt_y</p:attrName>
                                        </p:attrNameLst>
                                      </p:cBhvr>
                                      <p:rCtr x="2500" y="0"/>
                                    </p:animMotion>
                                  </p:childTnLst>
                                </p:cTn>
                              </p:par>
                              <p:par>
                                <p:cTn id="7" presetID="35" presetClass="path" presetSubtype="0" accel="50000" decel="50000" fill="hold" grpId="0" nodeType="withEffect">
                                  <p:stCondLst>
                                    <p:cond delay="0"/>
                                  </p:stCondLst>
                                  <p:childTnLst>
                                    <p:animMotion origin="layout" path="M 0 -4.81481E-6 L -0.25417 -4.81481E-6 " pathEditMode="relative" rAng="0" ptsTypes="AA">
                                      <p:cBhvr>
                                        <p:cTn id="8" dur="3000" fill="hold"/>
                                        <p:tgtEl>
                                          <p:spTgt spid="7"/>
                                        </p:tgtEl>
                                        <p:attrNameLst>
                                          <p:attrName>ppt_x</p:attrName>
                                          <p:attrName>ppt_y</p:attrName>
                                        </p:attrNameLst>
                                      </p:cBhvr>
                                      <p:rCtr x="-1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www.navy.mil/management/photodb/photos/171006-N-GP724-583.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4572"/>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www.navy.mil/management/photodb/photos/171006-N-GP724-583.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p:cNvSpPr>
          <p:nvPr/>
        </p:nvSpPr>
        <p:spPr>
          <a:xfrm>
            <a:off x="3429000" y="57150"/>
            <a:ext cx="5562600" cy="762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CHALLENGES</a:t>
            </a:r>
          </a:p>
        </p:txBody>
      </p:sp>
    </p:spTree>
    <p:extLst>
      <p:ext uri="{BB962C8B-B14F-4D97-AF65-F5344CB8AC3E}">
        <p14:creationId xmlns:p14="http://schemas.microsoft.com/office/powerpoint/2010/main" val="295301831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3/31/A_large_blank_world_map_with_oceans_marked_in_blue-edited.png"/>
          <p:cNvPicPr>
            <a:picLocks noChangeAspect="1" noChangeArrowheads="1"/>
          </p:cNvPicPr>
          <p:nvPr/>
        </p:nvPicPr>
        <p:blipFill rotWithShape="1">
          <a:blip r:embed="rId3" cstate="email">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30000" contrast="40000"/>
                    </a14:imgEffect>
                  </a14:imgLayer>
                </a14:imgProps>
              </a:ext>
              <a:ext uri="{28A0092B-C50C-407E-A947-70E740481C1C}">
                <a14:useLocalDpi xmlns:a14="http://schemas.microsoft.com/office/drawing/2010/main"/>
              </a:ext>
            </a:extLst>
          </a:blip>
          <a:srcRect l="38091" t="917" r="10429" b="40700"/>
          <a:stretch/>
        </p:blipFill>
        <p:spPr bwMode="auto">
          <a:xfrm>
            <a:off x="-1" y="-8328"/>
            <a:ext cx="9144000" cy="5148072"/>
          </a:xfrm>
          <a:prstGeom prst="rect">
            <a:avLst/>
          </a:prstGeom>
          <a:noFill/>
          <a:effectLst>
            <a:outerShdw blurRad="50800" dist="50800" dir="5400000" algn="ctr" rotWithShape="0">
              <a:srgbClr val="000000">
                <a:alpha val="9000"/>
              </a:srgbClr>
            </a:outerShdw>
          </a:effectLst>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76200" y="66675"/>
            <a:ext cx="64770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CHALLENGES</a:t>
            </a:r>
            <a:endPar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itle 1"/>
          <p:cNvSpPr txBox="1">
            <a:spLocks/>
          </p:cNvSpPr>
          <p:nvPr/>
        </p:nvSpPr>
        <p:spPr>
          <a:xfrm>
            <a:off x="76200" y="633413"/>
            <a:ext cx="4114800" cy="56673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Areas of Concern</a:t>
            </a:r>
          </a:p>
        </p:txBody>
      </p:sp>
      <p:sp>
        <p:nvSpPr>
          <p:cNvPr id="2" name="Oval 1"/>
          <p:cNvSpPr/>
          <p:nvPr/>
        </p:nvSpPr>
        <p:spPr>
          <a:xfrm>
            <a:off x="6248269" y="2343150"/>
            <a:ext cx="154875" cy="154875"/>
          </a:xfrm>
          <a:prstGeom prst="ellipse">
            <a:avLst/>
          </a:prstGeom>
          <a:solidFill>
            <a:srgbClr val="FF0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150135" y="1353787"/>
            <a:ext cx="154875" cy="154875"/>
          </a:xfrm>
          <a:prstGeom prst="ellipse">
            <a:avLst/>
          </a:prstGeom>
          <a:solidFill>
            <a:srgbClr val="FF0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3037" y="2333395"/>
            <a:ext cx="154875" cy="154875"/>
          </a:xfrm>
          <a:prstGeom prst="ellipse">
            <a:avLst/>
          </a:prstGeom>
          <a:solidFill>
            <a:srgbClr val="FF0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48000" y="2571750"/>
            <a:ext cx="154875" cy="154875"/>
          </a:xfrm>
          <a:prstGeom prst="ellipse">
            <a:avLst/>
          </a:prstGeom>
          <a:solidFill>
            <a:srgbClr val="FF0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2"/>
          <p:cNvSpPr/>
          <p:nvPr/>
        </p:nvSpPr>
        <p:spPr>
          <a:xfrm>
            <a:off x="6763987" y="1711450"/>
            <a:ext cx="1837944" cy="680332"/>
          </a:xfrm>
          <a:custGeom>
            <a:avLst/>
            <a:gdLst>
              <a:gd name="connsiteX0" fmla="*/ 0 w 3581400"/>
              <a:gd name="connsiteY0" fmla="*/ 0 h 2399538"/>
              <a:gd name="connsiteX1" fmla="*/ 596900 w 3581400"/>
              <a:gd name="connsiteY1" fmla="*/ 0 h 2399538"/>
              <a:gd name="connsiteX2" fmla="*/ 596900 w 3581400"/>
              <a:gd name="connsiteY2" fmla="*/ 0 h 2399538"/>
              <a:gd name="connsiteX3" fmla="*/ 1492250 w 3581400"/>
              <a:gd name="connsiteY3" fmla="*/ 0 h 2399538"/>
              <a:gd name="connsiteX4" fmla="*/ 3581400 w 3581400"/>
              <a:gd name="connsiteY4" fmla="*/ 0 h 2399538"/>
              <a:gd name="connsiteX5" fmla="*/ 3581400 w 3581400"/>
              <a:gd name="connsiteY5" fmla="*/ 1399731 h 2399538"/>
              <a:gd name="connsiteX6" fmla="*/ 3581400 w 3581400"/>
              <a:gd name="connsiteY6" fmla="*/ 1399731 h 2399538"/>
              <a:gd name="connsiteX7" fmla="*/ 3581400 w 3581400"/>
              <a:gd name="connsiteY7" fmla="*/ 1999615 h 2399538"/>
              <a:gd name="connsiteX8" fmla="*/ 3581400 w 3581400"/>
              <a:gd name="connsiteY8" fmla="*/ 2399538 h 2399538"/>
              <a:gd name="connsiteX9" fmla="*/ 1492250 w 3581400"/>
              <a:gd name="connsiteY9" fmla="*/ 2399538 h 2399538"/>
              <a:gd name="connsiteX10" fmla="*/ 1044587 w 3581400"/>
              <a:gd name="connsiteY10" fmla="*/ 2699480 h 2399538"/>
              <a:gd name="connsiteX11" fmla="*/ 596900 w 3581400"/>
              <a:gd name="connsiteY11" fmla="*/ 2399538 h 2399538"/>
              <a:gd name="connsiteX12" fmla="*/ 0 w 3581400"/>
              <a:gd name="connsiteY12" fmla="*/ 2399538 h 2399538"/>
              <a:gd name="connsiteX13" fmla="*/ 0 w 3581400"/>
              <a:gd name="connsiteY13" fmla="*/ 1999615 h 2399538"/>
              <a:gd name="connsiteX14" fmla="*/ 0 w 3581400"/>
              <a:gd name="connsiteY14" fmla="*/ 1399731 h 2399538"/>
              <a:gd name="connsiteX15" fmla="*/ 0 w 3581400"/>
              <a:gd name="connsiteY15" fmla="*/ 1399731 h 2399538"/>
              <a:gd name="connsiteX16" fmla="*/ 0 w 3581400"/>
              <a:gd name="connsiteY16" fmla="*/ 0 h 2399538"/>
              <a:gd name="connsiteX0" fmla="*/ 0 w 3581400"/>
              <a:gd name="connsiteY0" fmla="*/ 0 h 2737580"/>
              <a:gd name="connsiteX1" fmla="*/ 596900 w 3581400"/>
              <a:gd name="connsiteY1" fmla="*/ 0 h 2737580"/>
              <a:gd name="connsiteX2" fmla="*/ 596900 w 3581400"/>
              <a:gd name="connsiteY2" fmla="*/ 0 h 2737580"/>
              <a:gd name="connsiteX3" fmla="*/ 1492250 w 3581400"/>
              <a:gd name="connsiteY3" fmla="*/ 0 h 2737580"/>
              <a:gd name="connsiteX4" fmla="*/ 3581400 w 3581400"/>
              <a:gd name="connsiteY4" fmla="*/ 0 h 2737580"/>
              <a:gd name="connsiteX5" fmla="*/ 3581400 w 3581400"/>
              <a:gd name="connsiteY5" fmla="*/ 1399731 h 2737580"/>
              <a:gd name="connsiteX6" fmla="*/ 3581400 w 3581400"/>
              <a:gd name="connsiteY6" fmla="*/ 1399731 h 2737580"/>
              <a:gd name="connsiteX7" fmla="*/ 3581400 w 3581400"/>
              <a:gd name="connsiteY7" fmla="*/ 1999615 h 2737580"/>
              <a:gd name="connsiteX8" fmla="*/ 3581400 w 3581400"/>
              <a:gd name="connsiteY8" fmla="*/ 2399538 h 2737580"/>
              <a:gd name="connsiteX9" fmla="*/ 1492250 w 3581400"/>
              <a:gd name="connsiteY9" fmla="*/ 2399538 h 2737580"/>
              <a:gd name="connsiteX10" fmla="*/ 15887 w 3581400"/>
              <a:gd name="connsiteY10" fmla="*/ 2737580 h 2737580"/>
              <a:gd name="connsiteX11" fmla="*/ 596900 w 3581400"/>
              <a:gd name="connsiteY11" fmla="*/ 2399538 h 2737580"/>
              <a:gd name="connsiteX12" fmla="*/ 0 w 3581400"/>
              <a:gd name="connsiteY12" fmla="*/ 2399538 h 2737580"/>
              <a:gd name="connsiteX13" fmla="*/ 0 w 3581400"/>
              <a:gd name="connsiteY13" fmla="*/ 1999615 h 2737580"/>
              <a:gd name="connsiteX14" fmla="*/ 0 w 3581400"/>
              <a:gd name="connsiteY14" fmla="*/ 1399731 h 2737580"/>
              <a:gd name="connsiteX15" fmla="*/ 0 w 3581400"/>
              <a:gd name="connsiteY15" fmla="*/ 1399731 h 2737580"/>
              <a:gd name="connsiteX16" fmla="*/ 0 w 3581400"/>
              <a:gd name="connsiteY16" fmla="*/ 0 h 2737580"/>
              <a:gd name="connsiteX0" fmla="*/ 0 w 3581400"/>
              <a:gd name="connsiteY0" fmla="*/ 0 h 2844517"/>
              <a:gd name="connsiteX1" fmla="*/ 596900 w 3581400"/>
              <a:gd name="connsiteY1" fmla="*/ 0 h 2844517"/>
              <a:gd name="connsiteX2" fmla="*/ 596900 w 3581400"/>
              <a:gd name="connsiteY2" fmla="*/ 0 h 2844517"/>
              <a:gd name="connsiteX3" fmla="*/ 1492250 w 3581400"/>
              <a:gd name="connsiteY3" fmla="*/ 0 h 2844517"/>
              <a:gd name="connsiteX4" fmla="*/ 3581400 w 3581400"/>
              <a:gd name="connsiteY4" fmla="*/ 0 h 2844517"/>
              <a:gd name="connsiteX5" fmla="*/ 3581400 w 3581400"/>
              <a:gd name="connsiteY5" fmla="*/ 1399731 h 2844517"/>
              <a:gd name="connsiteX6" fmla="*/ 3581400 w 3581400"/>
              <a:gd name="connsiteY6" fmla="*/ 1399731 h 2844517"/>
              <a:gd name="connsiteX7" fmla="*/ 3581400 w 3581400"/>
              <a:gd name="connsiteY7" fmla="*/ 1999615 h 2844517"/>
              <a:gd name="connsiteX8" fmla="*/ 3581400 w 3581400"/>
              <a:gd name="connsiteY8" fmla="*/ 2399538 h 2844517"/>
              <a:gd name="connsiteX9" fmla="*/ 1492250 w 3581400"/>
              <a:gd name="connsiteY9" fmla="*/ 2399538 h 2844517"/>
              <a:gd name="connsiteX10" fmla="*/ 355788 w 3581400"/>
              <a:gd name="connsiteY10" fmla="*/ 2844517 h 2844517"/>
              <a:gd name="connsiteX11" fmla="*/ 596900 w 3581400"/>
              <a:gd name="connsiteY11" fmla="*/ 2399538 h 2844517"/>
              <a:gd name="connsiteX12" fmla="*/ 0 w 3581400"/>
              <a:gd name="connsiteY12" fmla="*/ 2399538 h 2844517"/>
              <a:gd name="connsiteX13" fmla="*/ 0 w 3581400"/>
              <a:gd name="connsiteY13" fmla="*/ 1999615 h 2844517"/>
              <a:gd name="connsiteX14" fmla="*/ 0 w 3581400"/>
              <a:gd name="connsiteY14" fmla="*/ 1399731 h 2844517"/>
              <a:gd name="connsiteX15" fmla="*/ 0 w 3581400"/>
              <a:gd name="connsiteY15" fmla="*/ 1399731 h 2844517"/>
              <a:gd name="connsiteX16" fmla="*/ 0 w 3581400"/>
              <a:gd name="connsiteY16" fmla="*/ 0 h 2844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81400" h="2844517">
                <a:moveTo>
                  <a:pt x="0" y="0"/>
                </a:moveTo>
                <a:lnTo>
                  <a:pt x="596900" y="0"/>
                </a:lnTo>
                <a:lnTo>
                  <a:pt x="596900" y="0"/>
                </a:lnTo>
                <a:lnTo>
                  <a:pt x="1492250" y="0"/>
                </a:lnTo>
                <a:lnTo>
                  <a:pt x="3581400" y="0"/>
                </a:lnTo>
                <a:lnTo>
                  <a:pt x="3581400" y="1399731"/>
                </a:lnTo>
                <a:lnTo>
                  <a:pt x="3581400" y="1399731"/>
                </a:lnTo>
                <a:lnTo>
                  <a:pt x="3581400" y="1999615"/>
                </a:lnTo>
                <a:lnTo>
                  <a:pt x="3581400" y="2399538"/>
                </a:lnTo>
                <a:lnTo>
                  <a:pt x="1492250" y="2399538"/>
                </a:lnTo>
                <a:lnTo>
                  <a:pt x="355788" y="2844517"/>
                </a:lnTo>
                <a:lnTo>
                  <a:pt x="596900" y="2399538"/>
                </a:lnTo>
                <a:lnTo>
                  <a:pt x="0" y="2399538"/>
                </a:lnTo>
                <a:lnTo>
                  <a:pt x="0" y="1999615"/>
                </a:lnTo>
                <a:lnTo>
                  <a:pt x="0" y="1399731"/>
                </a:lnTo>
                <a:lnTo>
                  <a:pt x="0" y="1399731"/>
                </a:lnTo>
                <a:lnTo>
                  <a:pt x="0" y="0"/>
                </a:ln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latin typeface="Arial" panose="020B0604020202020204" pitchFamily="34" charset="0"/>
              <a:cs typeface="Arial" panose="020B0604020202020204" pitchFamily="34" charset="0"/>
            </a:endParaRPr>
          </a:p>
        </p:txBody>
      </p:sp>
      <p:pic>
        <p:nvPicPr>
          <p:cNvPr id="1032" name="Picture 8" descr="https://www.cia.gov/library/publications/the-world-factbook/graphics/flags/large/kn-lgflag.gif"/>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r="13206"/>
          <a:stretch/>
        </p:blipFill>
        <p:spPr bwMode="auto">
          <a:xfrm>
            <a:off x="6866382" y="1757893"/>
            <a:ext cx="841248" cy="48463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ular Callout 2"/>
          <p:cNvSpPr/>
          <p:nvPr/>
        </p:nvSpPr>
        <p:spPr>
          <a:xfrm flipH="1" flipV="1">
            <a:off x="4612443" y="2522220"/>
            <a:ext cx="1837944" cy="718432"/>
          </a:xfrm>
          <a:custGeom>
            <a:avLst/>
            <a:gdLst>
              <a:gd name="connsiteX0" fmla="*/ 0 w 3581400"/>
              <a:gd name="connsiteY0" fmla="*/ 0 h 2399538"/>
              <a:gd name="connsiteX1" fmla="*/ 596900 w 3581400"/>
              <a:gd name="connsiteY1" fmla="*/ 0 h 2399538"/>
              <a:gd name="connsiteX2" fmla="*/ 596900 w 3581400"/>
              <a:gd name="connsiteY2" fmla="*/ 0 h 2399538"/>
              <a:gd name="connsiteX3" fmla="*/ 1492250 w 3581400"/>
              <a:gd name="connsiteY3" fmla="*/ 0 h 2399538"/>
              <a:gd name="connsiteX4" fmla="*/ 3581400 w 3581400"/>
              <a:gd name="connsiteY4" fmla="*/ 0 h 2399538"/>
              <a:gd name="connsiteX5" fmla="*/ 3581400 w 3581400"/>
              <a:gd name="connsiteY5" fmla="*/ 1399731 h 2399538"/>
              <a:gd name="connsiteX6" fmla="*/ 3581400 w 3581400"/>
              <a:gd name="connsiteY6" fmla="*/ 1399731 h 2399538"/>
              <a:gd name="connsiteX7" fmla="*/ 3581400 w 3581400"/>
              <a:gd name="connsiteY7" fmla="*/ 1999615 h 2399538"/>
              <a:gd name="connsiteX8" fmla="*/ 3581400 w 3581400"/>
              <a:gd name="connsiteY8" fmla="*/ 2399538 h 2399538"/>
              <a:gd name="connsiteX9" fmla="*/ 1492250 w 3581400"/>
              <a:gd name="connsiteY9" fmla="*/ 2399538 h 2399538"/>
              <a:gd name="connsiteX10" fmla="*/ 1044587 w 3581400"/>
              <a:gd name="connsiteY10" fmla="*/ 2699480 h 2399538"/>
              <a:gd name="connsiteX11" fmla="*/ 596900 w 3581400"/>
              <a:gd name="connsiteY11" fmla="*/ 2399538 h 2399538"/>
              <a:gd name="connsiteX12" fmla="*/ 0 w 3581400"/>
              <a:gd name="connsiteY12" fmla="*/ 2399538 h 2399538"/>
              <a:gd name="connsiteX13" fmla="*/ 0 w 3581400"/>
              <a:gd name="connsiteY13" fmla="*/ 1999615 h 2399538"/>
              <a:gd name="connsiteX14" fmla="*/ 0 w 3581400"/>
              <a:gd name="connsiteY14" fmla="*/ 1399731 h 2399538"/>
              <a:gd name="connsiteX15" fmla="*/ 0 w 3581400"/>
              <a:gd name="connsiteY15" fmla="*/ 1399731 h 2399538"/>
              <a:gd name="connsiteX16" fmla="*/ 0 w 3581400"/>
              <a:gd name="connsiteY16" fmla="*/ 0 h 2399538"/>
              <a:gd name="connsiteX0" fmla="*/ 0 w 3581400"/>
              <a:gd name="connsiteY0" fmla="*/ 0 h 2737580"/>
              <a:gd name="connsiteX1" fmla="*/ 596900 w 3581400"/>
              <a:gd name="connsiteY1" fmla="*/ 0 h 2737580"/>
              <a:gd name="connsiteX2" fmla="*/ 596900 w 3581400"/>
              <a:gd name="connsiteY2" fmla="*/ 0 h 2737580"/>
              <a:gd name="connsiteX3" fmla="*/ 1492250 w 3581400"/>
              <a:gd name="connsiteY3" fmla="*/ 0 h 2737580"/>
              <a:gd name="connsiteX4" fmla="*/ 3581400 w 3581400"/>
              <a:gd name="connsiteY4" fmla="*/ 0 h 2737580"/>
              <a:gd name="connsiteX5" fmla="*/ 3581400 w 3581400"/>
              <a:gd name="connsiteY5" fmla="*/ 1399731 h 2737580"/>
              <a:gd name="connsiteX6" fmla="*/ 3581400 w 3581400"/>
              <a:gd name="connsiteY6" fmla="*/ 1399731 h 2737580"/>
              <a:gd name="connsiteX7" fmla="*/ 3581400 w 3581400"/>
              <a:gd name="connsiteY7" fmla="*/ 1999615 h 2737580"/>
              <a:gd name="connsiteX8" fmla="*/ 3581400 w 3581400"/>
              <a:gd name="connsiteY8" fmla="*/ 2399538 h 2737580"/>
              <a:gd name="connsiteX9" fmla="*/ 1492250 w 3581400"/>
              <a:gd name="connsiteY9" fmla="*/ 2399538 h 2737580"/>
              <a:gd name="connsiteX10" fmla="*/ 15887 w 3581400"/>
              <a:gd name="connsiteY10" fmla="*/ 2737580 h 2737580"/>
              <a:gd name="connsiteX11" fmla="*/ 596900 w 3581400"/>
              <a:gd name="connsiteY11" fmla="*/ 2399538 h 2737580"/>
              <a:gd name="connsiteX12" fmla="*/ 0 w 3581400"/>
              <a:gd name="connsiteY12" fmla="*/ 2399538 h 2737580"/>
              <a:gd name="connsiteX13" fmla="*/ 0 w 3581400"/>
              <a:gd name="connsiteY13" fmla="*/ 1999615 h 2737580"/>
              <a:gd name="connsiteX14" fmla="*/ 0 w 3581400"/>
              <a:gd name="connsiteY14" fmla="*/ 1399731 h 2737580"/>
              <a:gd name="connsiteX15" fmla="*/ 0 w 3581400"/>
              <a:gd name="connsiteY15" fmla="*/ 1399731 h 2737580"/>
              <a:gd name="connsiteX16" fmla="*/ 0 w 3581400"/>
              <a:gd name="connsiteY16" fmla="*/ 0 h 2737580"/>
              <a:gd name="connsiteX0" fmla="*/ 0 w 3581400"/>
              <a:gd name="connsiteY0" fmla="*/ 0 h 2844517"/>
              <a:gd name="connsiteX1" fmla="*/ 596900 w 3581400"/>
              <a:gd name="connsiteY1" fmla="*/ 0 h 2844517"/>
              <a:gd name="connsiteX2" fmla="*/ 596900 w 3581400"/>
              <a:gd name="connsiteY2" fmla="*/ 0 h 2844517"/>
              <a:gd name="connsiteX3" fmla="*/ 1492250 w 3581400"/>
              <a:gd name="connsiteY3" fmla="*/ 0 h 2844517"/>
              <a:gd name="connsiteX4" fmla="*/ 3581400 w 3581400"/>
              <a:gd name="connsiteY4" fmla="*/ 0 h 2844517"/>
              <a:gd name="connsiteX5" fmla="*/ 3581400 w 3581400"/>
              <a:gd name="connsiteY5" fmla="*/ 1399731 h 2844517"/>
              <a:gd name="connsiteX6" fmla="*/ 3581400 w 3581400"/>
              <a:gd name="connsiteY6" fmla="*/ 1399731 h 2844517"/>
              <a:gd name="connsiteX7" fmla="*/ 3581400 w 3581400"/>
              <a:gd name="connsiteY7" fmla="*/ 1999615 h 2844517"/>
              <a:gd name="connsiteX8" fmla="*/ 3581400 w 3581400"/>
              <a:gd name="connsiteY8" fmla="*/ 2399538 h 2844517"/>
              <a:gd name="connsiteX9" fmla="*/ 1492250 w 3581400"/>
              <a:gd name="connsiteY9" fmla="*/ 2399538 h 2844517"/>
              <a:gd name="connsiteX10" fmla="*/ 355788 w 3581400"/>
              <a:gd name="connsiteY10" fmla="*/ 2844517 h 2844517"/>
              <a:gd name="connsiteX11" fmla="*/ 596900 w 3581400"/>
              <a:gd name="connsiteY11" fmla="*/ 2399538 h 2844517"/>
              <a:gd name="connsiteX12" fmla="*/ 0 w 3581400"/>
              <a:gd name="connsiteY12" fmla="*/ 2399538 h 2844517"/>
              <a:gd name="connsiteX13" fmla="*/ 0 w 3581400"/>
              <a:gd name="connsiteY13" fmla="*/ 1999615 h 2844517"/>
              <a:gd name="connsiteX14" fmla="*/ 0 w 3581400"/>
              <a:gd name="connsiteY14" fmla="*/ 1399731 h 2844517"/>
              <a:gd name="connsiteX15" fmla="*/ 0 w 3581400"/>
              <a:gd name="connsiteY15" fmla="*/ 1399731 h 2844517"/>
              <a:gd name="connsiteX16" fmla="*/ 0 w 3581400"/>
              <a:gd name="connsiteY16" fmla="*/ 0 h 2844517"/>
              <a:gd name="connsiteX0" fmla="*/ 0 w 3581400"/>
              <a:gd name="connsiteY0" fmla="*/ 0 h 3003816"/>
              <a:gd name="connsiteX1" fmla="*/ 596900 w 3581400"/>
              <a:gd name="connsiteY1" fmla="*/ 0 h 3003816"/>
              <a:gd name="connsiteX2" fmla="*/ 596900 w 3581400"/>
              <a:gd name="connsiteY2" fmla="*/ 0 h 3003816"/>
              <a:gd name="connsiteX3" fmla="*/ 1492250 w 3581400"/>
              <a:gd name="connsiteY3" fmla="*/ 0 h 3003816"/>
              <a:gd name="connsiteX4" fmla="*/ 3581400 w 3581400"/>
              <a:gd name="connsiteY4" fmla="*/ 0 h 3003816"/>
              <a:gd name="connsiteX5" fmla="*/ 3581400 w 3581400"/>
              <a:gd name="connsiteY5" fmla="*/ 1399731 h 3003816"/>
              <a:gd name="connsiteX6" fmla="*/ 3581400 w 3581400"/>
              <a:gd name="connsiteY6" fmla="*/ 1399731 h 3003816"/>
              <a:gd name="connsiteX7" fmla="*/ 3581400 w 3581400"/>
              <a:gd name="connsiteY7" fmla="*/ 1999615 h 3003816"/>
              <a:gd name="connsiteX8" fmla="*/ 3581400 w 3581400"/>
              <a:gd name="connsiteY8" fmla="*/ 2399538 h 3003816"/>
              <a:gd name="connsiteX9" fmla="*/ 1492250 w 3581400"/>
              <a:gd name="connsiteY9" fmla="*/ 2399538 h 3003816"/>
              <a:gd name="connsiteX10" fmla="*/ 448589 w 3581400"/>
              <a:gd name="connsiteY10" fmla="*/ 3003816 h 3003816"/>
              <a:gd name="connsiteX11" fmla="*/ 596900 w 3581400"/>
              <a:gd name="connsiteY11" fmla="*/ 2399538 h 3003816"/>
              <a:gd name="connsiteX12" fmla="*/ 0 w 3581400"/>
              <a:gd name="connsiteY12" fmla="*/ 2399538 h 3003816"/>
              <a:gd name="connsiteX13" fmla="*/ 0 w 3581400"/>
              <a:gd name="connsiteY13" fmla="*/ 1999615 h 3003816"/>
              <a:gd name="connsiteX14" fmla="*/ 0 w 3581400"/>
              <a:gd name="connsiteY14" fmla="*/ 1399731 h 3003816"/>
              <a:gd name="connsiteX15" fmla="*/ 0 w 3581400"/>
              <a:gd name="connsiteY15" fmla="*/ 1399731 h 3003816"/>
              <a:gd name="connsiteX16" fmla="*/ 0 w 3581400"/>
              <a:gd name="connsiteY16" fmla="*/ 0 h 3003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81400" h="3003816">
                <a:moveTo>
                  <a:pt x="0" y="0"/>
                </a:moveTo>
                <a:lnTo>
                  <a:pt x="596900" y="0"/>
                </a:lnTo>
                <a:lnTo>
                  <a:pt x="596900" y="0"/>
                </a:lnTo>
                <a:lnTo>
                  <a:pt x="1492250" y="0"/>
                </a:lnTo>
                <a:lnTo>
                  <a:pt x="3581400" y="0"/>
                </a:lnTo>
                <a:lnTo>
                  <a:pt x="3581400" y="1399731"/>
                </a:lnTo>
                <a:lnTo>
                  <a:pt x="3581400" y="1399731"/>
                </a:lnTo>
                <a:lnTo>
                  <a:pt x="3581400" y="1999615"/>
                </a:lnTo>
                <a:lnTo>
                  <a:pt x="3581400" y="2399538"/>
                </a:lnTo>
                <a:lnTo>
                  <a:pt x="1492250" y="2399538"/>
                </a:lnTo>
                <a:lnTo>
                  <a:pt x="448589" y="3003816"/>
                </a:lnTo>
                <a:lnTo>
                  <a:pt x="596900" y="2399538"/>
                </a:lnTo>
                <a:lnTo>
                  <a:pt x="0" y="2399538"/>
                </a:lnTo>
                <a:lnTo>
                  <a:pt x="0" y="1999615"/>
                </a:lnTo>
                <a:lnTo>
                  <a:pt x="0" y="1399731"/>
                </a:lnTo>
                <a:lnTo>
                  <a:pt x="0" y="1399731"/>
                </a:lnTo>
                <a:lnTo>
                  <a:pt x="0" y="0"/>
                </a:ln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chemeClr val="tx1"/>
                </a:solidFill>
                <a:latin typeface="Arial" panose="020B0604020202020204" pitchFamily="34" charset="0"/>
                <a:cs typeface="Arial" panose="020B0604020202020204" pitchFamily="34" charset="0"/>
              </a:rPr>
              <a:t>	</a:t>
            </a:r>
          </a:p>
        </p:txBody>
      </p:sp>
      <p:pic>
        <p:nvPicPr>
          <p:cNvPr id="1030" name="Picture 6" descr="https://www.cia.gov/library/publications/the-world-factbook/graphics/flags/large/ch-lgflag.gif"/>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703882" y="2715768"/>
            <a:ext cx="725138" cy="48584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ular Callout 2"/>
          <p:cNvSpPr/>
          <p:nvPr/>
        </p:nvSpPr>
        <p:spPr>
          <a:xfrm flipV="1">
            <a:off x="3240492" y="2733676"/>
            <a:ext cx="2169707" cy="1328032"/>
          </a:xfrm>
          <a:custGeom>
            <a:avLst/>
            <a:gdLst>
              <a:gd name="connsiteX0" fmla="*/ 0 w 3581400"/>
              <a:gd name="connsiteY0" fmla="*/ 0 h 2399538"/>
              <a:gd name="connsiteX1" fmla="*/ 596900 w 3581400"/>
              <a:gd name="connsiteY1" fmla="*/ 0 h 2399538"/>
              <a:gd name="connsiteX2" fmla="*/ 596900 w 3581400"/>
              <a:gd name="connsiteY2" fmla="*/ 0 h 2399538"/>
              <a:gd name="connsiteX3" fmla="*/ 1492250 w 3581400"/>
              <a:gd name="connsiteY3" fmla="*/ 0 h 2399538"/>
              <a:gd name="connsiteX4" fmla="*/ 3581400 w 3581400"/>
              <a:gd name="connsiteY4" fmla="*/ 0 h 2399538"/>
              <a:gd name="connsiteX5" fmla="*/ 3581400 w 3581400"/>
              <a:gd name="connsiteY5" fmla="*/ 1399731 h 2399538"/>
              <a:gd name="connsiteX6" fmla="*/ 3581400 w 3581400"/>
              <a:gd name="connsiteY6" fmla="*/ 1399731 h 2399538"/>
              <a:gd name="connsiteX7" fmla="*/ 3581400 w 3581400"/>
              <a:gd name="connsiteY7" fmla="*/ 1999615 h 2399538"/>
              <a:gd name="connsiteX8" fmla="*/ 3581400 w 3581400"/>
              <a:gd name="connsiteY8" fmla="*/ 2399538 h 2399538"/>
              <a:gd name="connsiteX9" fmla="*/ 1492250 w 3581400"/>
              <a:gd name="connsiteY9" fmla="*/ 2399538 h 2399538"/>
              <a:gd name="connsiteX10" fmla="*/ 1044587 w 3581400"/>
              <a:gd name="connsiteY10" fmla="*/ 2699480 h 2399538"/>
              <a:gd name="connsiteX11" fmla="*/ 596900 w 3581400"/>
              <a:gd name="connsiteY11" fmla="*/ 2399538 h 2399538"/>
              <a:gd name="connsiteX12" fmla="*/ 0 w 3581400"/>
              <a:gd name="connsiteY12" fmla="*/ 2399538 h 2399538"/>
              <a:gd name="connsiteX13" fmla="*/ 0 w 3581400"/>
              <a:gd name="connsiteY13" fmla="*/ 1999615 h 2399538"/>
              <a:gd name="connsiteX14" fmla="*/ 0 w 3581400"/>
              <a:gd name="connsiteY14" fmla="*/ 1399731 h 2399538"/>
              <a:gd name="connsiteX15" fmla="*/ 0 w 3581400"/>
              <a:gd name="connsiteY15" fmla="*/ 1399731 h 2399538"/>
              <a:gd name="connsiteX16" fmla="*/ 0 w 3581400"/>
              <a:gd name="connsiteY16" fmla="*/ 0 h 2399538"/>
              <a:gd name="connsiteX0" fmla="*/ 0 w 3581400"/>
              <a:gd name="connsiteY0" fmla="*/ 0 h 2737580"/>
              <a:gd name="connsiteX1" fmla="*/ 596900 w 3581400"/>
              <a:gd name="connsiteY1" fmla="*/ 0 h 2737580"/>
              <a:gd name="connsiteX2" fmla="*/ 596900 w 3581400"/>
              <a:gd name="connsiteY2" fmla="*/ 0 h 2737580"/>
              <a:gd name="connsiteX3" fmla="*/ 1492250 w 3581400"/>
              <a:gd name="connsiteY3" fmla="*/ 0 h 2737580"/>
              <a:gd name="connsiteX4" fmla="*/ 3581400 w 3581400"/>
              <a:gd name="connsiteY4" fmla="*/ 0 h 2737580"/>
              <a:gd name="connsiteX5" fmla="*/ 3581400 w 3581400"/>
              <a:gd name="connsiteY5" fmla="*/ 1399731 h 2737580"/>
              <a:gd name="connsiteX6" fmla="*/ 3581400 w 3581400"/>
              <a:gd name="connsiteY6" fmla="*/ 1399731 h 2737580"/>
              <a:gd name="connsiteX7" fmla="*/ 3581400 w 3581400"/>
              <a:gd name="connsiteY7" fmla="*/ 1999615 h 2737580"/>
              <a:gd name="connsiteX8" fmla="*/ 3581400 w 3581400"/>
              <a:gd name="connsiteY8" fmla="*/ 2399538 h 2737580"/>
              <a:gd name="connsiteX9" fmla="*/ 1492250 w 3581400"/>
              <a:gd name="connsiteY9" fmla="*/ 2399538 h 2737580"/>
              <a:gd name="connsiteX10" fmla="*/ 15887 w 3581400"/>
              <a:gd name="connsiteY10" fmla="*/ 2737580 h 2737580"/>
              <a:gd name="connsiteX11" fmla="*/ 596900 w 3581400"/>
              <a:gd name="connsiteY11" fmla="*/ 2399538 h 2737580"/>
              <a:gd name="connsiteX12" fmla="*/ 0 w 3581400"/>
              <a:gd name="connsiteY12" fmla="*/ 2399538 h 2737580"/>
              <a:gd name="connsiteX13" fmla="*/ 0 w 3581400"/>
              <a:gd name="connsiteY13" fmla="*/ 1999615 h 2737580"/>
              <a:gd name="connsiteX14" fmla="*/ 0 w 3581400"/>
              <a:gd name="connsiteY14" fmla="*/ 1399731 h 2737580"/>
              <a:gd name="connsiteX15" fmla="*/ 0 w 3581400"/>
              <a:gd name="connsiteY15" fmla="*/ 1399731 h 2737580"/>
              <a:gd name="connsiteX16" fmla="*/ 0 w 3581400"/>
              <a:gd name="connsiteY16" fmla="*/ 0 h 2737580"/>
              <a:gd name="connsiteX0" fmla="*/ 0 w 3581400"/>
              <a:gd name="connsiteY0" fmla="*/ 0 h 2844517"/>
              <a:gd name="connsiteX1" fmla="*/ 596900 w 3581400"/>
              <a:gd name="connsiteY1" fmla="*/ 0 h 2844517"/>
              <a:gd name="connsiteX2" fmla="*/ 596900 w 3581400"/>
              <a:gd name="connsiteY2" fmla="*/ 0 h 2844517"/>
              <a:gd name="connsiteX3" fmla="*/ 1492250 w 3581400"/>
              <a:gd name="connsiteY3" fmla="*/ 0 h 2844517"/>
              <a:gd name="connsiteX4" fmla="*/ 3581400 w 3581400"/>
              <a:gd name="connsiteY4" fmla="*/ 0 h 2844517"/>
              <a:gd name="connsiteX5" fmla="*/ 3581400 w 3581400"/>
              <a:gd name="connsiteY5" fmla="*/ 1399731 h 2844517"/>
              <a:gd name="connsiteX6" fmla="*/ 3581400 w 3581400"/>
              <a:gd name="connsiteY6" fmla="*/ 1399731 h 2844517"/>
              <a:gd name="connsiteX7" fmla="*/ 3581400 w 3581400"/>
              <a:gd name="connsiteY7" fmla="*/ 1999615 h 2844517"/>
              <a:gd name="connsiteX8" fmla="*/ 3581400 w 3581400"/>
              <a:gd name="connsiteY8" fmla="*/ 2399538 h 2844517"/>
              <a:gd name="connsiteX9" fmla="*/ 1492250 w 3581400"/>
              <a:gd name="connsiteY9" fmla="*/ 2399538 h 2844517"/>
              <a:gd name="connsiteX10" fmla="*/ 355788 w 3581400"/>
              <a:gd name="connsiteY10" fmla="*/ 2844517 h 2844517"/>
              <a:gd name="connsiteX11" fmla="*/ 596900 w 3581400"/>
              <a:gd name="connsiteY11" fmla="*/ 2399538 h 2844517"/>
              <a:gd name="connsiteX12" fmla="*/ 0 w 3581400"/>
              <a:gd name="connsiteY12" fmla="*/ 2399538 h 2844517"/>
              <a:gd name="connsiteX13" fmla="*/ 0 w 3581400"/>
              <a:gd name="connsiteY13" fmla="*/ 1999615 h 2844517"/>
              <a:gd name="connsiteX14" fmla="*/ 0 w 3581400"/>
              <a:gd name="connsiteY14" fmla="*/ 1399731 h 2844517"/>
              <a:gd name="connsiteX15" fmla="*/ 0 w 3581400"/>
              <a:gd name="connsiteY15" fmla="*/ 1399731 h 2844517"/>
              <a:gd name="connsiteX16" fmla="*/ 0 w 3581400"/>
              <a:gd name="connsiteY16" fmla="*/ 0 h 2844517"/>
              <a:gd name="connsiteX0" fmla="*/ 0 w 3581400"/>
              <a:gd name="connsiteY0" fmla="*/ 0 h 3282589"/>
              <a:gd name="connsiteX1" fmla="*/ 596900 w 3581400"/>
              <a:gd name="connsiteY1" fmla="*/ 0 h 3282589"/>
              <a:gd name="connsiteX2" fmla="*/ 596900 w 3581400"/>
              <a:gd name="connsiteY2" fmla="*/ 0 h 3282589"/>
              <a:gd name="connsiteX3" fmla="*/ 1492250 w 3581400"/>
              <a:gd name="connsiteY3" fmla="*/ 0 h 3282589"/>
              <a:gd name="connsiteX4" fmla="*/ 3581400 w 3581400"/>
              <a:gd name="connsiteY4" fmla="*/ 0 h 3282589"/>
              <a:gd name="connsiteX5" fmla="*/ 3581400 w 3581400"/>
              <a:gd name="connsiteY5" fmla="*/ 1399731 h 3282589"/>
              <a:gd name="connsiteX6" fmla="*/ 3581400 w 3581400"/>
              <a:gd name="connsiteY6" fmla="*/ 1399731 h 3282589"/>
              <a:gd name="connsiteX7" fmla="*/ 3581400 w 3581400"/>
              <a:gd name="connsiteY7" fmla="*/ 1999615 h 3282589"/>
              <a:gd name="connsiteX8" fmla="*/ 3581400 w 3581400"/>
              <a:gd name="connsiteY8" fmla="*/ 2399538 h 3282589"/>
              <a:gd name="connsiteX9" fmla="*/ 1492250 w 3581400"/>
              <a:gd name="connsiteY9" fmla="*/ 2399538 h 3282589"/>
              <a:gd name="connsiteX10" fmla="*/ 448589 w 3581400"/>
              <a:gd name="connsiteY10" fmla="*/ 3282589 h 3282589"/>
              <a:gd name="connsiteX11" fmla="*/ 596900 w 3581400"/>
              <a:gd name="connsiteY11" fmla="*/ 2399538 h 3282589"/>
              <a:gd name="connsiteX12" fmla="*/ 0 w 3581400"/>
              <a:gd name="connsiteY12" fmla="*/ 2399538 h 3282589"/>
              <a:gd name="connsiteX13" fmla="*/ 0 w 3581400"/>
              <a:gd name="connsiteY13" fmla="*/ 1999615 h 3282589"/>
              <a:gd name="connsiteX14" fmla="*/ 0 w 3581400"/>
              <a:gd name="connsiteY14" fmla="*/ 1399731 h 3282589"/>
              <a:gd name="connsiteX15" fmla="*/ 0 w 3581400"/>
              <a:gd name="connsiteY15" fmla="*/ 1399731 h 3282589"/>
              <a:gd name="connsiteX16" fmla="*/ 0 w 3581400"/>
              <a:gd name="connsiteY16" fmla="*/ 0 h 3282589"/>
              <a:gd name="connsiteX0" fmla="*/ 702151 w 4283551"/>
              <a:gd name="connsiteY0" fmla="*/ 0 h 3123290"/>
              <a:gd name="connsiteX1" fmla="*/ 1299051 w 4283551"/>
              <a:gd name="connsiteY1" fmla="*/ 0 h 3123290"/>
              <a:gd name="connsiteX2" fmla="*/ 1299051 w 4283551"/>
              <a:gd name="connsiteY2" fmla="*/ 0 h 3123290"/>
              <a:gd name="connsiteX3" fmla="*/ 2194401 w 4283551"/>
              <a:gd name="connsiteY3" fmla="*/ 0 h 3123290"/>
              <a:gd name="connsiteX4" fmla="*/ 4283551 w 4283551"/>
              <a:gd name="connsiteY4" fmla="*/ 0 h 3123290"/>
              <a:gd name="connsiteX5" fmla="*/ 4283551 w 4283551"/>
              <a:gd name="connsiteY5" fmla="*/ 1399731 h 3123290"/>
              <a:gd name="connsiteX6" fmla="*/ 4283551 w 4283551"/>
              <a:gd name="connsiteY6" fmla="*/ 1399731 h 3123290"/>
              <a:gd name="connsiteX7" fmla="*/ 4283551 w 4283551"/>
              <a:gd name="connsiteY7" fmla="*/ 1999615 h 3123290"/>
              <a:gd name="connsiteX8" fmla="*/ 4283551 w 4283551"/>
              <a:gd name="connsiteY8" fmla="*/ 2399538 h 3123290"/>
              <a:gd name="connsiteX9" fmla="*/ 2194401 w 4283551"/>
              <a:gd name="connsiteY9" fmla="*/ 2399538 h 3123290"/>
              <a:gd name="connsiteX10" fmla="*/ 0 w 4283551"/>
              <a:gd name="connsiteY10" fmla="*/ 3123290 h 3123290"/>
              <a:gd name="connsiteX11" fmla="*/ 1299051 w 4283551"/>
              <a:gd name="connsiteY11" fmla="*/ 2399538 h 3123290"/>
              <a:gd name="connsiteX12" fmla="*/ 702151 w 4283551"/>
              <a:gd name="connsiteY12" fmla="*/ 2399538 h 3123290"/>
              <a:gd name="connsiteX13" fmla="*/ 702151 w 4283551"/>
              <a:gd name="connsiteY13" fmla="*/ 1999615 h 3123290"/>
              <a:gd name="connsiteX14" fmla="*/ 702151 w 4283551"/>
              <a:gd name="connsiteY14" fmla="*/ 1399731 h 3123290"/>
              <a:gd name="connsiteX15" fmla="*/ 702151 w 4283551"/>
              <a:gd name="connsiteY15" fmla="*/ 1399731 h 3123290"/>
              <a:gd name="connsiteX16" fmla="*/ 702151 w 4283551"/>
              <a:gd name="connsiteY16" fmla="*/ 0 h 3123290"/>
              <a:gd name="connsiteX0" fmla="*/ 0 w 3581400"/>
              <a:gd name="connsiteY0" fmla="*/ 0 h 5791546"/>
              <a:gd name="connsiteX1" fmla="*/ 596900 w 3581400"/>
              <a:gd name="connsiteY1" fmla="*/ 0 h 5791546"/>
              <a:gd name="connsiteX2" fmla="*/ 596900 w 3581400"/>
              <a:gd name="connsiteY2" fmla="*/ 0 h 5791546"/>
              <a:gd name="connsiteX3" fmla="*/ 1492250 w 3581400"/>
              <a:gd name="connsiteY3" fmla="*/ 0 h 5791546"/>
              <a:gd name="connsiteX4" fmla="*/ 3581400 w 3581400"/>
              <a:gd name="connsiteY4" fmla="*/ 0 h 5791546"/>
              <a:gd name="connsiteX5" fmla="*/ 3581400 w 3581400"/>
              <a:gd name="connsiteY5" fmla="*/ 1399731 h 5791546"/>
              <a:gd name="connsiteX6" fmla="*/ 3581400 w 3581400"/>
              <a:gd name="connsiteY6" fmla="*/ 1399731 h 5791546"/>
              <a:gd name="connsiteX7" fmla="*/ 3581400 w 3581400"/>
              <a:gd name="connsiteY7" fmla="*/ 1999615 h 5791546"/>
              <a:gd name="connsiteX8" fmla="*/ 3581400 w 3581400"/>
              <a:gd name="connsiteY8" fmla="*/ 2399538 h 5791546"/>
              <a:gd name="connsiteX9" fmla="*/ 1492250 w 3581400"/>
              <a:gd name="connsiteY9" fmla="*/ 2399538 h 5791546"/>
              <a:gd name="connsiteX10" fmla="*/ 262986 w 3581400"/>
              <a:gd name="connsiteY10" fmla="*/ 5791546 h 5791546"/>
              <a:gd name="connsiteX11" fmla="*/ 596900 w 3581400"/>
              <a:gd name="connsiteY11" fmla="*/ 2399538 h 5791546"/>
              <a:gd name="connsiteX12" fmla="*/ 0 w 3581400"/>
              <a:gd name="connsiteY12" fmla="*/ 2399538 h 5791546"/>
              <a:gd name="connsiteX13" fmla="*/ 0 w 3581400"/>
              <a:gd name="connsiteY13" fmla="*/ 1999615 h 5791546"/>
              <a:gd name="connsiteX14" fmla="*/ 0 w 3581400"/>
              <a:gd name="connsiteY14" fmla="*/ 1399731 h 5791546"/>
              <a:gd name="connsiteX15" fmla="*/ 0 w 3581400"/>
              <a:gd name="connsiteY15" fmla="*/ 1399731 h 5791546"/>
              <a:gd name="connsiteX16" fmla="*/ 0 w 3581400"/>
              <a:gd name="connsiteY16" fmla="*/ 0 h 5791546"/>
              <a:gd name="connsiteX0" fmla="*/ 0 w 3581400"/>
              <a:gd name="connsiteY0" fmla="*/ 0 h 5791546"/>
              <a:gd name="connsiteX1" fmla="*/ 596900 w 3581400"/>
              <a:gd name="connsiteY1" fmla="*/ 0 h 5791546"/>
              <a:gd name="connsiteX2" fmla="*/ 596900 w 3581400"/>
              <a:gd name="connsiteY2" fmla="*/ 0 h 5791546"/>
              <a:gd name="connsiteX3" fmla="*/ 1492250 w 3581400"/>
              <a:gd name="connsiteY3" fmla="*/ 0 h 5791546"/>
              <a:gd name="connsiteX4" fmla="*/ 3581400 w 3581400"/>
              <a:gd name="connsiteY4" fmla="*/ 0 h 5791546"/>
              <a:gd name="connsiteX5" fmla="*/ 3581400 w 3581400"/>
              <a:gd name="connsiteY5" fmla="*/ 1399731 h 5791546"/>
              <a:gd name="connsiteX6" fmla="*/ 3581400 w 3581400"/>
              <a:gd name="connsiteY6" fmla="*/ 1399731 h 5791546"/>
              <a:gd name="connsiteX7" fmla="*/ 3581400 w 3581400"/>
              <a:gd name="connsiteY7" fmla="*/ 1999615 h 5791546"/>
              <a:gd name="connsiteX8" fmla="*/ 3581400 w 3581400"/>
              <a:gd name="connsiteY8" fmla="*/ 2399538 h 5791546"/>
              <a:gd name="connsiteX9" fmla="*/ 1102483 w 3581400"/>
              <a:gd name="connsiteY9" fmla="*/ 2439363 h 5791546"/>
              <a:gd name="connsiteX10" fmla="*/ 262986 w 3581400"/>
              <a:gd name="connsiteY10" fmla="*/ 5791546 h 5791546"/>
              <a:gd name="connsiteX11" fmla="*/ 596900 w 3581400"/>
              <a:gd name="connsiteY11" fmla="*/ 2399538 h 5791546"/>
              <a:gd name="connsiteX12" fmla="*/ 0 w 3581400"/>
              <a:gd name="connsiteY12" fmla="*/ 2399538 h 5791546"/>
              <a:gd name="connsiteX13" fmla="*/ 0 w 3581400"/>
              <a:gd name="connsiteY13" fmla="*/ 1999615 h 5791546"/>
              <a:gd name="connsiteX14" fmla="*/ 0 w 3581400"/>
              <a:gd name="connsiteY14" fmla="*/ 1399731 h 5791546"/>
              <a:gd name="connsiteX15" fmla="*/ 0 w 3581400"/>
              <a:gd name="connsiteY15" fmla="*/ 1399731 h 5791546"/>
              <a:gd name="connsiteX16" fmla="*/ 0 w 3581400"/>
              <a:gd name="connsiteY16" fmla="*/ 0 h 5791546"/>
              <a:gd name="connsiteX0" fmla="*/ 0 w 3581400"/>
              <a:gd name="connsiteY0" fmla="*/ 0 h 5791546"/>
              <a:gd name="connsiteX1" fmla="*/ 596900 w 3581400"/>
              <a:gd name="connsiteY1" fmla="*/ 0 h 5791546"/>
              <a:gd name="connsiteX2" fmla="*/ 596900 w 3581400"/>
              <a:gd name="connsiteY2" fmla="*/ 0 h 5791546"/>
              <a:gd name="connsiteX3" fmla="*/ 1492250 w 3581400"/>
              <a:gd name="connsiteY3" fmla="*/ 0 h 5791546"/>
              <a:gd name="connsiteX4" fmla="*/ 3581400 w 3581400"/>
              <a:gd name="connsiteY4" fmla="*/ 0 h 5791546"/>
              <a:gd name="connsiteX5" fmla="*/ 3581400 w 3581400"/>
              <a:gd name="connsiteY5" fmla="*/ 1399731 h 5791546"/>
              <a:gd name="connsiteX6" fmla="*/ 3581400 w 3581400"/>
              <a:gd name="connsiteY6" fmla="*/ 1399731 h 5791546"/>
              <a:gd name="connsiteX7" fmla="*/ 3581400 w 3581400"/>
              <a:gd name="connsiteY7" fmla="*/ 1999615 h 5791546"/>
              <a:gd name="connsiteX8" fmla="*/ 3581400 w 3581400"/>
              <a:gd name="connsiteY8" fmla="*/ 2399538 h 5791546"/>
              <a:gd name="connsiteX9" fmla="*/ 855012 w 3581400"/>
              <a:gd name="connsiteY9" fmla="*/ 2393848 h 5791546"/>
              <a:gd name="connsiteX10" fmla="*/ 262986 w 3581400"/>
              <a:gd name="connsiteY10" fmla="*/ 5791546 h 5791546"/>
              <a:gd name="connsiteX11" fmla="*/ 596900 w 3581400"/>
              <a:gd name="connsiteY11" fmla="*/ 2399538 h 5791546"/>
              <a:gd name="connsiteX12" fmla="*/ 0 w 3581400"/>
              <a:gd name="connsiteY12" fmla="*/ 2399538 h 5791546"/>
              <a:gd name="connsiteX13" fmla="*/ 0 w 3581400"/>
              <a:gd name="connsiteY13" fmla="*/ 1999615 h 5791546"/>
              <a:gd name="connsiteX14" fmla="*/ 0 w 3581400"/>
              <a:gd name="connsiteY14" fmla="*/ 1399731 h 5791546"/>
              <a:gd name="connsiteX15" fmla="*/ 0 w 3581400"/>
              <a:gd name="connsiteY15" fmla="*/ 1399731 h 5791546"/>
              <a:gd name="connsiteX16" fmla="*/ 0 w 3581400"/>
              <a:gd name="connsiteY16" fmla="*/ 0 h 5791546"/>
              <a:gd name="connsiteX0" fmla="*/ 275264 w 3856664"/>
              <a:gd name="connsiteY0" fmla="*/ 0 h 5911020"/>
              <a:gd name="connsiteX1" fmla="*/ 872164 w 3856664"/>
              <a:gd name="connsiteY1" fmla="*/ 0 h 5911020"/>
              <a:gd name="connsiteX2" fmla="*/ 872164 w 3856664"/>
              <a:gd name="connsiteY2" fmla="*/ 0 h 5911020"/>
              <a:gd name="connsiteX3" fmla="*/ 1767514 w 3856664"/>
              <a:gd name="connsiteY3" fmla="*/ 0 h 5911020"/>
              <a:gd name="connsiteX4" fmla="*/ 3856664 w 3856664"/>
              <a:gd name="connsiteY4" fmla="*/ 0 h 5911020"/>
              <a:gd name="connsiteX5" fmla="*/ 3856664 w 3856664"/>
              <a:gd name="connsiteY5" fmla="*/ 1399731 h 5911020"/>
              <a:gd name="connsiteX6" fmla="*/ 3856664 w 3856664"/>
              <a:gd name="connsiteY6" fmla="*/ 1399731 h 5911020"/>
              <a:gd name="connsiteX7" fmla="*/ 3856664 w 3856664"/>
              <a:gd name="connsiteY7" fmla="*/ 1999615 h 5911020"/>
              <a:gd name="connsiteX8" fmla="*/ 3856664 w 3856664"/>
              <a:gd name="connsiteY8" fmla="*/ 2399538 h 5911020"/>
              <a:gd name="connsiteX9" fmla="*/ 1130276 w 3856664"/>
              <a:gd name="connsiteY9" fmla="*/ 2393848 h 5911020"/>
              <a:gd name="connsiteX10" fmla="*/ 0 w 3856664"/>
              <a:gd name="connsiteY10" fmla="*/ 5911020 h 5911020"/>
              <a:gd name="connsiteX11" fmla="*/ 872164 w 3856664"/>
              <a:gd name="connsiteY11" fmla="*/ 2399538 h 5911020"/>
              <a:gd name="connsiteX12" fmla="*/ 275264 w 3856664"/>
              <a:gd name="connsiteY12" fmla="*/ 2399538 h 5911020"/>
              <a:gd name="connsiteX13" fmla="*/ 275264 w 3856664"/>
              <a:gd name="connsiteY13" fmla="*/ 1999615 h 5911020"/>
              <a:gd name="connsiteX14" fmla="*/ 275264 w 3856664"/>
              <a:gd name="connsiteY14" fmla="*/ 1399731 h 5911020"/>
              <a:gd name="connsiteX15" fmla="*/ 275264 w 3856664"/>
              <a:gd name="connsiteY15" fmla="*/ 1399731 h 5911020"/>
              <a:gd name="connsiteX16" fmla="*/ 275264 w 3856664"/>
              <a:gd name="connsiteY16" fmla="*/ 0 h 5911020"/>
              <a:gd name="connsiteX0" fmla="*/ 479428 w 4060828"/>
              <a:gd name="connsiteY0" fmla="*/ 0 h 5552598"/>
              <a:gd name="connsiteX1" fmla="*/ 1076328 w 4060828"/>
              <a:gd name="connsiteY1" fmla="*/ 0 h 5552598"/>
              <a:gd name="connsiteX2" fmla="*/ 1076328 w 4060828"/>
              <a:gd name="connsiteY2" fmla="*/ 0 h 5552598"/>
              <a:gd name="connsiteX3" fmla="*/ 1971678 w 4060828"/>
              <a:gd name="connsiteY3" fmla="*/ 0 h 5552598"/>
              <a:gd name="connsiteX4" fmla="*/ 4060828 w 4060828"/>
              <a:gd name="connsiteY4" fmla="*/ 0 h 5552598"/>
              <a:gd name="connsiteX5" fmla="*/ 4060828 w 4060828"/>
              <a:gd name="connsiteY5" fmla="*/ 1399731 h 5552598"/>
              <a:gd name="connsiteX6" fmla="*/ 4060828 w 4060828"/>
              <a:gd name="connsiteY6" fmla="*/ 1399731 h 5552598"/>
              <a:gd name="connsiteX7" fmla="*/ 4060828 w 4060828"/>
              <a:gd name="connsiteY7" fmla="*/ 1999615 h 5552598"/>
              <a:gd name="connsiteX8" fmla="*/ 4060828 w 4060828"/>
              <a:gd name="connsiteY8" fmla="*/ 2399538 h 5552598"/>
              <a:gd name="connsiteX9" fmla="*/ 1334440 w 4060828"/>
              <a:gd name="connsiteY9" fmla="*/ 2393848 h 5552598"/>
              <a:gd name="connsiteX10" fmla="*/ 0 w 4060828"/>
              <a:gd name="connsiteY10" fmla="*/ 5552598 h 5552598"/>
              <a:gd name="connsiteX11" fmla="*/ 1076328 w 4060828"/>
              <a:gd name="connsiteY11" fmla="*/ 2399538 h 5552598"/>
              <a:gd name="connsiteX12" fmla="*/ 479428 w 4060828"/>
              <a:gd name="connsiteY12" fmla="*/ 2399538 h 5552598"/>
              <a:gd name="connsiteX13" fmla="*/ 479428 w 4060828"/>
              <a:gd name="connsiteY13" fmla="*/ 1999615 h 5552598"/>
              <a:gd name="connsiteX14" fmla="*/ 479428 w 4060828"/>
              <a:gd name="connsiteY14" fmla="*/ 1399731 h 5552598"/>
              <a:gd name="connsiteX15" fmla="*/ 479428 w 4060828"/>
              <a:gd name="connsiteY15" fmla="*/ 1399731 h 5552598"/>
              <a:gd name="connsiteX16" fmla="*/ 479428 w 4060828"/>
              <a:gd name="connsiteY16" fmla="*/ 0 h 5552598"/>
              <a:gd name="connsiteX0" fmla="*/ 646471 w 4227871"/>
              <a:gd name="connsiteY0" fmla="*/ 0 h 5552598"/>
              <a:gd name="connsiteX1" fmla="*/ 1243371 w 4227871"/>
              <a:gd name="connsiteY1" fmla="*/ 0 h 5552598"/>
              <a:gd name="connsiteX2" fmla="*/ 1243371 w 4227871"/>
              <a:gd name="connsiteY2" fmla="*/ 0 h 5552598"/>
              <a:gd name="connsiteX3" fmla="*/ 2138721 w 4227871"/>
              <a:gd name="connsiteY3" fmla="*/ 0 h 5552598"/>
              <a:gd name="connsiteX4" fmla="*/ 4227871 w 4227871"/>
              <a:gd name="connsiteY4" fmla="*/ 0 h 5552598"/>
              <a:gd name="connsiteX5" fmla="*/ 4227871 w 4227871"/>
              <a:gd name="connsiteY5" fmla="*/ 1399731 h 5552598"/>
              <a:gd name="connsiteX6" fmla="*/ 4227871 w 4227871"/>
              <a:gd name="connsiteY6" fmla="*/ 1399731 h 5552598"/>
              <a:gd name="connsiteX7" fmla="*/ 4227871 w 4227871"/>
              <a:gd name="connsiteY7" fmla="*/ 1999615 h 5552598"/>
              <a:gd name="connsiteX8" fmla="*/ 4227871 w 4227871"/>
              <a:gd name="connsiteY8" fmla="*/ 2399538 h 5552598"/>
              <a:gd name="connsiteX9" fmla="*/ 1501483 w 4227871"/>
              <a:gd name="connsiteY9" fmla="*/ 2393848 h 5552598"/>
              <a:gd name="connsiteX10" fmla="*/ 0 w 4227871"/>
              <a:gd name="connsiteY10" fmla="*/ 5552598 h 5552598"/>
              <a:gd name="connsiteX11" fmla="*/ 1243371 w 4227871"/>
              <a:gd name="connsiteY11" fmla="*/ 2399538 h 5552598"/>
              <a:gd name="connsiteX12" fmla="*/ 646471 w 4227871"/>
              <a:gd name="connsiteY12" fmla="*/ 2399538 h 5552598"/>
              <a:gd name="connsiteX13" fmla="*/ 646471 w 4227871"/>
              <a:gd name="connsiteY13" fmla="*/ 1999615 h 5552598"/>
              <a:gd name="connsiteX14" fmla="*/ 646471 w 4227871"/>
              <a:gd name="connsiteY14" fmla="*/ 1399731 h 5552598"/>
              <a:gd name="connsiteX15" fmla="*/ 646471 w 4227871"/>
              <a:gd name="connsiteY15" fmla="*/ 1399731 h 5552598"/>
              <a:gd name="connsiteX16" fmla="*/ 646471 w 4227871"/>
              <a:gd name="connsiteY16" fmla="*/ 0 h 555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27871" h="5552598">
                <a:moveTo>
                  <a:pt x="646471" y="0"/>
                </a:moveTo>
                <a:lnTo>
                  <a:pt x="1243371" y="0"/>
                </a:lnTo>
                <a:lnTo>
                  <a:pt x="1243371" y="0"/>
                </a:lnTo>
                <a:lnTo>
                  <a:pt x="2138721" y="0"/>
                </a:lnTo>
                <a:lnTo>
                  <a:pt x="4227871" y="0"/>
                </a:lnTo>
                <a:lnTo>
                  <a:pt x="4227871" y="1399731"/>
                </a:lnTo>
                <a:lnTo>
                  <a:pt x="4227871" y="1399731"/>
                </a:lnTo>
                <a:lnTo>
                  <a:pt x="4227871" y="1999615"/>
                </a:lnTo>
                <a:lnTo>
                  <a:pt x="4227871" y="2399538"/>
                </a:lnTo>
                <a:lnTo>
                  <a:pt x="1501483" y="2393848"/>
                </a:lnTo>
                <a:lnTo>
                  <a:pt x="0" y="5552598"/>
                </a:lnTo>
                <a:lnTo>
                  <a:pt x="1243371" y="2399538"/>
                </a:lnTo>
                <a:lnTo>
                  <a:pt x="646471" y="2399538"/>
                </a:lnTo>
                <a:lnTo>
                  <a:pt x="646471" y="1999615"/>
                </a:lnTo>
                <a:lnTo>
                  <a:pt x="646471" y="1399731"/>
                </a:lnTo>
                <a:lnTo>
                  <a:pt x="646471" y="1399731"/>
                </a:lnTo>
                <a:lnTo>
                  <a:pt x="646471" y="0"/>
                </a:ln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chemeClr val="tx1"/>
                </a:solidFill>
                <a:latin typeface="Arial" panose="020B0604020202020204" pitchFamily="34" charset="0"/>
                <a:cs typeface="Arial" panose="020B0604020202020204" pitchFamily="34" charset="0"/>
              </a:rPr>
              <a:t>	</a:t>
            </a:r>
          </a:p>
        </p:txBody>
      </p:sp>
      <p:pic>
        <p:nvPicPr>
          <p:cNvPr id="1034" name="Picture 10" descr="https://www.cia.gov/library/publications/the-world-factbook/graphics/flags/large/ir-lgflag.gif"/>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657601" y="3541720"/>
            <a:ext cx="862335" cy="484632"/>
          </a:xfrm>
          <a:prstGeom prst="rect">
            <a:avLst/>
          </a:prstGeom>
          <a:noFill/>
          <a:ln w="1270">
            <a:solidFill>
              <a:schemeClr val="tx1"/>
            </a:solidFill>
          </a:ln>
          <a:extLst>
            <a:ext uri="{909E8E84-426E-40DD-AFC4-6F175D3DCCD1}">
              <a14:hiddenFill xmlns:a14="http://schemas.microsoft.com/office/drawing/2010/main">
                <a:solidFill>
                  <a:srgbClr val="FFFFFF"/>
                </a:solidFill>
              </a14:hiddenFill>
            </a:ext>
          </a:extLst>
        </p:spPr>
      </p:pic>
      <p:sp>
        <p:nvSpPr>
          <p:cNvPr id="36" name="Rectangular Callout 2"/>
          <p:cNvSpPr/>
          <p:nvPr/>
        </p:nvSpPr>
        <p:spPr>
          <a:xfrm rot="16200000" flipV="1">
            <a:off x="3516298" y="-270053"/>
            <a:ext cx="576098" cy="2906906"/>
          </a:xfrm>
          <a:custGeom>
            <a:avLst/>
            <a:gdLst>
              <a:gd name="connsiteX0" fmla="*/ 0 w 3581400"/>
              <a:gd name="connsiteY0" fmla="*/ 0 h 2399538"/>
              <a:gd name="connsiteX1" fmla="*/ 596900 w 3581400"/>
              <a:gd name="connsiteY1" fmla="*/ 0 h 2399538"/>
              <a:gd name="connsiteX2" fmla="*/ 596900 w 3581400"/>
              <a:gd name="connsiteY2" fmla="*/ 0 h 2399538"/>
              <a:gd name="connsiteX3" fmla="*/ 1492250 w 3581400"/>
              <a:gd name="connsiteY3" fmla="*/ 0 h 2399538"/>
              <a:gd name="connsiteX4" fmla="*/ 3581400 w 3581400"/>
              <a:gd name="connsiteY4" fmla="*/ 0 h 2399538"/>
              <a:gd name="connsiteX5" fmla="*/ 3581400 w 3581400"/>
              <a:gd name="connsiteY5" fmla="*/ 1399731 h 2399538"/>
              <a:gd name="connsiteX6" fmla="*/ 3581400 w 3581400"/>
              <a:gd name="connsiteY6" fmla="*/ 1399731 h 2399538"/>
              <a:gd name="connsiteX7" fmla="*/ 3581400 w 3581400"/>
              <a:gd name="connsiteY7" fmla="*/ 1999615 h 2399538"/>
              <a:gd name="connsiteX8" fmla="*/ 3581400 w 3581400"/>
              <a:gd name="connsiteY8" fmla="*/ 2399538 h 2399538"/>
              <a:gd name="connsiteX9" fmla="*/ 1492250 w 3581400"/>
              <a:gd name="connsiteY9" fmla="*/ 2399538 h 2399538"/>
              <a:gd name="connsiteX10" fmla="*/ 1044587 w 3581400"/>
              <a:gd name="connsiteY10" fmla="*/ 2699480 h 2399538"/>
              <a:gd name="connsiteX11" fmla="*/ 596900 w 3581400"/>
              <a:gd name="connsiteY11" fmla="*/ 2399538 h 2399538"/>
              <a:gd name="connsiteX12" fmla="*/ 0 w 3581400"/>
              <a:gd name="connsiteY12" fmla="*/ 2399538 h 2399538"/>
              <a:gd name="connsiteX13" fmla="*/ 0 w 3581400"/>
              <a:gd name="connsiteY13" fmla="*/ 1999615 h 2399538"/>
              <a:gd name="connsiteX14" fmla="*/ 0 w 3581400"/>
              <a:gd name="connsiteY14" fmla="*/ 1399731 h 2399538"/>
              <a:gd name="connsiteX15" fmla="*/ 0 w 3581400"/>
              <a:gd name="connsiteY15" fmla="*/ 1399731 h 2399538"/>
              <a:gd name="connsiteX16" fmla="*/ 0 w 3581400"/>
              <a:gd name="connsiteY16" fmla="*/ 0 h 2399538"/>
              <a:gd name="connsiteX0" fmla="*/ 0 w 3581400"/>
              <a:gd name="connsiteY0" fmla="*/ 0 h 2737580"/>
              <a:gd name="connsiteX1" fmla="*/ 596900 w 3581400"/>
              <a:gd name="connsiteY1" fmla="*/ 0 h 2737580"/>
              <a:gd name="connsiteX2" fmla="*/ 596900 w 3581400"/>
              <a:gd name="connsiteY2" fmla="*/ 0 h 2737580"/>
              <a:gd name="connsiteX3" fmla="*/ 1492250 w 3581400"/>
              <a:gd name="connsiteY3" fmla="*/ 0 h 2737580"/>
              <a:gd name="connsiteX4" fmla="*/ 3581400 w 3581400"/>
              <a:gd name="connsiteY4" fmla="*/ 0 h 2737580"/>
              <a:gd name="connsiteX5" fmla="*/ 3581400 w 3581400"/>
              <a:gd name="connsiteY5" fmla="*/ 1399731 h 2737580"/>
              <a:gd name="connsiteX6" fmla="*/ 3581400 w 3581400"/>
              <a:gd name="connsiteY6" fmla="*/ 1399731 h 2737580"/>
              <a:gd name="connsiteX7" fmla="*/ 3581400 w 3581400"/>
              <a:gd name="connsiteY7" fmla="*/ 1999615 h 2737580"/>
              <a:gd name="connsiteX8" fmla="*/ 3581400 w 3581400"/>
              <a:gd name="connsiteY8" fmla="*/ 2399538 h 2737580"/>
              <a:gd name="connsiteX9" fmla="*/ 1492250 w 3581400"/>
              <a:gd name="connsiteY9" fmla="*/ 2399538 h 2737580"/>
              <a:gd name="connsiteX10" fmla="*/ 15887 w 3581400"/>
              <a:gd name="connsiteY10" fmla="*/ 2737580 h 2737580"/>
              <a:gd name="connsiteX11" fmla="*/ 596900 w 3581400"/>
              <a:gd name="connsiteY11" fmla="*/ 2399538 h 2737580"/>
              <a:gd name="connsiteX12" fmla="*/ 0 w 3581400"/>
              <a:gd name="connsiteY12" fmla="*/ 2399538 h 2737580"/>
              <a:gd name="connsiteX13" fmla="*/ 0 w 3581400"/>
              <a:gd name="connsiteY13" fmla="*/ 1999615 h 2737580"/>
              <a:gd name="connsiteX14" fmla="*/ 0 w 3581400"/>
              <a:gd name="connsiteY14" fmla="*/ 1399731 h 2737580"/>
              <a:gd name="connsiteX15" fmla="*/ 0 w 3581400"/>
              <a:gd name="connsiteY15" fmla="*/ 1399731 h 2737580"/>
              <a:gd name="connsiteX16" fmla="*/ 0 w 3581400"/>
              <a:gd name="connsiteY16" fmla="*/ 0 h 2737580"/>
              <a:gd name="connsiteX0" fmla="*/ 0 w 3581400"/>
              <a:gd name="connsiteY0" fmla="*/ 0 h 2844517"/>
              <a:gd name="connsiteX1" fmla="*/ 596900 w 3581400"/>
              <a:gd name="connsiteY1" fmla="*/ 0 h 2844517"/>
              <a:gd name="connsiteX2" fmla="*/ 596900 w 3581400"/>
              <a:gd name="connsiteY2" fmla="*/ 0 h 2844517"/>
              <a:gd name="connsiteX3" fmla="*/ 1492250 w 3581400"/>
              <a:gd name="connsiteY3" fmla="*/ 0 h 2844517"/>
              <a:gd name="connsiteX4" fmla="*/ 3581400 w 3581400"/>
              <a:gd name="connsiteY4" fmla="*/ 0 h 2844517"/>
              <a:gd name="connsiteX5" fmla="*/ 3581400 w 3581400"/>
              <a:gd name="connsiteY5" fmla="*/ 1399731 h 2844517"/>
              <a:gd name="connsiteX6" fmla="*/ 3581400 w 3581400"/>
              <a:gd name="connsiteY6" fmla="*/ 1399731 h 2844517"/>
              <a:gd name="connsiteX7" fmla="*/ 3581400 w 3581400"/>
              <a:gd name="connsiteY7" fmla="*/ 1999615 h 2844517"/>
              <a:gd name="connsiteX8" fmla="*/ 3581400 w 3581400"/>
              <a:gd name="connsiteY8" fmla="*/ 2399538 h 2844517"/>
              <a:gd name="connsiteX9" fmla="*/ 1492250 w 3581400"/>
              <a:gd name="connsiteY9" fmla="*/ 2399538 h 2844517"/>
              <a:gd name="connsiteX10" fmla="*/ 355788 w 3581400"/>
              <a:gd name="connsiteY10" fmla="*/ 2844517 h 2844517"/>
              <a:gd name="connsiteX11" fmla="*/ 596900 w 3581400"/>
              <a:gd name="connsiteY11" fmla="*/ 2399538 h 2844517"/>
              <a:gd name="connsiteX12" fmla="*/ 0 w 3581400"/>
              <a:gd name="connsiteY12" fmla="*/ 2399538 h 2844517"/>
              <a:gd name="connsiteX13" fmla="*/ 0 w 3581400"/>
              <a:gd name="connsiteY13" fmla="*/ 1999615 h 2844517"/>
              <a:gd name="connsiteX14" fmla="*/ 0 w 3581400"/>
              <a:gd name="connsiteY14" fmla="*/ 1399731 h 2844517"/>
              <a:gd name="connsiteX15" fmla="*/ 0 w 3581400"/>
              <a:gd name="connsiteY15" fmla="*/ 1399731 h 2844517"/>
              <a:gd name="connsiteX16" fmla="*/ 0 w 3581400"/>
              <a:gd name="connsiteY16" fmla="*/ 0 h 2844517"/>
              <a:gd name="connsiteX0" fmla="*/ 0 w 3581400"/>
              <a:gd name="connsiteY0" fmla="*/ 0 h 3282589"/>
              <a:gd name="connsiteX1" fmla="*/ 596900 w 3581400"/>
              <a:gd name="connsiteY1" fmla="*/ 0 h 3282589"/>
              <a:gd name="connsiteX2" fmla="*/ 596900 w 3581400"/>
              <a:gd name="connsiteY2" fmla="*/ 0 h 3282589"/>
              <a:gd name="connsiteX3" fmla="*/ 1492250 w 3581400"/>
              <a:gd name="connsiteY3" fmla="*/ 0 h 3282589"/>
              <a:gd name="connsiteX4" fmla="*/ 3581400 w 3581400"/>
              <a:gd name="connsiteY4" fmla="*/ 0 h 3282589"/>
              <a:gd name="connsiteX5" fmla="*/ 3581400 w 3581400"/>
              <a:gd name="connsiteY5" fmla="*/ 1399731 h 3282589"/>
              <a:gd name="connsiteX6" fmla="*/ 3581400 w 3581400"/>
              <a:gd name="connsiteY6" fmla="*/ 1399731 h 3282589"/>
              <a:gd name="connsiteX7" fmla="*/ 3581400 w 3581400"/>
              <a:gd name="connsiteY7" fmla="*/ 1999615 h 3282589"/>
              <a:gd name="connsiteX8" fmla="*/ 3581400 w 3581400"/>
              <a:gd name="connsiteY8" fmla="*/ 2399538 h 3282589"/>
              <a:gd name="connsiteX9" fmla="*/ 1492250 w 3581400"/>
              <a:gd name="connsiteY9" fmla="*/ 2399538 h 3282589"/>
              <a:gd name="connsiteX10" fmla="*/ 448589 w 3581400"/>
              <a:gd name="connsiteY10" fmla="*/ 3282589 h 3282589"/>
              <a:gd name="connsiteX11" fmla="*/ 596900 w 3581400"/>
              <a:gd name="connsiteY11" fmla="*/ 2399538 h 3282589"/>
              <a:gd name="connsiteX12" fmla="*/ 0 w 3581400"/>
              <a:gd name="connsiteY12" fmla="*/ 2399538 h 3282589"/>
              <a:gd name="connsiteX13" fmla="*/ 0 w 3581400"/>
              <a:gd name="connsiteY13" fmla="*/ 1999615 h 3282589"/>
              <a:gd name="connsiteX14" fmla="*/ 0 w 3581400"/>
              <a:gd name="connsiteY14" fmla="*/ 1399731 h 3282589"/>
              <a:gd name="connsiteX15" fmla="*/ 0 w 3581400"/>
              <a:gd name="connsiteY15" fmla="*/ 1399731 h 3282589"/>
              <a:gd name="connsiteX16" fmla="*/ 0 w 3581400"/>
              <a:gd name="connsiteY16" fmla="*/ 0 h 3282589"/>
              <a:gd name="connsiteX0" fmla="*/ 702151 w 4283551"/>
              <a:gd name="connsiteY0" fmla="*/ 0 h 3123290"/>
              <a:gd name="connsiteX1" fmla="*/ 1299051 w 4283551"/>
              <a:gd name="connsiteY1" fmla="*/ 0 h 3123290"/>
              <a:gd name="connsiteX2" fmla="*/ 1299051 w 4283551"/>
              <a:gd name="connsiteY2" fmla="*/ 0 h 3123290"/>
              <a:gd name="connsiteX3" fmla="*/ 2194401 w 4283551"/>
              <a:gd name="connsiteY3" fmla="*/ 0 h 3123290"/>
              <a:gd name="connsiteX4" fmla="*/ 4283551 w 4283551"/>
              <a:gd name="connsiteY4" fmla="*/ 0 h 3123290"/>
              <a:gd name="connsiteX5" fmla="*/ 4283551 w 4283551"/>
              <a:gd name="connsiteY5" fmla="*/ 1399731 h 3123290"/>
              <a:gd name="connsiteX6" fmla="*/ 4283551 w 4283551"/>
              <a:gd name="connsiteY6" fmla="*/ 1399731 h 3123290"/>
              <a:gd name="connsiteX7" fmla="*/ 4283551 w 4283551"/>
              <a:gd name="connsiteY7" fmla="*/ 1999615 h 3123290"/>
              <a:gd name="connsiteX8" fmla="*/ 4283551 w 4283551"/>
              <a:gd name="connsiteY8" fmla="*/ 2399538 h 3123290"/>
              <a:gd name="connsiteX9" fmla="*/ 2194401 w 4283551"/>
              <a:gd name="connsiteY9" fmla="*/ 2399538 h 3123290"/>
              <a:gd name="connsiteX10" fmla="*/ 0 w 4283551"/>
              <a:gd name="connsiteY10" fmla="*/ 3123290 h 3123290"/>
              <a:gd name="connsiteX11" fmla="*/ 1299051 w 4283551"/>
              <a:gd name="connsiteY11" fmla="*/ 2399538 h 3123290"/>
              <a:gd name="connsiteX12" fmla="*/ 702151 w 4283551"/>
              <a:gd name="connsiteY12" fmla="*/ 2399538 h 3123290"/>
              <a:gd name="connsiteX13" fmla="*/ 702151 w 4283551"/>
              <a:gd name="connsiteY13" fmla="*/ 1999615 h 3123290"/>
              <a:gd name="connsiteX14" fmla="*/ 702151 w 4283551"/>
              <a:gd name="connsiteY14" fmla="*/ 1399731 h 3123290"/>
              <a:gd name="connsiteX15" fmla="*/ 702151 w 4283551"/>
              <a:gd name="connsiteY15" fmla="*/ 1399731 h 3123290"/>
              <a:gd name="connsiteX16" fmla="*/ 702151 w 4283551"/>
              <a:gd name="connsiteY16" fmla="*/ 0 h 3123290"/>
              <a:gd name="connsiteX0" fmla="*/ 0 w 3581400"/>
              <a:gd name="connsiteY0" fmla="*/ 0 h 3043641"/>
              <a:gd name="connsiteX1" fmla="*/ 596900 w 3581400"/>
              <a:gd name="connsiteY1" fmla="*/ 0 h 3043641"/>
              <a:gd name="connsiteX2" fmla="*/ 596900 w 3581400"/>
              <a:gd name="connsiteY2" fmla="*/ 0 h 3043641"/>
              <a:gd name="connsiteX3" fmla="*/ 1492250 w 3581400"/>
              <a:gd name="connsiteY3" fmla="*/ 0 h 3043641"/>
              <a:gd name="connsiteX4" fmla="*/ 3581400 w 3581400"/>
              <a:gd name="connsiteY4" fmla="*/ 0 h 3043641"/>
              <a:gd name="connsiteX5" fmla="*/ 3581400 w 3581400"/>
              <a:gd name="connsiteY5" fmla="*/ 1399731 h 3043641"/>
              <a:gd name="connsiteX6" fmla="*/ 3581400 w 3581400"/>
              <a:gd name="connsiteY6" fmla="*/ 1399731 h 3043641"/>
              <a:gd name="connsiteX7" fmla="*/ 3581400 w 3581400"/>
              <a:gd name="connsiteY7" fmla="*/ 1999615 h 3043641"/>
              <a:gd name="connsiteX8" fmla="*/ 3581400 w 3581400"/>
              <a:gd name="connsiteY8" fmla="*/ 2399538 h 3043641"/>
              <a:gd name="connsiteX9" fmla="*/ 1492250 w 3581400"/>
              <a:gd name="connsiteY9" fmla="*/ 2399538 h 3043641"/>
              <a:gd name="connsiteX10" fmla="*/ 207305 w 3581400"/>
              <a:gd name="connsiteY10" fmla="*/ 3043641 h 3043641"/>
              <a:gd name="connsiteX11" fmla="*/ 596900 w 3581400"/>
              <a:gd name="connsiteY11" fmla="*/ 2399538 h 3043641"/>
              <a:gd name="connsiteX12" fmla="*/ 0 w 3581400"/>
              <a:gd name="connsiteY12" fmla="*/ 2399538 h 3043641"/>
              <a:gd name="connsiteX13" fmla="*/ 0 w 3581400"/>
              <a:gd name="connsiteY13" fmla="*/ 1999615 h 3043641"/>
              <a:gd name="connsiteX14" fmla="*/ 0 w 3581400"/>
              <a:gd name="connsiteY14" fmla="*/ 1399731 h 3043641"/>
              <a:gd name="connsiteX15" fmla="*/ 0 w 3581400"/>
              <a:gd name="connsiteY15" fmla="*/ 1399731 h 3043641"/>
              <a:gd name="connsiteX16" fmla="*/ 0 w 3581400"/>
              <a:gd name="connsiteY16" fmla="*/ 0 h 3043641"/>
              <a:gd name="connsiteX0" fmla="*/ 0 w 3581400"/>
              <a:gd name="connsiteY0" fmla="*/ 0 h 2725043"/>
              <a:gd name="connsiteX1" fmla="*/ 596900 w 3581400"/>
              <a:gd name="connsiteY1" fmla="*/ 0 h 2725043"/>
              <a:gd name="connsiteX2" fmla="*/ 596900 w 3581400"/>
              <a:gd name="connsiteY2" fmla="*/ 0 h 2725043"/>
              <a:gd name="connsiteX3" fmla="*/ 1492250 w 3581400"/>
              <a:gd name="connsiteY3" fmla="*/ 0 h 2725043"/>
              <a:gd name="connsiteX4" fmla="*/ 3581400 w 3581400"/>
              <a:gd name="connsiteY4" fmla="*/ 0 h 2725043"/>
              <a:gd name="connsiteX5" fmla="*/ 3581400 w 3581400"/>
              <a:gd name="connsiteY5" fmla="*/ 1399731 h 2725043"/>
              <a:gd name="connsiteX6" fmla="*/ 3581400 w 3581400"/>
              <a:gd name="connsiteY6" fmla="*/ 1399731 h 2725043"/>
              <a:gd name="connsiteX7" fmla="*/ 3581400 w 3581400"/>
              <a:gd name="connsiteY7" fmla="*/ 1999615 h 2725043"/>
              <a:gd name="connsiteX8" fmla="*/ 3581400 w 3581400"/>
              <a:gd name="connsiteY8" fmla="*/ 2399538 h 2725043"/>
              <a:gd name="connsiteX9" fmla="*/ 1492250 w 3581400"/>
              <a:gd name="connsiteY9" fmla="*/ 2399538 h 2725043"/>
              <a:gd name="connsiteX10" fmla="*/ 40262 w 3581400"/>
              <a:gd name="connsiteY10" fmla="*/ 2725043 h 2725043"/>
              <a:gd name="connsiteX11" fmla="*/ 596900 w 3581400"/>
              <a:gd name="connsiteY11" fmla="*/ 2399538 h 2725043"/>
              <a:gd name="connsiteX12" fmla="*/ 0 w 3581400"/>
              <a:gd name="connsiteY12" fmla="*/ 2399538 h 2725043"/>
              <a:gd name="connsiteX13" fmla="*/ 0 w 3581400"/>
              <a:gd name="connsiteY13" fmla="*/ 1999615 h 2725043"/>
              <a:gd name="connsiteX14" fmla="*/ 0 w 3581400"/>
              <a:gd name="connsiteY14" fmla="*/ 1399731 h 2725043"/>
              <a:gd name="connsiteX15" fmla="*/ 0 w 3581400"/>
              <a:gd name="connsiteY15" fmla="*/ 1399731 h 2725043"/>
              <a:gd name="connsiteX16" fmla="*/ 0 w 3581400"/>
              <a:gd name="connsiteY16" fmla="*/ 0 h 2725043"/>
              <a:gd name="connsiteX0" fmla="*/ 1073358 w 4654758"/>
              <a:gd name="connsiteY0" fmla="*/ 0 h 2725043"/>
              <a:gd name="connsiteX1" fmla="*/ 1670258 w 4654758"/>
              <a:gd name="connsiteY1" fmla="*/ 0 h 2725043"/>
              <a:gd name="connsiteX2" fmla="*/ 1670258 w 4654758"/>
              <a:gd name="connsiteY2" fmla="*/ 0 h 2725043"/>
              <a:gd name="connsiteX3" fmla="*/ 2565608 w 4654758"/>
              <a:gd name="connsiteY3" fmla="*/ 0 h 2725043"/>
              <a:gd name="connsiteX4" fmla="*/ 4654758 w 4654758"/>
              <a:gd name="connsiteY4" fmla="*/ 0 h 2725043"/>
              <a:gd name="connsiteX5" fmla="*/ 4654758 w 4654758"/>
              <a:gd name="connsiteY5" fmla="*/ 1399731 h 2725043"/>
              <a:gd name="connsiteX6" fmla="*/ 4654758 w 4654758"/>
              <a:gd name="connsiteY6" fmla="*/ 1399731 h 2725043"/>
              <a:gd name="connsiteX7" fmla="*/ 4654758 w 4654758"/>
              <a:gd name="connsiteY7" fmla="*/ 1999615 h 2725043"/>
              <a:gd name="connsiteX8" fmla="*/ 4654758 w 4654758"/>
              <a:gd name="connsiteY8" fmla="*/ 2399538 h 2725043"/>
              <a:gd name="connsiteX9" fmla="*/ 2565608 w 4654758"/>
              <a:gd name="connsiteY9" fmla="*/ 2399538 h 2725043"/>
              <a:gd name="connsiteX10" fmla="*/ 0 w 4654758"/>
              <a:gd name="connsiteY10" fmla="*/ 2725043 h 2725043"/>
              <a:gd name="connsiteX11" fmla="*/ 1670258 w 4654758"/>
              <a:gd name="connsiteY11" fmla="*/ 2399538 h 2725043"/>
              <a:gd name="connsiteX12" fmla="*/ 1073358 w 4654758"/>
              <a:gd name="connsiteY12" fmla="*/ 2399538 h 2725043"/>
              <a:gd name="connsiteX13" fmla="*/ 1073358 w 4654758"/>
              <a:gd name="connsiteY13" fmla="*/ 1999615 h 2725043"/>
              <a:gd name="connsiteX14" fmla="*/ 1073358 w 4654758"/>
              <a:gd name="connsiteY14" fmla="*/ 1399731 h 2725043"/>
              <a:gd name="connsiteX15" fmla="*/ 1073358 w 4654758"/>
              <a:gd name="connsiteY15" fmla="*/ 1399731 h 2725043"/>
              <a:gd name="connsiteX16" fmla="*/ 1073358 w 4654758"/>
              <a:gd name="connsiteY16" fmla="*/ 0 h 2725043"/>
              <a:gd name="connsiteX0" fmla="*/ 1166160 w 4747560"/>
              <a:gd name="connsiteY0" fmla="*/ 0 h 2963991"/>
              <a:gd name="connsiteX1" fmla="*/ 1763060 w 4747560"/>
              <a:gd name="connsiteY1" fmla="*/ 0 h 2963991"/>
              <a:gd name="connsiteX2" fmla="*/ 1763060 w 4747560"/>
              <a:gd name="connsiteY2" fmla="*/ 0 h 2963991"/>
              <a:gd name="connsiteX3" fmla="*/ 2658410 w 4747560"/>
              <a:gd name="connsiteY3" fmla="*/ 0 h 2963991"/>
              <a:gd name="connsiteX4" fmla="*/ 4747560 w 4747560"/>
              <a:gd name="connsiteY4" fmla="*/ 0 h 2963991"/>
              <a:gd name="connsiteX5" fmla="*/ 4747560 w 4747560"/>
              <a:gd name="connsiteY5" fmla="*/ 1399731 h 2963991"/>
              <a:gd name="connsiteX6" fmla="*/ 4747560 w 4747560"/>
              <a:gd name="connsiteY6" fmla="*/ 1399731 h 2963991"/>
              <a:gd name="connsiteX7" fmla="*/ 4747560 w 4747560"/>
              <a:gd name="connsiteY7" fmla="*/ 1999615 h 2963991"/>
              <a:gd name="connsiteX8" fmla="*/ 4747560 w 4747560"/>
              <a:gd name="connsiteY8" fmla="*/ 2399538 h 2963991"/>
              <a:gd name="connsiteX9" fmla="*/ 2658410 w 4747560"/>
              <a:gd name="connsiteY9" fmla="*/ 2399538 h 2963991"/>
              <a:gd name="connsiteX10" fmla="*/ 0 w 4747560"/>
              <a:gd name="connsiteY10" fmla="*/ 2963991 h 2963991"/>
              <a:gd name="connsiteX11" fmla="*/ 1763060 w 4747560"/>
              <a:gd name="connsiteY11" fmla="*/ 2399538 h 2963991"/>
              <a:gd name="connsiteX12" fmla="*/ 1166160 w 4747560"/>
              <a:gd name="connsiteY12" fmla="*/ 2399538 h 2963991"/>
              <a:gd name="connsiteX13" fmla="*/ 1166160 w 4747560"/>
              <a:gd name="connsiteY13" fmla="*/ 1999615 h 2963991"/>
              <a:gd name="connsiteX14" fmla="*/ 1166160 w 4747560"/>
              <a:gd name="connsiteY14" fmla="*/ 1399731 h 2963991"/>
              <a:gd name="connsiteX15" fmla="*/ 1166160 w 4747560"/>
              <a:gd name="connsiteY15" fmla="*/ 1399731 h 2963991"/>
              <a:gd name="connsiteX16" fmla="*/ 1166160 w 4747560"/>
              <a:gd name="connsiteY16" fmla="*/ 0 h 2963991"/>
              <a:gd name="connsiteX0" fmla="*/ 1225553 w 4806953"/>
              <a:gd name="connsiteY0" fmla="*/ 0 h 2645393"/>
              <a:gd name="connsiteX1" fmla="*/ 1822453 w 4806953"/>
              <a:gd name="connsiteY1" fmla="*/ 0 h 2645393"/>
              <a:gd name="connsiteX2" fmla="*/ 1822453 w 4806953"/>
              <a:gd name="connsiteY2" fmla="*/ 0 h 2645393"/>
              <a:gd name="connsiteX3" fmla="*/ 2717803 w 4806953"/>
              <a:gd name="connsiteY3" fmla="*/ 0 h 2645393"/>
              <a:gd name="connsiteX4" fmla="*/ 4806953 w 4806953"/>
              <a:gd name="connsiteY4" fmla="*/ 0 h 2645393"/>
              <a:gd name="connsiteX5" fmla="*/ 4806953 w 4806953"/>
              <a:gd name="connsiteY5" fmla="*/ 1399731 h 2645393"/>
              <a:gd name="connsiteX6" fmla="*/ 4806953 w 4806953"/>
              <a:gd name="connsiteY6" fmla="*/ 1399731 h 2645393"/>
              <a:gd name="connsiteX7" fmla="*/ 4806953 w 4806953"/>
              <a:gd name="connsiteY7" fmla="*/ 1999615 h 2645393"/>
              <a:gd name="connsiteX8" fmla="*/ 4806953 w 4806953"/>
              <a:gd name="connsiteY8" fmla="*/ 2399538 h 2645393"/>
              <a:gd name="connsiteX9" fmla="*/ 2717803 w 4806953"/>
              <a:gd name="connsiteY9" fmla="*/ 2399538 h 2645393"/>
              <a:gd name="connsiteX10" fmla="*/ 0 w 4806953"/>
              <a:gd name="connsiteY10" fmla="*/ 2645393 h 2645393"/>
              <a:gd name="connsiteX11" fmla="*/ 1822453 w 4806953"/>
              <a:gd name="connsiteY11" fmla="*/ 2399538 h 2645393"/>
              <a:gd name="connsiteX12" fmla="*/ 1225553 w 4806953"/>
              <a:gd name="connsiteY12" fmla="*/ 2399538 h 2645393"/>
              <a:gd name="connsiteX13" fmla="*/ 1225553 w 4806953"/>
              <a:gd name="connsiteY13" fmla="*/ 1999615 h 2645393"/>
              <a:gd name="connsiteX14" fmla="*/ 1225553 w 4806953"/>
              <a:gd name="connsiteY14" fmla="*/ 1399731 h 2645393"/>
              <a:gd name="connsiteX15" fmla="*/ 1225553 w 4806953"/>
              <a:gd name="connsiteY15" fmla="*/ 1399731 h 2645393"/>
              <a:gd name="connsiteX16" fmla="*/ 1225553 w 4806953"/>
              <a:gd name="connsiteY16" fmla="*/ 0 h 2645393"/>
              <a:gd name="connsiteX0" fmla="*/ 1 w 3581401"/>
              <a:gd name="connsiteY0" fmla="*/ 0 h 6436705"/>
              <a:gd name="connsiteX1" fmla="*/ 596901 w 3581401"/>
              <a:gd name="connsiteY1" fmla="*/ 0 h 6436705"/>
              <a:gd name="connsiteX2" fmla="*/ 596901 w 3581401"/>
              <a:gd name="connsiteY2" fmla="*/ 0 h 6436705"/>
              <a:gd name="connsiteX3" fmla="*/ 1492251 w 3581401"/>
              <a:gd name="connsiteY3" fmla="*/ 0 h 6436705"/>
              <a:gd name="connsiteX4" fmla="*/ 3581401 w 3581401"/>
              <a:gd name="connsiteY4" fmla="*/ 0 h 6436705"/>
              <a:gd name="connsiteX5" fmla="*/ 3581401 w 3581401"/>
              <a:gd name="connsiteY5" fmla="*/ 1399731 h 6436705"/>
              <a:gd name="connsiteX6" fmla="*/ 3581401 w 3581401"/>
              <a:gd name="connsiteY6" fmla="*/ 1399731 h 6436705"/>
              <a:gd name="connsiteX7" fmla="*/ 3581401 w 3581401"/>
              <a:gd name="connsiteY7" fmla="*/ 1999615 h 6436705"/>
              <a:gd name="connsiteX8" fmla="*/ 3581401 w 3581401"/>
              <a:gd name="connsiteY8" fmla="*/ 2399538 h 6436705"/>
              <a:gd name="connsiteX9" fmla="*/ 1492251 w 3581401"/>
              <a:gd name="connsiteY9" fmla="*/ 2399538 h 6436705"/>
              <a:gd name="connsiteX10" fmla="*/ 1677283 w 3581401"/>
              <a:gd name="connsiteY10" fmla="*/ 6436705 h 6436705"/>
              <a:gd name="connsiteX11" fmla="*/ 596901 w 3581401"/>
              <a:gd name="connsiteY11" fmla="*/ 2399538 h 6436705"/>
              <a:gd name="connsiteX12" fmla="*/ 1 w 3581401"/>
              <a:gd name="connsiteY12" fmla="*/ 2399538 h 6436705"/>
              <a:gd name="connsiteX13" fmla="*/ 1 w 3581401"/>
              <a:gd name="connsiteY13" fmla="*/ 1999615 h 6436705"/>
              <a:gd name="connsiteX14" fmla="*/ 1 w 3581401"/>
              <a:gd name="connsiteY14" fmla="*/ 1399731 h 6436705"/>
              <a:gd name="connsiteX15" fmla="*/ 1 w 3581401"/>
              <a:gd name="connsiteY15" fmla="*/ 1399731 h 6436705"/>
              <a:gd name="connsiteX16" fmla="*/ 1 w 3581401"/>
              <a:gd name="connsiteY16" fmla="*/ 0 h 6436705"/>
              <a:gd name="connsiteX0" fmla="*/ 1 w 3581401"/>
              <a:gd name="connsiteY0" fmla="*/ 0 h 3121194"/>
              <a:gd name="connsiteX1" fmla="*/ 596901 w 3581401"/>
              <a:gd name="connsiteY1" fmla="*/ 0 h 3121194"/>
              <a:gd name="connsiteX2" fmla="*/ 596901 w 3581401"/>
              <a:gd name="connsiteY2" fmla="*/ 0 h 3121194"/>
              <a:gd name="connsiteX3" fmla="*/ 1492251 w 3581401"/>
              <a:gd name="connsiteY3" fmla="*/ 0 h 3121194"/>
              <a:gd name="connsiteX4" fmla="*/ 3581401 w 3581401"/>
              <a:gd name="connsiteY4" fmla="*/ 0 h 3121194"/>
              <a:gd name="connsiteX5" fmla="*/ 3581401 w 3581401"/>
              <a:gd name="connsiteY5" fmla="*/ 1399731 h 3121194"/>
              <a:gd name="connsiteX6" fmla="*/ 3581401 w 3581401"/>
              <a:gd name="connsiteY6" fmla="*/ 1399731 h 3121194"/>
              <a:gd name="connsiteX7" fmla="*/ 3581401 w 3581401"/>
              <a:gd name="connsiteY7" fmla="*/ 1999615 h 3121194"/>
              <a:gd name="connsiteX8" fmla="*/ 3581401 w 3581401"/>
              <a:gd name="connsiteY8" fmla="*/ 2399538 h 3121194"/>
              <a:gd name="connsiteX9" fmla="*/ 1492251 w 3581401"/>
              <a:gd name="connsiteY9" fmla="*/ 2399538 h 3121194"/>
              <a:gd name="connsiteX10" fmla="*/ 1097915 w 3581401"/>
              <a:gd name="connsiteY10" fmla="*/ 3121194 h 3121194"/>
              <a:gd name="connsiteX11" fmla="*/ 596901 w 3581401"/>
              <a:gd name="connsiteY11" fmla="*/ 2399538 h 3121194"/>
              <a:gd name="connsiteX12" fmla="*/ 1 w 3581401"/>
              <a:gd name="connsiteY12" fmla="*/ 2399538 h 3121194"/>
              <a:gd name="connsiteX13" fmla="*/ 1 w 3581401"/>
              <a:gd name="connsiteY13" fmla="*/ 1999615 h 3121194"/>
              <a:gd name="connsiteX14" fmla="*/ 1 w 3581401"/>
              <a:gd name="connsiteY14" fmla="*/ 1399731 h 3121194"/>
              <a:gd name="connsiteX15" fmla="*/ 1 w 3581401"/>
              <a:gd name="connsiteY15" fmla="*/ 1399731 h 3121194"/>
              <a:gd name="connsiteX16" fmla="*/ 1 w 3581401"/>
              <a:gd name="connsiteY16" fmla="*/ 0 h 3121194"/>
              <a:gd name="connsiteX0" fmla="*/ 110042 w 3691442"/>
              <a:gd name="connsiteY0" fmla="*/ 0 h 3252671"/>
              <a:gd name="connsiteX1" fmla="*/ 706942 w 3691442"/>
              <a:gd name="connsiteY1" fmla="*/ 0 h 3252671"/>
              <a:gd name="connsiteX2" fmla="*/ 706942 w 3691442"/>
              <a:gd name="connsiteY2" fmla="*/ 0 h 3252671"/>
              <a:gd name="connsiteX3" fmla="*/ 1602292 w 3691442"/>
              <a:gd name="connsiteY3" fmla="*/ 0 h 3252671"/>
              <a:gd name="connsiteX4" fmla="*/ 3691442 w 3691442"/>
              <a:gd name="connsiteY4" fmla="*/ 0 h 3252671"/>
              <a:gd name="connsiteX5" fmla="*/ 3691442 w 3691442"/>
              <a:gd name="connsiteY5" fmla="*/ 1399731 h 3252671"/>
              <a:gd name="connsiteX6" fmla="*/ 3691442 w 3691442"/>
              <a:gd name="connsiteY6" fmla="*/ 1399731 h 3252671"/>
              <a:gd name="connsiteX7" fmla="*/ 3691442 w 3691442"/>
              <a:gd name="connsiteY7" fmla="*/ 1999615 h 3252671"/>
              <a:gd name="connsiteX8" fmla="*/ 3691442 w 3691442"/>
              <a:gd name="connsiteY8" fmla="*/ 2399538 h 3252671"/>
              <a:gd name="connsiteX9" fmla="*/ 1602292 w 3691442"/>
              <a:gd name="connsiteY9" fmla="*/ 2399538 h 3252671"/>
              <a:gd name="connsiteX10" fmla="*/ -3 w 3691442"/>
              <a:gd name="connsiteY10" fmla="*/ 3252670 h 3252671"/>
              <a:gd name="connsiteX11" fmla="*/ 706942 w 3691442"/>
              <a:gd name="connsiteY11" fmla="*/ 2399538 h 3252671"/>
              <a:gd name="connsiteX12" fmla="*/ 110042 w 3691442"/>
              <a:gd name="connsiteY12" fmla="*/ 2399538 h 3252671"/>
              <a:gd name="connsiteX13" fmla="*/ 110042 w 3691442"/>
              <a:gd name="connsiteY13" fmla="*/ 1999615 h 3252671"/>
              <a:gd name="connsiteX14" fmla="*/ 110042 w 3691442"/>
              <a:gd name="connsiteY14" fmla="*/ 1399731 h 3252671"/>
              <a:gd name="connsiteX15" fmla="*/ 110042 w 3691442"/>
              <a:gd name="connsiteY15" fmla="*/ 1399731 h 3252671"/>
              <a:gd name="connsiteX16" fmla="*/ 110042 w 3691442"/>
              <a:gd name="connsiteY16" fmla="*/ 0 h 3252671"/>
              <a:gd name="connsiteX0" fmla="*/ 1 w 3581401"/>
              <a:gd name="connsiteY0" fmla="*/ 0 h 3715273"/>
              <a:gd name="connsiteX1" fmla="*/ 596901 w 3581401"/>
              <a:gd name="connsiteY1" fmla="*/ 0 h 3715273"/>
              <a:gd name="connsiteX2" fmla="*/ 596901 w 3581401"/>
              <a:gd name="connsiteY2" fmla="*/ 0 h 3715273"/>
              <a:gd name="connsiteX3" fmla="*/ 1492251 w 3581401"/>
              <a:gd name="connsiteY3" fmla="*/ 0 h 3715273"/>
              <a:gd name="connsiteX4" fmla="*/ 3581401 w 3581401"/>
              <a:gd name="connsiteY4" fmla="*/ 0 h 3715273"/>
              <a:gd name="connsiteX5" fmla="*/ 3581401 w 3581401"/>
              <a:gd name="connsiteY5" fmla="*/ 1399731 h 3715273"/>
              <a:gd name="connsiteX6" fmla="*/ 3581401 w 3581401"/>
              <a:gd name="connsiteY6" fmla="*/ 1399731 h 3715273"/>
              <a:gd name="connsiteX7" fmla="*/ 3581401 w 3581401"/>
              <a:gd name="connsiteY7" fmla="*/ 1999615 h 3715273"/>
              <a:gd name="connsiteX8" fmla="*/ 3581401 w 3581401"/>
              <a:gd name="connsiteY8" fmla="*/ 2399538 h 3715273"/>
              <a:gd name="connsiteX9" fmla="*/ 1492251 w 3581401"/>
              <a:gd name="connsiteY9" fmla="*/ 2399538 h 3715273"/>
              <a:gd name="connsiteX10" fmla="*/ 339982 w 3581401"/>
              <a:gd name="connsiteY10" fmla="*/ 3715273 h 3715273"/>
              <a:gd name="connsiteX11" fmla="*/ 596901 w 3581401"/>
              <a:gd name="connsiteY11" fmla="*/ 2399538 h 3715273"/>
              <a:gd name="connsiteX12" fmla="*/ 1 w 3581401"/>
              <a:gd name="connsiteY12" fmla="*/ 2399538 h 3715273"/>
              <a:gd name="connsiteX13" fmla="*/ 1 w 3581401"/>
              <a:gd name="connsiteY13" fmla="*/ 1999615 h 3715273"/>
              <a:gd name="connsiteX14" fmla="*/ 1 w 3581401"/>
              <a:gd name="connsiteY14" fmla="*/ 1399731 h 3715273"/>
              <a:gd name="connsiteX15" fmla="*/ 1 w 3581401"/>
              <a:gd name="connsiteY15" fmla="*/ 1399731 h 3715273"/>
              <a:gd name="connsiteX16" fmla="*/ 1 w 3581401"/>
              <a:gd name="connsiteY16" fmla="*/ 0 h 371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81401" h="3715273">
                <a:moveTo>
                  <a:pt x="1" y="0"/>
                </a:moveTo>
                <a:lnTo>
                  <a:pt x="596901" y="0"/>
                </a:lnTo>
                <a:lnTo>
                  <a:pt x="596901" y="0"/>
                </a:lnTo>
                <a:lnTo>
                  <a:pt x="1492251" y="0"/>
                </a:lnTo>
                <a:lnTo>
                  <a:pt x="3581401" y="0"/>
                </a:lnTo>
                <a:lnTo>
                  <a:pt x="3581401" y="1399731"/>
                </a:lnTo>
                <a:lnTo>
                  <a:pt x="3581401" y="1399731"/>
                </a:lnTo>
                <a:lnTo>
                  <a:pt x="3581401" y="1999615"/>
                </a:lnTo>
                <a:lnTo>
                  <a:pt x="3581401" y="2399538"/>
                </a:lnTo>
                <a:lnTo>
                  <a:pt x="1492251" y="2399538"/>
                </a:lnTo>
                <a:lnTo>
                  <a:pt x="339982" y="3715273"/>
                </a:lnTo>
                <a:lnTo>
                  <a:pt x="596901" y="2399538"/>
                </a:lnTo>
                <a:lnTo>
                  <a:pt x="1" y="2399538"/>
                </a:lnTo>
                <a:lnTo>
                  <a:pt x="1" y="1999615"/>
                </a:lnTo>
                <a:lnTo>
                  <a:pt x="1" y="1399731"/>
                </a:lnTo>
                <a:lnTo>
                  <a:pt x="1" y="1399731"/>
                </a:lnTo>
                <a:lnTo>
                  <a:pt x="1" y="0"/>
                </a:ln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chemeClr val="tx1"/>
                </a:solidFill>
                <a:latin typeface="Arial" panose="020B0604020202020204" pitchFamily="34" charset="0"/>
                <a:cs typeface="Arial" panose="020B0604020202020204" pitchFamily="34" charset="0"/>
              </a:rPr>
              <a:t>	</a:t>
            </a:r>
          </a:p>
        </p:txBody>
      </p:sp>
      <p:pic>
        <p:nvPicPr>
          <p:cNvPr id="1036" name="Picture 12" descr="https://www.cia.gov/library/publications/the-world-factbook/graphics/flags/large/rs-lgflag.gif"/>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482340" y="950610"/>
            <a:ext cx="725497" cy="465582"/>
          </a:xfrm>
          <a:prstGeom prst="rect">
            <a:avLst/>
          </a:prstGeom>
          <a:noFill/>
          <a:ln w="1270">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226950" y="1005816"/>
            <a:ext cx="912429" cy="323165"/>
          </a:xfrm>
          <a:prstGeom prst="rect">
            <a:avLst/>
          </a:prstGeom>
          <a:noFill/>
        </p:spPr>
        <p:txBody>
          <a:bodyPr wrap="none" rtlCol="0">
            <a:spAutoFit/>
          </a:bodyPr>
          <a:lstStyle/>
          <a:p>
            <a:r>
              <a:rPr lang="en-US" sz="1500" b="1" dirty="0">
                <a:latin typeface="Arial" panose="020B0604020202020204" pitchFamily="34" charset="0"/>
                <a:cs typeface="Arial" panose="020B0604020202020204" pitchFamily="34" charset="0"/>
              </a:rPr>
              <a:t>RUSSIA</a:t>
            </a:r>
          </a:p>
        </p:txBody>
      </p:sp>
      <p:sp>
        <p:nvSpPr>
          <p:cNvPr id="37" name="TextBox 36"/>
          <p:cNvSpPr txBox="1"/>
          <p:nvPr/>
        </p:nvSpPr>
        <p:spPr>
          <a:xfrm>
            <a:off x="5569632" y="2781985"/>
            <a:ext cx="795411" cy="323165"/>
          </a:xfrm>
          <a:prstGeom prst="rect">
            <a:avLst/>
          </a:prstGeom>
          <a:noFill/>
        </p:spPr>
        <p:txBody>
          <a:bodyPr wrap="none" rtlCol="0">
            <a:spAutoFit/>
          </a:bodyPr>
          <a:lstStyle/>
          <a:p>
            <a:r>
              <a:rPr lang="en-US" sz="1500" b="1" dirty="0">
                <a:latin typeface="Arial" panose="020B0604020202020204" pitchFamily="34" charset="0"/>
                <a:cs typeface="Arial" panose="020B0604020202020204" pitchFamily="34" charset="0"/>
              </a:rPr>
              <a:t>CHINA</a:t>
            </a:r>
          </a:p>
        </p:txBody>
      </p:sp>
      <p:sp>
        <p:nvSpPr>
          <p:cNvPr id="38" name="TextBox 37"/>
          <p:cNvSpPr txBox="1"/>
          <p:nvPr/>
        </p:nvSpPr>
        <p:spPr>
          <a:xfrm>
            <a:off x="4648201" y="3622453"/>
            <a:ext cx="655949" cy="323165"/>
          </a:xfrm>
          <a:prstGeom prst="rect">
            <a:avLst/>
          </a:prstGeom>
          <a:noFill/>
        </p:spPr>
        <p:txBody>
          <a:bodyPr wrap="none" rtlCol="0">
            <a:spAutoFit/>
          </a:bodyPr>
          <a:lstStyle/>
          <a:p>
            <a:r>
              <a:rPr lang="en-US" sz="1500" b="1" dirty="0">
                <a:latin typeface="Arial" panose="020B0604020202020204" pitchFamily="34" charset="0"/>
                <a:cs typeface="Arial" panose="020B0604020202020204" pitchFamily="34" charset="0"/>
              </a:rPr>
              <a:t>IRAN</a:t>
            </a:r>
          </a:p>
        </p:txBody>
      </p:sp>
      <p:sp>
        <p:nvSpPr>
          <p:cNvPr id="39" name="TextBox 38"/>
          <p:cNvSpPr txBox="1"/>
          <p:nvPr/>
        </p:nvSpPr>
        <p:spPr>
          <a:xfrm>
            <a:off x="7717155" y="1733550"/>
            <a:ext cx="880369" cy="553998"/>
          </a:xfrm>
          <a:prstGeom prst="rect">
            <a:avLst/>
          </a:prstGeom>
          <a:noFill/>
        </p:spPr>
        <p:txBody>
          <a:bodyPr wrap="none" rtlCol="0">
            <a:spAutoFit/>
          </a:bodyPr>
          <a:lstStyle/>
          <a:p>
            <a:r>
              <a:rPr lang="en-US" sz="1500" b="1" dirty="0">
                <a:latin typeface="Arial" panose="020B0604020202020204" pitchFamily="34" charset="0"/>
                <a:cs typeface="Arial" panose="020B0604020202020204" pitchFamily="34" charset="0"/>
              </a:rPr>
              <a:t>NORTH</a:t>
            </a:r>
          </a:p>
          <a:p>
            <a:r>
              <a:rPr lang="en-US" sz="1500" b="1" dirty="0">
                <a:latin typeface="Arial" panose="020B0604020202020204" pitchFamily="34" charset="0"/>
                <a:cs typeface="Arial" panose="020B0604020202020204" pitchFamily="34" charset="0"/>
              </a:rPr>
              <a:t>KOREA</a:t>
            </a:r>
          </a:p>
        </p:txBody>
      </p:sp>
      <p:sp>
        <p:nvSpPr>
          <p:cNvPr id="40" name="Oval 39"/>
          <p:cNvSpPr/>
          <p:nvPr/>
        </p:nvSpPr>
        <p:spPr>
          <a:xfrm>
            <a:off x="6248269" y="3529371"/>
            <a:ext cx="711641" cy="711641"/>
          </a:xfrm>
          <a:prstGeom prst="ellipse">
            <a:avLst/>
          </a:prstGeom>
          <a:noFill/>
          <a:ln w="254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ular Callout 2"/>
          <p:cNvSpPr/>
          <p:nvPr/>
        </p:nvSpPr>
        <p:spPr>
          <a:xfrm>
            <a:off x="7008296" y="3257550"/>
            <a:ext cx="1950632" cy="445815"/>
          </a:xfrm>
          <a:custGeom>
            <a:avLst/>
            <a:gdLst>
              <a:gd name="connsiteX0" fmla="*/ 0 w 3581400"/>
              <a:gd name="connsiteY0" fmla="*/ 0 h 2399538"/>
              <a:gd name="connsiteX1" fmla="*/ 596900 w 3581400"/>
              <a:gd name="connsiteY1" fmla="*/ 0 h 2399538"/>
              <a:gd name="connsiteX2" fmla="*/ 596900 w 3581400"/>
              <a:gd name="connsiteY2" fmla="*/ 0 h 2399538"/>
              <a:gd name="connsiteX3" fmla="*/ 1492250 w 3581400"/>
              <a:gd name="connsiteY3" fmla="*/ 0 h 2399538"/>
              <a:gd name="connsiteX4" fmla="*/ 3581400 w 3581400"/>
              <a:gd name="connsiteY4" fmla="*/ 0 h 2399538"/>
              <a:gd name="connsiteX5" fmla="*/ 3581400 w 3581400"/>
              <a:gd name="connsiteY5" fmla="*/ 1399731 h 2399538"/>
              <a:gd name="connsiteX6" fmla="*/ 3581400 w 3581400"/>
              <a:gd name="connsiteY6" fmla="*/ 1399731 h 2399538"/>
              <a:gd name="connsiteX7" fmla="*/ 3581400 w 3581400"/>
              <a:gd name="connsiteY7" fmla="*/ 1999615 h 2399538"/>
              <a:gd name="connsiteX8" fmla="*/ 3581400 w 3581400"/>
              <a:gd name="connsiteY8" fmla="*/ 2399538 h 2399538"/>
              <a:gd name="connsiteX9" fmla="*/ 1492250 w 3581400"/>
              <a:gd name="connsiteY9" fmla="*/ 2399538 h 2399538"/>
              <a:gd name="connsiteX10" fmla="*/ 1044587 w 3581400"/>
              <a:gd name="connsiteY10" fmla="*/ 2699480 h 2399538"/>
              <a:gd name="connsiteX11" fmla="*/ 596900 w 3581400"/>
              <a:gd name="connsiteY11" fmla="*/ 2399538 h 2399538"/>
              <a:gd name="connsiteX12" fmla="*/ 0 w 3581400"/>
              <a:gd name="connsiteY12" fmla="*/ 2399538 h 2399538"/>
              <a:gd name="connsiteX13" fmla="*/ 0 w 3581400"/>
              <a:gd name="connsiteY13" fmla="*/ 1999615 h 2399538"/>
              <a:gd name="connsiteX14" fmla="*/ 0 w 3581400"/>
              <a:gd name="connsiteY14" fmla="*/ 1399731 h 2399538"/>
              <a:gd name="connsiteX15" fmla="*/ 0 w 3581400"/>
              <a:gd name="connsiteY15" fmla="*/ 1399731 h 2399538"/>
              <a:gd name="connsiteX16" fmla="*/ 0 w 3581400"/>
              <a:gd name="connsiteY16" fmla="*/ 0 h 2399538"/>
              <a:gd name="connsiteX0" fmla="*/ 0 w 3581400"/>
              <a:gd name="connsiteY0" fmla="*/ 0 h 2737580"/>
              <a:gd name="connsiteX1" fmla="*/ 596900 w 3581400"/>
              <a:gd name="connsiteY1" fmla="*/ 0 h 2737580"/>
              <a:gd name="connsiteX2" fmla="*/ 596900 w 3581400"/>
              <a:gd name="connsiteY2" fmla="*/ 0 h 2737580"/>
              <a:gd name="connsiteX3" fmla="*/ 1492250 w 3581400"/>
              <a:gd name="connsiteY3" fmla="*/ 0 h 2737580"/>
              <a:gd name="connsiteX4" fmla="*/ 3581400 w 3581400"/>
              <a:gd name="connsiteY4" fmla="*/ 0 h 2737580"/>
              <a:gd name="connsiteX5" fmla="*/ 3581400 w 3581400"/>
              <a:gd name="connsiteY5" fmla="*/ 1399731 h 2737580"/>
              <a:gd name="connsiteX6" fmla="*/ 3581400 w 3581400"/>
              <a:gd name="connsiteY6" fmla="*/ 1399731 h 2737580"/>
              <a:gd name="connsiteX7" fmla="*/ 3581400 w 3581400"/>
              <a:gd name="connsiteY7" fmla="*/ 1999615 h 2737580"/>
              <a:gd name="connsiteX8" fmla="*/ 3581400 w 3581400"/>
              <a:gd name="connsiteY8" fmla="*/ 2399538 h 2737580"/>
              <a:gd name="connsiteX9" fmla="*/ 1492250 w 3581400"/>
              <a:gd name="connsiteY9" fmla="*/ 2399538 h 2737580"/>
              <a:gd name="connsiteX10" fmla="*/ 15887 w 3581400"/>
              <a:gd name="connsiteY10" fmla="*/ 2737580 h 2737580"/>
              <a:gd name="connsiteX11" fmla="*/ 596900 w 3581400"/>
              <a:gd name="connsiteY11" fmla="*/ 2399538 h 2737580"/>
              <a:gd name="connsiteX12" fmla="*/ 0 w 3581400"/>
              <a:gd name="connsiteY12" fmla="*/ 2399538 h 2737580"/>
              <a:gd name="connsiteX13" fmla="*/ 0 w 3581400"/>
              <a:gd name="connsiteY13" fmla="*/ 1999615 h 2737580"/>
              <a:gd name="connsiteX14" fmla="*/ 0 w 3581400"/>
              <a:gd name="connsiteY14" fmla="*/ 1399731 h 2737580"/>
              <a:gd name="connsiteX15" fmla="*/ 0 w 3581400"/>
              <a:gd name="connsiteY15" fmla="*/ 1399731 h 2737580"/>
              <a:gd name="connsiteX16" fmla="*/ 0 w 3581400"/>
              <a:gd name="connsiteY16" fmla="*/ 0 h 2737580"/>
              <a:gd name="connsiteX0" fmla="*/ 0 w 3581400"/>
              <a:gd name="connsiteY0" fmla="*/ 0 h 2844517"/>
              <a:gd name="connsiteX1" fmla="*/ 596900 w 3581400"/>
              <a:gd name="connsiteY1" fmla="*/ 0 h 2844517"/>
              <a:gd name="connsiteX2" fmla="*/ 596900 w 3581400"/>
              <a:gd name="connsiteY2" fmla="*/ 0 h 2844517"/>
              <a:gd name="connsiteX3" fmla="*/ 1492250 w 3581400"/>
              <a:gd name="connsiteY3" fmla="*/ 0 h 2844517"/>
              <a:gd name="connsiteX4" fmla="*/ 3581400 w 3581400"/>
              <a:gd name="connsiteY4" fmla="*/ 0 h 2844517"/>
              <a:gd name="connsiteX5" fmla="*/ 3581400 w 3581400"/>
              <a:gd name="connsiteY5" fmla="*/ 1399731 h 2844517"/>
              <a:gd name="connsiteX6" fmla="*/ 3581400 w 3581400"/>
              <a:gd name="connsiteY6" fmla="*/ 1399731 h 2844517"/>
              <a:gd name="connsiteX7" fmla="*/ 3581400 w 3581400"/>
              <a:gd name="connsiteY7" fmla="*/ 1999615 h 2844517"/>
              <a:gd name="connsiteX8" fmla="*/ 3581400 w 3581400"/>
              <a:gd name="connsiteY8" fmla="*/ 2399538 h 2844517"/>
              <a:gd name="connsiteX9" fmla="*/ 1492250 w 3581400"/>
              <a:gd name="connsiteY9" fmla="*/ 2399538 h 2844517"/>
              <a:gd name="connsiteX10" fmla="*/ 355788 w 3581400"/>
              <a:gd name="connsiteY10" fmla="*/ 2844517 h 2844517"/>
              <a:gd name="connsiteX11" fmla="*/ 596900 w 3581400"/>
              <a:gd name="connsiteY11" fmla="*/ 2399538 h 2844517"/>
              <a:gd name="connsiteX12" fmla="*/ 0 w 3581400"/>
              <a:gd name="connsiteY12" fmla="*/ 2399538 h 2844517"/>
              <a:gd name="connsiteX13" fmla="*/ 0 w 3581400"/>
              <a:gd name="connsiteY13" fmla="*/ 1999615 h 2844517"/>
              <a:gd name="connsiteX14" fmla="*/ 0 w 3581400"/>
              <a:gd name="connsiteY14" fmla="*/ 1399731 h 2844517"/>
              <a:gd name="connsiteX15" fmla="*/ 0 w 3581400"/>
              <a:gd name="connsiteY15" fmla="*/ 1399731 h 2844517"/>
              <a:gd name="connsiteX16" fmla="*/ 0 w 3581400"/>
              <a:gd name="connsiteY16" fmla="*/ 0 h 2844517"/>
              <a:gd name="connsiteX0" fmla="*/ 0 w 3581400"/>
              <a:gd name="connsiteY0" fmla="*/ 0 h 4158392"/>
              <a:gd name="connsiteX1" fmla="*/ 596900 w 3581400"/>
              <a:gd name="connsiteY1" fmla="*/ 0 h 4158392"/>
              <a:gd name="connsiteX2" fmla="*/ 596900 w 3581400"/>
              <a:gd name="connsiteY2" fmla="*/ 0 h 4158392"/>
              <a:gd name="connsiteX3" fmla="*/ 1492250 w 3581400"/>
              <a:gd name="connsiteY3" fmla="*/ 0 h 4158392"/>
              <a:gd name="connsiteX4" fmla="*/ 3581400 w 3581400"/>
              <a:gd name="connsiteY4" fmla="*/ 0 h 4158392"/>
              <a:gd name="connsiteX5" fmla="*/ 3581400 w 3581400"/>
              <a:gd name="connsiteY5" fmla="*/ 1399731 h 4158392"/>
              <a:gd name="connsiteX6" fmla="*/ 3581400 w 3581400"/>
              <a:gd name="connsiteY6" fmla="*/ 1399731 h 4158392"/>
              <a:gd name="connsiteX7" fmla="*/ 3581400 w 3581400"/>
              <a:gd name="connsiteY7" fmla="*/ 1999615 h 4158392"/>
              <a:gd name="connsiteX8" fmla="*/ 3581400 w 3581400"/>
              <a:gd name="connsiteY8" fmla="*/ 2399538 h 4158392"/>
              <a:gd name="connsiteX9" fmla="*/ 1492250 w 3581400"/>
              <a:gd name="connsiteY9" fmla="*/ 2399538 h 4158392"/>
              <a:gd name="connsiteX10" fmla="*/ 244425 w 3581400"/>
              <a:gd name="connsiteY10" fmla="*/ 4158392 h 4158392"/>
              <a:gd name="connsiteX11" fmla="*/ 596900 w 3581400"/>
              <a:gd name="connsiteY11" fmla="*/ 2399538 h 4158392"/>
              <a:gd name="connsiteX12" fmla="*/ 0 w 3581400"/>
              <a:gd name="connsiteY12" fmla="*/ 2399538 h 4158392"/>
              <a:gd name="connsiteX13" fmla="*/ 0 w 3581400"/>
              <a:gd name="connsiteY13" fmla="*/ 1999615 h 4158392"/>
              <a:gd name="connsiteX14" fmla="*/ 0 w 3581400"/>
              <a:gd name="connsiteY14" fmla="*/ 1399731 h 4158392"/>
              <a:gd name="connsiteX15" fmla="*/ 0 w 3581400"/>
              <a:gd name="connsiteY15" fmla="*/ 1399731 h 4158392"/>
              <a:gd name="connsiteX16" fmla="*/ 0 w 3581400"/>
              <a:gd name="connsiteY16" fmla="*/ 0 h 4158392"/>
              <a:gd name="connsiteX0" fmla="*/ 219583 w 3800983"/>
              <a:gd name="connsiteY0" fmla="*/ 0 h 3617385"/>
              <a:gd name="connsiteX1" fmla="*/ 816483 w 3800983"/>
              <a:gd name="connsiteY1" fmla="*/ 0 h 3617385"/>
              <a:gd name="connsiteX2" fmla="*/ 816483 w 3800983"/>
              <a:gd name="connsiteY2" fmla="*/ 0 h 3617385"/>
              <a:gd name="connsiteX3" fmla="*/ 1711833 w 3800983"/>
              <a:gd name="connsiteY3" fmla="*/ 0 h 3617385"/>
              <a:gd name="connsiteX4" fmla="*/ 3800983 w 3800983"/>
              <a:gd name="connsiteY4" fmla="*/ 0 h 3617385"/>
              <a:gd name="connsiteX5" fmla="*/ 3800983 w 3800983"/>
              <a:gd name="connsiteY5" fmla="*/ 1399731 h 3617385"/>
              <a:gd name="connsiteX6" fmla="*/ 3800983 w 3800983"/>
              <a:gd name="connsiteY6" fmla="*/ 1399731 h 3617385"/>
              <a:gd name="connsiteX7" fmla="*/ 3800983 w 3800983"/>
              <a:gd name="connsiteY7" fmla="*/ 1999615 h 3617385"/>
              <a:gd name="connsiteX8" fmla="*/ 3800983 w 3800983"/>
              <a:gd name="connsiteY8" fmla="*/ 2399538 h 3617385"/>
              <a:gd name="connsiteX9" fmla="*/ 1711833 w 3800983"/>
              <a:gd name="connsiteY9" fmla="*/ 2399538 h 3617385"/>
              <a:gd name="connsiteX10" fmla="*/ 0 w 3800983"/>
              <a:gd name="connsiteY10" fmla="*/ 3617385 h 3617385"/>
              <a:gd name="connsiteX11" fmla="*/ 816483 w 3800983"/>
              <a:gd name="connsiteY11" fmla="*/ 2399538 h 3617385"/>
              <a:gd name="connsiteX12" fmla="*/ 219583 w 3800983"/>
              <a:gd name="connsiteY12" fmla="*/ 2399538 h 3617385"/>
              <a:gd name="connsiteX13" fmla="*/ 219583 w 3800983"/>
              <a:gd name="connsiteY13" fmla="*/ 1999615 h 3617385"/>
              <a:gd name="connsiteX14" fmla="*/ 219583 w 3800983"/>
              <a:gd name="connsiteY14" fmla="*/ 1399731 h 3617385"/>
              <a:gd name="connsiteX15" fmla="*/ 219583 w 3800983"/>
              <a:gd name="connsiteY15" fmla="*/ 1399731 h 3617385"/>
              <a:gd name="connsiteX16" fmla="*/ 219583 w 3800983"/>
              <a:gd name="connsiteY16" fmla="*/ 0 h 361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0983" h="3617385">
                <a:moveTo>
                  <a:pt x="219583" y="0"/>
                </a:moveTo>
                <a:lnTo>
                  <a:pt x="816483" y="0"/>
                </a:lnTo>
                <a:lnTo>
                  <a:pt x="816483" y="0"/>
                </a:lnTo>
                <a:lnTo>
                  <a:pt x="1711833" y="0"/>
                </a:lnTo>
                <a:lnTo>
                  <a:pt x="3800983" y="0"/>
                </a:lnTo>
                <a:lnTo>
                  <a:pt x="3800983" y="1399731"/>
                </a:lnTo>
                <a:lnTo>
                  <a:pt x="3800983" y="1399731"/>
                </a:lnTo>
                <a:lnTo>
                  <a:pt x="3800983" y="1999615"/>
                </a:lnTo>
                <a:lnTo>
                  <a:pt x="3800983" y="2399538"/>
                </a:lnTo>
                <a:lnTo>
                  <a:pt x="1711833" y="2399538"/>
                </a:lnTo>
                <a:lnTo>
                  <a:pt x="0" y="3617385"/>
                </a:lnTo>
                <a:lnTo>
                  <a:pt x="816483" y="2399538"/>
                </a:lnTo>
                <a:lnTo>
                  <a:pt x="219583" y="2399538"/>
                </a:lnTo>
                <a:lnTo>
                  <a:pt x="219583" y="1999615"/>
                </a:lnTo>
                <a:lnTo>
                  <a:pt x="219583" y="1399731"/>
                </a:lnTo>
                <a:lnTo>
                  <a:pt x="219583" y="1399731"/>
                </a:lnTo>
                <a:lnTo>
                  <a:pt x="219583" y="0"/>
                </a:ln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latin typeface="Arial" panose="020B0604020202020204" pitchFamily="34" charset="0"/>
              <a:cs typeface="Arial" panose="020B0604020202020204" pitchFamily="34" charset="0"/>
            </a:endParaRPr>
          </a:p>
        </p:txBody>
      </p:sp>
      <p:sp>
        <p:nvSpPr>
          <p:cNvPr id="42" name="TextBox 41"/>
          <p:cNvSpPr txBox="1"/>
          <p:nvPr/>
        </p:nvSpPr>
        <p:spPr>
          <a:xfrm>
            <a:off x="7140034" y="3257551"/>
            <a:ext cx="1818894" cy="300082"/>
          </a:xfrm>
          <a:prstGeom prst="rect">
            <a:avLst/>
          </a:prstGeom>
          <a:noFill/>
        </p:spPr>
        <p:txBody>
          <a:bodyPr wrap="square" rtlCol="0">
            <a:spAutoFit/>
          </a:bodyPr>
          <a:lstStyle/>
          <a:p>
            <a:pPr algn="ctr"/>
            <a:r>
              <a:rPr lang="en-US" sz="1350" b="1" dirty="0">
                <a:latin typeface="Arial" panose="020B0604020202020204" pitchFamily="34" charset="0"/>
                <a:cs typeface="Arial" panose="020B0604020202020204" pitchFamily="34" charset="0"/>
              </a:rPr>
              <a:t>SOUTH CHINA SEA</a:t>
            </a:r>
          </a:p>
        </p:txBody>
      </p:sp>
      <p:sp>
        <p:nvSpPr>
          <p:cNvPr id="43" name="Oval 42"/>
          <p:cNvSpPr/>
          <p:nvPr/>
        </p:nvSpPr>
        <p:spPr>
          <a:xfrm>
            <a:off x="1905000" y="1885950"/>
            <a:ext cx="530846" cy="530846"/>
          </a:xfrm>
          <a:prstGeom prst="ellipse">
            <a:avLst/>
          </a:prstGeom>
          <a:noFill/>
          <a:ln w="254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ular Callout 2"/>
          <p:cNvSpPr/>
          <p:nvPr/>
        </p:nvSpPr>
        <p:spPr>
          <a:xfrm flipH="1" flipV="1">
            <a:off x="695706" y="2266950"/>
            <a:ext cx="1285494" cy="512490"/>
          </a:xfrm>
          <a:custGeom>
            <a:avLst/>
            <a:gdLst>
              <a:gd name="connsiteX0" fmla="*/ 0 w 3581400"/>
              <a:gd name="connsiteY0" fmla="*/ 0 h 2399538"/>
              <a:gd name="connsiteX1" fmla="*/ 596900 w 3581400"/>
              <a:gd name="connsiteY1" fmla="*/ 0 h 2399538"/>
              <a:gd name="connsiteX2" fmla="*/ 596900 w 3581400"/>
              <a:gd name="connsiteY2" fmla="*/ 0 h 2399538"/>
              <a:gd name="connsiteX3" fmla="*/ 1492250 w 3581400"/>
              <a:gd name="connsiteY3" fmla="*/ 0 h 2399538"/>
              <a:gd name="connsiteX4" fmla="*/ 3581400 w 3581400"/>
              <a:gd name="connsiteY4" fmla="*/ 0 h 2399538"/>
              <a:gd name="connsiteX5" fmla="*/ 3581400 w 3581400"/>
              <a:gd name="connsiteY5" fmla="*/ 1399731 h 2399538"/>
              <a:gd name="connsiteX6" fmla="*/ 3581400 w 3581400"/>
              <a:gd name="connsiteY6" fmla="*/ 1399731 h 2399538"/>
              <a:gd name="connsiteX7" fmla="*/ 3581400 w 3581400"/>
              <a:gd name="connsiteY7" fmla="*/ 1999615 h 2399538"/>
              <a:gd name="connsiteX8" fmla="*/ 3581400 w 3581400"/>
              <a:gd name="connsiteY8" fmla="*/ 2399538 h 2399538"/>
              <a:gd name="connsiteX9" fmla="*/ 1492250 w 3581400"/>
              <a:gd name="connsiteY9" fmla="*/ 2399538 h 2399538"/>
              <a:gd name="connsiteX10" fmla="*/ 1044587 w 3581400"/>
              <a:gd name="connsiteY10" fmla="*/ 2699480 h 2399538"/>
              <a:gd name="connsiteX11" fmla="*/ 596900 w 3581400"/>
              <a:gd name="connsiteY11" fmla="*/ 2399538 h 2399538"/>
              <a:gd name="connsiteX12" fmla="*/ 0 w 3581400"/>
              <a:gd name="connsiteY12" fmla="*/ 2399538 h 2399538"/>
              <a:gd name="connsiteX13" fmla="*/ 0 w 3581400"/>
              <a:gd name="connsiteY13" fmla="*/ 1999615 h 2399538"/>
              <a:gd name="connsiteX14" fmla="*/ 0 w 3581400"/>
              <a:gd name="connsiteY14" fmla="*/ 1399731 h 2399538"/>
              <a:gd name="connsiteX15" fmla="*/ 0 w 3581400"/>
              <a:gd name="connsiteY15" fmla="*/ 1399731 h 2399538"/>
              <a:gd name="connsiteX16" fmla="*/ 0 w 3581400"/>
              <a:gd name="connsiteY16" fmla="*/ 0 h 2399538"/>
              <a:gd name="connsiteX0" fmla="*/ 0 w 3581400"/>
              <a:gd name="connsiteY0" fmla="*/ 0 h 2737580"/>
              <a:gd name="connsiteX1" fmla="*/ 596900 w 3581400"/>
              <a:gd name="connsiteY1" fmla="*/ 0 h 2737580"/>
              <a:gd name="connsiteX2" fmla="*/ 596900 w 3581400"/>
              <a:gd name="connsiteY2" fmla="*/ 0 h 2737580"/>
              <a:gd name="connsiteX3" fmla="*/ 1492250 w 3581400"/>
              <a:gd name="connsiteY3" fmla="*/ 0 h 2737580"/>
              <a:gd name="connsiteX4" fmla="*/ 3581400 w 3581400"/>
              <a:gd name="connsiteY4" fmla="*/ 0 h 2737580"/>
              <a:gd name="connsiteX5" fmla="*/ 3581400 w 3581400"/>
              <a:gd name="connsiteY5" fmla="*/ 1399731 h 2737580"/>
              <a:gd name="connsiteX6" fmla="*/ 3581400 w 3581400"/>
              <a:gd name="connsiteY6" fmla="*/ 1399731 h 2737580"/>
              <a:gd name="connsiteX7" fmla="*/ 3581400 w 3581400"/>
              <a:gd name="connsiteY7" fmla="*/ 1999615 h 2737580"/>
              <a:gd name="connsiteX8" fmla="*/ 3581400 w 3581400"/>
              <a:gd name="connsiteY8" fmla="*/ 2399538 h 2737580"/>
              <a:gd name="connsiteX9" fmla="*/ 1492250 w 3581400"/>
              <a:gd name="connsiteY9" fmla="*/ 2399538 h 2737580"/>
              <a:gd name="connsiteX10" fmla="*/ 15887 w 3581400"/>
              <a:gd name="connsiteY10" fmla="*/ 2737580 h 2737580"/>
              <a:gd name="connsiteX11" fmla="*/ 596900 w 3581400"/>
              <a:gd name="connsiteY11" fmla="*/ 2399538 h 2737580"/>
              <a:gd name="connsiteX12" fmla="*/ 0 w 3581400"/>
              <a:gd name="connsiteY12" fmla="*/ 2399538 h 2737580"/>
              <a:gd name="connsiteX13" fmla="*/ 0 w 3581400"/>
              <a:gd name="connsiteY13" fmla="*/ 1999615 h 2737580"/>
              <a:gd name="connsiteX14" fmla="*/ 0 w 3581400"/>
              <a:gd name="connsiteY14" fmla="*/ 1399731 h 2737580"/>
              <a:gd name="connsiteX15" fmla="*/ 0 w 3581400"/>
              <a:gd name="connsiteY15" fmla="*/ 1399731 h 2737580"/>
              <a:gd name="connsiteX16" fmla="*/ 0 w 3581400"/>
              <a:gd name="connsiteY16" fmla="*/ 0 h 2737580"/>
              <a:gd name="connsiteX0" fmla="*/ 0 w 3581400"/>
              <a:gd name="connsiteY0" fmla="*/ 0 h 2844517"/>
              <a:gd name="connsiteX1" fmla="*/ 596900 w 3581400"/>
              <a:gd name="connsiteY1" fmla="*/ 0 h 2844517"/>
              <a:gd name="connsiteX2" fmla="*/ 596900 w 3581400"/>
              <a:gd name="connsiteY2" fmla="*/ 0 h 2844517"/>
              <a:gd name="connsiteX3" fmla="*/ 1492250 w 3581400"/>
              <a:gd name="connsiteY3" fmla="*/ 0 h 2844517"/>
              <a:gd name="connsiteX4" fmla="*/ 3581400 w 3581400"/>
              <a:gd name="connsiteY4" fmla="*/ 0 h 2844517"/>
              <a:gd name="connsiteX5" fmla="*/ 3581400 w 3581400"/>
              <a:gd name="connsiteY5" fmla="*/ 1399731 h 2844517"/>
              <a:gd name="connsiteX6" fmla="*/ 3581400 w 3581400"/>
              <a:gd name="connsiteY6" fmla="*/ 1399731 h 2844517"/>
              <a:gd name="connsiteX7" fmla="*/ 3581400 w 3581400"/>
              <a:gd name="connsiteY7" fmla="*/ 1999615 h 2844517"/>
              <a:gd name="connsiteX8" fmla="*/ 3581400 w 3581400"/>
              <a:gd name="connsiteY8" fmla="*/ 2399538 h 2844517"/>
              <a:gd name="connsiteX9" fmla="*/ 1492250 w 3581400"/>
              <a:gd name="connsiteY9" fmla="*/ 2399538 h 2844517"/>
              <a:gd name="connsiteX10" fmla="*/ 355788 w 3581400"/>
              <a:gd name="connsiteY10" fmla="*/ 2844517 h 2844517"/>
              <a:gd name="connsiteX11" fmla="*/ 596900 w 3581400"/>
              <a:gd name="connsiteY11" fmla="*/ 2399538 h 2844517"/>
              <a:gd name="connsiteX12" fmla="*/ 0 w 3581400"/>
              <a:gd name="connsiteY12" fmla="*/ 2399538 h 2844517"/>
              <a:gd name="connsiteX13" fmla="*/ 0 w 3581400"/>
              <a:gd name="connsiteY13" fmla="*/ 1999615 h 2844517"/>
              <a:gd name="connsiteX14" fmla="*/ 0 w 3581400"/>
              <a:gd name="connsiteY14" fmla="*/ 1399731 h 2844517"/>
              <a:gd name="connsiteX15" fmla="*/ 0 w 3581400"/>
              <a:gd name="connsiteY15" fmla="*/ 1399731 h 2844517"/>
              <a:gd name="connsiteX16" fmla="*/ 0 w 3581400"/>
              <a:gd name="connsiteY16" fmla="*/ 0 h 2844517"/>
              <a:gd name="connsiteX0" fmla="*/ 0 w 3581400"/>
              <a:gd name="connsiteY0" fmla="*/ 0 h 4158392"/>
              <a:gd name="connsiteX1" fmla="*/ 596900 w 3581400"/>
              <a:gd name="connsiteY1" fmla="*/ 0 h 4158392"/>
              <a:gd name="connsiteX2" fmla="*/ 596900 w 3581400"/>
              <a:gd name="connsiteY2" fmla="*/ 0 h 4158392"/>
              <a:gd name="connsiteX3" fmla="*/ 1492250 w 3581400"/>
              <a:gd name="connsiteY3" fmla="*/ 0 h 4158392"/>
              <a:gd name="connsiteX4" fmla="*/ 3581400 w 3581400"/>
              <a:gd name="connsiteY4" fmla="*/ 0 h 4158392"/>
              <a:gd name="connsiteX5" fmla="*/ 3581400 w 3581400"/>
              <a:gd name="connsiteY5" fmla="*/ 1399731 h 4158392"/>
              <a:gd name="connsiteX6" fmla="*/ 3581400 w 3581400"/>
              <a:gd name="connsiteY6" fmla="*/ 1399731 h 4158392"/>
              <a:gd name="connsiteX7" fmla="*/ 3581400 w 3581400"/>
              <a:gd name="connsiteY7" fmla="*/ 1999615 h 4158392"/>
              <a:gd name="connsiteX8" fmla="*/ 3581400 w 3581400"/>
              <a:gd name="connsiteY8" fmla="*/ 2399538 h 4158392"/>
              <a:gd name="connsiteX9" fmla="*/ 1492250 w 3581400"/>
              <a:gd name="connsiteY9" fmla="*/ 2399538 h 4158392"/>
              <a:gd name="connsiteX10" fmla="*/ 244425 w 3581400"/>
              <a:gd name="connsiteY10" fmla="*/ 4158392 h 4158392"/>
              <a:gd name="connsiteX11" fmla="*/ 596900 w 3581400"/>
              <a:gd name="connsiteY11" fmla="*/ 2399538 h 4158392"/>
              <a:gd name="connsiteX12" fmla="*/ 0 w 3581400"/>
              <a:gd name="connsiteY12" fmla="*/ 2399538 h 4158392"/>
              <a:gd name="connsiteX13" fmla="*/ 0 w 3581400"/>
              <a:gd name="connsiteY13" fmla="*/ 1999615 h 4158392"/>
              <a:gd name="connsiteX14" fmla="*/ 0 w 3581400"/>
              <a:gd name="connsiteY14" fmla="*/ 1399731 h 4158392"/>
              <a:gd name="connsiteX15" fmla="*/ 0 w 3581400"/>
              <a:gd name="connsiteY15" fmla="*/ 1399731 h 4158392"/>
              <a:gd name="connsiteX16" fmla="*/ 0 w 3581400"/>
              <a:gd name="connsiteY16" fmla="*/ 0 h 415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81400" h="4158392">
                <a:moveTo>
                  <a:pt x="0" y="0"/>
                </a:moveTo>
                <a:lnTo>
                  <a:pt x="596900" y="0"/>
                </a:lnTo>
                <a:lnTo>
                  <a:pt x="596900" y="0"/>
                </a:lnTo>
                <a:lnTo>
                  <a:pt x="1492250" y="0"/>
                </a:lnTo>
                <a:lnTo>
                  <a:pt x="3581400" y="0"/>
                </a:lnTo>
                <a:lnTo>
                  <a:pt x="3581400" y="1399731"/>
                </a:lnTo>
                <a:lnTo>
                  <a:pt x="3581400" y="1399731"/>
                </a:lnTo>
                <a:lnTo>
                  <a:pt x="3581400" y="1999615"/>
                </a:lnTo>
                <a:lnTo>
                  <a:pt x="3581400" y="2399538"/>
                </a:lnTo>
                <a:lnTo>
                  <a:pt x="1492250" y="2399538"/>
                </a:lnTo>
                <a:lnTo>
                  <a:pt x="244425" y="4158392"/>
                </a:lnTo>
                <a:lnTo>
                  <a:pt x="596900" y="2399538"/>
                </a:lnTo>
                <a:lnTo>
                  <a:pt x="0" y="2399538"/>
                </a:lnTo>
                <a:lnTo>
                  <a:pt x="0" y="1999615"/>
                </a:lnTo>
                <a:lnTo>
                  <a:pt x="0" y="1399731"/>
                </a:lnTo>
                <a:lnTo>
                  <a:pt x="0" y="1399731"/>
                </a:lnTo>
                <a:lnTo>
                  <a:pt x="0" y="0"/>
                </a:ln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latin typeface="Arial" panose="020B0604020202020204" pitchFamily="34" charset="0"/>
              <a:cs typeface="Arial" panose="020B0604020202020204" pitchFamily="34" charset="0"/>
            </a:endParaRPr>
          </a:p>
        </p:txBody>
      </p:sp>
      <p:sp>
        <p:nvSpPr>
          <p:cNvPr id="45" name="TextBox 44"/>
          <p:cNvSpPr txBox="1"/>
          <p:nvPr/>
        </p:nvSpPr>
        <p:spPr>
          <a:xfrm>
            <a:off x="757047" y="2477000"/>
            <a:ext cx="1219200" cy="300082"/>
          </a:xfrm>
          <a:prstGeom prst="rect">
            <a:avLst/>
          </a:prstGeom>
          <a:noFill/>
        </p:spPr>
        <p:txBody>
          <a:bodyPr wrap="square" rtlCol="0">
            <a:spAutoFit/>
          </a:bodyPr>
          <a:lstStyle/>
          <a:p>
            <a:r>
              <a:rPr lang="en-US" sz="1350" b="1" dirty="0">
                <a:latin typeface="Arial" panose="020B0604020202020204" pitchFamily="34" charset="0"/>
                <a:cs typeface="Arial" panose="020B0604020202020204" pitchFamily="34" charset="0"/>
              </a:rPr>
              <a:t>BLACK SEA</a:t>
            </a:r>
          </a:p>
        </p:txBody>
      </p:sp>
      <p:sp>
        <p:nvSpPr>
          <p:cNvPr id="49" name="Oval 48"/>
          <p:cNvSpPr/>
          <p:nvPr/>
        </p:nvSpPr>
        <p:spPr>
          <a:xfrm>
            <a:off x="2294845" y="2516553"/>
            <a:ext cx="621559" cy="621559"/>
          </a:xfrm>
          <a:prstGeom prst="ellipse">
            <a:avLst/>
          </a:prstGeom>
          <a:solidFill>
            <a:srgbClr val="FF0000">
              <a:alpha val="25000"/>
            </a:srgb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ular Callout 2"/>
          <p:cNvSpPr/>
          <p:nvPr/>
        </p:nvSpPr>
        <p:spPr>
          <a:xfrm flipH="1" flipV="1">
            <a:off x="418719" y="3456430"/>
            <a:ext cx="857631" cy="512490"/>
          </a:xfrm>
          <a:custGeom>
            <a:avLst/>
            <a:gdLst>
              <a:gd name="connsiteX0" fmla="*/ 0 w 3581400"/>
              <a:gd name="connsiteY0" fmla="*/ 0 h 2399538"/>
              <a:gd name="connsiteX1" fmla="*/ 596900 w 3581400"/>
              <a:gd name="connsiteY1" fmla="*/ 0 h 2399538"/>
              <a:gd name="connsiteX2" fmla="*/ 596900 w 3581400"/>
              <a:gd name="connsiteY2" fmla="*/ 0 h 2399538"/>
              <a:gd name="connsiteX3" fmla="*/ 1492250 w 3581400"/>
              <a:gd name="connsiteY3" fmla="*/ 0 h 2399538"/>
              <a:gd name="connsiteX4" fmla="*/ 3581400 w 3581400"/>
              <a:gd name="connsiteY4" fmla="*/ 0 h 2399538"/>
              <a:gd name="connsiteX5" fmla="*/ 3581400 w 3581400"/>
              <a:gd name="connsiteY5" fmla="*/ 1399731 h 2399538"/>
              <a:gd name="connsiteX6" fmla="*/ 3581400 w 3581400"/>
              <a:gd name="connsiteY6" fmla="*/ 1399731 h 2399538"/>
              <a:gd name="connsiteX7" fmla="*/ 3581400 w 3581400"/>
              <a:gd name="connsiteY7" fmla="*/ 1999615 h 2399538"/>
              <a:gd name="connsiteX8" fmla="*/ 3581400 w 3581400"/>
              <a:gd name="connsiteY8" fmla="*/ 2399538 h 2399538"/>
              <a:gd name="connsiteX9" fmla="*/ 1492250 w 3581400"/>
              <a:gd name="connsiteY9" fmla="*/ 2399538 h 2399538"/>
              <a:gd name="connsiteX10" fmla="*/ 1044587 w 3581400"/>
              <a:gd name="connsiteY10" fmla="*/ 2699480 h 2399538"/>
              <a:gd name="connsiteX11" fmla="*/ 596900 w 3581400"/>
              <a:gd name="connsiteY11" fmla="*/ 2399538 h 2399538"/>
              <a:gd name="connsiteX12" fmla="*/ 0 w 3581400"/>
              <a:gd name="connsiteY12" fmla="*/ 2399538 h 2399538"/>
              <a:gd name="connsiteX13" fmla="*/ 0 w 3581400"/>
              <a:gd name="connsiteY13" fmla="*/ 1999615 h 2399538"/>
              <a:gd name="connsiteX14" fmla="*/ 0 w 3581400"/>
              <a:gd name="connsiteY14" fmla="*/ 1399731 h 2399538"/>
              <a:gd name="connsiteX15" fmla="*/ 0 w 3581400"/>
              <a:gd name="connsiteY15" fmla="*/ 1399731 h 2399538"/>
              <a:gd name="connsiteX16" fmla="*/ 0 w 3581400"/>
              <a:gd name="connsiteY16" fmla="*/ 0 h 2399538"/>
              <a:gd name="connsiteX0" fmla="*/ 0 w 3581400"/>
              <a:gd name="connsiteY0" fmla="*/ 0 h 2737580"/>
              <a:gd name="connsiteX1" fmla="*/ 596900 w 3581400"/>
              <a:gd name="connsiteY1" fmla="*/ 0 h 2737580"/>
              <a:gd name="connsiteX2" fmla="*/ 596900 w 3581400"/>
              <a:gd name="connsiteY2" fmla="*/ 0 h 2737580"/>
              <a:gd name="connsiteX3" fmla="*/ 1492250 w 3581400"/>
              <a:gd name="connsiteY3" fmla="*/ 0 h 2737580"/>
              <a:gd name="connsiteX4" fmla="*/ 3581400 w 3581400"/>
              <a:gd name="connsiteY4" fmla="*/ 0 h 2737580"/>
              <a:gd name="connsiteX5" fmla="*/ 3581400 w 3581400"/>
              <a:gd name="connsiteY5" fmla="*/ 1399731 h 2737580"/>
              <a:gd name="connsiteX6" fmla="*/ 3581400 w 3581400"/>
              <a:gd name="connsiteY6" fmla="*/ 1399731 h 2737580"/>
              <a:gd name="connsiteX7" fmla="*/ 3581400 w 3581400"/>
              <a:gd name="connsiteY7" fmla="*/ 1999615 h 2737580"/>
              <a:gd name="connsiteX8" fmla="*/ 3581400 w 3581400"/>
              <a:gd name="connsiteY8" fmla="*/ 2399538 h 2737580"/>
              <a:gd name="connsiteX9" fmla="*/ 1492250 w 3581400"/>
              <a:gd name="connsiteY9" fmla="*/ 2399538 h 2737580"/>
              <a:gd name="connsiteX10" fmla="*/ 15887 w 3581400"/>
              <a:gd name="connsiteY10" fmla="*/ 2737580 h 2737580"/>
              <a:gd name="connsiteX11" fmla="*/ 596900 w 3581400"/>
              <a:gd name="connsiteY11" fmla="*/ 2399538 h 2737580"/>
              <a:gd name="connsiteX12" fmla="*/ 0 w 3581400"/>
              <a:gd name="connsiteY12" fmla="*/ 2399538 h 2737580"/>
              <a:gd name="connsiteX13" fmla="*/ 0 w 3581400"/>
              <a:gd name="connsiteY13" fmla="*/ 1999615 h 2737580"/>
              <a:gd name="connsiteX14" fmla="*/ 0 w 3581400"/>
              <a:gd name="connsiteY14" fmla="*/ 1399731 h 2737580"/>
              <a:gd name="connsiteX15" fmla="*/ 0 w 3581400"/>
              <a:gd name="connsiteY15" fmla="*/ 1399731 h 2737580"/>
              <a:gd name="connsiteX16" fmla="*/ 0 w 3581400"/>
              <a:gd name="connsiteY16" fmla="*/ 0 h 2737580"/>
              <a:gd name="connsiteX0" fmla="*/ 0 w 3581400"/>
              <a:gd name="connsiteY0" fmla="*/ 0 h 2844517"/>
              <a:gd name="connsiteX1" fmla="*/ 596900 w 3581400"/>
              <a:gd name="connsiteY1" fmla="*/ 0 h 2844517"/>
              <a:gd name="connsiteX2" fmla="*/ 596900 w 3581400"/>
              <a:gd name="connsiteY2" fmla="*/ 0 h 2844517"/>
              <a:gd name="connsiteX3" fmla="*/ 1492250 w 3581400"/>
              <a:gd name="connsiteY3" fmla="*/ 0 h 2844517"/>
              <a:gd name="connsiteX4" fmla="*/ 3581400 w 3581400"/>
              <a:gd name="connsiteY4" fmla="*/ 0 h 2844517"/>
              <a:gd name="connsiteX5" fmla="*/ 3581400 w 3581400"/>
              <a:gd name="connsiteY5" fmla="*/ 1399731 h 2844517"/>
              <a:gd name="connsiteX6" fmla="*/ 3581400 w 3581400"/>
              <a:gd name="connsiteY6" fmla="*/ 1399731 h 2844517"/>
              <a:gd name="connsiteX7" fmla="*/ 3581400 w 3581400"/>
              <a:gd name="connsiteY7" fmla="*/ 1999615 h 2844517"/>
              <a:gd name="connsiteX8" fmla="*/ 3581400 w 3581400"/>
              <a:gd name="connsiteY8" fmla="*/ 2399538 h 2844517"/>
              <a:gd name="connsiteX9" fmla="*/ 1492250 w 3581400"/>
              <a:gd name="connsiteY9" fmla="*/ 2399538 h 2844517"/>
              <a:gd name="connsiteX10" fmla="*/ 355788 w 3581400"/>
              <a:gd name="connsiteY10" fmla="*/ 2844517 h 2844517"/>
              <a:gd name="connsiteX11" fmla="*/ 596900 w 3581400"/>
              <a:gd name="connsiteY11" fmla="*/ 2399538 h 2844517"/>
              <a:gd name="connsiteX12" fmla="*/ 0 w 3581400"/>
              <a:gd name="connsiteY12" fmla="*/ 2399538 h 2844517"/>
              <a:gd name="connsiteX13" fmla="*/ 0 w 3581400"/>
              <a:gd name="connsiteY13" fmla="*/ 1999615 h 2844517"/>
              <a:gd name="connsiteX14" fmla="*/ 0 w 3581400"/>
              <a:gd name="connsiteY14" fmla="*/ 1399731 h 2844517"/>
              <a:gd name="connsiteX15" fmla="*/ 0 w 3581400"/>
              <a:gd name="connsiteY15" fmla="*/ 1399731 h 2844517"/>
              <a:gd name="connsiteX16" fmla="*/ 0 w 3581400"/>
              <a:gd name="connsiteY16" fmla="*/ 0 h 2844517"/>
              <a:gd name="connsiteX0" fmla="*/ 0 w 3581400"/>
              <a:gd name="connsiteY0" fmla="*/ 0 h 4158392"/>
              <a:gd name="connsiteX1" fmla="*/ 596900 w 3581400"/>
              <a:gd name="connsiteY1" fmla="*/ 0 h 4158392"/>
              <a:gd name="connsiteX2" fmla="*/ 596900 w 3581400"/>
              <a:gd name="connsiteY2" fmla="*/ 0 h 4158392"/>
              <a:gd name="connsiteX3" fmla="*/ 1492250 w 3581400"/>
              <a:gd name="connsiteY3" fmla="*/ 0 h 4158392"/>
              <a:gd name="connsiteX4" fmla="*/ 3581400 w 3581400"/>
              <a:gd name="connsiteY4" fmla="*/ 0 h 4158392"/>
              <a:gd name="connsiteX5" fmla="*/ 3581400 w 3581400"/>
              <a:gd name="connsiteY5" fmla="*/ 1399731 h 4158392"/>
              <a:gd name="connsiteX6" fmla="*/ 3581400 w 3581400"/>
              <a:gd name="connsiteY6" fmla="*/ 1399731 h 4158392"/>
              <a:gd name="connsiteX7" fmla="*/ 3581400 w 3581400"/>
              <a:gd name="connsiteY7" fmla="*/ 1999615 h 4158392"/>
              <a:gd name="connsiteX8" fmla="*/ 3581400 w 3581400"/>
              <a:gd name="connsiteY8" fmla="*/ 2399538 h 4158392"/>
              <a:gd name="connsiteX9" fmla="*/ 1492250 w 3581400"/>
              <a:gd name="connsiteY9" fmla="*/ 2399538 h 4158392"/>
              <a:gd name="connsiteX10" fmla="*/ 244425 w 3581400"/>
              <a:gd name="connsiteY10" fmla="*/ 4158392 h 4158392"/>
              <a:gd name="connsiteX11" fmla="*/ 596900 w 3581400"/>
              <a:gd name="connsiteY11" fmla="*/ 2399538 h 4158392"/>
              <a:gd name="connsiteX12" fmla="*/ 0 w 3581400"/>
              <a:gd name="connsiteY12" fmla="*/ 2399538 h 4158392"/>
              <a:gd name="connsiteX13" fmla="*/ 0 w 3581400"/>
              <a:gd name="connsiteY13" fmla="*/ 1999615 h 4158392"/>
              <a:gd name="connsiteX14" fmla="*/ 0 w 3581400"/>
              <a:gd name="connsiteY14" fmla="*/ 1399731 h 4158392"/>
              <a:gd name="connsiteX15" fmla="*/ 0 w 3581400"/>
              <a:gd name="connsiteY15" fmla="*/ 1399731 h 4158392"/>
              <a:gd name="connsiteX16" fmla="*/ 0 w 3581400"/>
              <a:gd name="connsiteY16" fmla="*/ 0 h 415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81400" h="4158392">
                <a:moveTo>
                  <a:pt x="0" y="0"/>
                </a:moveTo>
                <a:lnTo>
                  <a:pt x="596900" y="0"/>
                </a:lnTo>
                <a:lnTo>
                  <a:pt x="596900" y="0"/>
                </a:lnTo>
                <a:lnTo>
                  <a:pt x="1492250" y="0"/>
                </a:lnTo>
                <a:lnTo>
                  <a:pt x="3581400" y="0"/>
                </a:lnTo>
                <a:lnTo>
                  <a:pt x="3581400" y="1399731"/>
                </a:lnTo>
                <a:lnTo>
                  <a:pt x="3581400" y="1399731"/>
                </a:lnTo>
                <a:lnTo>
                  <a:pt x="3581400" y="1999615"/>
                </a:lnTo>
                <a:lnTo>
                  <a:pt x="3581400" y="2399538"/>
                </a:lnTo>
                <a:lnTo>
                  <a:pt x="1492250" y="2399538"/>
                </a:lnTo>
                <a:lnTo>
                  <a:pt x="244425" y="4158392"/>
                </a:lnTo>
                <a:lnTo>
                  <a:pt x="596900" y="2399538"/>
                </a:lnTo>
                <a:lnTo>
                  <a:pt x="0" y="2399538"/>
                </a:lnTo>
                <a:lnTo>
                  <a:pt x="0" y="1999615"/>
                </a:lnTo>
                <a:lnTo>
                  <a:pt x="0" y="1399731"/>
                </a:lnTo>
                <a:lnTo>
                  <a:pt x="0" y="1399731"/>
                </a:lnTo>
                <a:lnTo>
                  <a:pt x="0" y="0"/>
                </a:lnTo>
                <a:close/>
              </a:path>
            </a:pathLst>
          </a:cu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latin typeface="Arial" panose="020B0604020202020204" pitchFamily="34" charset="0"/>
              <a:cs typeface="Arial" panose="020B0604020202020204" pitchFamily="34" charset="0"/>
            </a:endParaRPr>
          </a:p>
        </p:txBody>
      </p:sp>
      <p:sp>
        <p:nvSpPr>
          <p:cNvPr id="51" name="TextBox 50"/>
          <p:cNvSpPr txBox="1"/>
          <p:nvPr/>
        </p:nvSpPr>
        <p:spPr>
          <a:xfrm>
            <a:off x="314325" y="3666480"/>
            <a:ext cx="1038225"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LIBYA</a:t>
            </a:r>
          </a:p>
        </p:txBody>
      </p:sp>
      <p:sp>
        <p:nvSpPr>
          <p:cNvPr id="52" name="Oval 51"/>
          <p:cNvSpPr/>
          <p:nvPr/>
        </p:nvSpPr>
        <p:spPr>
          <a:xfrm>
            <a:off x="3582395" y="2505633"/>
            <a:ext cx="524554" cy="524554"/>
          </a:xfrm>
          <a:prstGeom prst="ellipse">
            <a:avLst/>
          </a:prstGeom>
          <a:solidFill>
            <a:srgbClr val="FF0000">
              <a:alpha val="25000"/>
            </a:srgb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ular Callout 2"/>
          <p:cNvSpPr/>
          <p:nvPr/>
        </p:nvSpPr>
        <p:spPr>
          <a:xfrm>
            <a:off x="4040221" y="1899289"/>
            <a:ext cx="1522379" cy="617265"/>
          </a:xfrm>
          <a:custGeom>
            <a:avLst/>
            <a:gdLst>
              <a:gd name="connsiteX0" fmla="*/ 0 w 3581400"/>
              <a:gd name="connsiteY0" fmla="*/ 0 h 2399538"/>
              <a:gd name="connsiteX1" fmla="*/ 596900 w 3581400"/>
              <a:gd name="connsiteY1" fmla="*/ 0 h 2399538"/>
              <a:gd name="connsiteX2" fmla="*/ 596900 w 3581400"/>
              <a:gd name="connsiteY2" fmla="*/ 0 h 2399538"/>
              <a:gd name="connsiteX3" fmla="*/ 1492250 w 3581400"/>
              <a:gd name="connsiteY3" fmla="*/ 0 h 2399538"/>
              <a:gd name="connsiteX4" fmla="*/ 3581400 w 3581400"/>
              <a:gd name="connsiteY4" fmla="*/ 0 h 2399538"/>
              <a:gd name="connsiteX5" fmla="*/ 3581400 w 3581400"/>
              <a:gd name="connsiteY5" fmla="*/ 1399731 h 2399538"/>
              <a:gd name="connsiteX6" fmla="*/ 3581400 w 3581400"/>
              <a:gd name="connsiteY6" fmla="*/ 1399731 h 2399538"/>
              <a:gd name="connsiteX7" fmla="*/ 3581400 w 3581400"/>
              <a:gd name="connsiteY7" fmla="*/ 1999615 h 2399538"/>
              <a:gd name="connsiteX8" fmla="*/ 3581400 w 3581400"/>
              <a:gd name="connsiteY8" fmla="*/ 2399538 h 2399538"/>
              <a:gd name="connsiteX9" fmla="*/ 1492250 w 3581400"/>
              <a:gd name="connsiteY9" fmla="*/ 2399538 h 2399538"/>
              <a:gd name="connsiteX10" fmla="*/ 1044587 w 3581400"/>
              <a:gd name="connsiteY10" fmla="*/ 2699480 h 2399538"/>
              <a:gd name="connsiteX11" fmla="*/ 596900 w 3581400"/>
              <a:gd name="connsiteY11" fmla="*/ 2399538 h 2399538"/>
              <a:gd name="connsiteX12" fmla="*/ 0 w 3581400"/>
              <a:gd name="connsiteY12" fmla="*/ 2399538 h 2399538"/>
              <a:gd name="connsiteX13" fmla="*/ 0 w 3581400"/>
              <a:gd name="connsiteY13" fmla="*/ 1999615 h 2399538"/>
              <a:gd name="connsiteX14" fmla="*/ 0 w 3581400"/>
              <a:gd name="connsiteY14" fmla="*/ 1399731 h 2399538"/>
              <a:gd name="connsiteX15" fmla="*/ 0 w 3581400"/>
              <a:gd name="connsiteY15" fmla="*/ 1399731 h 2399538"/>
              <a:gd name="connsiteX16" fmla="*/ 0 w 3581400"/>
              <a:gd name="connsiteY16" fmla="*/ 0 h 2399538"/>
              <a:gd name="connsiteX0" fmla="*/ 0 w 3581400"/>
              <a:gd name="connsiteY0" fmla="*/ 0 h 2737580"/>
              <a:gd name="connsiteX1" fmla="*/ 596900 w 3581400"/>
              <a:gd name="connsiteY1" fmla="*/ 0 h 2737580"/>
              <a:gd name="connsiteX2" fmla="*/ 596900 w 3581400"/>
              <a:gd name="connsiteY2" fmla="*/ 0 h 2737580"/>
              <a:gd name="connsiteX3" fmla="*/ 1492250 w 3581400"/>
              <a:gd name="connsiteY3" fmla="*/ 0 h 2737580"/>
              <a:gd name="connsiteX4" fmla="*/ 3581400 w 3581400"/>
              <a:gd name="connsiteY4" fmla="*/ 0 h 2737580"/>
              <a:gd name="connsiteX5" fmla="*/ 3581400 w 3581400"/>
              <a:gd name="connsiteY5" fmla="*/ 1399731 h 2737580"/>
              <a:gd name="connsiteX6" fmla="*/ 3581400 w 3581400"/>
              <a:gd name="connsiteY6" fmla="*/ 1399731 h 2737580"/>
              <a:gd name="connsiteX7" fmla="*/ 3581400 w 3581400"/>
              <a:gd name="connsiteY7" fmla="*/ 1999615 h 2737580"/>
              <a:gd name="connsiteX8" fmla="*/ 3581400 w 3581400"/>
              <a:gd name="connsiteY8" fmla="*/ 2399538 h 2737580"/>
              <a:gd name="connsiteX9" fmla="*/ 1492250 w 3581400"/>
              <a:gd name="connsiteY9" fmla="*/ 2399538 h 2737580"/>
              <a:gd name="connsiteX10" fmla="*/ 15887 w 3581400"/>
              <a:gd name="connsiteY10" fmla="*/ 2737580 h 2737580"/>
              <a:gd name="connsiteX11" fmla="*/ 596900 w 3581400"/>
              <a:gd name="connsiteY11" fmla="*/ 2399538 h 2737580"/>
              <a:gd name="connsiteX12" fmla="*/ 0 w 3581400"/>
              <a:gd name="connsiteY12" fmla="*/ 2399538 h 2737580"/>
              <a:gd name="connsiteX13" fmla="*/ 0 w 3581400"/>
              <a:gd name="connsiteY13" fmla="*/ 1999615 h 2737580"/>
              <a:gd name="connsiteX14" fmla="*/ 0 w 3581400"/>
              <a:gd name="connsiteY14" fmla="*/ 1399731 h 2737580"/>
              <a:gd name="connsiteX15" fmla="*/ 0 w 3581400"/>
              <a:gd name="connsiteY15" fmla="*/ 1399731 h 2737580"/>
              <a:gd name="connsiteX16" fmla="*/ 0 w 3581400"/>
              <a:gd name="connsiteY16" fmla="*/ 0 h 2737580"/>
              <a:gd name="connsiteX0" fmla="*/ 0 w 3581400"/>
              <a:gd name="connsiteY0" fmla="*/ 0 h 2844517"/>
              <a:gd name="connsiteX1" fmla="*/ 596900 w 3581400"/>
              <a:gd name="connsiteY1" fmla="*/ 0 h 2844517"/>
              <a:gd name="connsiteX2" fmla="*/ 596900 w 3581400"/>
              <a:gd name="connsiteY2" fmla="*/ 0 h 2844517"/>
              <a:gd name="connsiteX3" fmla="*/ 1492250 w 3581400"/>
              <a:gd name="connsiteY3" fmla="*/ 0 h 2844517"/>
              <a:gd name="connsiteX4" fmla="*/ 3581400 w 3581400"/>
              <a:gd name="connsiteY4" fmla="*/ 0 h 2844517"/>
              <a:gd name="connsiteX5" fmla="*/ 3581400 w 3581400"/>
              <a:gd name="connsiteY5" fmla="*/ 1399731 h 2844517"/>
              <a:gd name="connsiteX6" fmla="*/ 3581400 w 3581400"/>
              <a:gd name="connsiteY6" fmla="*/ 1399731 h 2844517"/>
              <a:gd name="connsiteX7" fmla="*/ 3581400 w 3581400"/>
              <a:gd name="connsiteY7" fmla="*/ 1999615 h 2844517"/>
              <a:gd name="connsiteX8" fmla="*/ 3581400 w 3581400"/>
              <a:gd name="connsiteY8" fmla="*/ 2399538 h 2844517"/>
              <a:gd name="connsiteX9" fmla="*/ 1492250 w 3581400"/>
              <a:gd name="connsiteY9" fmla="*/ 2399538 h 2844517"/>
              <a:gd name="connsiteX10" fmla="*/ 355788 w 3581400"/>
              <a:gd name="connsiteY10" fmla="*/ 2844517 h 2844517"/>
              <a:gd name="connsiteX11" fmla="*/ 596900 w 3581400"/>
              <a:gd name="connsiteY11" fmla="*/ 2399538 h 2844517"/>
              <a:gd name="connsiteX12" fmla="*/ 0 w 3581400"/>
              <a:gd name="connsiteY12" fmla="*/ 2399538 h 2844517"/>
              <a:gd name="connsiteX13" fmla="*/ 0 w 3581400"/>
              <a:gd name="connsiteY13" fmla="*/ 1999615 h 2844517"/>
              <a:gd name="connsiteX14" fmla="*/ 0 w 3581400"/>
              <a:gd name="connsiteY14" fmla="*/ 1399731 h 2844517"/>
              <a:gd name="connsiteX15" fmla="*/ 0 w 3581400"/>
              <a:gd name="connsiteY15" fmla="*/ 1399731 h 2844517"/>
              <a:gd name="connsiteX16" fmla="*/ 0 w 3581400"/>
              <a:gd name="connsiteY16" fmla="*/ 0 h 2844517"/>
              <a:gd name="connsiteX0" fmla="*/ 0 w 3581400"/>
              <a:gd name="connsiteY0" fmla="*/ 0 h 4158392"/>
              <a:gd name="connsiteX1" fmla="*/ 596900 w 3581400"/>
              <a:gd name="connsiteY1" fmla="*/ 0 h 4158392"/>
              <a:gd name="connsiteX2" fmla="*/ 596900 w 3581400"/>
              <a:gd name="connsiteY2" fmla="*/ 0 h 4158392"/>
              <a:gd name="connsiteX3" fmla="*/ 1492250 w 3581400"/>
              <a:gd name="connsiteY3" fmla="*/ 0 h 4158392"/>
              <a:gd name="connsiteX4" fmla="*/ 3581400 w 3581400"/>
              <a:gd name="connsiteY4" fmla="*/ 0 h 4158392"/>
              <a:gd name="connsiteX5" fmla="*/ 3581400 w 3581400"/>
              <a:gd name="connsiteY5" fmla="*/ 1399731 h 4158392"/>
              <a:gd name="connsiteX6" fmla="*/ 3581400 w 3581400"/>
              <a:gd name="connsiteY6" fmla="*/ 1399731 h 4158392"/>
              <a:gd name="connsiteX7" fmla="*/ 3581400 w 3581400"/>
              <a:gd name="connsiteY7" fmla="*/ 1999615 h 4158392"/>
              <a:gd name="connsiteX8" fmla="*/ 3581400 w 3581400"/>
              <a:gd name="connsiteY8" fmla="*/ 2399538 h 4158392"/>
              <a:gd name="connsiteX9" fmla="*/ 1492250 w 3581400"/>
              <a:gd name="connsiteY9" fmla="*/ 2399538 h 4158392"/>
              <a:gd name="connsiteX10" fmla="*/ 244425 w 3581400"/>
              <a:gd name="connsiteY10" fmla="*/ 4158392 h 4158392"/>
              <a:gd name="connsiteX11" fmla="*/ 596900 w 3581400"/>
              <a:gd name="connsiteY11" fmla="*/ 2399538 h 4158392"/>
              <a:gd name="connsiteX12" fmla="*/ 0 w 3581400"/>
              <a:gd name="connsiteY12" fmla="*/ 2399538 h 4158392"/>
              <a:gd name="connsiteX13" fmla="*/ 0 w 3581400"/>
              <a:gd name="connsiteY13" fmla="*/ 1999615 h 4158392"/>
              <a:gd name="connsiteX14" fmla="*/ 0 w 3581400"/>
              <a:gd name="connsiteY14" fmla="*/ 1399731 h 4158392"/>
              <a:gd name="connsiteX15" fmla="*/ 0 w 3581400"/>
              <a:gd name="connsiteY15" fmla="*/ 1399731 h 4158392"/>
              <a:gd name="connsiteX16" fmla="*/ 0 w 3581400"/>
              <a:gd name="connsiteY16" fmla="*/ 0 h 4158392"/>
              <a:gd name="connsiteX0" fmla="*/ 0 w 3581400"/>
              <a:gd name="connsiteY0" fmla="*/ 0 h 5008546"/>
              <a:gd name="connsiteX1" fmla="*/ 596900 w 3581400"/>
              <a:gd name="connsiteY1" fmla="*/ 0 h 5008546"/>
              <a:gd name="connsiteX2" fmla="*/ 596900 w 3581400"/>
              <a:gd name="connsiteY2" fmla="*/ 0 h 5008546"/>
              <a:gd name="connsiteX3" fmla="*/ 1492250 w 3581400"/>
              <a:gd name="connsiteY3" fmla="*/ 0 h 5008546"/>
              <a:gd name="connsiteX4" fmla="*/ 3581400 w 3581400"/>
              <a:gd name="connsiteY4" fmla="*/ 0 h 5008546"/>
              <a:gd name="connsiteX5" fmla="*/ 3581400 w 3581400"/>
              <a:gd name="connsiteY5" fmla="*/ 1399731 h 5008546"/>
              <a:gd name="connsiteX6" fmla="*/ 3581400 w 3581400"/>
              <a:gd name="connsiteY6" fmla="*/ 1399731 h 5008546"/>
              <a:gd name="connsiteX7" fmla="*/ 3581400 w 3581400"/>
              <a:gd name="connsiteY7" fmla="*/ 1999615 h 5008546"/>
              <a:gd name="connsiteX8" fmla="*/ 3581400 w 3581400"/>
              <a:gd name="connsiteY8" fmla="*/ 2399538 h 5008546"/>
              <a:gd name="connsiteX9" fmla="*/ 1492250 w 3581400"/>
              <a:gd name="connsiteY9" fmla="*/ 2399538 h 5008546"/>
              <a:gd name="connsiteX10" fmla="*/ 397626 w 3581400"/>
              <a:gd name="connsiteY10" fmla="*/ 5008546 h 5008546"/>
              <a:gd name="connsiteX11" fmla="*/ 596900 w 3581400"/>
              <a:gd name="connsiteY11" fmla="*/ 2399538 h 5008546"/>
              <a:gd name="connsiteX12" fmla="*/ 0 w 3581400"/>
              <a:gd name="connsiteY12" fmla="*/ 2399538 h 5008546"/>
              <a:gd name="connsiteX13" fmla="*/ 0 w 3581400"/>
              <a:gd name="connsiteY13" fmla="*/ 1999615 h 5008546"/>
              <a:gd name="connsiteX14" fmla="*/ 0 w 3581400"/>
              <a:gd name="connsiteY14" fmla="*/ 1399731 h 5008546"/>
              <a:gd name="connsiteX15" fmla="*/ 0 w 3581400"/>
              <a:gd name="connsiteY15" fmla="*/ 1399731 h 5008546"/>
              <a:gd name="connsiteX16" fmla="*/ 0 w 3581400"/>
              <a:gd name="connsiteY16" fmla="*/ 0 h 5008546"/>
              <a:gd name="connsiteX0" fmla="*/ 105748 w 3687148"/>
              <a:gd name="connsiteY0" fmla="*/ 0 h 5008546"/>
              <a:gd name="connsiteX1" fmla="*/ 702648 w 3687148"/>
              <a:gd name="connsiteY1" fmla="*/ 0 h 5008546"/>
              <a:gd name="connsiteX2" fmla="*/ 702648 w 3687148"/>
              <a:gd name="connsiteY2" fmla="*/ 0 h 5008546"/>
              <a:gd name="connsiteX3" fmla="*/ 1597998 w 3687148"/>
              <a:gd name="connsiteY3" fmla="*/ 0 h 5008546"/>
              <a:gd name="connsiteX4" fmla="*/ 3687148 w 3687148"/>
              <a:gd name="connsiteY4" fmla="*/ 0 h 5008546"/>
              <a:gd name="connsiteX5" fmla="*/ 3687148 w 3687148"/>
              <a:gd name="connsiteY5" fmla="*/ 1399731 h 5008546"/>
              <a:gd name="connsiteX6" fmla="*/ 3687148 w 3687148"/>
              <a:gd name="connsiteY6" fmla="*/ 1399731 h 5008546"/>
              <a:gd name="connsiteX7" fmla="*/ 3687148 w 3687148"/>
              <a:gd name="connsiteY7" fmla="*/ 1999615 h 5008546"/>
              <a:gd name="connsiteX8" fmla="*/ 3687148 w 3687148"/>
              <a:gd name="connsiteY8" fmla="*/ 2399538 h 5008546"/>
              <a:gd name="connsiteX9" fmla="*/ 1597998 w 3687148"/>
              <a:gd name="connsiteY9" fmla="*/ 2399538 h 5008546"/>
              <a:gd name="connsiteX10" fmla="*/ 0 w 3687148"/>
              <a:gd name="connsiteY10" fmla="*/ 5008546 h 5008546"/>
              <a:gd name="connsiteX11" fmla="*/ 702648 w 3687148"/>
              <a:gd name="connsiteY11" fmla="*/ 2399538 h 5008546"/>
              <a:gd name="connsiteX12" fmla="*/ 105748 w 3687148"/>
              <a:gd name="connsiteY12" fmla="*/ 2399538 h 5008546"/>
              <a:gd name="connsiteX13" fmla="*/ 105748 w 3687148"/>
              <a:gd name="connsiteY13" fmla="*/ 1999615 h 5008546"/>
              <a:gd name="connsiteX14" fmla="*/ 105748 w 3687148"/>
              <a:gd name="connsiteY14" fmla="*/ 1399731 h 5008546"/>
              <a:gd name="connsiteX15" fmla="*/ 105748 w 3687148"/>
              <a:gd name="connsiteY15" fmla="*/ 1399731 h 5008546"/>
              <a:gd name="connsiteX16" fmla="*/ 105748 w 3687148"/>
              <a:gd name="connsiteY16" fmla="*/ 0 h 5008546"/>
              <a:gd name="connsiteX0" fmla="*/ 105748 w 3687148"/>
              <a:gd name="connsiteY0" fmla="*/ 0 h 5008546"/>
              <a:gd name="connsiteX1" fmla="*/ 702648 w 3687148"/>
              <a:gd name="connsiteY1" fmla="*/ 0 h 5008546"/>
              <a:gd name="connsiteX2" fmla="*/ 702648 w 3687148"/>
              <a:gd name="connsiteY2" fmla="*/ 0 h 5008546"/>
              <a:gd name="connsiteX3" fmla="*/ 1597998 w 3687148"/>
              <a:gd name="connsiteY3" fmla="*/ 0 h 5008546"/>
              <a:gd name="connsiteX4" fmla="*/ 3687148 w 3687148"/>
              <a:gd name="connsiteY4" fmla="*/ 0 h 5008546"/>
              <a:gd name="connsiteX5" fmla="*/ 3687148 w 3687148"/>
              <a:gd name="connsiteY5" fmla="*/ 1399731 h 5008546"/>
              <a:gd name="connsiteX6" fmla="*/ 3687148 w 3687148"/>
              <a:gd name="connsiteY6" fmla="*/ 1399731 h 5008546"/>
              <a:gd name="connsiteX7" fmla="*/ 3687148 w 3687148"/>
              <a:gd name="connsiteY7" fmla="*/ 1999615 h 5008546"/>
              <a:gd name="connsiteX8" fmla="*/ 3687148 w 3687148"/>
              <a:gd name="connsiteY8" fmla="*/ 2399538 h 5008546"/>
              <a:gd name="connsiteX9" fmla="*/ 1054307 w 3687148"/>
              <a:gd name="connsiteY9" fmla="*/ 2399540 h 5008546"/>
              <a:gd name="connsiteX10" fmla="*/ 0 w 3687148"/>
              <a:gd name="connsiteY10" fmla="*/ 5008546 h 5008546"/>
              <a:gd name="connsiteX11" fmla="*/ 702648 w 3687148"/>
              <a:gd name="connsiteY11" fmla="*/ 2399538 h 5008546"/>
              <a:gd name="connsiteX12" fmla="*/ 105748 w 3687148"/>
              <a:gd name="connsiteY12" fmla="*/ 2399538 h 5008546"/>
              <a:gd name="connsiteX13" fmla="*/ 105748 w 3687148"/>
              <a:gd name="connsiteY13" fmla="*/ 1999615 h 5008546"/>
              <a:gd name="connsiteX14" fmla="*/ 105748 w 3687148"/>
              <a:gd name="connsiteY14" fmla="*/ 1399731 h 5008546"/>
              <a:gd name="connsiteX15" fmla="*/ 105748 w 3687148"/>
              <a:gd name="connsiteY15" fmla="*/ 1399731 h 5008546"/>
              <a:gd name="connsiteX16" fmla="*/ 105748 w 3687148"/>
              <a:gd name="connsiteY16" fmla="*/ 0 h 500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87148" h="5008546">
                <a:moveTo>
                  <a:pt x="105748" y="0"/>
                </a:moveTo>
                <a:lnTo>
                  <a:pt x="702648" y="0"/>
                </a:lnTo>
                <a:lnTo>
                  <a:pt x="702648" y="0"/>
                </a:lnTo>
                <a:lnTo>
                  <a:pt x="1597998" y="0"/>
                </a:lnTo>
                <a:lnTo>
                  <a:pt x="3687148" y="0"/>
                </a:lnTo>
                <a:lnTo>
                  <a:pt x="3687148" y="1399731"/>
                </a:lnTo>
                <a:lnTo>
                  <a:pt x="3687148" y="1399731"/>
                </a:lnTo>
                <a:lnTo>
                  <a:pt x="3687148" y="1999615"/>
                </a:lnTo>
                <a:lnTo>
                  <a:pt x="3687148" y="2399538"/>
                </a:lnTo>
                <a:lnTo>
                  <a:pt x="1054307" y="2399540"/>
                </a:lnTo>
                <a:lnTo>
                  <a:pt x="0" y="5008546"/>
                </a:lnTo>
                <a:lnTo>
                  <a:pt x="702648" y="2399538"/>
                </a:lnTo>
                <a:lnTo>
                  <a:pt x="105748" y="2399538"/>
                </a:lnTo>
                <a:lnTo>
                  <a:pt x="105748" y="1999615"/>
                </a:lnTo>
                <a:lnTo>
                  <a:pt x="105748" y="1399731"/>
                </a:lnTo>
                <a:lnTo>
                  <a:pt x="105748" y="1399731"/>
                </a:lnTo>
                <a:lnTo>
                  <a:pt x="105748" y="0"/>
                </a:lnTo>
                <a:close/>
              </a:path>
            </a:pathLst>
          </a:cu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latin typeface="Arial" panose="020B0604020202020204" pitchFamily="34" charset="0"/>
              <a:cs typeface="Arial" panose="020B0604020202020204" pitchFamily="34" charset="0"/>
            </a:endParaRPr>
          </a:p>
        </p:txBody>
      </p:sp>
      <p:sp>
        <p:nvSpPr>
          <p:cNvPr id="54" name="TextBox 53"/>
          <p:cNvSpPr txBox="1"/>
          <p:nvPr/>
        </p:nvSpPr>
        <p:spPr>
          <a:xfrm>
            <a:off x="4106949" y="1894001"/>
            <a:ext cx="1428349"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AFGHANISTAN</a:t>
            </a:r>
          </a:p>
        </p:txBody>
      </p:sp>
      <p:sp>
        <p:nvSpPr>
          <p:cNvPr id="57" name="Oval 56"/>
          <p:cNvSpPr/>
          <p:nvPr/>
        </p:nvSpPr>
        <p:spPr>
          <a:xfrm>
            <a:off x="1093967" y="2861477"/>
            <a:ext cx="621559" cy="621559"/>
          </a:xfrm>
          <a:prstGeom prst="ellipse">
            <a:avLst/>
          </a:prstGeom>
          <a:solidFill>
            <a:srgbClr val="FF0000">
              <a:alpha val="25000"/>
            </a:srgb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ular Callout 2"/>
          <p:cNvSpPr/>
          <p:nvPr/>
        </p:nvSpPr>
        <p:spPr>
          <a:xfrm>
            <a:off x="2779216" y="1573485"/>
            <a:ext cx="1437815" cy="941115"/>
          </a:xfrm>
          <a:custGeom>
            <a:avLst/>
            <a:gdLst>
              <a:gd name="connsiteX0" fmla="*/ 0 w 3581400"/>
              <a:gd name="connsiteY0" fmla="*/ 0 h 2399538"/>
              <a:gd name="connsiteX1" fmla="*/ 596900 w 3581400"/>
              <a:gd name="connsiteY1" fmla="*/ 0 h 2399538"/>
              <a:gd name="connsiteX2" fmla="*/ 596900 w 3581400"/>
              <a:gd name="connsiteY2" fmla="*/ 0 h 2399538"/>
              <a:gd name="connsiteX3" fmla="*/ 1492250 w 3581400"/>
              <a:gd name="connsiteY3" fmla="*/ 0 h 2399538"/>
              <a:gd name="connsiteX4" fmla="*/ 3581400 w 3581400"/>
              <a:gd name="connsiteY4" fmla="*/ 0 h 2399538"/>
              <a:gd name="connsiteX5" fmla="*/ 3581400 w 3581400"/>
              <a:gd name="connsiteY5" fmla="*/ 1399731 h 2399538"/>
              <a:gd name="connsiteX6" fmla="*/ 3581400 w 3581400"/>
              <a:gd name="connsiteY6" fmla="*/ 1399731 h 2399538"/>
              <a:gd name="connsiteX7" fmla="*/ 3581400 w 3581400"/>
              <a:gd name="connsiteY7" fmla="*/ 1999615 h 2399538"/>
              <a:gd name="connsiteX8" fmla="*/ 3581400 w 3581400"/>
              <a:gd name="connsiteY8" fmla="*/ 2399538 h 2399538"/>
              <a:gd name="connsiteX9" fmla="*/ 1492250 w 3581400"/>
              <a:gd name="connsiteY9" fmla="*/ 2399538 h 2399538"/>
              <a:gd name="connsiteX10" fmla="*/ 1044587 w 3581400"/>
              <a:gd name="connsiteY10" fmla="*/ 2699480 h 2399538"/>
              <a:gd name="connsiteX11" fmla="*/ 596900 w 3581400"/>
              <a:gd name="connsiteY11" fmla="*/ 2399538 h 2399538"/>
              <a:gd name="connsiteX12" fmla="*/ 0 w 3581400"/>
              <a:gd name="connsiteY12" fmla="*/ 2399538 h 2399538"/>
              <a:gd name="connsiteX13" fmla="*/ 0 w 3581400"/>
              <a:gd name="connsiteY13" fmla="*/ 1999615 h 2399538"/>
              <a:gd name="connsiteX14" fmla="*/ 0 w 3581400"/>
              <a:gd name="connsiteY14" fmla="*/ 1399731 h 2399538"/>
              <a:gd name="connsiteX15" fmla="*/ 0 w 3581400"/>
              <a:gd name="connsiteY15" fmla="*/ 1399731 h 2399538"/>
              <a:gd name="connsiteX16" fmla="*/ 0 w 3581400"/>
              <a:gd name="connsiteY16" fmla="*/ 0 h 2399538"/>
              <a:gd name="connsiteX0" fmla="*/ 0 w 3581400"/>
              <a:gd name="connsiteY0" fmla="*/ 0 h 2737580"/>
              <a:gd name="connsiteX1" fmla="*/ 596900 w 3581400"/>
              <a:gd name="connsiteY1" fmla="*/ 0 h 2737580"/>
              <a:gd name="connsiteX2" fmla="*/ 596900 w 3581400"/>
              <a:gd name="connsiteY2" fmla="*/ 0 h 2737580"/>
              <a:gd name="connsiteX3" fmla="*/ 1492250 w 3581400"/>
              <a:gd name="connsiteY3" fmla="*/ 0 h 2737580"/>
              <a:gd name="connsiteX4" fmla="*/ 3581400 w 3581400"/>
              <a:gd name="connsiteY4" fmla="*/ 0 h 2737580"/>
              <a:gd name="connsiteX5" fmla="*/ 3581400 w 3581400"/>
              <a:gd name="connsiteY5" fmla="*/ 1399731 h 2737580"/>
              <a:gd name="connsiteX6" fmla="*/ 3581400 w 3581400"/>
              <a:gd name="connsiteY6" fmla="*/ 1399731 h 2737580"/>
              <a:gd name="connsiteX7" fmla="*/ 3581400 w 3581400"/>
              <a:gd name="connsiteY7" fmla="*/ 1999615 h 2737580"/>
              <a:gd name="connsiteX8" fmla="*/ 3581400 w 3581400"/>
              <a:gd name="connsiteY8" fmla="*/ 2399538 h 2737580"/>
              <a:gd name="connsiteX9" fmla="*/ 1492250 w 3581400"/>
              <a:gd name="connsiteY9" fmla="*/ 2399538 h 2737580"/>
              <a:gd name="connsiteX10" fmla="*/ 15887 w 3581400"/>
              <a:gd name="connsiteY10" fmla="*/ 2737580 h 2737580"/>
              <a:gd name="connsiteX11" fmla="*/ 596900 w 3581400"/>
              <a:gd name="connsiteY11" fmla="*/ 2399538 h 2737580"/>
              <a:gd name="connsiteX12" fmla="*/ 0 w 3581400"/>
              <a:gd name="connsiteY12" fmla="*/ 2399538 h 2737580"/>
              <a:gd name="connsiteX13" fmla="*/ 0 w 3581400"/>
              <a:gd name="connsiteY13" fmla="*/ 1999615 h 2737580"/>
              <a:gd name="connsiteX14" fmla="*/ 0 w 3581400"/>
              <a:gd name="connsiteY14" fmla="*/ 1399731 h 2737580"/>
              <a:gd name="connsiteX15" fmla="*/ 0 w 3581400"/>
              <a:gd name="connsiteY15" fmla="*/ 1399731 h 2737580"/>
              <a:gd name="connsiteX16" fmla="*/ 0 w 3581400"/>
              <a:gd name="connsiteY16" fmla="*/ 0 h 2737580"/>
              <a:gd name="connsiteX0" fmla="*/ 0 w 3581400"/>
              <a:gd name="connsiteY0" fmla="*/ 0 h 2844517"/>
              <a:gd name="connsiteX1" fmla="*/ 596900 w 3581400"/>
              <a:gd name="connsiteY1" fmla="*/ 0 h 2844517"/>
              <a:gd name="connsiteX2" fmla="*/ 596900 w 3581400"/>
              <a:gd name="connsiteY2" fmla="*/ 0 h 2844517"/>
              <a:gd name="connsiteX3" fmla="*/ 1492250 w 3581400"/>
              <a:gd name="connsiteY3" fmla="*/ 0 h 2844517"/>
              <a:gd name="connsiteX4" fmla="*/ 3581400 w 3581400"/>
              <a:gd name="connsiteY4" fmla="*/ 0 h 2844517"/>
              <a:gd name="connsiteX5" fmla="*/ 3581400 w 3581400"/>
              <a:gd name="connsiteY5" fmla="*/ 1399731 h 2844517"/>
              <a:gd name="connsiteX6" fmla="*/ 3581400 w 3581400"/>
              <a:gd name="connsiteY6" fmla="*/ 1399731 h 2844517"/>
              <a:gd name="connsiteX7" fmla="*/ 3581400 w 3581400"/>
              <a:gd name="connsiteY7" fmla="*/ 1999615 h 2844517"/>
              <a:gd name="connsiteX8" fmla="*/ 3581400 w 3581400"/>
              <a:gd name="connsiteY8" fmla="*/ 2399538 h 2844517"/>
              <a:gd name="connsiteX9" fmla="*/ 1492250 w 3581400"/>
              <a:gd name="connsiteY9" fmla="*/ 2399538 h 2844517"/>
              <a:gd name="connsiteX10" fmla="*/ 355788 w 3581400"/>
              <a:gd name="connsiteY10" fmla="*/ 2844517 h 2844517"/>
              <a:gd name="connsiteX11" fmla="*/ 596900 w 3581400"/>
              <a:gd name="connsiteY11" fmla="*/ 2399538 h 2844517"/>
              <a:gd name="connsiteX12" fmla="*/ 0 w 3581400"/>
              <a:gd name="connsiteY12" fmla="*/ 2399538 h 2844517"/>
              <a:gd name="connsiteX13" fmla="*/ 0 w 3581400"/>
              <a:gd name="connsiteY13" fmla="*/ 1999615 h 2844517"/>
              <a:gd name="connsiteX14" fmla="*/ 0 w 3581400"/>
              <a:gd name="connsiteY14" fmla="*/ 1399731 h 2844517"/>
              <a:gd name="connsiteX15" fmla="*/ 0 w 3581400"/>
              <a:gd name="connsiteY15" fmla="*/ 1399731 h 2844517"/>
              <a:gd name="connsiteX16" fmla="*/ 0 w 3581400"/>
              <a:gd name="connsiteY16" fmla="*/ 0 h 2844517"/>
              <a:gd name="connsiteX0" fmla="*/ 0 w 3581400"/>
              <a:gd name="connsiteY0" fmla="*/ 0 h 4158392"/>
              <a:gd name="connsiteX1" fmla="*/ 596900 w 3581400"/>
              <a:gd name="connsiteY1" fmla="*/ 0 h 4158392"/>
              <a:gd name="connsiteX2" fmla="*/ 596900 w 3581400"/>
              <a:gd name="connsiteY2" fmla="*/ 0 h 4158392"/>
              <a:gd name="connsiteX3" fmla="*/ 1492250 w 3581400"/>
              <a:gd name="connsiteY3" fmla="*/ 0 h 4158392"/>
              <a:gd name="connsiteX4" fmla="*/ 3581400 w 3581400"/>
              <a:gd name="connsiteY4" fmla="*/ 0 h 4158392"/>
              <a:gd name="connsiteX5" fmla="*/ 3581400 w 3581400"/>
              <a:gd name="connsiteY5" fmla="*/ 1399731 h 4158392"/>
              <a:gd name="connsiteX6" fmla="*/ 3581400 w 3581400"/>
              <a:gd name="connsiteY6" fmla="*/ 1399731 h 4158392"/>
              <a:gd name="connsiteX7" fmla="*/ 3581400 w 3581400"/>
              <a:gd name="connsiteY7" fmla="*/ 1999615 h 4158392"/>
              <a:gd name="connsiteX8" fmla="*/ 3581400 w 3581400"/>
              <a:gd name="connsiteY8" fmla="*/ 2399538 h 4158392"/>
              <a:gd name="connsiteX9" fmla="*/ 1492250 w 3581400"/>
              <a:gd name="connsiteY9" fmla="*/ 2399538 h 4158392"/>
              <a:gd name="connsiteX10" fmla="*/ 244425 w 3581400"/>
              <a:gd name="connsiteY10" fmla="*/ 4158392 h 4158392"/>
              <a:gd name="connsiteX11" fmla="*/ 596900 w 3581400"/>
              <a:gd name="connsiteY11" fmla="*/ 2399538 h 4158392"/>
              <a:gd name="connsiteX12" fmla="*/ 0 w 3581400"/>
              <a:gd name="connsiteY12" fmla="*/ 2399538 h 4158392"/>
              <a:gd name="connsiteX13" fmla="*/ 0 w 3581400"/>
              <a:gd name="connsiteY13" fmla="*/ 1999615 h 4158392"/>
              <a:gd name="connsiteX14" fmla="*/ 0 w 3581400"/>
              <a:gd name="connsiteY14" fmla="*/ 1399731 h 4158392"/>
              <a:gd name="connsiteX15" fmla="*/ 0 w 3581400"/>
              <a:gd name="connsiteY15" fmla="*/ 1399731 h 4158392"/>
              <a:gd name="connsiteX16" fmla="*/ 0 w 3581400"/>
              <a:gd name="connsiteY16" fmla="*/ 0 h 4158392"/>
              <a:gd name="connsiteX0" fmla="*/ 0 w 3581400"/>
              <a:gd name="connsiteY0" fmla="*/ 0 h 5008546"/>
              <a:gd name="connsiteX1" fmla="*/ 596900 w 3581400"/>
              <a:gd name="connsiteY1" fmla="*/ 0 h 5008546"/>
              <a:gd name="connsiteX2" fmla="*/ 596900 w 3581400"/>
              <a:gd name="connsiteY2" fmla="*/ 0 h 5008546"/>
              <a:gd name="connsiteX3" fmla="*/ 1492250 w 3581400"/>
              <a:gd name="connsiteY3" fmla="*/ 0 h 5008546"/>
              <a:gd name="connsiteX4" fmla="*/ 3581400 w 3581400"/>
              <a:gd name="connsiteY4" fmla="*/ 0 h 5008546"/>
              <a:gd name="connsiteX5" fmla="*/ 3581400 w 3581400"/>
              <a:gd name="connsiteY5" fmla="*/ 1399731 h 5008546"/>
              <a:gd name="connsiteX6" fmla="*/ 3581400 w 3581400"/>
              <a:gd name="connsiteY6" fmla="*/ 1399731 h 5008546"/>
              <a:gd name="connsiteX7" fmla="*/ 3581400 w 3581400"/>
              <a:gd name="connsiteY7" fmla="*/ 1999615 h 5008546"/>
              <a:gd name="connsiteX8" fmla="*/ 3581400 w 3581400"/>
              <a:gd name="connsiteY8" fmla="*/ 2399538 h 5008546"/>
              <a:gd name="connsiteX9" fmla="*/ 1492250 w 3581400"/>
              <a:gd name="connsiteY9" fmla="*/ 2399538 h 5008546"/>
              <a:gd name="connsiteX10" fmla="*/ 397626 w 3581400"/>
              <a:gd name="connsiteY10" fmla="*/ 5008546 h 5008546"/>
              <a:gd name="connsiteX11" fmla="*/ 596900 w 3581400"/>
              <a:gd name="connsiteY11" fmla="*/ 2399538 h 5008546"/>
              <a:gd name="connsiteX12" fmla="*/ 0 w 3581400"/>
              <a:gd name="connsiteY12" fmla="*/ 2399538 h 5008546"/>
              <a:gd name="connsiteX13" fmla="*/ 0 w 3581400"/>
              <a:gd name="connsiteY13" fmla="*/ 1999615 h 5008546"/>
              <a:gd name="connsiteX14" fmla="*/ 0 w 3581400"/>
              <a:gd name="connsiteY14" fmla="*/ 1399731 h 5008546"/>
              <a:gd name="connsiteX15" fmla="*/ 0 w 3581400"/>
              <a:gd name="connsiteY15" fmla="*/ 1399731 h 5008546"/>
              <a:gd name="connsiteX16" fmla="*/ 0 w 3581400"/>
              <a:gd name="connsiteY16" fmla="*/ 0 h 5008546"/>
              <a:gd name="connsiteX0" fmla="*/ 105748 w 3687148"/>
              <a:gd name="connsiteY0" fmla="*/ 0 h 5008546"/>
              <a:gd name="connsiteX1" fmla="*/ 702648 w 3687148"/>
              <a:gd name="connsiteY1" fmla="*/ 0 h 5008546"/>
              <a:gd name="connsiteX2" fmla="*/ 702648 w 3687148"/>
              <a:gd name="connsiteY2" fmla="*/ 0 h 5008546"/>
              <a:gd name="connsiteX3" fmla="*/ 1597998 w 3687148"/>
              <a:gd name="connsiteY3" fmla="*/ 0 h 5008546"/>
              <a:gd name="connsiteX4" fmla="*/ 3687148 w 3687148"/>
              <a:gd name="connsiteY4" fmla="*/ 0 h 5008546"/>
              <a:gd name="connsiteX5" fmla="*/ 3687148 w 3687148"/>
              <a:gd name="connsiteY5" fmla="*/ 1399731 h 5008546"/>
              <a:gd name="connsiteX6" fmla="*/ 3687148 w 3687148"/>
              <a:gd name="connsiteY6" fmla="*/ 1399731 h 5008546"/>
              <a:gd name="connsiteX7" fmla="*/ 3687148 w 3687148"/>
              <a:gd name="connsiteY7" fmla="*/ 1999615 h 5008546"/>
              <a:gd name="connsiteX8" fmla="*/ 3687148 w 3687148"/>
              <a:gd name="connsiteY8" fmla="*/ 2399538 h 5008546"/>
              <a:gd name="connsiteX9" fmla="*/ 1597998 w 3687148"/>
              <a:gd name="connsiteY9" fmla="*/ 2399538 h 5008546"/>
              <a:gd name="connsiteX10" fmla="*/ 0 w 3687148"/>
              <a:gd name="connsiteY10" fmla="*/ 5008546 h 5008546"/>
              <a:gd name="connsiteX11" fmla="*/ 702648 w 3687148"/>
              <a:gd name="connsiteY11" fmla="*/ 2399538 h 5008546"/>
              <a:gd name="connsiteX12" fmla="*/ 105748 w 3687148"/>
              <a:gd name="connsiteY12" fmla="*/ 2399538 h 5008546"/>
              <a:gd name="connsiteX13" fmla="*/ 105748 w 3687148"/>
              <a:gd name="connsiteY13" fmla="*/ 1999615 h 5008546"/>
              <a:gd name="connsiteX14" fmla="*/ 105748 w 3687148"/>
              <a:gd name="connsiteY14" fmla="*/ 1399731 h 5008546"/>
              <a:gd name="connsiteX15" fmla="*/ 105748 w 3687148"/>
              <a:gd name="connsiteY15" fmla="*/ 1399731 h 5008546"/>
              <a:gd name="connsiteX16" fmla="*/ 105748 w 3687148"/>
              <a:gd name="connsiteY16" fmla="*/ 0 h 5008546"/>
              <a:gd name="connsiteX0" fmla="*/ 285044 w 3866444"/>
              <a:gd name="connsiteY0" fmla="*/ 0 h 7636295"/>
              <a:gd name="connsiteX1" fmla="*/ 881944 w 3866444"/>
              <a:gd name="connsiteY1" fmla="*/ 0 h 7636295"/>
              <a:gd name="connsiteX2" fmla="*/ 881944 w 3866444"/>
              <a:gd name="connsiteY2" fmla="*/ 0 h 7636295"/>
              <a:gd name="connsiteX3" fmla="*/ 1777294 w 3866444"/>
              <a:gd name="connsiteY3" fmla="*/ 0 h 7636295"/>
              <a:gd name="connsiteX4" fmla="*/ 3866444 w 3866444"/>
              <a:gd name="connsiteY4" fmla="*/ 0 h 7636295"/>
              <a:gd name="connsiteX5" fmla="*/ 3866444 w 3866444"/>
              <a:gd name="connsiteY5" fmla="*/ 1399731 h 7636295"/>
              <a:gd name="connsiteX6" fmla="*/ 3866444 w 3866444"/>
              <a:gd name="connsiteY6" fmla="*/ 1399731 h 7636295"/>
              <a:gd name="connsiteX7" fmla="*/ 3866444 w 3866444"/>
              <a:gd name="connsiteY7" fmla="*/ 1999615 h 7636295"/>
              <a:gd name="connsiteX8" fmla="*/ 3866444 w 3866444"/>
              <a:gd name="connsiteY8" fmla="*/ 2399538 h 7636295"/>
              <a:gd name="connsiteX9" fmla="*/ 1777294 w 3866444"/>
              <a:gd name="connsiteY9" fmla="*/ 2399538 h 7636295"/>
              <a:gd name="connsiteX10" fmla="*/ 0 w 3866444"/>
              <a:gd name="connsiteY10" fmla="*/ 7636295 h 7636295"/>
              <a:gd name="connsiteX11" fmla="*/ 881944 w 3866444"/>
              <a:gd name="connsiteY11" fmla="*/ 2399538 h 7636295"/>
              <a:gd name="connsiteX12" fmla="*/ 285044 w 3866444"/>
              <a:gd name="connsiteY12" fmla="*/ 2399538 h 7636295"/>
              <a:gd name="connsiteX13" fmla="*/ 285044 w 3866444"/>
              <a:gd name="connsiteY13" fmla="*/ 1999615 h 7636295"/>
              <a:gd name="connsiteX14" fmla="*/ 285044 w 3866444"/>
              <a:gd name="connsiteY14" fmla="*/ 1399731 h 7636295"/>
              <a:gd name="connsiteX15" fmla="*/ 285044 w 3866444"/>
              <a:gd name="connsiteY15" fmla="*/ 1399731 h 7636295"/>
              <a:gd name="connsiteX16" fmla="*/ 285044 w 3866444"/>
              <a:gd name="connsiteY16" fmla="*/ 0 h 7636295"/>
              <a:gd name="connsiteX0" fmla="*/ 285044 w 3866444"/>
              <a:gd name="connsiteY0" fmla="*/ 0 h 7636295"/>
              <a:gd name="connsiteX1" fmla="*/ 881944 w 3866444"/>
              <a:gd name="connsiteY1" fmla="*/ 0 h 7636295"/>
              <a:gd name="connsiteX2" fmla="*/ 881944 w 3866444"/>
              <a:gd name="connsiteY2" fmla="*/ 0 h 7636295"/>
              <a:gd name="connsiteX3" fmla="*/ 1777294 w 3866444"/>
              <a:gd name="connsiteY3" fmla="*/ 0 h 7636295"/>
              <a:gd name="connsiteX4" fmla="*/ 3866444 w 3866444"/>
              <a:gd name="connsiteY4" fmla="*/ 0 h 7636295"/>
              <a:gd name="connsiteX5" fmla="*/ 3866444 w 3866444"/>
              <a:gd name="connsiteY5" fmla="*/ 1399731 h 7636295"/>
              <a:gd name="connsiteX6" fmla="*/ 3866444 w 3866444"/>
              <a:gd name="connsiteY6" fmla="*/ 1399731 h 7636295"/>
              <a:gd name="connsiteX7" fmla="*/ 3866444 w 3866444"/>
              <a:gd name="connsiteY7" fmla="*/ 1999615 h 7636295"/>
              <a:gd name="connsiteX8" fmla="*/ 3866444 w 3866444"/>
              <a:gd name="connsiteY8" fmla="*/ 2399538 h 7636295"/>
              <a:gd name="connsiteX9" fmla="*/ 1194920 w 3866444"/>
              <a:gd name="connsiteY9" fmla="*/ 2399540 h 7636295"/>
              <a:gd name="connsiteX10" fmla="*/ 0 w 3866444"/>
              <a:gd name="connsiteY10" fmla="*/ 7636295 h 7636295"/>
              <a:gd name="connsiteX11" fmla="*/ 881944 w 3866444"/>
              <a:gd name="connsiteY11" fmla="*/ 2399538 h 7636295"/>
              <a:gd name="connsiteX12" fmla="*/ 285044 w 3866444"/>
              <a:gd name="connsiteY12" fmla="*/ 2399538 h 7636295"/>
              <a:gd name="connsiteX13" fmla="*/ 285044 w 3866444"/>
              <a:gd name="connsiteY13" fmla="*/ 1999615 h 7636295"/>
              <a:gd name="connsiteX14" fmla="*/ 285044 w 3866444"/>
              <a:gd name="connsiteY14" fmla="*/ 1399731 h 7636295"/>
              <a:gd name="connsiteX15" fmla="*/ 285044 w 3866444"/>
              <a:gd name="connsiteY15" fmla="*/ 1399731 h 7636295"/>
              <a:gd name="connsiteX16" fmla="*/ 285044 w 3866444"/>
              <a:gd name="connsiteY16" fmla="*/ 0 h 7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66444" h="7636295">
                <a:moveTo>
                  <a:pt x="285044" y="0"/>
                </a:moveTo>
                <a:lnTo>
                  <a:pt x="881944" y="0"/>
                </a:lnTo>
                <a:lnTo>
                  <a:pt x="881944" y="0"/>
                </a:lnTo>
                <a:lnTo>
                  <a:pt x="1777294" y="0"/>
                </a:lnTo>
                <a:lnTo>
                  <a:pt x="3866444" y="0"/>
                </a:lnTo>
                <a:lnTo>
                  <a:pt x="3866444" y="1399731"/>
                </a:lnTo>
                <a:lnTo>
                  <a:pt x="3866444" y="1399731"/>
                </a:lnTo>
                <a:lnTo>
                  <a:pt x="3866444" y="1999615"/>
                </a:lnTo>
                <a:lnTo>
                  <a:pt x="3866444" y="2399538"/>
                </a:lnTo>
                <a:lnTo>
                  <a:pt x="1194920" y="2399540"/>
                </a:lnTo>
                <a:lnTo>
                  <a:pt x="0" y="7636295"/>
                </a:lnTo>
                <a:lnTo>
                  <a:pt x="881944" y="2399538"/>
                </a:lnTo>
                <a:lnTo>
                  <a:pt x="285044" y="2399538"/>
                </a:lnTo>
                <a:lnTo>
                  <a:pt x="285044" y="1999615"/>
                </a:lnTo>
                <a:lnTo>
                  <a:pt x="285044" y="1399731"/>
                </a:lnTo>
                <a:lnTo>
                  <a:pt x="285044" y="1399731"/>
                </a:lnTo>
                <a:lnTo>
                  <a:pt x="285044" y="0"/>
                </a:lnTo>
                <a:close/>
              </a:path>
            </a:pathLst>
          </a:cu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latin typeface="Arial" panose="020B0604020202020204" pitchFamily="34" charset="0"/>
              <a:cs typeface="Arial" panose="020B0604020202020204" pitchFamily="34" charset="0"/>
            </a:endParaRPr>
          </a:p>
        </p:txBody>
      </p:sp>
      <p:sp>
        <p:nvSpPr>
          <p:cNvPr id="59" name="TextBox 58"/>
          <p:cNvSpPr txBox="1"/>
          <p:nvPr/>
        </p:nvSpPr>
        <p:spPr>
          <a:xfrm>
            <a:off x="2863721" y="1557750"/>
            <a:ext cx="1403479"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SYRIA / IRAQ</a:t>
            </a:r>
          </a:p>
        </p:txBody>
      </p:sp>
    </p:spTree>
    <p:extLst>
      <p:ext uri="{BB962C8B-B14F-4D97-AF65-F5344CB8AC3E}">
        <p14:creationId xmlns:p14="http://schemas.microsoft.com/office/powerpoint/2010/main" val="201996821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500"/>
                                        <p:tgtEl>
                                          <p:spTgt spid="5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nodeType="withEffect">
                                  <p:stCondLst>
                                    <p:cond delay="0"/>
                                  </p:stCondLst>
                                  <p:childTnLst>
                                    <p:set>
                                      <p:cBhvr>
                                        <p:cTn id="64" dur="1" fill="hold">
                                          <p:stCondLst>
                                            <p:cond delay="0"/>
                                          </p:stCondLst>
                                        </p:cTn>
                                        <p:tgtEl>
                                          <p:spTgt spid="1036"/>
                                        </p:tgtEl>
                                        <p:attrNameLst>
                                          <p:attrName>style.visibility</p:attrName>
                                        </p:attrNameLst>
                                      </p:cBhvr>
                                      <p:to>
                                        <p:strVal val="visible"/>
                                      </p:to>
                                    </p:set>
                                    <p:animEffect transition="in" filter="fade">
                                      <p:cBhvr>
                                        <p:cTn id="65" dur="500"/>
                                        <p:tgtEl>
                                          <p:spTgt spid="103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500"/>
                                        <p:tgtEl>
                                          <p:spTgt spid="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nodeType="withEffect">
                                  <p:stCondLst>
                                    <p:cond delay="0"/>
                                  </p:stCondLst>
                                  <p:childTnLst>
                                    <p:set>
                                      <p:cBhvr>
                                        <p:cTn id="73" dur="1" fill="hold">
                                          <p:stCondLst>
                                            <p:cond delay="0"/>
                                          </p:stCondLst>
                                        </p:cTn>
                                        <p:tgtEl>
                                          <p:spTgt spid="1032"/>
                                        </p:tgtEl>
                                        <p:attrNameLst>
                                          <p:attrName>style.visibility</p:attrName>
                                        </p:attrNameLst>
                                      </p:cBhvr>
                                      <p:to>
                                        <p:strVal val="visible"/>
                                      </p:to>
                                    </p:set>
                                    <p:animEffect transition="in" filter="fade">
                                      <p:cBhvr>
                                        <p:cTn id="74" dur="500"/>
                                        <p:tgtEl>
                                          <p:spTgt spid="10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500"/>
                                        <p:tgtEl>
                                          <p:spTgt spid="1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fade">
                                      <p:cBhvr>
                                        <p:cTn id="83" dur="500"/>
                                        <p:tgtEl>
                                          <p:spTgt spid="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par>
                                <p:cTn id="90" presetID="10" presetClass="entr" presetSubtype="0" fill="hold" nodeType="withEffect">
                                  <p:stCondLst>
                                    <p:cond delay="0"/>
                                  </p:stCondLst>
                                  <p:childTnLst>
                                    <p:set>
                                      <p:cBhvr>
                                        <p:cTn id="91" dur="1" fill="hold">
                                          <p:stCondLst>
                                            <p:cond delay="0"/>
                                          </p:stCondLst>
                                        </p:cTn>
                                        <p:tgtEl>
                                          <p:spTgt spid="1030"/>
                                        </p:tgtEl>
                                        <p:attrNameLst>
                                          <p:attrName>style.visibility</p:attrName>
                                        </p:attrNameLst>
                                      </p:cBhvr>
                                      <p:to>
                                        <p:strVal val="visible"/>
                                      </p:to>
                                    </p:set>
                                    <p:animEffect transition="in" filter="fade">
                                      <p:cBhvr>
                                        <p:cTn id="92" dur="500"/>
                                        <p:tgtEl>
                                          <p:spTgt spid="10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nodeType="withEffect">
                                  <p:stCondLst>
                                    <p:cond delay="0"/>
                                  </p:stCondLst>
                                  <p:childTnLst>
                                    <p:set>
                                      <p:cBhvr>
                                        <p:cTn id="97" dur="1" fill="hold">
                                          <p:stCondLst>
                                            <p:cond delay="0"/>
                                          </p:stCondLst>
                                        </p:cTn>
                                        <p:tgtEl>
                                          <p:spTgt spid="1034"/>
                                        </p:tgtEl>
                                        <p:attrNameLst>
                                          <p:attrName>style.visibility</p:attrName>
                                        </p:attrNameLst>
                                      </p:cBhvr>
                                      <p:to>
                                        <p:strVal val="visible"/>
                                      </p:to>
                                    </p:set>
                                    <p:animEffect transition="in" filter="fade">
                                      <p:cBhvr>
                                        <p:cTn id="98" dur="500"/>
                                        <p:tgtEl>
                                          <p:spTgt spid="103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fade">
                                      <p:cBhvr>
                                        <p:cTn id="10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13" grpId="0" animBg="1"/>
      <p:bldP spid="14" grpId="0" animBg="1"/>
      <p:bldP spid="15" grpId="0" animBg="1"/>
      <p:bldP spid="19" grpId="0" animBg="1"/>
      <p:bldP spid="24" grpId="0" animBg="1"/>
      <p:bldP spid="33" grpId="0" animBg="1"/>
      <p:bldP spid="36" grpId="0" animBg="1"/>
      <p:bldP spid="6" grpId="0"/>
      <p:bldP spid="37" grpId="0"/>
      <p:bldP spid="38" grpId="0"/>
      <p:bldP spid="39" grpId="0"/>
      <p:bldP spid="40" grpId="0" animBg="1"/>
      <p:bldP spid="41" grpId="0" animBg="1"/>
      <p:bldP spid="42" grpId="0"/>
      <p:bldP spid="43" grpId="0" animBg="1"/>
      <p:bldP spid="44" grpId="0" animBg="1"/>
      <p:bldP spid="45" grpId="0"/>
      <p:bldP spid="49" grpId="0" animBg="1"/>
      <p:bldP spid="50" grpId="0" animBg="1"/>
      <p:bldP spid="51" grpId="0"/>
      <p:bldP spid="52" grpId="0" animBg="1"/>
      <p:bldP spid="53" grpId="0" animBg="1"/>
      <p:bldP spid="54" grpId="0"/>
      <p:bldP spid="57" grpId="0" animBg="1"/>
      <p:bldP spid="58" grpId="0" animBg="1"/>
      <p:bldP spid="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navy.mil/management/photodb/photos/170121-N-ZY039-081.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b="-84"/>
          <a:stretch/>
        </p:blipFill>
        <p:spPr bwMode="auto">
          <a:xfrm>
            <a:off x="0" y="0"/>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76200" y="66675"/>
            <a:ext cx="42672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1270">
                  <a:solidFill>
                    <a:srgbClr val="000000"/>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CHALLENGES</a:t>
            </a:r>
            <a:endParaRPr lang="en-US" sz="2400" b="1" dirty="0">
              <a:ln w="1270">
                <a:solidFill>
                  <a:srgbClr val="000000"/>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itle 1"/>
          <p:cNvSpPr txBox="1">
            <a:spLocks/>
          </p:cNvSpPr>
          <p:nvPr/>
        </p:nvSpPr>
        <p:spPr>
          <a:xfrm>
            <a:off x="152400" y="633413"/>
            <a:ext cx="4572000" cy="56673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n w="1270">
                  <a:solidFill>
                    <a:srgbClr val="000000"/>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High Operational Demand</a:t>
            </a:r>
          </a:p>
        </p:txBody>
      </p:sp>
    </p:spTree>
    <p:extLst>
      <p:ext uri="{BB962C8B-B14F-4D97-AF65-F5344CB8AC3E}">
        <p14:creationId xmlns:p14="http://schemas.microsoft.com/office/powerpoint/2010/main" val="171459239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9144000" cy="5162550"/>
          </a:xfrm>
          <a:prstGeom prst="rect">
            <a:avLst/>
          </a:prstGeom>
        </p:spPr>
      </p:pic>
      <p:pic>
        <p:nvPicPr>
          <p:cNvPr id="4" name="Picture 3"/>
          <p:cNvPicPr>
            <a:picLocks noChangeAspect="1"/>
          </p:cNvPicPr>
          <p:nvPr/>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9144000" cy="5162550"/>
          </a:xfrm>
          <a:prstGeom prst="rect">
            <a:avLst/>
          </a:prstGeom>
        </p:spPr>
      </p:pic>
      <p:sp>
        <p:nvSpPr>
          <p:cNvPr id="6" name="Title 1"/>
          <p:cNvSpPr txBox="1">
            <a:spLocks/>
          </p:cNvSpPr>
          <p:nvPr/>
        </p:nvSpPr>
        <p:spPr>
          <a:xfrm>
            <a:off x="1600200" y="1200150"/>
            <a:ext cx="6629400" cy="1828800"/>
          </a:xfrm>
          <a:prstGeom prst="rect">
            <a:avLst/>
          </a:prstGeom>
          <a:noFill/>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2400" i="1" cap="all" dirty="0">
                <a:ln w="12700">
                  <a:noFill/>
                  <a:prstDash val="solid"/>
                </a:ln>
                <a:solidFill>
                  <a:srgbClr val="2B5A93"/>
                </a:solidFill>
                <a:effectLst>
                  <a:innerShdw blurRad="63500" dist="38100" dir="3180000">
                    <a:srgbClr val="FFFFFF"/>
                  </a:innerShdw>
                </a:effectLst>
                <a:latin typeface="Arial" panose="020B0604020202020204" pitchFamily="34" charset="0"/>
                <a:cs typeface="Arial" panose="020B0604020202020204" pitchFamily="34" charset="0"/>
              </a:rPr>
              <a:t>Promote American interests</a:t>
            </a:r>
            <a:endParaRPr lang="en-US" sz="2400" b="1" i="1" dirty="0">
              <a:ln w="1270">
                <a:solidFill>
                  <a:schemeClr val="tx1"/>
                </a:solidFill>
                <a:prstDash val="solid"/>
              </a:ln>
              <a:solidFill>
                <a:schemeClr val="bg1"/>
              </a:solidFill>
              <a:effectLst>
                <a:innerShdw blurRad="63500" dist="38100" dir="3180000">
                  <a:srgbClr val="FFFFFF"/>
                </a:innerShdw>
              </a:effectLst>
              <a:latin typeface="Arial" panose="020B0604020202020204" pitchFamily="34" charset="0"/>
              <a:cs typeface="Arial" panose="020B0604020202020204" pitchFamily="34" charset="0"/>
            </a:endParaRPr>
          </a:p>
          <a:p>
            <a:pPr algn="r"/>
            <a:r>
              <a:rPr lang="en-US" sz="2400" i="1" cap="all" dirty="0">
                <a:ln w="12700">
                  <a:noFill/>
                  <a:prstDash val="solid"/>
                </a:ln>
                <a:solidFill>
                  <a:srgbClr val="2B5A93"/>
                </a:solidFill>
                <a:effectLst>
                  <a:innerShdw blurRad="63500" dist="38100" dir="3180000">
                    <a:srgbClr val="FFFFFF"/>
                  </a:innerShdw>
                </a:effectLst>
                <a:latin typeface="Arial" panose="020B0604020202020204" pitchFamily="34" charset="0"/>
                <a:cs typeface="Arial" panose="020B0604020202020204" pitchFamily="34" charset="0"/>
              </a:rPr>
              <a:t>Preserve the peace</a:t>
            </a:r>
            <a:endParaRPr lang="en-US" sz="2400" b="1" i="1" dirty="0">
              <a:ln w="1270">
                <a:solidFill>
                  <a:schemeClr val="tx1"/>
                </a:solidFill>
                <a:prstDash val="solid"/>
              </a:ln>
              <a:solidFill>
                <a:schemeClr val="bg1"/>
              </a:solidFill>
              <a:effectLst>
                <a:innerShdw blurRad="63500" dist="38100" dir="3180000">
                  <a:srgbClr val="FFFFFF"/>
                </a:innerShdw>
              </a:effectLst>
              <a:latin typeface="Arial" panose="020B0604020202020204" pitchFamily="34" charset="0"/>
              <a:cs typeface="Arial" panose="020B0604020202020204" pitchFamily="34" charset="0"/>
            </a:endParaRPr>
          </a:p>
          <a:p>
            <a:pPr algn="r"/>
            <a:r>
              <a:rPr lang="en-US" sz="2400" i="1" cap="all" dirty="0">
                <a:ln w="12700">
                  <a:noFill/>
                  <a:prstDash val="solid"/>
                </a:ln>
                <a:solidFill>
                  <a:srgbClr val="2B5A93"/>
                </a:solidFill>
                <a:effectLst>
                  <a:innerShdw blurRad="63500" dist="38100" dir="3180000">
                    <a:srgbClr val="FFFFFF"/>
                  </a:innerShdw>
                </a:effectLst>
                <a:latin typeface="Arial" panose="020B0604020202020204" pitchFamily="34" charset="0"/>
                <a:cs typeface="Arial" panose="020B0604020202020204" pitchFamily="34" charset="0"/>
              </a:rPr>
              <a:t>Protect the homeland</a:t>
            </a:r>
            <a:endParaRPr lang="en-US" sz="2400" b="1" i="1" dirty="0">
              <a:ln w="1270">
                <a:solidFill>
                  <a:schemeClr val="tx1"/>
                </a:solidFill>
                <a:prstDash val="solid"/>
              </a:ln>
              <a:solidFill>
                <a:schemeClr val="bg1"/>
              </a:solidFill>
              <a:effectLst>
                <a:innerShdw blurRad="63500" dist="38100" dir="3180000">
                  <a:srgbClr val="FFFFFF"/>
                </a:innerShdw>
              </a:effectLst>
              <a:latin typeface="Arial" panose="020B0604020202020204" pitchFamily="34" charset="0"/>
              <a:cs typeface="Arial" panose="020B0604020202020204" pitchFamily="34" charset="0"/>
            </a:endParaRPr>
          </a:p>
        </p:txBody>
      </p:sp>
      <p:sp>
        <p:nvSpPr>
          <p:cNvPr id="7" name="Title 1"/>
          <p:cNvSpPr txBox="1">
            <a:spLocks/>
          </p:cNvSpPr>
          <p:nvPr/>
        </p:nvSpPr>
        <p:spPr>
          <a:xfrm>
            <a:off x="1524000" y="342900"/>
            <a:ext cx="7467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cap="all" dirty="0">
                <a:ln w="12700">
                  <a:noFill/>
                  <a:prstDash val="solid"/>
                </a:ln>
                <a:solidFill>
                  <a:srgbClr val="29599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ENDURING MISSION</a:t>
            </a:r>
            <a:endParaRPr lang="en-US" sz="3600" b="1" cap="all" dirty="0">
              <a:solidFill>
                <a:srgbClr val="29599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8" name="Title 1"/>
          <p:cNvSpPr txBox="1">
            <a:spLocks/>
          </p:cNvSpPr>
          <p:nvPr/>
        </p:nvSpPr>
        <p:spPr>
          <a:xfrm>
            <a:off x="-457200" y="-19050"/>
            <a:ext cx="83058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cap="all" dirty="0">
                <a:ln w="12700">
                  <a:noFill/>
                  <a:prstDash val="solid"/>
                </a:ln>
                <a:solidFill>
                  <a:srgbClr val="2B5A93"/>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NAVY THE NATION NEEDS</a:t>
            </a:r>
            <a:endParaRPr lang="en-US" sz="3600" cap="all" dirty="0">
              <a:solidFill>
                <a:srgbClr val="2B5A93"/>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64736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500"/>
                            </p:stCondLst>
                            <p:childTnLst>
                              <p:par>
                                <p:cTn id="9" presetID="10" presetClass="entr" presetSubtype="0" fill="hold" grpId="0" nodeType="afterEffect">
                                  <p:stCondLst>
                                    <p:cond delay="1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xit" presetSubtype="0" fill="hold" grpId="0" nodeType="withEffect">
                                  <p:stCondLst>
                                    <p:cond delay="3000"/>
                                  </p:stCondLst>
                                  <p:childTnLst>
                                    <p:animEffect transition="out" filter="fade">
                                      <p:cBhvr>
                                        <p:cTn id="13" dur="1500"/>
                                        <p:tgtEl>
                                          <p:spTgt spid="7"/>
                                        </p:tgtEl>
                                      </p:cBhvr>
                                    </p:animEffect>
                                    <p:set>
                                      <p:cBhvr>
                                        <p:cTn id="14" dur="1" fill="hold">
                                          <p:stCondLst>
                                            <p:cond delay="1499"/>
                                          </p:stCondLst>
                                        </p:cTn>
                                        <p:tgtEl>
                                          <p:spTgt spid="7"/>
                                        </p:tgtEl>
                                        <p:attrNameLst>
                                          <p:attrName>style.visibility</p:attrName>
                                        </p:attrNameLst>
                                      </p:cBhvr>
                                      <p:to>
                                        <p:strVal val="hidden"/>
                                      </p:to>
                                    </p:set>
                                  </p:childTnLst>
                                </p:cTn>
                              </p:par>
                            </p:childTnLst>
                          </p:cTn>
                        </p:par>
                        <p:par>
                          <p:cTn id="15" fill="hold">
                            <p:stCondLst>
                              <p:cond delay="7000"/>
                            </p:stCondLst>
                            <p:childTnLst>
                              <p:par>
                                <p:cTn id="16" presetID="10" presetClass="exit" presetSubtype="0" fill="hold" grpId="0" nodeType="afterEffect">
                                  <p:stCondLst>
                                    <p:cond delay="3000"/>
                                  </p:stCondLst>
                                  <p:childTnLst>
                                    <p:animEffect transition="out" filter="fade">
                                      <p:cBhvr>
                                        <p:cTn id="17" dur="1500"/>
                                        <p:tgtEl>
                                          <p:spTgt spid="8"/>
                                        </p:tgtEl>
                                      </p:cBhvr>
                                    </p:animEffect>
                                    <p:set>
                                      <p:cBhvr>
                                        <p:cTn id="18"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06894"/>
            <a:ext cx="9143999" cy="6202844"/>
          </a:xfrm>
          <a:prstGeom prst="rect">
            <a:avLst/>
          </a:prstGeom>
        </p:spPr>
      </p:pic>
      <p:sp>
        <p:nvSpPr>
          <p:cNvPr id="6" name="Title 1"/>
          <p:cNvSpPr txBox="1">
            <a:spLocks/>
          </p:cNvSpPr>
          <p:nvPr/>
        </p:nvSpPr>
        <p:spPr>
          <a:xfrm>
            <a:off x="533400" y="2495550"/>
            <a:ext cx="2286000" cy="20574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WHAT </a:t>
            </a:r>
          </a:p>
          <a:p>
            <a:pPr algn="l"/>
            <a:r>
              <a:rPr lang="en-US" sz="4000" b="1"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WE’RE </a:t>
            </a:r>
          </a:p>
          <a:p>
            <a:pPr algn="l"/>
            <a:r>
              <a:rPr lang="en-US" sz="4000" b="1"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DOING</a:t>
            </a:r>
            <a:endPar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507090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Title 1"/>
          <p:cNvSpPr txBox="1">
            <a:spLocks/>
          </p:cNvSpPr>
          <p:nvPr/>
        </p:nvSpPr>
        <p:spPr>
          <a:xfrm>
            <a:off x="152400" y="219075"/>
            <a:ext cx="89916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RESTORING READINESS</a:t>
            </a:r>
            <a:endPar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Title 1"/>
          <p:cNvSpPr txBox="1">
            <a:spLocks/>
          </p:cNvSpPr>
          <p:nvPr/>
        </p:nvSpPr>
        <p:spPr>
          <a:xfrm>
            <a:off x="228600" y="785813"/>
            <a:ext cx="5943600" cy="56673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Maintaining Modern Platforms</a:t>
            </a:r>
          </a:p>
        </p:txBody>
      </p:sp>
    </p:spTree>
    <p:extLst>
      <p:ext uri="{BB962C8B-B14F-4D97-AF65-F5344CB8AC3E}">
        <p14:creationId xmlns:p14="http://schemas.microsoft.com/office/powerpoint/2010/main" val="313658567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www.navy.mil/management/photodb/photos/160815-N-VH385-410.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4572"/>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228600" y="219075"/>
            <a:ext cx="87630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INCREASING LETHALITY</a:t>
            </a:r>
            <a:endPar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itle 1"/>
          <p:cNvSpPr txBox="1">
            <a:spLocks/>
          </p:cNvSpPr>
          <p:nvPr/>
        </p:nvSpPr>
        <p:spPr>
          <a:xfrm>
            <a:off x="228600" y="785813"/>
            <a:ext cx="5943600" cy="56673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Investing in the Next Generation</a:t>
            </a:r>
          </a:p>
        </p:txBody>
      </p:sp>
    </p:spTree>
    <p:extLst>
      <p:ext uri="{BB962C8B-B14F-4D97-AF65-F5344CB8AC3E}">
        <p14:creationId xmlns:p14="http://schemas.microsoft.com/office/powerpoint/2010/main" val="11810625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8" name="Title 1"/>
          <p:cNvSpPr txBox="1">
            <a:spLocks/>
          </p:cNvSpPr>
          <p:nvPr/>
        </p:nvSpPr>
        <p:spPr>
          <a:xfrm>
            <a:off x="228600" y="219075"/>
            <a:ext cx="89154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270">
                  <a:solidFill>
                    <a:prstClr val="black"/>
                  </a:solidFill>
                  <a:prstDash val="solid"/>
                </a:ln>
                <a:solidFill>
                  <a:prstClr val="white"/>
                </a:solidFill>
                <a:effectLst>
                  <a:outerShdw blurRad="38100" dist="38100" dir="2700000" algn="tl">
                    <a:srgbClr val="000000">
                      <a:alpha val="43137"/>
                    </a:srgbClr>
                  </a:outerShdw>
                </a:effectLst>
                <a:uLnTx/>
                <a:uFillTx/>
                <a:latin typeface="Arial Black" panose="020B0A04020102020204" pitchFamily="34" charset="0"/>
                <a:ea typeface="+mj-ea"/>
                <a:cs typeface="Arial" panose="020B0604020202020204" pitchFamily="34" charset="0"/>
              </a:rPr>
              <a:t>BUILDING CAPACITY</a:t>
            </a:r>
            <a:endParaRPr kumimoji="0" lang="en-US" sz="2400" b="1" i="0" u="none" strike="noStrike" kern="1200" cap="none" spc="0" normalizeH="0" baseline="0" noProof="0" dirty="0">
              <a:ln w="1270">
                <a:solidFill>
                  <a:prstClr val="black"/>
                </a:solidFill>
                <a:prstDash val="solid"/>
              </a:ln>
              <a:solidFill>
                <a:prstClr val="white"/>
              </a:solidFill>
              <a:effectLst>
                <a:outerShdw blurRad="38100" dist="38100" dir="2700000" algn="tl">
                  <a:srgbClr val="000000">
                    <a:alpha val="43137"/>
                  </a:srgbClr>
                </a:outerShdw>
              </a:effectLst>
              <a:uLnTx/>
              <a:uFillTx/>
              <a:latin typeface="Arial" panose="020B0604020202020204" pitchFamily="34" charset="0"/>
              <a:ea typeface="+mj-ea"/>
              <a:cs typeface="Arial" panose="020B0604020202020204" pitchFamily="34" charset="0"/>
            </a:endParaRPr>
          </a:p>
        </p:txBody>
      </p:sp>
      <p:sp>
        <p:nvSpPr>
          <p:cNvPr id="9" name="Title 1"/>
          <p:cNvSpPr txBox="1">
            <a:spLocks/>
          </p:cNvSpPr>
          <p:nvPr/>
        </p:nvSpPr>
        <p:spPr>
          <a:xfrm>
            <a:off x="228600" y="742950"/>
            <a:ext cx="5943600" cy="56673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a:ln w="1270">
                  <a:solidFill>
                    <a:prstClr val="black"/>
                  </a:solidFill>
                  <a:prstDash val="solid"/>
                </a:ln>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Flexibility to Project Power</a:t>
            </a:r>
            <a:endParaRPr kumimoji="0" lang="en-US" sz="2400" b="1" i="0" u="none" strike="noStrike" kern="1200" cap="none" spc="0" normalizeH="0" baseline="0" noProof="0" dirty="0">
              <a:ln w="1270">
                <a:solidFill>
                  <a:prstClr val="black"/>
                </a:solidFill>
                <a:prstDash val="solid"/>
              </a:ln>
              <a:solidFill>
                <a:prstClr val="white"/>
              </a:solidFill>
              <a:effectLst>
                <a:outerShdw blurRad="38100" dist="38100" dir="2700000" algn="tl">
                  <a:srgbClr val="000000">
                    <a:alpha val="43137"/>
                  </a:srgbClr>
                </a:outerShdw>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78603023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9051"/>
            <a:ext cx="9144000" cy="5172861"/>
          </a:xfrm>
          <a:prstGeom prst="rect">
            <a:avLst/>
          </a:prstGeom>
        </p:spPr>
      </p:pic>
      <p:sp>
        <p:nvSpPr>
          <p:cNvPr id="8" name="Title 1"/>
          <p:cNvSpPr txBox="1">
            <a:spLocks/>
          </p:cNvSpPr>
          <p:nvPr/>
        </p:nvSpPr>
        <p:spPr>
          <a:xfrm>
            <a:off x="381000" y="142875"/>
            <a:ext cx="86106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4000" b="1"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PEOPLE</a:t>
            </a:r>
            <a:endPar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l"/>
            <a:r>
              <a:rPr lang="en-US" sz="4000" b="1"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p>
          <a:p>
            <a:pPr algn="l"/>
            <a:r>
              <a:rPr lang="en-US" sz="4000" b="1"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p>
        </p:txBody>
      </p:sp>
      <p:sp>
        <p:nvSpPr>
          <p:cNvPr id="9" name="Title 1"/>
          <p:cNvSpPr txBox="1">
            <a:spLocks/>
          </p:cNvSpPr>
          <p:nvPr/>
        </p:nvSpPr>
        <p:spPr>
          <a:xfrm>
            <a:off x="4343400" y="666750"/>
            <a:ext cx="4648200" cy="56673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Recruiting &amp; Training Sailors</a:t>
            </a:r>
          </a:p>
        </p:txBody>
      </p:sp>
    </p:spTree>
    <p:extLst>
      <p:ext uri="{BB962C8B-B14F-4D97-AF65-F5344CB8AC3E}">
        <p14:creationId xmlns:p14="http://schemas.microsoft.com/office/powerpoint/2010/main" val="302546467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9144000" cy="5214610"/>
          </a:xfrm>
          <a:prstGeom prst="rect">
            <a:avLst/>
          </a:prstGeom>
        </p:spPr>
      </p:pic>
      <p:sp>
        <p:nvSpPr>
          <p:cNvPr id="8" name="Title 1"/>
          <p:cNvSpPr txBox="1">
            <a:spLocks/>
          </p:cNvSpPr>
          <p:nvPr/>
        </p:nvSpPr>
        <p:spPr>
          <a:xfrm>
            <a:off x="76200" y="66675"/>
            <a:ext cx="89916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1270">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WHAT WE’RE DOING</a:t>
            </a:r>
            <a:endPar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Title 1"/>
          <p:cNvSpPr txBox="1">
            <a:spLocks/>
          </p:cNvSpPr>
          <p:nvPr/>
        </p:nvSpPr>
        <p:spPr>
          <a:xfrm>
            <a:off x="76200" y="633413"/>
            <a:ext cx="5943600" cy="56673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n w="1270">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Future Navy</a:t>
            </a:r>
          </a:p>
        </p:txBody>
      </p:sp>
    </p:spTree>
    <p:extLst>
      <p:ext uri="{BB962C8B-B14F-4D97-AF65-F5344CB8AC3E}">
        <p14:creationId xmlns:p14="http://schemas.microsoft.com/office/powerpoint/2010/main" val="335699062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navy.mil/management/photodb/photos/160923-N-XQ474-212.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62000" y="2476500"/>
            <a:ext cx="73914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THE MISSION CONTINUES</a:t>
            </a:r>
            <a:endParaRPr lang="en-US" sz="36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9" name="Title 1"/>
          <p:cNvSpPr txBox="1">
            <a:spLocks/>
          </p:cNvSpPr>
          <p:nvPr/>
        </p:nvSpPr>
        <p:spPr>
          <a:xfrm>
            <a:off x="1971675" y="2114550"/>
            <a:ext cx="57912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America’s navy</a:t>
            </a:r>
            <a:endParaRPr lang="en-US" sz="36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73065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81481E-6 L 0.07084 -4.81481E-6 " pathEditMode="relative" rAng="0" ptsTypes="AA">
                                      <p:cBhvr>
                                        <p:cTn id="6" dur="3000" fill="hold"/>
                                        <p:tgtEl>
                                          <p:spTgt spid="8"/>
                                        </p:tgtEl>
                                        <p:attrNameLst>
                                          <p:attrName>ppt_x</p:attrName>
                                          <p:attrName>ppt_y</p:attrName>
                                        </p:attrNameLst>
                                      </p:cBhvr>
                                      <p:rCtr x="3542" y="0"/>
                                    </p:animMotion>
                                  </p:childTnLst>
                                </p:cTn>
                              </p:par>
                              <p:par>
                                <p:cTn id="7" presetID="35" presetClass="path" presetSubtype="0" accel="50000" decel="50000" fill="hold" grpId="0" nodeType="withEffect">
                                  <p:stCondLst>
                                    <p:cond delay="0"/>
                                  </p:stCondLst>
                                  <p:childTnLst>
                                    <p:animMotion origin="layout" path="M -3.33333E-6 2.96296E-6 L -0.19166 2.96296E-6 " pathEditMode="relative" rAng="0" ptsTypes="AA">
                                      <p:cBhvr>
                                        <p:cTn id="8" dur="3000" fill="hold"/>
                                        <p:tgtEl>
                                          <p:spTgt spid="9"/>
                                        </p:tgtEl>
                                        <p:attrNameLst>
                                          <p:attrName>ppt_x</p:attrName>
                                          <p:attrName>ppt_y</p:attrName>
                                        </p:attrNameLst>
                                      </p:cBhvr>
                                      <p:rCtr x="-95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57895" y="-19050"/>
            <a:ext cx="6428209" cy="4152900"/>
          </a:xfrm>
          <a:prstGeom prst="rect">
            <a:avLst/>
          </a:prstGeom>
        </p:spPr>
      </p:pic>
      <p:sp>
        <p:nvSpPr>
          <p:cNvPr id="4" name="Title 1"/>
          <p:cNvSpPr txBox="1">
            <a:spLocks/>
          </p:cNvSpPr>
          <p:nvPr/>
        </p:nvSpPr>
        <p:spPr>
          <a:xfrm>
            <a:off x="76200" y="3714750"/>
            <a:ext cx="89916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ln w="3175">
                  <a:noFill/>
                  <a:prstDash val="solid"/>
                </a:ln>
                <a:solidFill>
                  <a:srgbClr val="001F31"/>
                </a:solidFill>
                <a:latin typeface="Arial Black" panose="020B0A04020102020204" pitchFamily="34" charset="0"/>
                <a:cs typeface="Arial" panose="020B0604020202020204" pitchFamily="34" charset="0"/>
              </a:rPr>
              <a:t>BACKUP SLIDES</a:t>
            </a:r>
            <a:endParaRPr lang="en-US" sz="2400" b="1" dirty="0">
              <a:ln w="3175">
                <a:noFill/>
                <a:prstDash val="solid"/>
              </a:ln>
              <a:solidFill>
                <a:srgbClr val="001F31"/>
              </a:solidFill>
              <a:latin typeface="Arial" panose="020B0604020202020204" pitchFamily="34" charset="0"/>
              <a:cs typeface="Arial" panose="020B0604020202020204" pitchFamily="34" charset="0"/>
            </a:endParaRPr>
          </a:p>
        </p:txBody>
      </p:sp>
      <p:sp>
        <p:nvSpPr>
          <p:cNvPr id="6" name="Rectangle 5"/>
          <p:cNvSpPr/>
          <p:nvPr/>
        </p:nvSpPr>
        <p:spPr>
          <a:xfrm>
            <a:off x="0" y="2952750"/>
            <a:ext cx="9144000" cy="523220"/>
          </a:xfrm>
          <a:prstGeom prst="rect">
            <a:avLst/>
          </a:prstGeom>
        </p:spPr>
        <p:txBody>
          <a:bodyPr wrap="square">
            <a:spAutoFit/>
          </a:bodyPr>
          <a:lstStyle/>
          <a:p>
            <a:pPr algn="ctr"/>
            <a:r>
              <a:rPr lang="en-US" sz="2800" b="1" cap="all" dirty="0">
                <a:ln w="12700">
                  <a:noFill/>
                  <a:prstDash val="solid"/>
                </a:ln>
                <a:solidFill>
                  <a:srgbClr val="001F31"/>
                </a:solidFill>
                <a:latin typeface="Arial Black" panose="020B0A04020102020204" pitchFamily="34" charset="0"/>
                <a:cs typeface="Arial" panose="020B0604020202020204" pitchFamily="34" charset="0"/>
              </a:rPr>
              <a:t>THE NAVY THE NATION NEEDS</a:t>
            </a:r>
            <a:endParaRPr lang="en-US" sz="2800" b="1" cap="all" dirty="0">
              <a:solidFill>
                <a:srgbClr val="001F3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41398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ppt_x</p:attrName>
                                        </p:attrNameLst>
                                      </p:cBhvr>
                                      <p:tavLst>
                                        <p:tav tm="0">
                                          <p:val>
                                            <p:strVal val="#ppt_x"/>
                                          </p:val>
                                        </p:tav>
                                        <p:tav tm="100000">
                                          <p:val>
                                            <p:strVal val="#ppt_x"/>
                                          </p:val>
                                        </p:tav>
                                      </p:tavLst>
                                    </p:anim>
                                    <p:anim calcmode="lin" valueType="num">
                                      <p:cBhvr>
                                        <p:cTn id="9" dur="2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9050"/>
            <a:ext cx="9144001" cy="5181600"/>
          </a:xfrm>
          <a:prstGeom prst="rect">
            <a:avLst/>
          </a:prstGeom>
        </p:spPr>
      </p:pic>
      <p:sp>
        <p:nvSpPr>
          <p:cNvPr id="4" name="Title 1"/>
          <p:cNvSpPr txBox="1">
            <a:spLocks/>
          </p:cNvSpPr>
          <p:nvPr/>
        </p:nvSpPr>
        <p:spPr>
          <a:xfrm>
            <a:off x="2667000" y="142875"/>
            <a:ext cx="64008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3175">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MISSION TODAY:</a:t>
            </a:r>
            <a:endParaRPr lang="en-US" sz="2400" b="1" dirty="0">
              <a:ln w="3175">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itle 1"/>
          <p:cNvSpPr txBox="1">
            <a:spLocks/>
          </p:cNvSpPr>
          <p:nvPr/>
        </p:nvSpPr>
        <p:spPr>
          <a:xfrm>
            <a:off x="4724400" y="709613"/>
            <a:ext cx="4191000" cy="56673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2400" b="1" dirty="0">
                <a:ln w="3175">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Protect and Preserve</a:t>
            </a:r>
          </a:p>
        </p:txBody>
      </p:sp>
    </p:spTree>
    <p:extLst>
      <p:ext uri="{BB962C8B-B14F-4D97-AF65-F5344CB8AC3E}">
        <p14:creationId xmlns:p14="http://schemas.microsoft.com/office/powerpoint/2010/main" val="293119568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www.navy.mil/management/photodb/photos/160602-N-NU281-230.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4572"/>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76200" y="66675"/>
            <a:ext cx="64008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3175">
                  <a:solidFill>
                    <a:schemeClr val="tx1"/>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MISSION TODAY:</a:t>
            </a:r>
            <a:endParaRPr lang="en-US" sz="2400" b="1" dirty="0">
              <a:ln w="3175">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itle 1"/>
          <p:cNvSpPr txBox="1">
            <a:spLocks/>
          </p:cNvSpPr>
          <p:nvPr/>
        </p:nvSpPr>
        <p:spPr>
          <a:xfrm>
            <a:off x="76200" y="633413"/>
            <a:ext cx="6705600" cy="56673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n w="3175">
                  <a:solidFill>
                    <a:schemeClr val="tx1"/>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Prevent and Deter</a:t>
            </a:r>
          </a:p>
        </p:txBody>
      </p:sp>
    </p:spTree>
    <p:extLst>
      <p:ext uri="{BB962C8B-B14F-4D97-AF65-F5344CB8AC3E}">
        <p14:creationId xmlns:p14="http://schemas.microsoft.com/office/powerpoint/2010/main" val="201593642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71600" y="0"/>
            <a:ext cx="6400800" cy="4144893"/>
          </a:xfrm>
          <a:prstGeom prst="rect">
            <a:avLst/>
          </a:prstGeom>
        </p:spPr>
      </p:pic>
      <p:sp>
        <p:nvSpPr>
          <p:cNvPr id="4" name="Rectangle 3"/>
          <p:cNvSpPr/>
          <p:nvPr/>
        </p:nvSpPr>
        <p:spPr>
          <a:xfrm>
            <a:off x="0" y="2952750"/>
            <a:ext cx="9144000" cy="523220"/>
          </a:xfrm>
          <a:prstGeom prst="rect">
            <a:avLst/>
          </a:prstGeom>
        </p:spPr>
        <p:txBody>
          <a:bodyPr wrap="square">
            <a:spAutoFit/>
          </a:bodyPr>
          <a:lstStyle/>
          <a:p>
            <a:pPr algn="ctr"/>
            <a:r>
              <a:rPr lang="en-US" sz="2800" b="1" cap="all" dirty="0">
                <a:ln w="12700">
                  <a:noFill/>
                  <a:prstDash val="solid"/>
                </a:ln>
                <a:solidFill>
                  <a:srgbClr val="001F31"/>
                </a:solidFill>
                <a:latin typeface="Arial Black" panose="020B0A04020102020204" pitchFamily="34" charset="0"/>
                <a:cs typeface="Arial" panose="020B0604020202020204" pitchFamily="34" charset="0"/>
              </a:rPr>
              <a:t>THE NAVY THE NATION NEEDS</a:t>
            </a:r>
            <a:endParaRPr lang="en-US" sz="2800" b="1" cap="all" dirty="0">
              <a:solidFill>
                <a:srgbClr val="001F3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55040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ppt_x</p:attrName>
                                        </p:attrNameLst>
                                      </p:cBhvr>
                                      <p:tavLst>
                                        <p:tav tm="0">
                                          <p:val>
                                            <p:strVal val="#ppt_x"/>
                                          </p:val>
                                        </p:tav>
                                        <p:tav tm="100000">
                                          <p:val>
                                            <p:strVal val="#ppt_x"/>
                                          </p:val>
                                        </p:tav>
                                      </p:tavLst>
                                    </p:anim>
                                    <p:anim calcmode="lin" valueType="num">
                                      <p:cBhvr>
                                        <p:cTn id="9"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www.navy.mil/management/photodb/photos/161026-N-NT265-380.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76200" y="66675"/>
            <a:ext cx="6324600" cy="6762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3175">
                  <a:solidFill>
                    <a:srgbClr val="000000"/>
                  </a:solid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MISSION TODAY:</a:t>
            </a:r>
            <a:endParaRPr lang="en-US" sz="2400" b="1" dirty="0">
              <a:ln w="3175">
                <a:solidFill>
                  <a:srgbClr val="000000"/>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itle 1"/>
          <p:cNvSpPr txBox="1">
            <a:spLocks/>
          </p:cNvSpPr>
          <p:nvPr/>
        </p:nvSpPr>
        <p:spPr>
          <a:xfrm>
            <a:off x="76200" y="633413"/>
            <a:ext cx="4267200" cy="56673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n w="3175">
                  <a:solidFill>
                    <a:srgbClr val="000000"/>
                  </a:solid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Be Ready to Fight</a:t>
            </a:r>
          </a:p>
        </p:txBody>
      </p:sp>
    </p:spTree>
    <p:extLst>
      <p:ext uri="{BB962C8B-B14F-4D97-AF65-F5344CB8AC3E}">
        <p14:creationId xmlns:p14="http://schemas.microsoft.com/office/powerpoint/2010/main" val="426094633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www.navy.mil/management/photodb/photos/160608-N-EH218-217.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4572"/>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2057400" y="266700"/>
            <a:ext cx="69342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FROM OUR SAILORS</a:t>
            </a:r>
            <a:endParaRPr lang="en-US" sz="40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9" name="Title 1"/>
          <p:cNvSpPr txBox="1">
            <a:spLocks/>
          </p:cNvSpPr>
          <p:nvPr/>
        </p:nvSpPr>
        <p:spPr>
          <a:xfrm>
            <a:off x="-457200" y="-95250"/>
            <a:ext cx="57912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NAVAL POWER…</a:t>
            </a:r>
            <a:endParaRPr lang="en-US" sz="40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601306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http://www.navy.mil/management/photodb/photos/170128-N-KP948-014.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533400" y="4305300"/>
            <a:ext cx="70104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7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OPERATIONAL PATROL</a:t>
            </a:r>
            <a:endParaRPr lang="en-US" sz="37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8" name="Title 1"/>
          <p:cNvSpPr txBox="1">
            <a:spLocks/>
          </p:cNvSpPr>
          <p:nvPr/>
        </p:nvSpPr>
        <p:spPr>
          <a:xfrm>
            <a:off x="990600" y="3943350"/>
            <a:ext cx="76962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SOUDA BAY, GREECE</a:t>
            </a:r>
            <a:endParaRPr lang="en-US" sz="36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43668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81481E-6 L 0.2 4.81481E-6 " pathEditMode="relative" rAng="0" ptsTypes="AA">
                                      <p:cBhvr>
                                        <p:cTn id="6" dur="3000" fill="hold"/>
                                        <p:tgtEl>
                                          <p:spTgt spid="7"/>
                                        </p:tgtEl>
                                        <p:attrNameLst>
                                          <p:attrName>ppt_x</p:attrName>
                                          <p:attrName>ppt_y</p:attrName>
                                        </p:attrNameLst>
                                      </p:cBhvr>
                                      <p:rCtr x="10000" y="0"/>
                                    </p:animMotion>
                                  </p:childTnLst>
                                </p:cTn>
                              </p:par>
                              <p:par>
                                <p:cTn id="7" presetID="35" presetClass="path" presetSubtype="0" accel="50000" decel="50000" fill="hold" grpId="0" nodeType="withEffect">
                                  <p:stCondLst>
                                    <p:cond delay="0"/>
                                  </p:stCondLst>
                                  <p:childTnLst>
                                    <p:animMotion origin="layout" path="M 3.33333E-6 2.59259E-6 L -0.16667 2.59259E-6 " pathEditMode="relative" rAng="0" ptsTypes="AA">
                                      <p:cBhvr>
                                        <p:cTn id="8" dur="3000" fill="hold"/>
                                        <p:tgtEl>
                                          <p:spTgt spid="8"/>
                                        </p:tgtEl>
                                        <p:attrNameLst>
                                          <p:attrName>ppt_x</p:attrName>
                                          <p:attrName>ppt_y</p:attrName>
                                        </p:attrNameLst>
                                      </p:cBhvr>
                                      <p:rCtr x="-83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www.navy.mil/management/photodb/photos/161027-N-JS726-347.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914400" y="4305300"/>
            <a:ext cx="640080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7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MARINE AVIATION ops</a:t>
            </a:r>
            <a:endParaRPr lang="en-US" sz="37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8" name="Title 1"/>
          <p:cNvSpPr txBox="1">
            <a:spLocks/>
          </p:cNvSpPr>
          <p:nvPr/>
        </p:nvSpPr>
        <p:spPr>
          <a:xfrm>
            <a:off x="1524000" y="3943350"/>
            <a:ext cx="76962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EAST CHINA SEA</a:t>
            </a:r>
            <a:endParaRPr lang="en-US" sz="36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86305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81481E-6 L 0.2 4.81481E-6 " pathEditMode="relative" rAng="0" ptsTypes="AA">
                                      <p:cBhvr>
                                        <p:cTn id="6" dur="3000" fill="hold"/>
                                        <p:tgtEl>
                                          <p:spTgt spid="7"/>
                                        </p:tgtEl>
                                        <p:attrNameLst>
                                          <p:attrName>ppt_x</p:attrName>
                                          <p:attrName>ppt_y</p:attrName>
                                        </p:attrNameLst>
                                      </p:cBhvr>
                                      <p:rCtr x="10000" y="0"/>
                                    </p:animMotion>
                                  </p:childTnLst>
                                </p:cTn>
                              </p:par>
                              <p:par>
                                <p:cTn id="7" presetID="35" presetClass="path" presetSubtype="0" accel="50000" decel="50000" fill="hold" grpId="0" nodeType="withEffect">
                                  <p:stCondLst>
                                    <p:cond delay="0"/>
                                  </p:stCondLst>
                                  <p:childTnLst>
                                    <p:animMotion origin="layout" path="M 3.33333E-6 2.59259E-6 L -0.16667 2.59259E-6 " pathEditMode="relative" rAng="0" ptsTypes="AA">
                                      <p:cBhvr>
                                        <p:cTn id="8" dur="3000" fill="hold"/>
                                        <p:tgtEl>
                                          <p:spTgt spid="8"/>
                                        </p:tgtEl>
                                        <p:attrNameLst>
                                          <p:attrName>ppt_x</p:attrName>
                                          <p:attrName>ppt_y</p:attrName>
                                        </p:attrNameLst>
                                      </p:cBhvr>
                                      <p:rCtr x="-83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2" descr="http://www.navy.mil/management/photodb/photos/131021-N-SU274-019.JPG"/>
          <p:cNvPicPr>
            <a:picLocks noChangeAspect="1" noChangeArrowheads="1"/>
          </p:cNvPicPr>
          <p:nvPr/>
        </p:nvPicPr>
        <p:blipFill rotWithShape="1">
          <a:blip r:embed="rId3" cstate="email">
            <a:duotone>
              <a:prstClr val="black"/>
              <a:srgbClr val="D9C3A5">
                <a:tint val="50000"/>
                <a:satMod val="180000"/>
              </a:srgbClr>
            </a:duotone>
            <a:extLst>
              <a:ext uri="{28A0092B-C50C-407E-A947-70E740481C1C}">
                <a14:useLocalDpi xmlns:a14="http://schemas.microsoft.com/office/drawing/2010/main"/>
              </a:ext>
            </a:extLst>
          </a:blip>
          <a:srcRect/>
          <a:stretch/>
        </p:blipFill>
        <p:spPr bwMode="auto">
          <a:xfrm>
            <a:off x="0" y="0"/>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685800" y="342900"/>
            <a:ext cx="7467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ENDURING MISSION</a:t>
            </a:r>
            <a:endParaRPr lang="en-US" sz="36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5" name="Title 1"/>
          <p:cNvSpPr txBox="1">
            <a:spLocks/>
          </p:cNvSpPr>
          <p:nvPr/>
        </p:nvSpPr>
        <p:spPr>
          <a:xfrm>
            <a:off x="-457200" y="-19050"/>
            <a:ext cx="83058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NAVY THE NATION NEEDS</a:t>
            </a:r>
            <a:endParaRPr lang="en-US" sz="36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Title 1"/>
          <p:cNvSpPr txBox="1">
            <a:spLocks/>
          </p:cNvSpPr>
          <p:nvPr/>
        </p:nvSpPr>
        <p:spPr>
          <a:xfrm>
            <a:off x="76200" y="971550"/>
            <a:ext cx="2133600" cy="2943225"/>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10000"/>
              </a:lnSpc>
            </a:pPr>
            <a:r>
              <a:rPr lang="en-US" sz="1400" b="1" i="1" dirty="0">
                <a:ln w="12700">
                  <a:no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“Whereas the depredations committed by the </a:t>
            </a:r>
            <a:r>
              <a:rPr lang="en-US" sz="1400" b="1" i="1" dirty="0" err="1">
                <a:ln w="12700">
                  <a:no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Algerine</a:t>
            </a:r>
            <a:r>
              <a:rPr lang="en-US" sz="1400" b="1" i="1" dirty="0">
                <a:ln w="12700">
                  <a:no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corsairs on the commerce of the United States render it necessary that a naval force should be provided for its protection…”</a:t>
            </a:r>
          </a:p>
          <a:p>
            <a:pPr algn="r">
              <a:lnSpc>
                <a:spcPct val="150000"/>
              </a:lnSpc>
            </a:pPr>
            <a:r>
              <a:rPr lang="en-US" sz="1400" b="1" i="1" dirty="0">
                <a:ln w="12700">
                  <a:no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Naval Act of 1794</a:t>
            </a:r>
          </a:p>
        </p:txBody>
      </p:sp>
    </p:spTree>
    <p:extLst>
      <p:ext uri="{BB962C8B-B14F-4D97-AF65-F5344CB8AC3E}">
        <p14:creationId xmlns:p14="http://schemas.microsoft.com/office/powerpoint/2010/main" val="418256460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3000"/>
                                  </p:stCondLst>
                                  <p:childTnLst>
                                    <p:animEffect transition="out" filter="fade">
                                      <p:cBhvr>
                                        <p:cTn id="6" dur="1500"/>
                                        <p:tgtEl>
                                          <p:spTgt spid="5"/>
                                        </p:tgtEl>
                                      </p:cBhvr>
                                    </p:animEffect>
                                    <p:set>
                                      <p:cBhvr>
                                        <p:cTn id="7" dur="1" fill="hold">
                                          <p:stCondLst>
                                            <p:cond delay="1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3000"/>
                                  </p:stCondLst>
                                  <p:childTnLst>
                                    <p:animEffect transition="out" filter="fade">
                                      <p:cBhvr>
                                        <p:cTn id="9" dur="1500"/>
                                        <p:tgtEl>
                                          <p:spTgt spid="4"/>
                                        </p:tgtEl>
                                      </p:cBhvr>
                                    </p:animEffect>
                                    <p:set>
                                      <p:cBhvr>
                                        <p:cTn id="10" dur="1" fill="hold">
                                          <p:stCondLst>
                                            <p:cond delay="1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127000"/>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0" y="0"/>
            <a:ext cx="9143999" cy="5143500"/>
          </a:xfrm>
          <a:prstGeom prst="rect">
            <a:avLst/>
          </a:prstGeom>
        </p:spPr>
      </p:pic>
      <p:sp>
        <p:nvSpPr>
          <p:cNvPr id="13" name="Title 1"/>
          <p:cNvSpPr txBox="1">
            <a:spLocks/>
          </p:cNvSpPr>
          <p:nvPr/>
        </p:nvSpPr>
        <p:spPr>
          <a:xfrm>
            <a:off x="533400" y="2495550"/>
            <a:ext cx="2514600" cy="2523743"/>
          </a:xfrm>
          <a:prstGeom prst="rect">
            <a:avLst/>
          </a:prstGeom>
          <a:noFill/>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ln w="12700">
                  <a:noFill/>
                  <a:prstDash val="solid"/>
                </a:ln>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26%</a:t>
            </a:r>
          </a:p>
          <a:p>
            <a:r>
              <a:rPr lang="en-US" sz="2100" b="1"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OF U.S. JOBS ARE TIED TO GLOBAL TRADE</a:t>
            </a:r>
          </a:p>
        </p:txBody>
      </p:sp>
      <p:sp>
        <p:nvSpPr>
          <p:cNvPr id="14" name="Title 1"/>
          <p:cNvSpPr txBox="1">
            <a:spLocks/>
          </p:cNvSpPr>
          <p:nvPr/>
        </p:nvSpPr>
        <p:spPr>
          <a:xfrm>
            <a:off x="3314699" y="2495550"/>
            <a:ext cx="2514600" cy="2523743"/>
          </a:xfrm>
          <a:prstGeom prst="rect">
            <a:avLst/>
          </a:prstGeom>
          <a:noFill/>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ln w="12700">
                  <a:noFill/>
                  <a:prstDash val="solid"/>
                </a:ln>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26%</a:t>
            </a:r>
          </a:p>
          <a:p>
            <a:r>
              <a:rPr lang="en-US" sz="2100" b="1"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OF U.S. </a:t>
            </a:r>
            <a:r>
              <a:rPr lang="en-US" sz="2100" b="1" spc="-100"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MANUFACTURING</a:t>
            </a:r>
            <a:r>
              <a:rPr lang="en-US" sz="2100" b="1"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JOBS DEPEND ON EXPORTS</a:t>
            </a:r>
          </a:p>
        </p:txBody>
      </p:sp>
      <p:sp>
        <p:nvSpPr>
          <p:cNvPr id="15" name="Title 1"/>
          <p:cNvSpPr txBox="1">
            <a:spLocks/>
          </p:cNvSpPr>
          <p:nvPr/>
        </p:nvSpPr>
        <p:spPr>
          <a:xfrm>
            <a:off x="6096000" y="2504693"/>
            <a:ext cx="2514600" cy="2514600"/>
          </a:xfrm>
          <a:prstGeom prst="rect">
            <a:avLst/>
          </a:prstGeom>
          <a:noFill/>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ln w="12700">
                  <a:noFill/>
                  <a:prstDash val="solid"/>
                </a:ln>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20%</a:t>
            </a:r>
          </a:p>
          <a:p>
            <a:r>
              <a:rPr lang="en-US" sz="2100" b="1"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OF U.S. AGRICULTURAL PRODUCTS ARE SOLD OVERSEAS</a:t>
            </a:r>
          </a:p>
        </p:txBody>
      </p:sp>
      <p:pic>
        <p:nvPicPr>
          <p:cNvPr id="2054" name="Picture 6" descr="https://www.portoflosangeles.org/newsroom/pola_presskit_photos/Hi_Res/operations/TraPac%20Container%20Terminal.jpg"/>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530352" y="283464"/>
            <a:ext cx="2514600" cy="2130552"/>
          </a:xfrm>
          <a:prstGeom prst="rect">
            <a:avLst/>
          </a:prstGeom>
          <a:noFill/>
          <a:ln w="25400">
            <a:solidFill>
              <a:schemeClr val="bg1"/>
            </a:solidFill>
          </a:ln>
          <a:extLst>
            <a:ext uri="{909E8E84-426E-40DD-AFC4-6F175D3DCCD1}">
              <a14:hiddenFill xmlns:a14="http://schemas.microsoft.com/office/drawing/2010/main">
                <a:solidFill>
                  <a:srgbClr val="FFFFFF"/>
                </a:solidFill>
              </a14:hiddenFill>
            </a:ext>
          </a:extLst>
        </p:spPr>
      </p:pic>
      <p:pic>
        <p:nvPicPr>
          <p:cNvPr id="1026" name="Picture 2" descr="http://ww1.prweb.com/prfiles/2012/07/10/9703393/made%20in%20usa%20tag.jpg"/>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3319272" y="283464"/>
            <a:ext cx="2514600" cy="2130552"/>
          </a:xfrm>
          <a:prstGeom prst="rect">
            <a:avLst/>
          </a:prstGeom>
          <a:noFill/>
          <a:ln w="25400">
            <a:solidFill>
              <a:schemeClr val="bg1"/>
            </a:solidFill>
          </a:ln>
          <a:extLst>
            <a:ext uri="{909E8E84-426E-40DD-AFC4-6F175D3DCCD1}">
              <a14:hiddenFill xmlns:a14="http://schemas.microsoft.com/office/drawing/2010/main">
                <a:solidFill>
                  <a:srgbClr val="FFFFFF"/>
                </a:solidFill>
              </a14:hiddenFill>
            </a:ext>
          </a:extLst>
        </p:spPr>
      </p:pic>
      <p:pic>
        <p:nvPicPr>
          <p:cNvPr id="1028" name="Picture 4" descr="http://images2.laweekly.com/imager/california-supplies-the-nation-with-vegeta/u/original/4221304/vegetable_harvest.jpg"/>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6099048" y="283464"/>
            <a:ext cx="2514600" cy="2130552"/>
          </a:xfrm>
          <a:prstGeom prst="rect">
            <a:avLst/>
          </a:prstGeom>
          <a:noFill/>
          <a:ln w="25400">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64651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fade">
                                      <p:cBhvr>
                                        <p:cTn id="10" dur="500"/>
                                        <p:tgtEl>
                                          <p:spTgt spid="20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127000"/>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0" y="0"/>
            <a:ext cx="9143999" cy="5143500"/>
          </a:xfrm>
          <a:prstGeom prst="rect">
            <a:avLst/>
          </a:prstGeom>
        </p:spPr>
      </p:pic>
      <p:sp>
        <p:nvSpPr>
          <p:cNvPr id="13" name="Title 1"/>
          <p:cNvSpPr txBox="1">
            <a:spLocks/>
          </p:cNvSpPr>
          <p:nvPr/>
        </p:nvSpPr>
        <p:spPr>
          <a:xfrm>
            <a:off x="1676400" y="1267207"/>
            <a:ext cx="2514600" cy="2743200"/>
          </a:xfrm>
          <a:prstGeom prst="rect">
            <a:avLst/>
          </a:prstGeom>
          <a:noFill/>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ln w="12700">
                  <a:noFill/>
                  <a:prstDash val="solid"/>
                </a:ln>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70%</a:t>
            </a:r>
          </a:p>
          <a:p>
            <a:r>
              <a:rPr lang="en-US" sz="2100" b="1"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OF THE EARTH </a:t>
            </a:r>
          </a:p>
          <a:p>
            <a:r>
              <a:rPr lang="en-US" sz="2100" b="1"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IS COVERED </a:t>
            </a:r>
          </a:p>
          <a:p>
            <a:r>
              <a:rPr lang="en-US" sz="2100" b="1"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 WATER</a:t>
            </a:r>
          </a:p>
        </p:txBody>
      </p:sp>
      <p:sp>
        <p:nvSpPr>
          <p:cNvPr id="15" name="Title 1"/>
          <p:cNvSpPr txBox="1">
            <a:spLocks/>
          </p:cNvSpPr>
          <p:nvPr/>
        </p:nvSpPr>
        <p:spPr>
          <a:xfrm>
            <a:off x="4953000" y="1276350"/>
            <a:ext cx="2514600" cy="2743200"/>
          </a:xfrm>
          <a:prstGeom prst="rect">
            <a:avLst/>
          </a:prstGeom>
          <a:noFill/>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ln w="12700">
                  <a:noFill/>
                  <a:prstDash val="solid"/>
                </a:ln>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90%</a:t>
            </a:r>
          </a:p>
          <a:p>
            <a:r>
              <a:rPr lang="en-US" sz="2100" b="1"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OF GLOBAL COMMERCE</a:t>
            </a:r>
          </a:p>
          <a:p>
            <a:r>
              <a:rPr lang="en-US" sz="2100" b="1"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IS CONDUCTED </a:t>
            </a:r>
          </a:p>
          <a:p>
            <a:r>
              <a:rPr lang="en-US" sz="2100" b="1"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BY SEA</a:t>
            </a:r>
          </a:p>
        </p:txBody>
      </p:sp>
    </p:spTree>
    <p:extLst>
      <p:ext uri="{BB962C8B-B14F-4D97-AF65-F5344CB8AC3E}">
        <p14:creationId xmlns:p14="http://schemas.microsoft.com/office/powerpoint/2010/main" val="373070733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navy.mil/management/photodb/photos/100929-N-4281P-100.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2057400" y="266700"/>
            <a:ext cx="69342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FROM THE SEA</a:t>
            </a:r>
            <a:endParaRPr lang="en-US" sz="40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9" name="Title 1"/>
          <p:cNvSpPr txBox="1">
            <a:spLocks/>
          </p:cNvSpPr>
          <p:nvPr/>
        </p:nvSpPr>
        <p:spPr>
          <a:xfrm>
            <a:off x="-457200" y="-95250"/>
            <a:ext cx="57912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NAVAL POWER…</a:t>
            </a:r>
            <a:endParaRPr lang="en-US" sz="40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16939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par>
                          <p:cTn id="8" fill="hold">
                            <p:stCondLst>
                              <p:cond delay="2500"/>
                            </p:stCondLst>
                            <p:childTnLst>
                              <p:par>
                                <p:cTn id="9" presetID="10" presetClass="entr" presetSubtype="0" fill="hold" grpId="0" nodeType="after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navy.mil/management/photodb/photos/160801-O-N0101-110.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4572"/>
            <a:ext cx="9144000" cy="51480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navy.mil/management/photodb/webphoto/web_160831-N-SS202-003.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438150"/>
            <a:ext cx="0" cy="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2057400" y="266700"/>
            <a:ext cx="69342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FROM UNDER THE SEA</a:t>
            </a:r>
            <a:endParaRPr lang="en-US" sz="40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11" name="Title 1"/>
          <p:cNvSpPr txBox="1">
            <a:spLocks/>
          </p:cNvSpPr>
          <p:nvPr/>
        </p:nvSpPr>
        <p:spPr>
          <a:xfrm>
            <a:off x="-457200" y="-95250"/>
            <a:ext cx="57912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NAVAL POWER…</a:t>
            </a:r>
            <a:endParaRPr lang="en-US" sz="40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61579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navy.mil/management/photodb/photos/170215-N-GD109-025.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9144000" cy="514807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2057400" y="266700"/>
            <a:ext cx="69342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cap="all" dirty="0">
                <a:ln w="12700">
                  <a:noFill/>
                  <a:prstDash val="solid"/>
                </a:ln>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FROM THE AIR</a:t>
            </a:r>
            <a:endParaRPr lang="en-US" sz="4000" b="1" cap="all"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sp>
        <p:nvSpPr>
          <p:cNvPr id="9" name="Title 1"/>
          <p:cNvSpPr txBox="1">
            <a:spLocks/>
          </p:cNvSpPr>
          <p:nvPr/>
        </p:nvSpPr>
        <p:spPr>
          <a:xfrm>
            <a:off x="-457200" y="-95250"/>
            <a:ext cx="57912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ln w="12700">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NAVAL POWER…</a:t>
            </a:r>
            <a:endParaRPr lang="en-US" sz="4000" cap="all"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7251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29291</TotalTime>
  <Words>4098</Words>
  <Application>Microsoft Office PowerPoint</Application>
  <PresentationFormat>On-screen Show (16:9)</PresentationFormat>
  <Paragraphs>294</Paragraphs>
  <Slides>33</Slides>
  <Notes>33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NMCI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Katherine A ENS NAVCO</dc:creator>
  <cp:lastModifiedBy>ANGIE MORALES</cp:lastModifiedBy>
  <cp:revision>767</cp:revision>
  <cp:lastPrinted>2018-12-20T16:52:55Z</cp:lastPrinted>
  <dcterms:created xsi:type="dcterms:W3CDTF">2015-06-02T19:59:31Z</dcterms:created>
  <dcterms:modified xsi:type="dcterms:W3CDTF">2023-05-10T00:46:35Z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-468917022</vt:i4>
  </property>
  <property fmtid="{D5CDD505-2E9C-101B-9397-08002B2CF9AE}" pid="3" name="_NewReviewCycle">
    <vt:lpwstr/>
  </property>
  <property fmtid="{D5CDD505-2E9C-101B-9397-08002B2CF9AE}" pid="4" name="_EmailSubject">
    <vt:lpwstr>NNN brief - updated version</vt:lpwstr>
  </property>
  <property fmtid="{D5CDD505-2E9C-101B-9397-08002B2CF9AE}" pid="5" name="_AuthorEmail">
    <vt:lpwstr>seth.clarke@navy.mil</vt:lpwstr>
  </property>
  <property fmtid="{D5CDD505-2E9C-101B-9397-08002B2CF9AE}" pid="6" name="_AuthorEmailDisplayName">
    <vt:lpwstr>Clarke, Seth T LT CHINFO, OI-3</vt:lpwstr>
  </property>
</Properties>
</file>