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1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2" r:id="rId18"/>
    <p:sldId id="353" r:id="rId19"/>
    <p:sldId id="354" r:id="rId20"/>
    <p:sldId id="355" r:id="rId21"/>
    <p:sldId id="356" r:id="rId22"/>
    <p:sldId id="358" r:id="rId23"/>
    <p:sldId id="359" r:id="rId24"/>
    <p:sldId id="357" r:id="rId25"/>
    <p:sldId id="36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ackstein" initials="DS" lastIdx="1" clrIdx="0">
    <p:extLst>
      <p:ext uri="{19B8F6BF-5375-455C-9EA6-DF929625EA0E}">
        <p15:presenceInfo xmlns:p15="http://schemas.microsoft.com/office/powerpoint/2012/main" userId="471b7d073ce33d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3F"/>
    <a:srgbClr val="40403E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231" autoAdjust="0"/>
  </p:normalViewPr>
  <p:slideViewPr>
    <p:cSldViewPr snapToGrid="0">
      <p:cViewPr varScale="1">
        <p:scale>
          <a:sx n="60" d="100"/>
          <a:sy n="60" d="100"/>
        </p:scale>
        <p:origin x="878" y="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82E25-3A2F-4A49-B95D-13EAF5CE16FA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EC504-3C33-4552-9724-41EF302B3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417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D4441-8414-4DE6-B566-F1C07EC6A9A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E22E9-DA88-430E-A84D-AD56BA66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26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60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75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Show the make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5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440" y="6403620"/>
            <a:ext cx="12188825" cy="4572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477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3200"/>
            <a:ext cx="10058400" cy="87122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91734"/>
            <a:ext cx="10575431" cy="4508716"/>
          </a:xfrm>
        </p:spPr>
        <p:txBody>
          <a:bodyPr>
            <a:normAutofit/>
          </a:bodyPr>
          <a:lstStyle>
            <a:lvl1pPr marL="463550" indent="-4635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3200"/>
            </a:lvl1pPr>
            <a:lvl2pPr marL="857250" indent="-393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⁻"/>
              <a:defRPr sz="2800"/>
            </a:lvl2pPr>
            <a:lvl3pPr marL="1198563" indent="-338138"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600"/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07660" y="6443508"/>
            <a:ext cx="67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0FB7F02-B4AE-4211-97BE-C984F8B7EA93}" type="slidenum">
              <a:rPr lang="en-US" smtClean="0">
                <a:solidFill>
                  <a:schemeClr val="tx1"/>
                </a:solidFill>
              </a:rPr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338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C025-50F6-4429-993A-1B3EEC092FAE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E2B4-0FAF-4728-857A-C2DDC9DADC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593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5440" y="6403620"/>
            <a:ext cx="12188825" cy="4572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92891"/>
            <a:ext cx="10058400" cy="9721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36889"/>
            <a:ext cx="10058400" cy="43800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B16CB1-4A42-446C-8D28-5EDCBD0CEB39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04E2B4-0FAF-4728-857A-C2DDC9DADCF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49572" y="134572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887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SzPct val="100000"/>
        <a:buFont typeface="Calibri" panose="020F050202020403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1825" indent="-2936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100000"/>
        <a:buFont typeface="Calibri" panose="020F0502020204030204" pitchFamily="34" charset="0"/>
        <a:buChar char="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100000"/>
        <a:buFont typeface="Calibri" panose="020F050202020403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5267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100000"/>
        <a:buFont typeface="Calibri" panose="020F050202020403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100000"/>
        <a:buFont typeface="Calibri" panose="020F050202020403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041" y="833718"/>
            <a:ext cx="9045222" cy="1921319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A Gentle Introduction to C</a:t>
            </a:r>
            <a:r>
              <a:rPr lang="en-US" sz="4800" dirty="0" smtClean="0"/>
              <a:t>++</a:t>
            </a:r>
            <a:endParaRPr lang="en-US" sz="4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1155" y="4981193"/>
            <a:ext cx="10148712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800" dirty="0" smtClean="0"/>
              <a:t>David Sackstein 				             davids@codeprecise.com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25197" y="6391168"/>
            <a:ext cx="413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do not remove this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8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Memory </a:t>
            </a:r>
            <a:r>
              <a:rPr lang="en-US" dirty="0" smtClean="0">
                <a:solidFill>
                  <a:schemeClr val="tx1"/>
                </a:solidFill>
              </a:rPr>
              <a:t>leak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Complex Resource </a:t>
            </a:r>
            <a:r>
              <a:rPr lang="en-US" dirty="0" smtClean="0">
                <a:solidFill>
                  <a:schemeClr val="tx1"/>
                </a:solidFill>
              </a:rPr>
              <a:t>handling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Error handling is error </a:t>
            </a:r>
            <a:r>
              <a:rPr lang="en-US" dirty="0" smtClean="0">
                <a:solidFill>
                  <a:schemeClr val="tx1"/>
                </a:solidFill>
              </a:rPr>
              <a:t>prone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code is not </a:t>
            </a:r>
            <a:r>
              <a:rPr lang="en-US" dirty="0" smtClean="0">
                <a:solidFill>
                  <a:schemeClr val="tx1"/>
                </a:solidFill>
              </a:rPr>
              <a:t>reusable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Methods are </a:t>
            </a:r>
            <a:r>
              <a:rPr lang="en-US" dirty="0" smtClean="0">
                <a:solidFill>
                  <a:schemeClr val="tx1"/>
                </a:solidFill>
              </a:rPr>
              <a:t>long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It is difficult to isolate </a:t>
            </a:r>
            <a:r>
              <a:rPr lang="en-US" dirty="0" smtClean="0">
                <a:solidFill>
                  <a:schemeClr val="tx1"/>
                </a:solidFill>
              </a:rPr>
              <a:t>bugs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776" y="6433096"/>
            <a:ext cx="241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tag: </a:t>
            </a:r>
            <a:r>
              <a:rPr lang="en-US" dirty="0" smtClean="0">
                <a:solidFill>
                  <a:srgbClr val="FFFF00"/>
                </a:solidFill>
              </a:rPr>
              <a:t>start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8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valgrind using “make val” to find the memory leak.</a:t>
            </a:r>
          </a:p>
          <a:p>
            <a:r>
              <a:rPr lang="en-US" dirty="0" smtClean="0"/>
              <a:t>Fix the memory leak (missing call to Release in main)</a:t>
            </a:r>
          </a:p>
          <a:p>
            <a:r>
              <a:rPr lang="en-US" dirty="0" smtClean="0"/>
              <a:t>First, </a:t>
            </a:r>
            <a:r>
              <a:rPr lang="en-US" dirty="0" smtClean="0"/>
              <a:t>let’s </a:t>
            </a:r>
            <a:r>
              <a:rPr lang="en-US" dirty="0" smtClean="0"/>
              <a:t>move to C++. </a:t>
            </a:r>
            <a:r>
              <a:rPr lang="en-US" dirty="0" smtClean="0"/>
              <a:t> Just </a:t>
            </a:r>
            <a:r>
              <a:rPr lang="en-US" dirty="0" smtClean="0"/>
              <a:t>rename .c to .cpp. </a:t>
            </a:r>
          </a:p>
          <a:p>
            <a:r>
              <a:rPr lang="en-US" dirty="0" smtClean="0"/>
              <a:t>Queue is an object. Extract to a new .cpp and .h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#pragma once</a:t>
            </a:r>
            <a:r>
              <a:rPr lang="en-US" dirty="0" smtClean="0"/>
              <a:t> at top of new header.</a:t>
            </a:r>
          </a:p>
          <a:p>
            <a:pPr lvl="1"/>
            <a:r>
              <a:rPr lang="en-US" dirty="0" smtClean="0"/>
              <a:t>Remove unnecessary headers from new and old files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775" y="6433096"/>
            <a:ext cx="337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tags: </a:t>
            </a:r>
            <a:r>
              <a:rPr lang="en-US" dirty="0">
                <a:solidFill>
                  <a:srgbClr val="FFFF00"/>
                </a:solidFill>
              </a:rPr>
              <a:t>fixed_leak, to_cpp</a:t>
            </a:r>
          </a:p>
        </p:txBody>
      </p:sp>
    </p:spTree>
    <p:extLst>
      <p:ext uri="{BB962C8B-B14F-4D97-AF65-F5344CB8AC3E}">
        <p14:creationId xmlns:p14="http://schemas.microsoft.com/office/powerpoint/2010/main" val="27016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Queue into an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 functions into the Queue struct.</a:t>
            </a:r>
          </a:p>
          <a:p>
            <a:pPr lvl="1"/>
            <a:r>
              <a:rPr lang="en-US" dirty="0" smtClean="0"/>
              <a:t>Delete the first parameter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Queue*</a:t>
            </a:r>
            <a:r>
              <a:rPr lang="en-US" dirty="0" smtClean="0"/>
              <a:t> because it is implicit</a:t>
            </a:r>
          </a:p>
          <a:p>
            <a:pPr lvl="1"/>
            <a:r>
              <a:rPr lang="en-US" dirty="0" smtClean="0"/>
              <a:t>When calling these functions from main, uses the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-&gt;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These functions are now called member functions</a:t>
            </a:r>
          </a:p>
          <a:p>
            <a:r>
              <a:rPr lang="en-US" dirty="0" smtClean="0"/>
              <a:t>Member functions can be defined in the header</a:t>
            </a:r>
          </a:p>
          <a:p>
            <a:r>
              <a:rPr lang="en-US" dirty="0" smtClean="0"/>
              <a:t>Or in the cpp file with the scoping operator like so: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66" y="5387786"/>
            <a:ext cx="7973524" cy="49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4776" y="6433096"/>
            <a:ext cx="241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tag: associate_methods</a:t>
            </a:r>
          </a:p>
        </p:txBody>
      </p:sp>
    </p:spTree>
    <p:extLst>
      <p:ext uri="{BB962C8B-B14F-4D97-AF65-F5344CB8AC3E}">
        <p14:creationId xmlns:p14="http://schemas.microsoft.com/office/powerpoint/2010/main" val="371116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and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CreateQueue becomes the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Its name is the name of the object –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Queue</a:t>
            </a:r>
          </a:p>
          <a:p>
            <a:pPr lvl="2"/>
            <a:r>
              <a:rPr lang="en-US" dirty="0" smtClean="0"/>
              <a:t>Has no return value</a:t>
            </a:r>
          </a:p>
          <a:p>
            <a:r>
              <a:rPr lang="en-US" dirty="0" smtClean="0"/>
              <a:t>DeleteQueue becomes </a:t>
            </a: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destructor</a:t>
            </a:r>
            <a:r>
              <a:rPr lang="en-US" dirty="0" smtClean="0"/>
              <a:t>. </a:t>
            </a:r>
            <a:endParaRPr lang="en-US" dirty="0"/>
          </a:p>
          <a:p>
            <a:pPr lvl="2"/>
            <a:r>
              <a:rPr lang="en-US" dirty="0"/>
              <a:t>Its name is the name of the object </a:t>
            </a:r>
            <a:r>
              <a:rPr lang="en-US" dirty="0" smtClean="0"/>
              <a:t>with a tilda prefix –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~Queue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/>
              <a:t>Has no return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Constructors are always called when the object is created</a:t>
            </a:r>
          </a:p>
          <a:p>
            <a:r>
              <a:rPr lang="en-US" dirty="0" smtClean="0"/>
              <a:t>Destructors are always called with the object is destroyed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776" y="6433096"/>
            <a:ext cx="241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tag: class</a:t>
            </a:r>
          </a:p>
        </p:txBody>
      </p:sp>
    </p:spTree>
    <p:extLst>
      <p:ext uri="{BB962C8B-B14F-4D97-AF65-F5344CB8AC3E}">
        <p14:creationId xmlns:p14="http://schemas.microsoft.com/office/powerpoint/2010/main" val="29906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using 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  <a:ea typeface="+mn-ea"/>
                <a:cs typeface="+mn-cs"/>
              </a:rPr>
              <a:t>private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members (fields and methods) defined after the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private</a:t>
            </a:r>
            <a:r>
              <a:rPr lang="en-US" dirty="0" smtClean="0"/>
              <a:t> keyword are only visible in functions of the class.</a:t>
            </a:r>
          </a:p>
          <a:p>
            <a:r>
              <a:rPr lang="en-US" dirty="0"/>
              <a:t>All members (fields and methods) defined after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public </a:t>
            </a:r>
            <a:r>
              <a:rPr lang="en-US" dirty="0" smtClean="0"/>
              <a:t>keyword </a:t>
            </a:r>
            <a:r>
              <a:rPr lang="en-US" dirty="0"/>
              <a:t>are </a:t>
            </a:r>
            <a:r>
              <a:rPr lang="en-US" dirty="0" smtClean="0"/>
              <a:t>visible to any function.</a:t>
            </a:r>
          </a:p>
          <a:p>
            <a:r>
              <a:rPr lang="en-US" dirty="0" smtClean="0"/>
              <a:t>Members that are defined before either keywords are</a:t>
            </a:r>
          </a:p>
          <a:p>
            <a:pPr lvl="1"/>
            <a:r>
              <a:rPr lang="en-US" dirty="0" smtClean="0"/>
              <a:t>Public in a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struct</a:t>
            </a:r>
          </a:p>
          <a:p>
            <a:pPr lvl="1"/>
            <a:r>
              <a:rPr lang="en-US" dirty="0" smtClean="0"/>
              <a:t>Private in a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class</a:t>
            </a:r>
          </a:p>
          <a:p>
            <a:r>
              <a:rPr lang="en-US" dirty="0" smtClean="0"/>
              <a:t>This is the </a:t>
            </a:r>
            <a:r>
              <a:rPr lang="en-US" u="sng" dirty="0" smtClean="0"/>
              <a:t>only</a:t>
            </a:r>
            <a:r>
              <a:rPr lang="en-US" dirty="0" smtClean="0"/>
              <a:t> difference between a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struct</a:t>
            </a:r>
            <a:r>
              <a:rPr lang="en-US" dirty="0" smtClean="0"/>
              <a:t> and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776" y="6433096"/>
            <a:ext cx="241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tag: </a:t>
            </a:r>
            <a:r>
              <a:rPr lang="en-US" dirty="0" smtClean="0">
                <a:solidFill>
                  <a:srgbClr val="FFFF00"/>
                </a:solidFill>
              </a:rPr>
              <a:t>class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35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Queue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fields should be private</a:t>
            </a:r>
          </a:p>
          <a:p>
            <a:r>
              <a:rPr lang="en-US" dirty="0" smtClean="0"/>
              <a:t>Methods that are used by callers should be public</a:t>
            </a:r>
          </a:p>
          <a:p>
            <a:r>
              <a:rPr lang="en-US" dirty="0" smtClean="0"/>
              <a:t>Others should be private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776" y="6433096"/>
            <a:ext cx="241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tags: class, type_safety</a:t>
            </a:r>
          </a:p>
        </p:txBody>
      </p:sp>
    </p:spTree>
    <p:extLst>
      <p:ext uri="{BB962C8B-B14F-4D97-AF65-F5344CB8AC3E}">
        <p14:creationId xmlns:p14="http://schemas.microsoft.com/office/powerpoint/2010/main" val="3002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Mutex is a Class – Enter RAII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Constructors and Destructors are called deterministically</a:t>
            </a:r>
          </a:p>
          <a:p>
            <a:r>
              <a:rPr lang="en-US" dirty="0" smtClean="0"/>
              <a:t>This is the basis of one of the most powerful C++ patterns:</a:t>
            </a:r>
          </a:p>
          <a:p>
            <a:pPr marL="735013" lvl="2" indent="0">
              <a:buNone/>
            </a:pPr>
            <a:r>
              <a:rPr lang="en-US" sz="3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R - Resource</a:t>
            </a:r>
          </a:p>
          <a:p>
            <a:pPr marL="735013" lvl="2" indent="0">
              <a:buNone/>
            </a:pPr>
            <a:r>
              <a:rPr lang="en-US" sz="3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A - Allocation</a:t>
            </a:r>
          </a:p>
          <a:p>
            <a:pPr marL="735013" lvl="2" indent="0">
              <a:buNone/>
            </a:pPr>
            <a:r>
              <a:rPr lang="en-US" sz="3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 - Is</a:t>
            </a:r>
          </a:p>
          <a:p>
            <a:pPr marL="735013" lvl="2" indent="0">
              <a:buNone/>
            </a:pPr>
            <a:r>
              <a:rPr lang="en-US" sz="32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I - Initialization</a:t>
            </a:r>
          </a:p>
          <a:p>
            <a:r>
              <a:rPr lang="en-US" dirty="0" smtClean="0"/>
              <a:t>We will use this to remove explicit calls to Lock and UnLock</a:t>
            </a:r>
          </a:p>
          <a:p>
            <a:r>
              <a:rPr lang="en-US" dirty="0" smtClean="0"/>
              <a:t>Unlock will be called wherever we return from a function.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776" y="6433096"/>
            <a:ext cx="241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tag: raii_mutex</a:t>
            </a:r>
          </a:p>
        </p:txBody>
      </p:sp>
    </p:spTree>
    <p:extLst>
      <p:ext uri="{BB962C8B-B14F-4D97-AF65-F5344CB8AC3E}">
        <p14:creationId xmlns:p14="http://schemas.microsoft.com/office/powerpoint/2010/main" val="393686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Thread is Also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Calls to pthread can be hidden by making Thread a class</a:t>
            </a:r>
          </a:p>
          <a:p>
            <a:r>
              <a:rPr lang="en-US" dirty="0" smtClean="0"/>
              <a:t>Full Disclosure</a:t>
            </a:r>
          </a:p>
          <a:p>
            <a:pPr lvl="1"/>
            <a:r>
              <a:rPr lang="en-GB" dirty="0" smtClean="0"/>
              <a:t>Though the Thread and Mutex classes simplify this is partly because the error handling has been omitted.</a:t>
            </a:r>
          </a:p>
          <a:p>
            <a:pPr lvl="1"/>
            <a:r>
              <a:rPr lang="en-GB" dirty="0" smtClean="0"/>
              <a:t>In C++ exceptions can be used to make this error handling safe and simple. </a:t>
            </a:r>
          </a:p>
          <a:p>
            <a:pPr lvl="1"/>
            <a:r>
              <a:rPr lang="en-GB" dirty="0" smtClean="0"/>
              <a:t>This is beyond the scope of this presentation.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776" y="6433096"/>
            <a:ext cx="241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tag: thread</a:t>
            </a:r>
          </a:p>
        </p:txBody>
      </p:sp>
    </p:spTree>
    <p:extLst>
      <p:ext uri="{BB962C8B-B14F-4D97-AF65-F5344CB8AC3E}">
        <p14:creationId xmlns:p14="http://schemas.microsoft.com/office/powerpoint/2010/main" val="426814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is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First let’s extract the IsPassed() method</a:t>
            </a:r>
          </a:p>
          <a:p>
            <a:r>
              <a:rPr lang="en-GB" dirty="0" smtClean="0"/>
              <a:t>Then create the Test class.</a:t>
            </a:r>
          </a:p>
          <a:p>
            <a:r>
              <a:rPr lang="en-GB" dirty="0" smtClean="0"/>
              <a:t>Note: (out of scope)</a:t>
            </a:r>
          </a:p>
          <a:p>
            <a:pPr lvl="1"/>
            <a:r>
              <a:rPr lang="en-GB" dirty="0" smtClean="0"/>
              <a:t>It is not possible to a pointer to a class method in the same way as we pass a pointer to a C method.</a:t>
            </a:r>
          </a:p>
          <a:p>
            <a:pPr lvl="1"/>
            <a:r>
              <a:rPr lang="en-GB" dirty="0" smtClean="0"/>
              <a:t>In this case ProducerMethod, ConsumerMethod, need to be passed to the Thread object.</a:t>
            </a:r>
          </a:p>
          <a:p>
            <a:pPr lvl="1"/>
            <a:r>
              <a:rPr lang="en-GB" dirty="0" smtClean="0"/>
              <a:t>The technique is to define a </a:t>
            </a:r>
            <a:r>
              <a:rPr lang="en-GB" dirty="0" smtClean="0">
                <a:solidFill>
                  <a:srgbClr val="00B0F0"/>
                </a:solidFill>
              </a:rPr>
              <a:t>static</a:t>
            </a:r>
            <a:r>
              <a:rPr lang="en-GB" dirty="0" smtClean="0"/>
              <a:t> function.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4776" y="6433096"/>
            <a:ext cx="241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tag: Test_is_a_class</a:t>
            </a:r>
          </a:p>
        </p:txBody>
      </p:sp>
    </p:spTree>
    <p:extLst>
      <p:ext uri="{BB962C8B-B14F-4D97-AF65-F5344CB8AC3E}">
        <p14:creationId xmlns:p14="http://schemas.microsoft.com/office/powerpoint/2010/main" val="21698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can have other classes as fields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rules of </a:t>
            </a:r>
            <a:r>
              <a:rPr lang="en-US" dirty="0" smtClean="0"/>
              <a:t>construction and destruction are simple</a:t>
            </a:r>
          </a:p>
          <a:p>
            <a:pPr lvl="1"/>
            <a:r>
              <a:rPr lang="en-US" dirty="0" smtClean="0"/>
              <a:t>The constructors of members are callled automatically before the constructor of the parent is called.</a:t>
            </a:r>
          </a:p>
          <a:p>
            <a:pPr lvl="1"/>
            <a:r>
              <a:rPr lang="en-US" dirty="0" smtClean="0"/>
              <a:t>The destructors of members are called automatically after the destructor of the parent is called.</a:t>
            </a:r>
            <a:endParaRPr lang="en-US" dirty="0"/>
          </a:p>
          <a:p>
            <a:r>
              <a:rPr lang="en-US" dirty="0" smtClean="0"/>
              <a:t>Members should be initialized in the member initialization list.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4776" y="6433096"/>
            <a:ext cx="241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tag: </a:t>
            </a:r>
            <a:r>
              <a:rPr lang="en-US" dirty="0" smtClean="0">
                <a:solidFill>
                  <a:srgbClr val="FFFF00"/>
                </a:solidFill>
              </a:rPr>
              <a:t>composition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68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Object Oriented Programming?</a:t>
            </a:r>
          </a:p>
          <a:p>
            <a:r>
              <a:rPr lang="en-US" dirty="0" smtClean="0"/>
              <a:t>What’s in it for us?</a:t>
            </a:r>
          </a:p>
          <a:p>
            <a:r>
              <a:rPr lang="en-US" dirty="0" smtClean="0"/>
              <a:t>C++ makes OOP easier</a:t>
            </a:r>
          </a:p>
          <a:p>
            <a:r>
              <a:rPr lang="en-US" dirty="0" smtClean="0"/>
              <a:t>Other benefits of C++</a:t>
            </a:r>
          </a:p>
          <a:p>
            <a:r>
              <a:rPr lang="en-US" dirty="0" smtClean="0"/>
              <a:t>Migrating gently to C++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And what about performance?</a:t>
            </a:r>
          </a:p>
          <a:p>
            <a:r>
              <a:rPr lang="en-US" dirty="0" smtClean="0"/>
              <a:t>Questions and Summary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9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We Resolved Those 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Memory leak </a:t>
            </a:r>
            <a:r>
              <a:rPr lang="en-US" dirty="0" smtClean="0">
                <a:solidFill>
                  <a:srgbClr val="00B0F0"/>
                </a:solidFill>
              </a:rPr>
              <a:t>=&gt; No need to call Release explicitly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Complex Resource </a:t>
            </a:r>
            <a:r>
              <a:rPr lang="en-US" dirty="0">
                <a:solidFill>
                  <a:schemeClr val="tx1"/>
                </a:solidFill>
              </a:rPr>
              <a:t>handling </a:t>
            </a:r>
            <a:r>
              <a:rPr lang="en-US" dirty="0" smtClean="0">
                <a:solidFill>
                  <a:srgbClr val="00B0F0"/>
                </a:solidFill>
              </a:rPr>
              <a:t>=&gt; Constructors and Destructors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Error handling is error prone </a:t>
            </a:r>
            <a:r>
              <a:rPr lang="en-US" dirty="0" smtClean="0">
                <a:solidFill>
                  <a:srgbClr val="00B0F0"/>
                </a:solidFill>
              </a:rPr>
              <a:t>=&gt; Use exceptions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code is not reusable </a:t>
            </a:r>
            <a:r>
              <a:rPr lang="en-US" dirty="0" smtClean="0">
                <a:solidFill>
                  <a:srgbClr val="00B0F0"/>
                </a:solidFill>
              </a:rPr>
              <a:t>=&gt; Components are modular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Methods are long </a:t>
            </a:r>
            <a:r>
              <a:rPr lang="en-US" dirty="0" smtClean="0">
                <a:solidFill>
                  <a:srgbClr val="00B0F0"/>
                </a:solidFill>
              </a:rPr>
              <a:t>=&gt; Methods are short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is difficult to isolate </a:t>
            </a:r>
            <a:r>
              <a:rPr lang="en-US" dirty="0" smtClean="0">
                <a:solidFill>
                  <a:schemeClr val="tx1"/>
                </a:solidFill>
              </a:rPr>
              <a:t>bugs </a:t>
            </a:r>
            <a:r>
              <a:rPr lang="en-US" dirty="0" smtClean="0">
                <a:solidFill>
                  <a:srgbClr val="00B0F0"/>
                </a:solidFill>
              </a:rPr>
              <a:t>=&gt; Classes are testable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1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 what about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move to C++ has no significant impact on performance.</a:t>
            </a:r>
          </a:p>
          <a:p>
            <a:r>
              <a:rPr lang="en-US" dirty="0" smtClean="0"/>
              <a:t>We can demonstrate this in two number of ways.</a:t>
            </a:r>
          </a:p>
          <a:p>
            <a:pPr lvl="1"/>
            <a:r>
              <a:rPr lang="en-US" dirty="0" smtClean="0"/>
              <a:t>We will look at assembly code before and after using Compiler Explorer</a:t>
            </a:r>
          </a:p>
          <a:p>
            <a:pPr lvl="1"/>
            <a:r>
              <a:rPr lang="en-US" dirty="0" smtClean="0"/>
              <a:t>We will compare performance tests on the original and converted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Compiler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https://godbolt.org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/>
              <a:t> 1. InlineForConstant.txt</a:t>
            </a:r>
          </a:p>
          <a:p>
            <a:r>
              <a:rPr lang="en-US" dirty="0"/>
              <a:t> 2. Factorial.txt</a:t>
            </a:r>
          </a:p>
          <a:p>
            <a:r>
              <a:rPr lang="en-US" dirty="0"/>
              <a:t> 3. FactorialOfConstant.txt</a:t>
            </a:r>
          </a:p>
          <a:p>
            <a:r>
              <a:rPr lang="en-US" dirty="0"/>
              <a:t> 4. SumOfSeries.txt</a:t>
            </a:r>
          </a:p>
          <a:p>
            <a:r>
              <a:rPr lang="en-US" dirty="0"/>
              <a:t> 5. C++ vs C.txt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27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performance of C and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</a:t>
            </a:r>
            <a:r>
              <a:rPr lang="en-US" dirty="0" smtClean="0"/>
              <a:t>ComparePerformance folder</a:t>
            </a:r>
          </a:p>
          <a:p>
            <a:r>
              <a:rPr lang="en-US" dirty="0" smtClean="0"/>
              <a:t>The code compares the performance of </a:t>
            </a:r>
          </a:p>
          <a:p>
            <a:pPr lvl="1"/>
            <a:r>
              <a:rPr lang="en-US" dirty="0" smtClean="0"/>
              <a:t>Queue we wrote in C.</a:t>
            </a:r>
          </a:p>
          <a:p>
            <a:pPr lvl="1"/>
            <a:r>
              <a:rPr lang="en-US" dirty="0" smtClean="0"/>
              <a:t>The converted version in C++.</a:t>
            </a:r>
          </a:p>
          <a:p>
            <a:r>
              <a:rPr lang="en-US" dirty="0" smtClean="0"/>
              <a:t>The performance is </a:t>
            </a:r>
          </a:p>
          <a:p>
            <a:pPr lvl="1"/>
            <a:r>
              <a:rPr lang="en-US" dirty="0" smtClean="0"/>
              <a:t>The same on Linux</a:t>
            </a:r>
          </a:p>
          <a:p>
            <a:pPr lvl="1"/>
            <a:r>
              <a:rPr lang="en-US" dirty="0" smtClean="0"/>
              <a:t>On Windows C++ is faster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69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Object Oriented Programming?</a:t>
            </a:r>
          </a:p>
          <a:p>
            <a:r>
              <a:rPr lang="en-US" dirty="0" smtClean="0"/>
              <a:t>What’s in it for us?</a:t>
            </a:r>
          </a:p>
          <a:p>
            <a:r>
              <a:rPr lang="en-US" dirty="0" smtClean="0"/>
              <a:t>C++ makes OOP easier</a:t>
            </a:r>
          </a:p>
          <a:p>
            <a:r>
              <a:rPr lang="en-US" dirty="0" smtClean="0"/>
              <a:t>Other benefits of C++</a:t>
            </a:r>
          </a:p>
          <a:p>
            <a:r>
              <a:rPr lang="en-US" dirty="0" smtClean="0"/>
              <a:t>Migrating gently to C++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And what about performance?</a:t>
            </a:r>
          </a:p>
          <a:p>
            <a:r>
              <a:rPr lang="en-US" dirty="0" smtClean="0"/>
              <a:t>Questions and Summary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9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244" y="1582769"/>
            <a:ext cx="10575431" cy="45087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Clearly define what a component does AND</a:t>
            </a:r>
          </a:p>
          <a:p>
            <a:pPr lvl="1"/>
            <a:r>
              <a:rPr lang="en-US" dirty="0" smtClean="0"/>
              <a:t>Completely hide how it does it.</a:t>
            </a:r>
          </a:p>
          <a:p>
            <a:r>
              <a:rPr lang="en-US" dirty="0" smtClean="0"/>
              <a:t>Associating behavior with state </a:t>
            </a:r>
          </a:p>
          <a:p>
            <a:pPr lvl="1"/>
            <a:r>
              <a:rPr lang="en-US" dirty="0" smtClean="0"/>
              <a:t>This creates a “logical object”</a:t>
            </a:r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Polymorphism – supports encapsulation</a:t>
            </a:r>
          </a:p>
          <a:p>
            <a:pPr lvl="1"/>
            <a:r>
              <a:rPr lang="en-US" dirty="0" smtClean="0"/>
              <a:t>Composition – simplifies </a:t>
            </a:r>
            <a:r>
              <a:rPr lang="en-US" dirty="0" smtClean="0"/>
              <a:t>the construction of complex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7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in it for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Simplifies building and understanding large systems</a:t>
            </a:r>
          </a:p>
          <a:p>
            <a:r>
              <a:rPr lang="en-US" dirty="0" smtClean="0"/>
              <a:t>Enables testing of each component</a:t>
            </a:r>
          </a:p>
          <a:p>
            <a:r>
              <a:rPr lang="en-US" dirty="0" smtClean="0"/>
              <a:t>Reduces dependencies making troubleshooting easier</a:t>
            </a:r>
          </a:p>
          <a:p>
            <a:r>
              <a:rPr lang="en-US" dirty="0" smtClean="0"/>
              <a:t>Encourages component reuse</a:t>
            </a:r>
          </a:p>
          <a:p>
            <a:r>
              <a:rPr lang="en-US" dirty="0" smtClean="0"/>
              <a:t>Makes it easier to develop in 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1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C++ makes OOP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Encapsulation:</a:t>
            </a:r>
          </a:p>
          <a:p>
            <a:pPr lvl="1"/>
            <a:r>
              <a:rPr lang="en-US" smtClean="0"/>
              <a:t>private and public keywords differentiate between what and how</a:t>
            </a:r>
          </a:p>
          <a:p>
            <a:pPr lvl="1"/>
            <a:r>
              <a:rPr lang="en-US" smtClean="0"/>
              <a:t>polymorphism hides the implementation of methods</a:t>
            </a:r>
          </a:p>
          <a:p>
            <a:r>
              <a:rPr lang="en-US" smtClean="0"/>
              <a:t>Association of methods and state</a:t>
            </a:r>
          </a:p>
          <a:p>
            <a:pPr lvl="1"/>
            <a:r>
              <a:rPr lang="en-US" smtClean="0"/>
              <a:t>Provides a simpler syntax</a:t>
            </a:r>
          </a:p>
          <a:p>
            <a:pPr lvl="1"/>
            <a:r>
              <a:rPr lang="en-US" smtClean="0"/>
              <a:t>No need to use the -&gt; operator to access the state in the methods</a:t>
            </a:r>
          </a:p>
          <a:p>
            <a:pPr lvl="1"/>
            <a:r>
              <a:rPr lang="en-US" smtClean="0"/>
              <a:t>No need to pass a pointer to the data as an argument.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5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benefits of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Constructors and destructors</a:t>
            </a:r>
          </a:p>
          <a:p>
            <a:pPr lvl="1"/>
            <a:r>
              <a:rPr lang="en-US" dirty="0" smtClean="0"/>
              <a:t>Simplify </a:t>
            </a:r>
            <a:r>
              <a:rPr lang="en-US" dirty="0" smtClean="0"/>
              <a:t>object construction and destruction.</a:t>
            </a:r>
          </a:p>
          <a:p>
            <a:pPr lvl="1"/>
            <a:r>
              <a:rPr lang="en-US" dirty="0" smtClean="0"/>
              <a:t>Guarantee </a:t>
            </a:r>
            <a:r>
              <a:rPr lang="en-US" dirty="0" smtClean="0"/>
              <a:t>proper initialization and release of resources.</a:t>
            </a:r>
          </a:p>
          <a:p>
            <a:pPr lvl="1"/>
            <a:r>
              <a:rPr lang="en-US" dirty="0" smtClean="0"/>
              <a:t>Reduce the chances of a memory (and other) leaks.</a:t>
            </a:r>
          </a:p>
          <a:p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“Perfect” </a:t>
            </a:r>
            <a:r>
              <a:rPr lang="en-US" dirty="0" smtClean="0"/>
              <a:t>encapsulation</a:t>
            </a:r>
          </a:p>
          <a:p>
            <a:r>
              <a:rPr lang="en-US" dirty="0" smtClean="0"/>
              <a:t>Stronger Type Enforcement</a:t>
            </a:r>
          </a:p>
          <a:p>
            <a:pPr lvl="1"/>
            <a:r>
              <a:rPr lang="en-US" dirty="0" smtClean="0"/>
              <a:t>Prevents common type mismatch errors</a:t>
            </a:r>
          </a:p>
        </p:txBody>
      </p:sp>
    </p:spTree>
    <p:extLst>
      <p:ext uri="{BB962C8B-B14F-4D97-AF65-F5344CB8AC3E}">
        <p14:creationId xmlns:p14="http://schemas.microsoft.com/office/powerpoint/2010/main" val="277582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Migrating Gently to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C++ is large. Migrate gradually.</a:t>
            </a:r>
          </a:p>
          <a:p>
            <a:r>
              <a:rPr lang="en-US" dirty="0" smtClean="0"/>
              <a:t>C++ </a:t>
            </a:r>
            <a:r>
              <a:rPr lang="en-US" dirty="0" smtClean="0"/>
              <a:t>can call C global functions (if marked as extern “C”)</a:t>
            </a:r>
            <a:endParaRPr lang="en-US" dirty="0" smtClean="0"/>
          </a:p>
          <a:p>
            <a:r>
              <a:rPr lang="en-US" dirty="0" smtClean="0"/>
              <a:t>C can call C++ global functions (if marked </a:t>
            </a:r>
            <a:r>
              <a:rPr lang="en-US" dirty="0"/>
              <a:t>as extern “C”)</a:t>
            </a:r>
          </a:p>
          <a:p>
            <a:r>
              <a:rPr lang="en-US" dirty="0" smtClean="0"/>
              <a:t>There </a:t>
            </a:r>
            <a:r>
              <a:rPr lang="en-US" dirty="0" smtClean="0"/>
              <a:t>are many parts to the language. Take the ones you like.</a:t>
            </a:r>
          </a:p>
          <a:p>
            <a:r>
              <a:rPr lang="en-US" dirty="0" smtClean="0"/>
              <a:t>Recommended first steps:</a:t>
            </a:r>
          </a:p>
          <a:p>
            <a:pPr lvl="1"/>
            <a:r>
              <a:rPr lang="en-US" dirty="0" smtClean="0"/>
              <a:t>Upgrade to a C++ compiler (C++ compilers compile C too)</a:t>
            </a:r>
          </a:p>
          <a:p>
            <a:pPr lvl="1"/>
            <a:r>
              <a:rPr lang="en-US" dirty="0" smtClean="0"/>
              <a:t>Identify a struct and related functions.</a:t>
            </a:r>
          </a:p>
          <a:p>
            <a:pPr lvl="1"/>
            <a:r>
              <a:rPr lang="en-US" dirty="0" smtClean="0"/>
              <a:t>Convert to a class (place functions inside the struct).</a:t>
            </a:r>
          </a:p>
          <a:p>
            <a:pPr lvl="1"/>
            <a:r>
              <a:rPr lang="en-US" dirty="0" smtClean="0"/>
              <a:t>Add a constructor and a </a:t>
            </a:r>
            <a:r>
              <a:rPr lang="en-US" dirty="0" smtClean="0"/>
              <a:t>destructor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344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Refactoring from C to C++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In this example we will refactor a project from C to C++</a:t>
            </a:r>
          </a:p>
          <a:p>
            <a:r>
              <a:rPr lang="en-US" sz="2800" dirty="0">
                <a:solidFill>
                  <a:schemeClr val="tx1"/>
                </a:solidFill>
              </a:rPr>
              <a:t>You can download the source </a:t>
            </a:r>
            <a:r>
              <a:rPr lang="en-US" sz="2800" dirty="0" smtClean="0">
                <a:solidFill>
                  <a:schemeClr val="tx1"/>
                </a:solidFill>
              </a:rPr>
              <a:t>from the “</a:t>
            </a:r>
            <a:r>
              <a:rPr lang="en-US" sz="2800" dirty="0">
                <a:solidFill>
                  <a:srgbClr val="FFFF00"/>
                </a:solidFill>
              </a:rPr>
              <a:t>Walkthrough</a:t>
            </a:r>
            <a:r>
              <a:rPr lang="en-US" sz="2800" dirty="0" smtClean="0">
                <a:solidFill>
                  <a:schemeClr val="tx1"/>
                </a:solidFill>
              </a:rPr>
              <a:t>” folder in: </a:t>
            </a: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sz="2800" dirty="0" smtClean="0">
                <a:solidFill>
                  <a:srgbClr val="FFFF00"/>
                </a:solidFill>
              </a:rPr>
              <a:t>https</a:t>
            </a:r>
            <a:r>
              <a:rPr lang="en-US" sz="2800" dirty="0">
                <a:solidFill>
                  <a:srgbClr val="FFFF00"/>
                </a:solidFill>
              </a:rPr>
              <a:t>://github.com/codeprecise/a-gentle-introduction-to-cpp.git</a:t>
            </a:r>
            <a:endParaRPr lang="en-US" dirty="0">
              <a:solidFill>
                <a:srgbClr val="FFFF00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Each the stage of the refactoring is a commit marked with a tag.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The tag appears on the footer of the </a:t>
            </a:r>
            <a:r>
              <a:rPr lang="en-US" sz="2800" dirty="0" smtClean="0">
                <a:solidFill>
                  <a:schemeClr val="tx1"/>
                </a:solidFill>
              </a:rPr>
              <a:t>following slides.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3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Producer Consumer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producer fills a queue with integers from 0 to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size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Two identitical consumers empty the queue.</a:t>
            </a:r>
          </a:p>
          <a:p>
            <a:pPr lvl="1"/>
            <a:r>
              <a:rPr lang="en-US" dirty="0" smtClean="0"/>
              <a:t>Even integers are placed in a queue of evens.</a:t>
            </a:r>
          </a:p>
          <a:p>
            <a:pPr lvl="1"/>
            <a:r>
              <a:rPr lang="en-US" dirty="0" smtClean="0"/>
              <a:t>Odd integers are placed in a queue of odds.</a:t>
            </a:r>
          </a:p>
          <a:p>
            <a:r>
              <a:rPr lang="en-US" dirty="0" smtClean="0"/>
              <a:t>The test verifies that:</a:t>
            </a:r>
          </a:p>
          <a:p>
            <a:pPr lvl="1"/>
            <a:r>
              <a:rPr lang="en-US" dirty="0" smtClean="0"/>
              <a:t>The evens and odds both contain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size/2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The sum of values in destination queues is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size * (size-1)/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776" y="6433096"/>
            <a:ext cx="241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tag: start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30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4924</TotalTime>
  <Words>1231</Words>
  <Application>Microsoft Office PowerPoint</Application>
  <PresentationFormat>Widescreen</PresentationFormat>
  <Paragraphs>192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Retrospect</vt:lpstr>
      <vt:lpstr>   A Gentle Introduction to C++</vt:lpstr>
      <vt:lpstr>Agenda</vt:lpstr>
      <vt:lpstr>Object Oriented Programming</vt:lpstr>
      <vt:lpstr>What’s in it for us?</vt:lpstr>
      <vt:lpstr>C++ makes OOP easier</vt:lpstr>
      <vt:lpstr>Other benefits of C++</vt:lpstr>
      <vt:lpstr>Migrating Gently to C++</vt:lpstr>
      <vt:lpstr>Example: Refactoring from C to C++</vt:lpstr>
      <vt:lpstr>The Producer Consumer Example</vt:lpstr>
      <vt:lpstr>Problems with the Code</vt:lpstr>
      <vt:lpstr>Fixing the Code</vt:lpstr>
      <vt:lpstr>Make Queue into an Object </vt:lpstr>
      <vt:lpstr>Constructors and Destructors</vt:lpstr>
      <vt:lpstr>Encapsulation using private</vt:lpstr>
      <vt:lpstr>Making Queue a Class</vt:lpstr>
      <vt:lpstr>Mutex is a Class – Enter RAII</vt:lpstr>
      <vt:lpstr>A Thread is Also a Class</vt:lpstr>
      <vt:lpstr>Test is a Class</vt:lpstr>
      <vt:lpstr>Composition of Classes</vt:lpstr>
      <vt:lpstr>Have We Resolved Those Problems?</vt:lpstr>
      <vt:lpstr>And what about performance?</vt:lpstr>
      <vt:lpstr>Using Compiler Explorer</vt:lpstr>
      <vt:lpstr>Compare performance of C and C++</vt:lpstr>
      <vt:lpstr>Questions?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Sackstein</dc:creator>
  <cp:lastModifiedBy>David Sackstein</cp:lastModifiedBy>
  <cp:revision>929</cp:revision>
  <dcterms:created xsi:type="dcterms:W3CDTF">2015-04-21T01:52:10Z</dcterms:created>
  <dcterms:modified xsi:type="dcterms:W3CDTF">2019-06-11T00:04:26Z</dcterms:modified>
</cp:coreProperties>
</file>