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74" r:id="rId13"/>
    <p:sldId id="261" r:id="rId14"/>
    <p:sldId id="268" r:id="rId15"/>
    <p:sldId id="269" r:id="rId16"/>
    <p:sldId id="275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80" y="1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9600" y="359898"/>
            <a:ext cx="822960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9600" y="1850064"/>
            <a:ext cx="8229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09800"/>
            <a:ext cx="70866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676275"/>
            <a:ext cx="70866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215954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9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4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324088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92242" y="6285497"/>
            <a:ext cx="2133600" cy="476250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25842" y="6285497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5124490" y="6285497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accent6">
              <a:lumMod val="75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6">
            <a:lumMod val="60000"/>
            <a:lumOff val="40000"/>
          </a:schemeClr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2">
            <a:lumMod val="75000"/>
          </a:schemeClr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aset.com/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harbor.com/" TargetMode="External"/><Relationship Id="rId4" Type="http://schemas.openxmlformats.org/officeDocument/2006/relationships/hyperlink" Target="http://repositoryhosting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gitcasts.com/" TargetMode="External"/><Relationship Id="rId3" Type="http://schemas.openxmlformats.org/officeDocument/2006/relationships/hyperlink" Target="http://whygitisbetterthanx.com/" TargetMode="External"/><Relationship Id="rId7" Type="http://schemas.openxmlformats.org/officeDocument/2006/relationships/hyperlink" Target="https://git.wiki.kernel.org/index.php/GitDocumentation" TargetMode="External"/><Relationship Id="rId2" Type="http://schemas.openxmlformats.org/officeDocument/2006/relationships/hyperlink" Target="http://progit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get.com/extend/effectively-using-git-with-subversion/" TargetMode="External"/><Relationship Id="rId5" Type="http://schemas.openxmlformats.org/officeDocument/2006/relationships/hyperlink" Target="http://andy.delcambre.com/2008/03/04/git-svn-workflow.html" TargetMode="External"/><Relationship Id="rId4" Type="http://schemas.openxmlformats.org/officeDocument/2006/relationships/hyperlink" Target="http://www.kernel.org/pub/software/scm/git/docs/everyday.html" TargetMode="External"/><Relationship Id="rId9" Type="http://schemas.openxmlformats.org/officeDocument/2006/relationships/hyperlink" Target="http://gitimmersion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u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hygitisbetterthanx.com/" TargetMode="External"/><Relationship Id="rId2" Type="http://schemas.openxmlformats.org/officeDocument/2006/relationships/hyperlink" Target="http://whygitisbettertha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licio.us/blogs/krzysztof_kozmic/archive/2011/01/26/git-tooling-for-net-developers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gaom.com/apple/using-git-with-os-x-6-tools-to-get-you-up-and-run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50064"/>
            <a:ext cx="8229600" cy="12741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richard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cirerol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http://spkr8.com/t/5760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rebase	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remote add</a:t>
            </a:r>
          </a:p>
          <a:p>
            <a:pPr marL="82296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git</a:t>
            </a:r>
            <a:r>
              <a:rPr lang="en-US" dirty="0" smtClean="0"/>
              <a:t> checkout –b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* </a:t>
            </a: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merge</a:t>
            </a:r>
          </a:p>
          <a:p>
            <a:pPr marL="82296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push</a:t>
            </a: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3048000" y="3200400"/>
            <a:ext cx="8382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repository</a:t>
            </a:r>
          </a:p>
          <a:p>
            <a:r>
              <a:rPr lang="en-US" dirty="0" smtClean="0"/>
              <a:t>make some changes</a:t>
            </a:r>
          </a:p>
          <a:p>
            <a:r>
              <a:rPr lang="en-US" dirty="0" smtClean="0"/>
              <a:t>commit and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git-svn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why?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cheap local branching</a:t>
            </a:r>
          </a:p>
          <a:p>
            <a:pPr marL="356616" lvl="1" indent="0" fontAlgn="base">
              <a:buNone/>
            </a:pPr>
            <a:r>
              <a:rPr lang="en-US" strike="sngStrike" dirty="0">
                <a:solidFill>
                  <a:schemeClr val="tx2"/>
                </a:solidFill>
              </a:rPr>
              <a:t>everything is local</a:t>
            </a:r>
          </a:p>
          <a:p>
            <a:pPr marL="356616" lvl="1" indent="0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git</a:t>
            </a:r>
            <a:r>
              <a:rPr lang="en-US" dirty="0">
                <a:solidFill>
                  <a:schemeClr val="tx2"/>
                </a:solidFill>
              </a:rPr>
              <a:t> is fast</a:t>
            </a:r>
          </a:p>
          <a:p>
            <a:pPr marL="356616" lvl="1" indent="0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git</a:t>
            </a:r>
            <a:r>
              <a:rPr lang="en-US" dirty="0">
                <a:solidFill>
                  <a:schemeClr val="tx2"/>
                </a:solidFill>
              </a:rPr>
              <a:t> is small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the staging area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distributed</a:t>
            </a:r>
          </a:p>
          <a:p>
            <a:pPr marL="356616" lvl="1" indent="0" fontAlgn="base">
              <a:buNone/>
            </a:pPr>
            <a:r>
              <a:rPr lang="en-US" strike="sngStrike" dirty="0">
                <a:solidFill>
                  <a:schemeClr val="tx2"/>
                </a:solidFill>
              </a:rPr>
              <a:t>any workflow</a:t>
            </a:r>
          </a:p>
          <a:p>
            <a:pPr marL="356616" lvl="1" indent="0" fontAlgn="base">
              <a:buNone/>
            </a:pPr>
            <a:r>
              <a:rPr lang="en-US" strike="sngStrike" dirty="0" err="1">
                <a:solidFill>
                  <a:schemeClr val="tx2"/>
                </a:solidFill>
              </a:rPr>
              <a:t>github</a:t>
            </a:r>
            <a:endParaRPr lang="en-US" strike="sngStrike" dirty="0">
              <a:solidFill>
                <a:schemeClr val="tx2"/>
              </a:solidFill>
            </a:endParaRP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easy to </a:t>
            </a:r>
            <a:r>
              <a:rPr lang="en-US" dirty="0" smtClean="0">
                <a:solidFill>
                  <a:schemeClr val="tx2"/>
                </a:solidFill>
              </a:rPr>
              <a:t>learn</a:t>
            </a:r>
          </a:p>
          <a:p>
            <a:pPr marL="356616" lvl="1" indent="0" fontAlgn="base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356616" lvl="1" indent="0" fontAlgn="base"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379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git-svn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clone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fetch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rebase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</a:t>
            </a:r>
            <a:r>
              <a:rPr lang="en-US" dirty="0" err="1" smtClean="0"/>
              <a:t>dcommit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 err="1" smtClean="0"/>
              <a:t>git-svn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fetch  -r</a:t>
            </a:r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-b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rebase -i</a:t>
            </a:r>
          </a:p>
          <a:p>
            <a:pPr marL="82296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svn</a:t>
            </a:r>
            <a:r>
              <a:rPr lang="en-US" dirty="0"/>
              <a:t> </a:t>
            </a:r>
            <a:r>
              <a:rPr lang="en-US" dirty="0" err="1"/>
              <a:t>dcommit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5105400"/>
            <a:ext cx="7848600" cy="10207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warning!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o </a:t>
            </a:r>
            <a:r>
              <a:rPr lang="en-US" b="1" dirty="0" smtClean="0">
                <a:solidFill>
                  <a:srgbClr val="FFFF00"/>
                </a:solidFill>
              </a:rPr>
              <a:t>not</a:t>
            </a:r>
            <a:r>
              <a:rPr lang="en-US" dirty="0" smtClean="0">
                <a:solidFill>
                  <a:srgbClr val="FFFF00"/>
                </a:solidFill>
              </a:rPr>
              <a:t> use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to do </a:t>
            </a:r>
            <a:r>
              <a:rPr lang="en-US" dirty="0" err="1" smtClean="0">
                <a:solidFill>
                  <a:srgbClr val="FFFF00"/>
                </a:solidFill>
              </a:rPr>
              <a:t>svn</a:t>
            </a:r>
            <a:r>
              <a:rPr lang="en-US" dirty="0" smtClean="0">
                <a:solidFill>
                  <a:srgbClr val="FFFF00"/>
                </a:solidFill>
              </a:rPr>
              <a:t> merges or branch </a:t>
            </a:r>
            <a:r>
              <a:rPr lang="en-US" dirty="0" err="1" smtClean="0">
                <a:solidFill>
                  <a:srgbClr val="FFFF00"/>
                </a:solidFill>
              </a:rPr>
              <a:t>reintegrations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2362200" y="2821159"/>
            <a:ext cx="609600" cy="5633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clone subversion repository</a:t>
            </a:r>
          </a:p>
          <a:p>
            <a:r>
              <a:rPr lang="en-US" dirty="0" smtClean="0"/>
              <a:t>make some changes</a:t>
            </a:r>
          </a:p>
          <a:p>
            <a:r>
              <a:rPr lang="en-US" dirty="0" smtClean="0"/>
              <a:t>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 smtClean="0">
                <a:hlinkClick r:id="rId2"/>
              </a:rPr>
              <a:t>http://github.com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 smtClean="0">
                <a:hlinkClick r:id="rId3"/>
              </a:rPr>
              <a:t>http://codaset.com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 smtClean="0">
                <a:hlinkClick r:id="rId4"/>
              </a:rPr>
              <a:t>http://repositoryhosting.com</a:t>
            </a:r>
            <a:endParaRPr lang="en-US" b="1" dirty="0" smtClean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 smtClean="0">
                <a:hlinkClick r:id="rId5"/>
              </a:rPr>
              <a:t>http://appharbor.com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2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dirty="0" err="1"/>
              <a:t>p</a:t>
            </a:r>
            <a:r>
              <a:rPr lang="en-US" sz="2000" b="1" dirty="0" err="1" smtClean="0"/>
              <a:t>rogit</a:t>
            </a:r>
            <a:r>
              <a:rPr lang="en-US" sz="2000" b="1" dirty="0" smtClean="0"/>
              <a:t> book</a:t>
            </a:r>
            <a:br>
              <a:rPr lang="en-US" sz="2000" b="1" dirty="0" smtClean="0"/>
            </a:br>
            <a:r>
              <a:rPr lang="en-US" sz="1100" dirty="0" smtClean="0">
                <a:hlinkClick r:id="rId2"/>
              </a:rPr>
              <a:t>http://progit.org/book</a:t>
            </a:r>
            <a:r>
              <a:rPr lang="en-US" sz="1100" dirty="0" smtClean="0">
                <a:hlinkClick r:id="rId2"/>
              </a:rPr>
              <a:t>/</a:t>
            </a:r>
            <a:endParaRPr lang="en-US" sz="1100" dirty="0"/>
          </a:p>
          <a:p>
            <a:pPr marL="82296" indent="0">
              <a:buNone/>
            </a:pPr>
            <a:r>
              <a:rPr lang="en-US" sz="2000" b="1" dirty="0"/>
              <a:t>why </a:t>
            </a:r>
            <a:r>
              <a:rPr lang="en-US" sz="2000" b="1" dirty="0" err="1"/>
              <a:t>git</a:t>
            </a:r>
            <a:r>
              <a:rPr lang="en-US" sz="2000" b="1" dirty="0"/>
              <a:t> is better than x…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 smtClean="0">
                <a:hlinkClick r:id="rId3"/>
              </a:rPr>
              <a:t>http://whygitisbetterthanx.com</a:t>
            </a:r>
            <a:endParaRPr lang="en-US" sz="1100" b="1" dirty="0" smtClean="0"/>
          </a:p>
          <a:p>
            <a:pPr marL="82296" indent="0">
              <a:buNone/>
            </a:pPr>
            <a:r>
              <a:rPr lang="en-US" sz="2000" b="1" dirty="0" smtClean="0"/>
              <a:t>everyday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with 20 commands </a:t>
            </a:r>
            <a:r>
              <a:rPr lang="en-US" sz="2000" b="1" dirty="0"/>
              <a:t>o</a:t>
            </a:r>
            <a:r>
              <a:rPr lang="en-US" sz="2000" b="1" dirty="0" smtClean="0"/>
              <a:t>r </a:t>
            </a:r>
            <a:r>
              <a:rPr lang="en-US" sz="2000" b="1" dirty="0"/>
              <a:t>s</a:t>
            </a:r>
            <a:r>
              <a:rPr lang="en-US" sz="2000" b="1" dirty="0" smtClean="0"/>
              <a:t>o </a:t>
            </a:r>
            <a:r>
              <a:rPr lang="en-US" sz="1100" dirty="0" smtClean="0">
                <a:hlinkClick r:id="rId4"/>
              </a:rPr>
              <a:t>http://www.kernel.org/pub/software/scm/git/docs/everyday.html</a:t>
            </a:r>
            <a:endParaRPr lang="en-US" sz="1100" dirty="0" smtClean="0"/>
          </a:p>
          <a:p>
            <a:pPr marL="82296" indent="0">
              <a:buNone/>
            </a:pPr>
            <a:r>
              <a:rPr lang="en-US" sz="2000" b="1" dirty="0"/>
              <a:t>u</a:t>
            </a:r>
            <a:r>
              <a:rPr lang="en-US" sz="2000" b="1" dirty="0" smtClean="0"/>
              <a:t>sing </a:t>
            </a:r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with subversion </a:t>
            </a:r>
            <a:endParaRPr lang="en-US" sz="2000" b="1" dirty="0" smtClean="0"/>
          </a:p>
          <a:p>
            <a:pPr marL="82296" indent="0">
              <a:buNone/>
            </a:pPr>
            <a:r>
              <a:rPr lang="en-US" sz="1100" dirty="0" smtClean="0">
                <a:hlinkClick r:id="rId5"/>
              </a:rPr>
              <a:t>http</a:t>
            </a:r>
            <a:r>
              <a:rPr lang="en-US" sz="1100" dirty="0" smtClean="0">
                <a:hlinkClick r:id="rId5"/>
              </a:rPr>
              <a:t>://andy.delcambre.com/2008/03/04/git-svn-workflow.html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hlinkClick r:id="rId6"/>
              </a:rPr>
              <a:t>http://www.viget.com/extend/effectively-using-git-with-subversion/</a:t>
            </a:r>
            <a:endParaRPr lang="en-US" sz="1100" dirty="0" smtClean="0"/>
          </a:p>
          <a:p>
            <a:pPr marL="82296" lvl="0" indent="0">
              <a:buNone/>
            </a:pPr>
            <a:r>
              <a:rPr lang="en-US" sz="2000" b="1" dirty="0" smtClean="0"/>
              <a:t>documentation</a:t>
            </a:r>
          </a:p>
          <a:p>
            <a:pPr marL="82296" lvl="0" indent="0">
              <a:buNone/>
            </a:pPr>
            <a:r>
              <a:rPr lang="en-US" sz="1100" dirty="0" smtClean="0">
                <a:hlinkClick r:id="rId7"/>
              </a:rPr>
              <a:t>https</a:t>
            </a:r>
            <a:r>
              <a:rPr lang="en-US" sz="1100" dirty="0" smtClean="0">
                <a:hlinkClick r:id="rId7"/>
              </a:rPr>
              <a:t>://</a:t>
            </a:r>
            <a:r>
              <a:rPr lang="en-US" sz="1100" dirty="0" smtClean="0">
                <a:hlinkClick r:id="rId7"/>
              </a:rPr>
              <a:t>git.wiki.kernel.org/index.php/GitDocumentation</a:t>
            </a:r>
            <a:endParaRPr lang="en-US" sz="1100" dirty="0" smtClean="0"/>
          </a:p>
          <a:p>
            <a:pPr marL="82296" lvl="0" indent="0">
              <a:buNone/>
            </a:pPr>
            <a:r>
              <a:rPr lang="en-US" sz="2000" b="1" dirty="0"/>
              <a:t>videos</a:t>
            </a:r>
          </a:p>
          <a:p>
            <a:pPr marL="82296" lvl="0" indent="0">
              <a:buNone/>
            </a:pPr>
            <a:r>
              <a:rPr lang="en-US" sz="1100" dirty="0" smtClean="0">
                <a:hlinkClick r:id="rId8"/>
              </a:rPr>
              <a:t>http://gitcasts.com</a:t>
            </a:r>
            <a:endParaRPr lang="en-US" sz="1600" dirty="0" smtClean="0"/>
          </a:p>
          <a:p>
            <a:pPr marL="82296" lvl="0" indent="0">
              <a:buNone/>
            </a:pPr>
            <a:r>
              <a:rPr lang="en-US" sz="2000" b="1" dirty="0" smtClean="0"/>
              <a:t>tutorials</a:t>
            </a:r>
            <a:endParaRPr lang="en-US" sz="2000" b="1" dirty="0"/>
          </a:p>
          <a:p>
            <a:pPr marL="82296" lvl="0" indent="0">
              <a:buNone/>
            </a:pPr>
            <a:r>
              <a:rPr lang="en-US" sz="1100" dirty="0">
                <a:hlinkClick r:id="rId9"/>
              </a:rPr>
              <a:t>http://gitimmersion.com/</a:t>
            </a:r>
            <a:endParaRPr lang="en-US" sz="1100" dirty="0"/>
          </a:p>
          <a:p>
            <a:pPr marL="82296" indent="0">
              <a:buNone/>
            </a:pPr>
            <a:endParaRPr lang="en-US" sz="1600" dirty="0" smtClean="0"/>
          </a:p>
          <a:p>
            <a:pPr marL="82296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988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richardcirerol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elegantcode.com</a:t>
            </a:r>
          </a:p>
          <a:p>
            <a:pPr marL="0" indent="0">
              <a:buNone/>
            </a:pPr>
            <a:r>
              <a:rPr lang="en-US" dirty="0"/>
              <a:t>http://spkr8.com/t/5760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content from </a:t>
            </a:r>
            <a:r>
              <a:rPr lang="en-US" sz="1800" dirty="0" err="1" smtClean="0"/>
              <a:t>progit</a:t>
            </a:r>
            <a:r>
              <a:rPr lang="en-US" sz="1800" dirty="0" smtClean="0"/>
              <a:t> book shared under </a:t>
            </a:r>
            <a:r>
              <a:rPr lang="en-US" sz="1800" b="1" dirty="0" smtClean="0"/>
              <a:t>creative commons attribution-non commercial-share alike </a:t>
            </a:r>
            <a:r>
              <a:rPr lang="en-US" sz="1800" b="1" dirty="0"/>
              <a:t>3.0</a:t>
            </a:r>
            <a:r>
              <a:rPr lang="en-US" sz="1800" dirty="0"/>
              <a:t> </a:t>
            </a:r>
            <a:r>
              <a:rPr lang="en-US" sz="1800" dirty="0" smtClean="0"/>
              <a:t>license (</a:t>
            </a:r>
            <a:r>
              <a:rPr lang="en-US" sz="1800" dirty="0" smtClean="0">
                <a:hlinkClick r:id="rId2"/>
              </a:rPr>
              <a:t>http://creativecommons.org/licenses/by-nc-sa/3.0/us/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richard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cirerol</a:t>
            </a:r>
            <a:endParaRPr lang="en-US" dirty="0" smtClean="0">
              <a:solidFill>
                <a:schemeClr val="tx2"/>
              </a:solidFill>
            </a:endParaRPr>
          </a:p>
          <a:p>
            <a:pPr marL="82296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working gig:</a:t>
            </a:r>
          </a:p>
          <a:p>
            <a:pPr marL="82296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sr. software developer at unity media group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independent contractor (</a:t>
            </a:r>
            <a:r>
              <a:rPr lang="en-US" dirty="0" smtClean="0">
                <a:solidFill>
                  <a:schemeClr val="tx2"/>
                </a:solidFill>
              </a:rPr>
              <a:t>code progression </a:t>
            </a:r>
            <a:r>
              <a:rPr lang="en-US" dirty="0" err="1" smtClean="0">
                <a:solidFill>
                  <a:schemeClr val="tx2"/>
                </a:solidFill>
              </a:rPr>
              <a:t>llc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marL="82296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speaking gigs: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boise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.net</a:t>
            </a:r>
            <a:r>
              <a:rPr lang="en-US" dirty="0" smtClean="0">
                <a:solidFill>
                  <a:schemeClr val="tx2"/>
                </a:solidFill>
              </a:rPr>
              <a:t> developer user group (</a:t>
            </a:r>
            <a:r>
              <a:rPr lang="en-US" dirty="0" err="1" smtClean="0">
                <a:solidFill>
                  <a:schemeClr val="tx2"/>
                </a:solidFill>
              </a:rPr>
              <a:t>netdug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82296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boise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err="1" smtClean="0">
                <a:solidFill>
                  <a:schemeClr val="tx2"/>
                </a:solidFill>
              </a:rPr>
              <a:t>portland</a:t>
            </a:r>
            <a:r>
              <a:rPr lang="en-US" dirty="0" smtClean="0">
                <a:solidFill>
                  <a:schemeClr val="tx2"/>
                </a:solidFill>
              </a:rPr>
              <a:t> code camps</a:t>
            </a:r>
          </a:p>
          <a:p>
            <a:pPr marL="82296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writing gigs:</a:t>
            </a:r>
            <a:endParaRPr lang="en-US" dirty="0">
              <a:solidFill>
                <a:schemeClr val="tx2"/>
              </a:solidFill>
            </a:endParaRPr>
          </a:p>
          <a:p>
            <a:pPr marL="82296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elegantcode.com</a:t>
            </a:r>
          </a:p>
          <a:p>
            <a:pPr marL="82296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codeprogression.com</a:t>
            </a:r>
          </a:p>
          <a:p>
            <a:pPr marL="82296" indent="0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why?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cheap local branching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everything is local</a:t>
            </a:r>
          </a:p>
          <a:p>
            <a:pPr marL="356616" lvl="1" indent="0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git</a:t>
            </a:r>
            <a:r>
              <a:rPr lang="en-US" dirty="0">
                <a:solidFill>
                  <a:schemeClr val="tx2"/>
                </a:solidFill>
              </a:rPr>
              <a:t> is fast</a:t>
            </a:r>
          </a:p>
          <a:p>
            <a:pPr marL="356616" lvl="1" indent="0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git</a:t>
            </a:r>
            <a:r>
              <a:rPr lang="en-US" dirty="0">
                <a:solidFill>
                  <a:schemeClr val="tx2"/>
                </a:solidFill>
              </a:rPr>
              <a:t> is small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the staging area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distributed</a:t>
            </a: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any workflow</a:t>
            </a:r>
          </a:p>
          <a:p>
            <a:pPr marL="356616" lvl="1" indent="0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github</a:t>
            </a:r>
            <a:endParaRPr lang="en-US" dirty="0">
              <a:solidFill>
                <a:schemeClr val="tx2"/>
              </a:solidFill>
            </a:endParaRPr>
          </a:p>
          <a:p>
            <a:pPr marL="356616" lvl="1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easy to </a:t>
            </a:r>
            <a:r>
              <a:rPr lang="en-US" dirty="0" smtClean="0">
                <a:solidFill>
                  <a:schemeClr val="tx2"/>
                </a:solidFill>
              </a:rPr>
              <a:t>learn</a:t>
            </a:r>
          </a:p>
          <a:p>
            <a:pPr marL="356616" lvl="1" indent="0" fontAlgn="base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356616" lvl="1" indent="0" fontAlgn="base"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source: </a:t>
            </a:r>
            <a:r>
              <a:rPr lang="en-US" sz="2100" dirty="0" smtClean="0">
                <a:hlinkClick r:id="rId2"/>
              </a:rPr>
              <a:t>http</a:t>
            </a:r>
            <a:r>
              <a:rPr lang="en-US" sz="2100" dirty="0">
                <a:hlinkClick r:id="rId2"/>
              </a:rPr>
              <a:t>://whygitisbetterthan</a:t>
            </a:r>
            <a:r>
              <a:rPr lang="en-US" sz="2100" dirty="0">
                <a:hlinkClick r:id="rId3"/>
              </a:rPr>
              <a:t>x.com/</a:t>
            </a:r>
            <a:r>
              <a:rPr lang="en-US" sz="2100" dirty="0"/>
              <a:t>	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z="1200" smtClean="0"/>
              <a:t>(cc) http://progit.org/figures/ch1/18333fig0102-tn.png</a:t>
            </a:r>
            <a:endParaRPr lang="en-US" sz="12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4703588" cy="370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990600" cy="85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(cc) http://progit.org/figures/ch1/18333fig0103-tn.png</a:t>
            </a:r>
            <a:endParaRPr lang="en-US" sz="105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33" y="1447799"/>
            <a:ext cx="4343400" cy="424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http://henrik.nyh.se/uploads/gi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60443"/>
            <a:ext cx="688029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(cc) http://progit.org/figures/ch1/18333fig0104-tn.png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1973"/>
            <a:ext cx="7202663" cy="29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21973"/>
            <a:ext cx="990600" cy="85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(cc) http://progit.org/figures/ch1/18333fig0105-tn.png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35" y="1676400"/>
            <a:ext cx="708094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henrik.nyh.se/uploads/gi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76400"/>
            <a:ext cx="688029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4088" cy="4419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extensions </a:t>
            </a:r>
          </a:p>
          <a:p>
            <a:pPr marL="82296" indent="0">
              <a:buNone/>
            </a:pPr>
            <a:r>
              <a:rPr lang="en-US" dirty="0" err="1" smtClean="0"/>
              <a:t>msysgit</a:t>
            </a:r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source control provider</a:t>
            </a:r>
          </a:p>
          <a:p>
            <a:pPr marL="82296" indent="0">
              <a:buNone/>
            </a:pPr>
            <a:r>
              <a:rPr lang="en-US" dirty="0" err="1" smtClean="0"/>
              <a:t>vscommands</a:t>
            </a:r>
            <a:r>
              <a:rPr lang="en-US" dirty="0" smtClean="0"/>
              <a:t> lite </a:t>
            </a:r>
            <a:br>
              <a:rPr lang="en-US" dirty="0" smtClean="0"/>
            </a:br>
            <a:r>
              <a:rPr lang="en-US" sz="2200" dirty="0" smtClean="0"/>
              <a:t>(technically not a </a:t>
            </a:r>
            <a:r>
              <a:rPr lang="en-US" sz="2200" dirty="0" err="1" smtClean="0"/>
              <a:t>git</a:t>
            </a:r>
            <a:r>
              <a:rPr lang="en-US" sz="2200" dirty="0" smtClean="0"/>
              <a:t> tool, but helpful when changing branches)</a:t>
            </a:r>
            <a:endParaRPr lang="en-US" sz="12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Source: </a:t>
            </a:r>
            <a:r>
              <a:rPr lang="en-US" sz="1600" dirty="0" smtClean="0">
                <a:hlinkClick r:id="rId2"/>
              </a:rPr>
              <a:t>http://devlicio.us/blogs/krzysztof_kozmic/archive/2011/01/26/git-tooling-for-net-developers.aspx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mac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err="1" smtClean="0"/>
              <a:t>gitk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gitgui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gitx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gitnub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eclipse plug-in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Source: </a:t>
            </a:r>
            <a:r>
              <a:rPr lang="en-US" sz="1600" dirty="0" smtClean="0">
                <a:hlinkClick r:id="rId2"/>
              </a:rPr>
              <a:t>http://gigaom.com/apple/using-git-with-os-x-6-tools-to-get-you-up-and-running/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sole">
      <a:dk1>
        <a:sysClr val="windowText" lastClr="000000"/>
      </a:dk1>
      <a:lt1>
        <a:srgbClr val="EEEC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557</TotalTime>
  <Words>289</Words>
  <Application>Microsoft Office PowerPoint</Application>
  <PresentationFormat>On-screen Show (4:3)</PresentationFormat>
  <Paragraphs>180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introduction to git</vt:lpstr>
      <vt:lpstr>Bio</vt:lpstr>
      <vt:lpstr>git</vt:lpstr>
      <vt:lpstr>versioning</vt:lpstr>
      <vt:lpstr>versioning</vt:lpstr>
      <vt:lpstr>versioning</vt:lpstr>
      <vt:lpstr>versioning</vt:lpstr>
      <vt:lpstr>tools for windows users</vt:lpstr>
      <vt:lpstr>tools for mac users</vt:lpstr>
      <vt:lpstr>basic commands</vt:lpstr>
      <vt:lpstr>basic git workflow</vt:lpstr>
      <vt:lpstr>demo</vt:lpstr>
      <vt:lpstr>git-svn</vt:lpstr>
      <vt:lpstr>basic git-svn commands</vt:lpstr>
      <vt:lpstr>basic git-svn workflow</vt:lpstr>
      <vt:lpstr>demo</vt:lpstr>
      <vt:lpstr>services</vt:lpstr>
      <vt:lpstr>resources</vt:lpstr>
      <vt:lpstr>PowerPoint Presentation</vt:lpstr>
    </vt:vector>
  </TitlesOfParts>
  <Company>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Chamberlain</dc:creator>
  <cp:lastModifiedBy>Richard Cirerol</cp:lastModifiedBy>
  <cp:revision>30</cp:revision>
  <dcterms:created xsi:type="dcterms:W3CDTF">2009-03-06T14:31:23Z</dcterms:created>
  <dcterms:modified xsi:type="dcterms:W3CDTF">2011-02-26T18:13:38Z</dcterms:modified>
</cp:coreProperties>
</file>