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9" r:id="rId3"/>
    <p:sldId id="260" r:id="rId4"/>
    <p:sldId id="261" r:id="rId5"/>
    <p:sldId id="263" r:id="rId6"/>
    <p:sldId id="262" r:id="rId7"/>
    <p:sldId id="264" r:id="rId8"/>
    <p:sldId id="265" r:id="rId9"/>
    <p:sldId id="271" r:id="rId10"/>
    <p:sldId id="270" r:id="rId11"/>
    <p:sldId id="269" r:id="rId12"/>
    <p:sldId id="267" r:id="rId13"/>
    <p:sldId id="268"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F3763-C3E5-487F-8CD3-C1253A24E7C7}"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275FE54-9859-4F34-BB37-95C14CEFCAE8}" type="slidenum">
              <a:rPr lang="en-IN" smtClean="0"/>
              <a:t>‹#›</a:t>
            </a:fld>
            <a:endParaRPr lang="en-IN"/>
          </a:p>
        </p:txBody>
      </p:sp>
    </p:spTree>
    <p:extLst>
      <p:ext uri="{BB962C8B-B14F-4D97-AF65-F5344CB8AC3E}">
        <p14:creationId xmlns:p14="http://schemas.microsoft.com/office/powerpoint/2010/main" val="9178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F3763-C3E5-487F-8CD3-C1253A24E7C7}"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40332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F3763-C3E5-487F-8CD3-C1253A24E7C7}"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118943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F3763-C3E5-487F-8CD3-C1253A24E7C7}"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166277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5DF3763-C3E5-487F-8CD3-C1253A24E7C7}" type="datetimeFigureOut">
              <a:rPr lang="en-IN" smtClean="0"/>
              <a:t>15-12-2022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275FE54-9859-4F34-BB37-95C14CEFCAE8}" type="slidenum">
              <a:rPr lang="en-IN" smtClean="0"/>
              <a:t>‹#›</a:t>
            </a:fld>
            <a:endParaRPr lang="en-IN"/>
          </a:p>
        </p:txBody>
      </p:sp>
    </p:spTree>
    <p:extLst>
      <p:ext uri="{BB962C8B-B14F-4D97-AF65-F5344CB8AC3E}">
        <p14:creationId xmlns:p14="http://schemas.microsoft.com/office/powerpoint/2010/main" val="396980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F3763-C3E5-487F-8CD3-C1253A24E7C7}"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261328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F3763-C3E5-487F-8CD3-C1253A24E7C7}" type="datetimeFigureOut">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57281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F3763-C3E5-487F-8CD3-C1253A24E7C7}"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343880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F3763-C3E5-487F-8CD3-C1253A24E7C7}" type="datetimeFigureOut">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314812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F3763-C3E5-487F-8CD3-C1253A24E7C7}"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254018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F3763-C3E5-487F-8CD3-C1253A24E7C7}" type="datetimeFigureOut">
              <a:rPr lang="en-IN" smtClean="0"/>
              <a:t>15-12-2022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75FE54-9859-4F34-BB37-95C14CEFCAE8}" type="slidenum">
              <a:rPr lang="en-IN" smtClean="0"/>
              <a:t>‹#›</a:t>
            </a:fld>
            <a:endParaRPr lang="en-IN"/>
          </a:p>
        </p:txBody>
      </p:sp>
    </p:spTree>
    <p:extLst>
      <p:ext uri="{BB962C8B-B14F-4D97-AF65-F5344CB8AC3E}">
        <p14:creationId xmlns:p14="http://schemas.microsoft.com/office/powerpoint/2010/main" val="227340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5DF3763-C3E5-487F-8CD3-C1253A24E7C7}" type="datetimeFigureOut">
              <a:rPr lang="en-IN" smtClean="0"/>
              <a:t>15-12-2022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275FE54-9859-4F34-BB37-95C14CEFCAE8}" type="slidenum">
              <a:rPr lang="en-IN" smtClean="0"/>
              <a:t>‹#›</a:t>
            </a:fld>
            <a:endParaRPr lang="en-IN"/>
          </a:p>
        </p:txBody>
      </p:sp>
    </p:spTree>
    <p:extLst>
      <p:ext uri="{BB962C8B-B14F-4D97-AF65-F5344CB8AC3E}">
        <p14:creationId xmlns:p14="http://schemas.microsoft.com/office/powerpoint/2010/main" val="264638319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6/j.eswax.2020.100030" TargetMode="External"/><Relationship Id="rId2" Type="http://schemas.openxmlformats.org/officeDocument/2006/relationships/hyperlink" Target="https://doi.org/10.1007/978-3-030-99736-6_39" TargetMode="External"/><Relationship Id="rId1" Type="http://schemas.openxmlformats.org/officeDocument/2006/relationships/slideLayout" Target="../slideLayouts/slideLayout2.xml"/><Relationship Id="rId6" Type="http://schemas.openxmlformats.org/officeDocument/2006/relationships/hyperlink" Target="https://doi.org/10.1186/s13643-016-0263-z" TargetMode="External"/><Relationship Id="rId5" Type="http://schemas.openxmlformats.org/officeDocument/2006/relationships/hyperlink" Target="https://doi.org/10.1016/j.asoc.2021.107765" TargetMode="External"/><Relationship Id="rId4" Type="http://schemas.openxmlformats.org/officeDocument/2006/relationships/hyperlink" Target="https://doi.org/10.1197/jamia.m192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DBF7-F8E9-E140-E918-5200D81FB702}"/>
              </a:ext>
            </a:extLst>
          </p:cNvPr>
          <p:cNvSpPr>
            <a:spLocks noGrp="1"/>
          </p:cNvSpPr>
          <p:nvPr>
            <p:ph type="ctrTitle"/>
          </p:nvPr>
        </p:nvSpPr>
        <p:spPr/>
        <p:txBody>
          <a:bodyPr>
            <a:normAutofit/>
          </a:bodyPr>
          <a:lstStyle/>
          <a:p>
            <a:r>
              <a:rPr lang="en-GB" sz="6000" kern="1400" spc="-50" dirty="0">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rPr>
              <a:t>Citation screening using Deep Learning </a:t>
            </a:r>
            <a:br>
              <a:rPr lang="en-IN"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E4C80E1-A450-2FED-BC61-3653E4564C6C}"/>
              </a:ext>
            </a:extLst>
          </p:cNvPr>
          <p:cNvSpPr>
            <a:spLocks noGrp="1"/>
          </p:cNvSpPr>
          <p:nvPr>
            <p:ph type="subTitle" idx="1"/>
          </p:nvPr>
        </p:nvSpPr>
        <p:spPr/>
        <p:txBody>
          <a:bodyPr>
            <a:normAutofit fontScale="40000" lnSpcReduction="20000"/>
          </a:bodyPr>
          <a:lstStyle/>
          <a:p>
            <a:r>
              <a:rPr lang="id-ID" sz="2900" dirty="0"/>
              <a:t>Course : </a:t>
            </a:r>
            <a:r>
              <a:rPr lang="en-US" sz="2900" b="0" i="0" dirty="0">
                <a:solidFill>
                  <a:srgbClr val="000000"/>
                </a:solidFill>
                <a:effectLst/>
                <a:latin typeface="Work Sans" pitchFamily="2" charset="0"/>
              </a:rPr>
              <a:t>7151CEM - Computing Individual Research Project</a:t>
            </a:r>
            <a:endParaRPr lang="id-ID" sz="2900" b="0" i="0" dirty="0">
              <a:solidFill>
                <a:srgbClr val="000000"/>
              </a:solidFill>
              <a:effectLst/>
              <a:latin typeface="Work Sans" pitchFamily="2" charset="0"/>
            </a:endParaRPr>
          </a:p>
          <a:p>
            <a:r>
              <a:rPr lang="id-ID" sz="2900" dirty="0">
                <a:solidFill>
                  <a:srgbClr val="000000"/>
                </a:solidFill>
                <a:latin typeface="Work Sans" pitchFamily="2" charset="0"/>
              </a:rPr>
              <a:t>Project Supervisor : Professor Dr. Xiaorui Jiang</a:t>
            </a:r>
          </a:p>
          <a:p>
            <a:r>
              <a:rPr lang="id-ID" sz="2900" dirty="0">
                <a:solidFill>
                  <a:srgbClr val="000000"/>
                </a:solidFill>
                <a:latin typeface="Work Sans" pitchFamily="2" charset="0"/>
              </a:rPr>
              <a:t>Student Name :  Moh</a:t>
            </a:r>
            <a:r>
              <a:rPr lang="en-IN" sz="2900" dirty="0">
                <a:solidFill>
                  <a:srgbClr val="000000"/>
                </a:solidFill>
                <a:latin typeface="Work Sans" pitchFamily="2" charset="0"/>
              </a:rPr>
              <a:t>n</a:t>
            </a:r>
            <a:r>
              <a:rPr lang="id-ID" sz="2900" dirty="0">
                <a:solidFill>
                  <a:srgbClr val="000000"/>
                </a:solidFill>
                <a:latin typeface="Work Sans" pitchFamily="2" charset="0"/>
              </a:rPr>
              <a:t>ish Chaudhary</a:t>
            </a:r>
          </a:p>
          <a:p>
            <a:r>
              <a:rPr lang="id-ID" sz="2900" dirty="0">
                <a:solidFill>
                  <a:srgbClr val="000000"/>
                </a:solidFill>
                <a:latin typeface="Work Sans" pitchFamily="2" charset="0"/>
              </a:rPr>
              <a:t>Student Id : 11909183</a:t>
            </a:r>
          </a:p>
          <a:p>
            <a:endParaRPr lang="id-ID" dirty="0">
              <a:solidFill>
                <a:srgbClr val="000000"/>
              </a:solidFill>
              <a:latin typeface="Work Sans" pitchFamily="2" charset="0"/>
            </a:endParaRPr>
          </a:p>
          <a:p>
            <a:endParaRPr lang="en-IN" dirty="0"/>
          </a:p>
        </p:txBody>
      </p:sp>
    </p:spTree>
    <p:extLst>
      <p:ext uri="{BB962C8B-B14F-4D97-AF65-F5344CB8AC3E}">
        <p14:creationId xmlns:p14="http://schemas.microsoft.com/office/powerpoint/2010/main" val="206614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9007A5F-98BF-AB51-6FBF-E4959AA58FE5}"/>
              </a:ext>
            </a:extLst>
          </p:cNvPr>
          <p:cNvGraphicFramePr>
            <a:graphicFrameLocks noChangeAspect="1"/>
          </p:cNvGraphicFramePr>
          <p:nvPr>
            <p:extLst>
              <p:ext uri="{D42A27DB-BD31-4B8C-83A1-F6EECF244321}">
                <p14:modId xmlns:p14="http://schemas.microsoft.com/office/powerpoint/2010/main" val="3334265798"/>
              </p:ext>
            </p:extLst>
          </p:nvPr>
        </p:nvGraphicFramePr>
        <p:xfrm>
          <a:off x="2328863" y="1041400"/>
          <a:ext cx="7534275" cy="4772025"/>
        </p:xfrm>
        <a:graphic>
          <a:graphicData uri="http://schemas.openxmlformats.org/presentationml/2006/ole">
            <mc:AlternateContent xmlns:mc="http://schemas.openxmlformats.org/markup-compatibility/2006">
              <mc:Choice xmlns:v="urn:schemas-microsoft-com:vml" Requires="v">
                <p:oleObj name="Worksheet" r:id="rId2" imgW="7534124" imgH="4771854" progId="Excel.Sheet.12">
                  <p:embed/>
                </p:oleObj>
              </mc:Choice>
              <mc:Fallback>
                <p:oleObj name="Worksheet" r:id="rId2" imgW="7534124" imgH="4771854" progId="Excel.Sheet.12">
                  <p:embed/>
                  <p:pic>
                    <p:nvPicPr>
                      <p:cNvPr id="0" name=""/>
                      <p:cNvPicPr/>
                      <p:nvPr/>
                    </p:nvPicPr>
                    <p:blipFill>
                      <a:blip r:embed="rId3"/>
                      <a:stretch>
                        <a:fillRect/>
                      </a:stretch>
                    </p:blipFill>
                    <p:spPr>
                      <a:xfrm>
                        <a:off x="2328863" y="1041400"/>
                        <a:ext cx="7534275" cy="4772025"/>
                      </a:xfrm>
                      <a:prstGeom prst="rect">
                        <a:avLst/>
                      </a:prstGeom>
                    </p:spPr>
                  </p:pic>
                </p:oleObj>
              </mc:Fallback>
            </mc:AlternateContent>
          </a:graphicData>
        </a:graphic>
      </p:graphicFrame>
    </p:spTree>
    <p:extLst>
      <p:ext uri="{BB962C8B-B14F-4D97-AF65-F5344CB8AC3E}">
        <p14:creationId xmlns:p14="http://schemas.microsoft.com/office/powerpoint/2010/main" val="251077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C09A-2348-6652-30D4-B95E3B2C43A3}"/>
              </a:ext>
            </a:extLst>
          </p:cNvPr>
          <p:cNvSpPr>
            <a:spLocks noGrp="1"/>
          </p:cNvSpPr>
          <p:nvPr>
            <p:ph type="title"/>
          </p:nvPr>
        </p:nvSpPr>
        <p:spPr/>
        <p:txBody>
          <a:bodyPr/>
          <a:lstStyle/>
          <a:p>
            <a:r>
              <a:rPr lang="en-IN" dirty="0"/>
              <a:t>PICO results Comparison</a:t>
            </a:r>
          </a:p>
        </p:txBody>
      </p:sp>
      <p:graphicFrame>
        <p:nvGraphicFramePr>
          <p:cNvPr id="6" name="Object 5">
            <a:extLst>
              <a:ext uri="{FF2B5EF4-FFF2-40B4-BE49-F238E27FC236}">
                <a16:creationId xmlns:a16="http://schemas.microsoft.com/office/drawing/2014/main" id="{BD878583-D7D9-7EA5-DF23-0EC1E3AFE159}"/>
              </a:ext>
            </a:extLst>
          </p:cNvPr>
          <p:cNvGraphicFramePr>
            <a:graphicFrameLocks noChangeAspect="1"/>
          </p:cNvGraphicFramePr>
          <p:nvPr>
            <p:extLst>
              <p:ext uri="{D42A27DB-BD31-4B8C-83A1-F6EECF244321}">
                <p14:modId xmlns:p14="http://schemas.microsoft.com/office/powerpoint/2010/main" val="653133449"/>
              </p:ext>
            </p:extLst>
          </p:nvPr>
        </p:nvGraphicFramePr>
        <p:xfrm>
          <a:off x="1519708" y="2093976"/>
          <a:ext cx="7482624" cy="4525765"/>
        </p:xfrm>
        <a:graphic>
          <a:graphicData uri="http://schemas.openxmlformats.org/presentationml/2006/ole">
            <mc:AlternateContent xmlns:mc="http://schemas.openxmlformats.org/markup-compatibility/2006">
              <mc:Choice xmlns:v="urn:schemas-microsoft-com:vml" Requires="v">
                <p:oleObj name="Document" r:id="rId2" imgW="5881759" imgH="5208307" progId="Word.Document.12">
                  <p:embed/>
                </p:oleObj>
              </mc:Choice>
              <mc:Fallback>
                <p:oleObj name="Document" r:id="rId2" imgW="5881759" imgH="5208307" progId="Word.Document.12">
                  <p:embed/>
                  <p:pic>
                    <p:nvPicPr>
                      <p:cNvPr id="0" name=""/>
                      <p:cNvPicPr/>
                      <p:nvPr/>
                    </p:nvPicPr>
                    <p:blipFill>
                      <a:blip r:embed="rId3"/>
                      <a:stretch>
                        <a:fillRect/>
                      </a:stretch>
                    </p:blipFill>
                    <p:spPr>
                      <a:xfrm>
                        <a:off x="1519708" y="2093976"/>
                        <a:ext cx="7482624" cy="4525765"/>
                      </a:xfrm>
                      <a:prstGeom prst="rect">
                        <a:avLst/>
                      </a:prstGeom>
                    </p:spPr>
                  </p:pic>
                </p:oleObj>
              </mc:Fallback>
            </mc:AlternateContent>
          </a:graphicData>
        </a:graphic>
      </p:graphicFrame>
    </p:spTree>
    <p:extLst>
      <p:ext uri="{BB962C8B-B14F-4D97-AF65-F5344CB8AC3E}">
        <p14:creationId xmlns:p14="http://schemas.microsoft.com/office/powerpoint/2010/main" val="250526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DB7-3CB0-1D74-9C62-C93B1F393E42}"/>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71BF9774-7DDF-9DA8-7D4B-0542831BC334}"/>
              </a:ext>
            </a:extLst>
          </p:cNvPr>
          <p:cNvSpPr>
            <a:spLocks noGrp="1"/>
          </p:cNvSpPr>
          <p:nvPr>
            <p:ph idx="1"/>
          </p:nvPr>
        </p:nvSpPr>
        <p:spPr/>
        <p:txBody>
          <a:bodyPr/>
          <a:lstStyle/>
          <a:p>
            <a:r>
              <a:rPr lang="en-IN" dirty="0"/>
              <a:t>Addition of meta features with the textual features could be explored to get better results</a:t>
            </a:r>
          </a:p>
          <a:p>
            <a:r>
              <a:rPr lang="en-IN" dirty="0"/>
              <a:t>Augmentation of text by using libraries </a:t>
            </a:r>
            <a:r>
              <a:rPr lang="en-IN" dirty="0" err="1"/>
              <a:t>nlpaug</a:t>
            </a:r>
            <a:r>
              <a:rPr lang="en-IN" dirty="0"/>
              <a:t> could be tried</a:t>
            </a:r>
          </a:p>
          <a:p>
            <a:r>
              <a:rPr lang="en-IN" dirty="0"/>
              <a:t>In this study data augmentation using translation is only explored with respect to German language , other languages can be tried as well.</a:t>
            </a:r>
          </a:p>
          <a:p>
            <a:r>
              <a:rPr lang="en-IN" dirty="0"/>
              <a:t>Exploring other part of publication like conclusion, result etc. with the Abstract</a:t>
            </a:r>
          </a:p>
          <a:p>
            <a:r>
              <a:rPr lang="en-IN" dirty="0"/>
              <a:t>Addition of features using the inclusion and exclusion criteria can be tried. However, this requires independent feature generation for each study and features from one study may not be translated to other systematic studies.</a:t>
            </a:r>
          </a:p>
        </p:txBody>
      </p:sp>
    </p:spTree>
    <p:extLst>
      <p:ext uri="{BB962C8B-B14F-4D97-AF65-F5344CB8AC3E}">
        <p14:creationId xmlns:p14="http://schemas.microsoft.com/office/powerpoint/2010/main" val="368105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B093-6033-9EC8-CCE5-23AEAB16EF36}"/>
              </a:ext>
            </a:extLst>
          </p:cNvPr>
          <p:cNvSpPr>
            <a:spLocks noGrp="1"/>
          </p:cNvSpPr>
          <p:nvPr>
            <p:ph type="title"/>
          </p:nvPr>
        </p:nvSpPr>
        <p:spPr/>
        <p:txBody>
          <a:bodyPr/>
          <a:lstStyle/>
          <a:p>
            <a:r>
              <a:rPr lang="en-IN" dirty="0"/>
              <a:t>Appendix:</a:t>
            </a:r>
          </a:p>
        </p:txBody>
      </p:sp>
      <p:sp>
        <p:nvSpPr>
          <p:cNvPr id="3" name="Content Placeholder 2">
            <a:extLst>
              <a:ext uri="{FF2B5EF4-FFF2-40B4-BE49-F238E27FC236}">
                <a16:creationId xmlns:a16="http://schemas.microsoft.com/office/drawing/2014/main" id="{A9496FEF-87BA-2A43-7F55-0DD3E6104DA0}"/>
              </a:ext>
            </a:extLst>
          </p:cNvPr>
          <p:cNvSpPr>
            <a:spLocks noGrp="1"/>
          </p:cNvSpPr>
          <p:nvPr>
            <p:ph idx="1"/>
          </p:nvPr>
        </p:nvSpPr>
        <p:spPr>
          <a:xfrm>
            <a:off x="1069848" y="1939636"/>
            <a:ext cx="10058400" cy="4433732"/>
          </a:xfrm>
        </p:spPr>
        <p:txBody>
          <a:bodyPr>
            <a:normAutofit fontScale="85000" lnSpcReduction="20000"/>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Kusa, W., Hanbury, A., &amp;amp;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Knoth</a:t>
            </a:r>
            <a:r>
              <a:rPr lang="en-GB" sz="1800" dirty="0">
                <a:effectLst/>
                <a:latin typeface="Calibri" panose="020F0502020204030204" pitchFamily="34" charset="0"/>
                <a:ea typeface="Calibri" panose="020F0502020204030204" pitchFamily="34" charset="0"/>
                <a:cs typeface="Times New Roman" panose="02020603050405020304" pitchFamily="18" charset="0"/>
              </a:rPr>
              <a:t>, P. (2022). Automation of citation screening for systematic literature reviews using neural networks: A replicability study. Lecture Notes in Computer Science, 584–598.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https://doi.org/10.1007/978-3-030-99736-6_39</a:t>
            </a:r>
            <a:endPar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Kontonatsios, G., Spencer, S., Matthew, P., &amp;amp;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Korkontzelos</a:t>
            </a:r>
            <a:r>
              <a:rPr lang="en-GB" sz="1800" dirty="0">
                <a:effectLst/>
                <a:latin typeface="Calibri" panose="020F0502020204030204" pitchFamily="34" charset="0"/>
                <a:ea typeface="Calibri" panose="020F0502020204030204" pitchFamily="34" charset="0"/>
                <a:cs typeface="Times New Roman" panose="02020603050405020304" pitchFamily="18" charset="0"/>
              </a:rPr>
              <a:t>, I. (2020). Using a neural network-based feature extraction method to facilitate citation screening for Systematic Reviews. Expert Systems with Applications: X, 6, 100030.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https://doi.org/10.1016/j.eswax.2020.100030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Cohen, A. M., Hersh, W. R., Peterson, K., &amp;amp; Yen, P.-Y. (2006). Reducing workload in systematic review preparation using Automated Citation Classification. Journal of the American Medical Informatics Association, 13(2), 206–219.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https://doi.org/10.1197/jamia.m1929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van Dinter, 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Catal</a:t>
            </a:r>
            <a:r>
              <a:rPr lang="en-GB" sz="1800" dirty="0">
                <a:effectLst/>
                <a:latin typeface="Calibri" panose="020F0502020204030204" pitchFamily="34" charset="0"/>
                <a:ea typeface="Calibri" panose="020F0502020204030204" pitchFamily="34" charset="0"/>
                <a:cs typeface="Times New Roman" panose="02020603050405020304" pitchFamily="18" charset="0"/>
              </a:rPr>
              <a:t>, C., &amp;amp;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Tekinerdogan</a:t>
            </a:r>
            <a:r>
              <a:rPr lang="en-GB" sz="1800" dirty="0">
                <a:effectLst/>
                <a:latin typeface="Calibri" panose="020F0502020204030204" pitchFamily="34" charset="0"/>
                <a:ea typeface="Calibri" panose="020F0502020204030204" pitchFamily="34" charset="0"/>
                <a:cs typeface="Times New Roman" panose="02020603050405020304" pitchFamily="18" charset="0"/>
              </a:rPr>
              <a:t>, B. (2021). A multi-channel convolutional neural network approach to automate the citation screening process. Applied Soft Computing, 112, 107765.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https://doi.org/10.1016/j.asoc.2021.107765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Howard, B. E., Phillips, J., Miller, K., Tandon, A., Mav, D., Shah, M. R., Holmgren, 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Pelch</a:t>
            </a:r>
            <a:r>
              <a:rPr lang="en-GB" sz="1800" dirty="0">
                <a:effectLst/>
                <a:latin typeface="Calibri" panose="020F0502020204030204" pitchFamily="34" charset="0"/>
                <a:ea typeface="Calibri" panose="020F0502020204030204" pitchFamily="34" charset="0"/>
                <a:cs typeface="Times New Roman" panose="02020603050405020304" pitchFamily="18" charset="0"/>
              </a:rPr>
              <a:t>, K. E., Walker, V., Rooney, A. A., Macleod, M., Shah, R. R., &amp;amp; Thayer, K. (2016). Swift-review: A text-mining workbench for systematic review. Systematic Reviews, 5(1).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https://doi.org/10.1186/s13643-016-0263-z</a:t>
            </a:r>
            <a:endPar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alibri" panose="020F0502020204030204" pitchFamily="34" charset="0"/>
                <a:cs typeface="Calibri" panose="020F0502020204030204" pitchFamily="34" charset="0"/>
              </a:rPr>
              <a:t>Winata</a:t>
            </a:r>
            <a:r>
              <a:rPr lang="en-US" sz="1800" dirty="0">
                <a:effectLst/>
                <a:latin typeface="Calibri" panose="020F0502020204030204" pitchFamily="34" charset="0"/>
                <a:cs typeface="Calibri" panose="020F0502020204030204" pitchFamily="34" charset="0"/>
              </a:rPr>
              <a:t>, G. I., </a:t>
            </a:r>
            <a:r>
              <a:rPr lang="en-US" sz="1800" dirty="0" err="1">
                <a:effectLst/>
                <a:latin typeface="Calibri" panose="020F0502020204030204" pitchFamily="34" charset="0"/>
                <a:cs typeface="Calibri" panose="020F0502020204030204" pitchFamily="34" charset="0"/>
              </a:rPr>
              <a:t>Madotto</a:t>
            </a:r>
            <a:r>
              <a:rPr lang="en-US" sz="1800" dirty="0">
                <a:effectLst/>
                <a:latin typeface="Calibri" panose="020F0502020204030204" pitchFamily="34" charset="0"/>
                <a:cs typeface="Calibri" panose="020F0502020204030204" pitchFamily="34" charset="0"/>
              </a:rPr>
              <a:t>, A., Lin, Z., Liu, R., </a:t>
            </a:r>
            <a:r>
              <a:rPr lang="en-US" sz="1800" dirty="0" err="1">
                <a:effectLst/>
                <a:latin typeface="Calibri" panose="020F0502020204030204" pitchFamily="34" charset="0"/>
                <a:cs typeface="Calibri" panose="020F0502020204030204" pitchFamily="34" charset="0"/>
              </a:rPr>
              <a:t>Yosinski</a:t>
            </a:r>
            <a:r>
              <a:rPr lang="en-US" sz="1800" dirty="0">
                <a:effectLst/>
                <a:latin typeface="Calibri" panose="020F0502020204030204" pitchFamily="34" charset="0"/>
                <a:cs typeface="Calibri" panose="020F0502020204030204" pitchFamily="34" charset="0"/>
              </a:rPr>
              <a:t>, J., &amp; Fung, P. (2021). Language models are few-shot multilingual learners. Proceedings of the 1st Workshop on Multilingual Representation Learning. </a:t>
            </a:r>
            <a:r>
              <a:rPr lang="en-US" sz="1800">
                <a:effectLst/>
                <a:latin typeface="Calibri" panose="020F0502020204030204" pitchFamily="34" charset="0"/>
                <a:cs typeface="Calibri" panose="020F0502020204030204" pitchFamily="34" charset="0"/>
              </a:rPr>
              <a:t>https://papers.nips.cc/paper/2020/file/1457c0d6bfcb4967418bfb8ac142f64a-Paper.pdf</a:t>
            </a:r>
            <a:endParaRPr lang="en-US" sz="1800" dirty="0">
              <a:effectLst/>
              <a:latin typeface="Calibri" panose="020F0502020204030204" pitchFamily="34" charset="0"/>
              <a:cs typeface="Calibri" panose="020F0502020204030204" pitchFamily="34" charset="0"/>
            </a:endParaRPr>
          </a:p>
          <a:p>
            <a:endParaRPr lang="en-US" sz="1400" dirty="0">
              <a:effectLst/>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341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B1C0C3-B070-D825-AB97-75AB9A65708E}"/>
              </a:ext>
            </a:extLst>
          </p:cNvPr>
          <p:cNvGraphicFramePr>
            <a:graphicFrameLocks noGrp="1"/>
          </p:cNvGraphicFramePr>
          <p:nvPr>
            <p:extLst>
              <p:ext uri="{D42A27DB-BD31-4B8C-83A1-F6EECF244321}">
                <p14:modId xmlns:p14="http://schemas.microsoft.com/office/powerpoint/2010/main" val="1467168098"/>
              </p:ext>
            </p:extLst>
          </p:nvPr>
        </p:nvGraphicFramePr>
        <p:xfrm>
          <a:off x="2923504" y="3039414"/>
          <a:ext cx="7418230" cy="2768957"/>
        </p:xfrm>
        <a:graphic>
          <a:graphicData uri="http://schemas.openxmlformats.org/drawingml/2006/table">
            <a:tbl>
              <a:tblPr firstRow="1" firstCol="1" bandRow="1">
                <a:tableStyleId>{5C22544A-7EE6-4342-B048-85BDC9FD1C3A}</a:tableStyleId>
              </a:tblPr>
              <a:tblGrid>
                <a:gridCol w="1854156">
                  <a:extLst>
                    <a:ext uri="{9D8B030D-6E8A-4147-A177-3AD203B41FA5}">
                      <a16:colId xmlns:a16="http://schemas.microsoft.com/office/drawing/2014/main" val="2921720770"/>
                    </a:ext>
                  </a:extLst>
                </a:gridCol>
                <a:gridCol w="1854156">
                  <a:extLst>
                    <a:ext uri="{9D8B030D-6E8A-4147-A177-3AD203B41FA5}">
                      <a16:colId xmlns:a16="http://schemas.microsoft.com/office/drawing/2014/main" val="3771573214"/>
                    </a:ext>
                  </a:extLst>
                </a:gridCol>
                <a:gridCol w="1854959">
                  <a:extLst>
                    <a:ext uri="{9D8B030D-6E8A-4147-A177-3AD203B41FA5}">
                      <a16:colId xmlns:a16="http://schemas.microsoft.com/office/drawing/2014/main" val="2253132953"/>
                    </a:ext>
                  </a:extLst>
                </a:gridCol>
                <a:gridCol w="1854959">
                  <a:extLst>
                    <a:ext uri="{9D8B030D-6E8A-4147-A177-3AD203B41FA5}">
                      <a16:colId xmlns:a16="http://schemas.microsoft.com/office/drawing/2014/main" val="3030777810"/>
                    </a:ext>
                  </a:extLst>
                </a:gridCol>
              </a:tblGrid>
              <a:tr h="548118">
                <a:tc>
                  <a:txBody>
                    <a:bodyPr/>
                    <a:lstStyle/>
                    <a:p>
                      <a:pPr>
                        <a:lnSpc>
                          <a:spcPct val="107000"/>
                        </a:lnSpc>
                        <a:spcAft>
                          <a:spcPts val="800"/>
                        </a:spcAft>
                      </a:pPr>
                      <a:r>
                        <a:rPr lang="en-IN" sz="1100">
                          <a:effectLst/>
                        </a:rPr>
                        <a:t>Dataset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100">
                          <a:effectLst/>
                        </a:rPr>
                        <a:t>Augmentation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PICO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Abstract + title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242763"/>
                  </a:ext>
                </a:extLst>
              </a:tr>
              <a:tr h="548118">
                <a:tc>
                  <a:txBody>
                    <a:bodyPr/>
                    <a:lstStyle/>
                    <a:p>
                      <a:pPr>
                        <a:lnSpc>
                          <a:spcPct val="107000"/>
                        </a:lnSpc>
                        <a:spcAft>
                          <a:spcPts val="800"/>
                        </a:spcAft>
                      </a:pPr>
                      <a:r>
                        <a:rPr lang="en-IN" sz="1100">
                          <a:effectLst/>
                        </a:rPr>
                        <a:t>Triptans.tsv</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369156"/>
                  </a:ext>
                </a:extLst>
              </a:tr>
              <a:tr h="1124603">
                <a:tc>
                  <a:txBody>
                    <a:bodyPr/>
                    <a:lstStyle/>
                    <a:p>
                      <a:pPr>
                        <a:lnSpc>
                          <a:spcPct val="107000"/>
                        </a:lnSpc>
                        <a:spcAft>
                          <a:spcPts val="800"/>
                        </a:spcAft>
                      </a:pPr>
                      <a:r>
                        <a:rPr lang="en-IN" sz="1100">
                          <a:effectLst/>
                        </a:rPr>
                        <a:t>OralHypoglycemics.tsv</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0.283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0.0055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7327283"/>
                  </a:ext>
                </a:extLst>
              </a:tr>
              <a:tr h="548118">
                <a:tc>
                  <a:txBody>
                    <a:bodyPr/>
                    <a:lstStyle/>
                    <a:p>
                      <a:pPr>
                        <a:lnSpc>
                          <a:spcPct val="107000"/>
                        </a:lnSpc>
                        <a:spcAft>
                          <a:spcPts val="800"/>
                        </a:spcAft>
                      </a:pPr>
                      <a:r>
                        <a:rPr lang="en-IN" sz="1100">
                          <a:effectLst/>
                        </a:rPr>
                        <a:t>ACEInhibitors.tsv</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0.806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0.683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0.836</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1527960"/>
                  </a:ext>
                </a:extLst>
              </a:tr>
            </a:tbl>
          </a:graphicData>
        </a:graphic>
      </p:graphicFrame>
      <p:sp>
        <p:nvSpPr>
          <p:cNvPr id="5" name="TextBox 4">
            <a:extLst>
              <a:ext uri="{FF2B5EF4-FFF2-40B4-BE49-F238E27FC236}">
                <a16:creationId xmlns:a16="http://schemas.microsoft.com/office/drawing/2014/main" id="{6A71DCFE-EE89-06AC-7C0D-1DE882C74C87}"/>
              </a:ext>
            </a:extLst>
          </p:cNvPr>
          <p:cNvSpPr txBox="1"/>
          <p:nvPr/>
        </p:nvSpPr>
        <p:spPr>
          <a:xfrm>
            <a:off x="2258096" y="1049629"/>
            <a:ext cx="7117724" cy="369332"/>
          </a:xfrm>
          <a:prstGeom prst="rect">
            <a:avLst/>
          </a:prstGeom>
          <a:noFill/>
        </p:spPr>
        <p:txBody>
          <a:bodyPr wrap="square" rtlCol="0">
            <a:spAutoFit/>
          </a:bodyPr>
          <a:lstStyle/>
          <a:p>
            <a:r>
              <a:rPr lang="en-IN" dirty="0"/>
              <a:t>PICO , Augmentations result compared to the abstract +  title</a:t>
            </a:r>
          </a:p>
        </p:txBody>
      </p:sp>
    </p:spTree>
    <p:extLst>
      <p:ext uri="{BB962C8B-B14F-4D97-AF65-F5344CB8AC3E}">
        <p14:creationId xmlns:p14="http://schemas.microsoft.com/office/powerpoint/2010/main" val="332114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E68A-7628-698C-B020-EED08AD54F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5BA5D74-FCFF-4A5E-FEF9-729AB0154B64}"/>
              </a:ext>
            </a:extLst>
          </p:cNvPr>
          <p:cNvSpPr>
            <a:spLocks noGrp="1"/>
          </p:cNvSpPr>
          <p:nvPr>
            <p:ph idx="1"/>
          </p:nvPr>
        </p:nvSpPr>
        <p:spPr/>
        <p:txBody>
          <a:bodyPr/>
          <a:lstStyle/>
          <a:p>
            <a:r>
              <a:rPr lang="en-US" dirty="0"/>
              <a:t>A systematic review summarizes the medical literature by synthesizing the findings of several primary studies that are related to one another, using explicit and reproducible procedures to search for and critically evaluate the findings.</a:t>
            </a:r>
          </a:p>
          <a:p>
            <a:r>
              <a:rPr lang="en-US" dirty="0"/>
              <a:t>A concise systematic review is required because a primary healthcare professional cannot read an inconceivable number of articles every day. </a:t>
            </a:r>
          </a:p>
          <a:p>
            <a:r>
              <a:rPr lang="en-US" dirty="0"/>
              <a:t>Citation-screening is a crucial stage in the systematic review process in which search results from numerous databases are assessed using strict inclusion and exclusion criteria by reviewing a record's title and abstract to filter out irrelevant entries and highlight those for which the full-text document should be requested for further screening </a:t>
            </a:r>
          </a:p>
          <a:p>
            <a:endParaRPr lang="en-IN" dirty="0"/>
          </a:p>
        </p:txBody>
      </p:sp>
    </p:spTree>
    <p:extLst>
      <p:ext uri="{BB962C8B-B14F-4D97-AF65-F5344CB8AC3E}">
        <p14:creationId xmlns:p14="http://schemas.microsoft.com/office/powerpoint/2010/main" val="152705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1202-9789-E266-5312-B6112A24A533}"/>
              </a:ext>
            </a:extLst>
          </p:cNvPr>
          <p:cNvSpPr>
            <a:spLocks noGrp="1"/>
          </p:cNvSpPr>
          <p:nvPr>
            <p:ph type="title"/>
          </p:nvPr>
        </p:nvSpPr>
        <p:spPr/>
        <p:txBody>
          <a:bodyPr/>
          <a:lstStyle/>
          <a:p>
            <a:r>
              <a:rPr lang="en-IN" dirty="0"/>
              <a:t>Systematic review Process</a:t>
            </a:r>
          </a:p>
        </p:txBody>
      </p:sp>
      <p:sp>
        <p:nvSpPr>
          <p:cNvPr id="3" name="Content Placeholder 2">
            <a:extLst>
              <a:ext uri="{FF2B5EF4-FFF2-40B4-BE49-F238E27FC236}">
                <a16:creationId xmlns:a16="http://schemas.microsoft.com/office/drawing/2014/main" id="{DECC31C1-8ACA-D080-9208-25262249BE22}"/>
              </a:ext>
            </a:extLst>
          </p:cNvPr>
          <p:cNvSpPr>
            <a:spLocks noGrp="1"/>
          </p:cNvSpPr>
          <p:nvPr>
            <p:ph idx="1"/>
          </p:nvPr>
        </p:nvSpPr>
        <p:spPr/>
        <p:txBody>
          <a:bodyPr>
            <a:normAutofit fontScale="77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challenge</a:t>
            </a:r>
          </a:p>
          <a:p>
            <a:pPr lvl="1"/>
            <a:r>
              <a:rPr lang="en-GB" dirty="0"/>
              <a:t>Citation-screening is a very time-consuming process, and it requires a lot of human resources. To further support the argument there are over 13 million references and over 4800 biomedical and health publications in Medline alone, its not possible for a primary healthcare professional go through the entire literature.</a:t>
            </a:r>
          </a:p>
          <a:p>
            <a:r>
              <a:rPr lang="en-IN" noProof="0" dirty="0"/>
              <a:t>Objective</a:t>
            </a:r>
            <a:r>
              <a:rPr lang="en-GB" dirty="0"/>
              <a:t> </a:t>
            </a:r>
          </a:p>
          <a:p>
            <a:pPr lvl="1"/>
            <a:r>
              <a:rPr lang="en-US" dirty="0"/>
              <a:t>The goal of this project is to reduce the time and effort required for citation screening by automating filtering of citations by a deep learning-based model </a:t>
            </a:r>
            <a:endParaRPr lang="en-GB" dirty="0"/>
          </a:p>
        </p:txBody>
      </p:sp>
      <p:pic>
        <p:nvPicPr>
          <p:cNvPr id="7" name="Picture 6">
            <a:extLst>
              <a:ext uri="{FF2B5EF4-FFF2-40B4-BE49-F238E27FC236}">
                <a16:creationId xmlns:a16="http://schemas.microsoft.com/office/drawing/2014/main" id="{C636DCF6-DB67-5AB1-9094-05C01A256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895" y="1723291"/>
            <a:ext cx="7629525" cy="2774013"/>
          </a:xfrm>
          <a:prstGeom prst="rect">
            <a:avLst/>
          </a:prstGeom>
        </p:spPr>
      </p:pic>
    </p:spTree>
    <p:extLst>
      <p:ext uri="{BB962C8B-B14F-4D97-AF65-F5344CB8AC3E}">
        <p14:creationId xmlns:p14="http://schemas.microsoft.com/office/powerpoint/2010/main" val="378488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4728-1AFA-5722-404D-E09A7AC03485}"/>
              </a:ext>
            </a:extLst>
          </p:cNvPr>
          <p:cNvSpPr>
            <a:spLocks noGrp="1"/>
          </p:cNvSpPr>
          <p:nvPr>
            <p:ph type="title"/>
          </p:nvPr>
        </p:nvSpPr>
        <p:spPr/>
        <p:txBody>
          <a:bodyPr/>
          <a:lstStyle/>
          <a:p>
            <a:r>
              <a:rPr lang="en-IN" dirty="0"/>
              <a:t>Relevant Existing Studies</a:t>
            </a:r>
          </a:p>
        </p:txBody>
      </p:sp>
      <p:sp>
        <p:nvSpPr>
          <p:cNvPr id="3" name="Content Placeholder 2">
            <a:extLst>
              <a:ext uri="{FF2B5EF4-FFF2-40B4-BE49-F238E27FC236}">
                <a16:creationId xmlns:a16="http://schemas.microsoft.com/office/drawing/2014/main" id="{02F29C40-992A-C403-3900-19E12791B9FF}"/>
              </a:ext>
            </a:extLst>
          </p:cNvPr>
          <p:cNvSpPr>
            <a:spLocks noGrp="1"/>
          </p:cNvSpPr>
          <p:nvPr>
            <p:ph idx="1"/>
          </p:nvPr>
        </p:nvSpPr>
        <p:spPr/>
        <p:txBody>
          <a:bodyPr>
            <a:normAutofit lnSpcReduction="10000"/>
          </a:bodyPr>
          <a:lstStyle/>
          <a:p>
            <a:r>
              <a:rPr lang="en-GB" dirty="0"/>
              <a:t>Deep learning-based studies</a:t>
            </a:r>
          </a:p>
          <a:p>
            <a:pPr lvl="1"/>
            <a:r>
              <a:rPr lang="en-GB" dirty="0"/>
              <a:t>Kontonatsios et al., 2020, tried a denoising autoencoder with the feedforward network and SVM (Support vector machines)</a:t>
            </a:r>
          </a:p>
          <a:p>
            <a:pPr lvl="1"/>
            <a:r>
              <a:rPr lang="en-GB" dirty="0"/>
              <a:t>van Dinter et al., 2021, tried a Multi-Channel Convolutional Neural Network.</a:t>
            </a:r>
          </a:p>
          <a:p>
            <a:r>
              <a:rPr lang="en-GB" dirty="0"/>
              <a:t>Classical Machine learning based study</a:t>
            </a:r>
          </a:p>
          <a:p>
            <a:pPr lvl="1"/>
            <a:r>
              <a:rPr lang="en-GB" dirty="0"/>
              <a:t>(Howard et al., 2016) experimented with SVM and logistic regression using various features such as TFIDF, latent Dirichlet allocation (LDA), and singular value decomposition (SVD), approaching citation screening as a binary classification problem</a:t>
            </a:r>
          </a:p>
          <a:p>
            <a:r>
              <a:rPr lang="en-GB" dirty="0"/>
              <a:t>Limitations:</a:t>
            </a:r>
          </a:p>
          <a:p>
            <a:pPr lvl="1"/>
            <a:r>
              <a:rPr lang="en-US" dirty="0"/>
              <a:t>Because most of the data sets in these studies are very small, Above studies do not use pretrained models that already have domain specific knowledge that can provide complementary information. Pre-trained models, such as </a:t>
            </a:r>
            <a:r>
              <a:rPr lang="en-US" dirty="0" err="1"/>
              <a:t>BioLinkBERT</a:t>
            </a:r>
            <a:r>
              <a:rPr lang="en-US" dirty="0"/>
              <a:t> can be helpful.</a:t>
            </a:r>
          </a:p>
          <a:p>
            <a:pPr lvl="1"/>
            <a:r>
              <a:rPr lang="en-US" dirty="0"/>
              <a:t>Transformer-based models now outperform SOTA in almost all NLP tasks. A transformer-based model could be useful.</a:t>
            </a:r>
            <a:endParaRPr lang="en-GB" dirty="0"/>
          </a:p>
        </p:txBody>
      </p:sp>
    </p:spTree>
    <p:extLst>
      <p:ext uri="{BB962C8B-B14F-4D97-AF65-F5344CB8AC3E}">
        <p14:creationId xmlns:p14="http://schemas.microsoft.com/office/powerpoint/2010/main" val="366730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0064-2225-67CF-EBA0-E57F418AF64D}"/>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DA0FEF6F-9758-CD4D-5940-D52167BA4DBE}"/>
              </a:ext>
            </a:extLst>
          </p:cNvPr>
          <p:cNvSpPr>
            <a:spLocks noGrp="1"/>
          </p:cNvSpPr>
          <p:nvPr>
            <p:ph idx="1"/>
          </p:nvPr>
        </p:nvSpPr>
        <p:spPr/>
        <p:txBody>
          <a:bodyPr/>
          <a:lstStyle/>
          <a:p>
            <a:r>
              <a:rPr lang="en-US" dirty="0"/>
              <a:t>In this study we have used 23 dataset of systematic studies as used in . (Kusa et al., 2022) which are publicly available. </a:t>
            </a:r>
          </a:p>
          <a:p>
            <a:pPr marL="0" indent="0">
              <a:buNone/>
            </a:pPr>
            <a:endParaRPr lang="en-US" dirty="0"/>
          </a:p>
          <a:p>
            <a:r>
              <a:rPr lang="en-US" dirty="0"/>
              <a:t>Characteristics :</a:t>
            </a:r>
          </a:p>
          <a:p>
            <a:pPr lvl="1"/>
            <a:r>
              <a:rPr lang="en-US" dirty="0"/>
              <a:t>Dataset categories : Drug (15), Clinical(3) and SWIFT(5)</a:t>
            </a:r>
          </a:p>
          <a:p>
            <a:pPr lvl="1"/>
            <a:r>
              <a:rPr lang="en-US" dirty="0"/>
              <a:t>Datasets ranging from 327 to 48638 datapoints</a:t>
            </a:r>
          </a:p>
          <a:p>
            <a:pPr lvl="1"/>
            <a:r>
              <a:rPr lang="en-US" dirty="0"/>
              <a:t> Fraction of included citations 9(0.5%) to 136(27%)</a:t>
            </a:r>
          </a:p>
          <a:p>
            <a:pPr lvl="1"/>
            <a:endParaRPr lang="en-IN" dirty="0"/>
          </a:p>
          <a:p>
            <a:r>
              <a:rPr lang="en-IN" dirty="0"/>
              <a:t>Challenges :</a:t>
            </a:r>
          </a:p>
          <a:p>
            <a:pPr lvl="1"/>
            <a:r>
              <a:rPr lang="en-IN" dirty="0"/>
              <a:t>Highly imbalanced datasets</a:t>
            </a:r>
          </a:p>
          <a:p>
            <a:pPr lvl="1"/>
            <a:r>
              <a:rPr lang="en-IN" dirty="0"/>
              <a:t>Very less data to train deep learning models</a:t>
            </a:r>
          </a:p>
        </p:txBody>
      </p:sp>
    </p:spTree>
    <p:extLst>
      <p:ext uri="{BB962C8B-B14F-4D97-AF65-F5344CB8AC3E}">
        <p14:creationId xmlns:p14="http://schemas.microsoft.com/office/powerpoint/2010/main" val="403348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AEBD-DD6F-A054-E9B4-5EE8B4E9EFEB}"/>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51D73B4-32B2-9FAD-E5FB-0B7BD09F013C}"/>
              </a:ext>
            </a:extLst>
          </p:cNvPr>
          <p:cNvSpPr>
            <a:spLocks noGrp="1"/>
          </p:cNvSpPr>
          <p:nvPr>
            <p:ph idx="1"/>
          </p:nvPr>
        </p:nvSpPr>
        <p:spPr/>
        <p:txBody>
          <a:bodyPr/>
          <a:lstStyle/>
          <a:p>
            <a:r>
              <a:rPr lang="en-IN" dirty="0"/>
              <a:t>To develop a transformers based deep learning solution to automate the process of citation screening. In this solution we will define citation screening as a binary classification problem.</a:t>
            </a:r>
          </a:p>
          <a:p>
            <a:endParaRPr lang="en-IN" dirty="0"/>
          </a:p>
          <a:p>
            <a:endParaRPr lang="en-IN" dirty="0"/>
          </a:p>
          <a:p>
            <a:endParaRPr lang="en-IN" dirty="0"/>
          </a:p>
          <a:p>
            <a:r>
              <a:rPr lang="en-IN" dirty="0"/>
              <a:t>Finetuning model</a:t>
            </a:r>
          </a:p>
        </p:txBody>
      </p:sp>
      <p:pic>
        <p:nvPicPr>
          <p:cNvPr id="7" name="Picture 6">
            <a:extLst>
              <a:ext uri="{FF2B5EF4-FFF2-40B4-BE49-F238E27FC236}">
                <a16:creationId xmlns:a16="http://schemas.microsoft.com/office/drawing/2014/main" id="{26E3F9DD-F24C-994D-5742-62BFD0948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185" y="3121269"/>
            <a:ext cx="6581775" cy="910127"/>
          </a:xfrm>
          <a:prstGeom prst="rect">
            <a:avLst/>
          </a:prstGeom>
        </p:spPr>
      </p:pic>
      <p:pic>
        <p:nvPicPr>
          <p:cNvPr id="11" name="Picture 10">
            <a:extLst>
              <a:ext uri="{FF2B5EF4-FFF2-40B4-BE49-F238E27FC236}">
                <a16:creationId xmlns:a16="http://schemas.microsoft.com/office/drawing/2014/main" id="{FDA296A2-8B82-260B-C645-BA1E36197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184" y="4768851"/>
            <a:ext cx="6581775" cy="1130788"/>
          </a:xfrm>
          <a:prstGeom prst="rect">
            <a:avLst/>
          </a:prstGeom>
        </p:spPr>
      </p:pic>
    </p:spTree>
    <p:extLst>
      <p:ext uri="{BB962C8B-B14F-4D97-AF65-F5344CB8AC3E}">
        <p14:creationId xmlns:p14="http://schemas.microsoft.com/office/powerpoint/2010/main" val="405334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06C1-E744-37F4-16F8-E2D9F3025774}"/>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367F1C8C-042B-7335-2149-2DC7B5900347}"/>
              </a:ext>
            </a:extLst>
          </p:cNvPr>
          <p:cNvSpPr>
            <a:spLocks noGrp="1"/>
          </p:cNvSpPr>
          <p:nvPr>
            <p:ph idx="1"/>
          </p:nvPr>
        </p:nvSpPr>
        <p:spPr/>
        <p:txBody>
          <a:bodyPr/>
          <a:lstStyle/>
          <a:p>
            <a:r>
              <a:rPr lang="en-IN" dirty="0"/>
              <a:t>Leverage the models pretrained on PubMed abstracts and finetune for the task of citation screening . Utilizing transfer learning approach to provide complementary knowledge to the models.</a:t>
            </a:r>
          </a:p>
          <a:p>
            <a:pPr lvl="1"/>
            <a:r>
              <a:rPr lang="en-IN" dirty="0"/>
              <a:t>Models used – BioLinkBERT, PubMedBERT etc.</a:t>
            </a:r>
          </a:p>
          <a:p>
            <a:r>
              <a:rPr lang="en-IN" dirty="0"/>
              <a:t>Augmentation of the dataset for included citations(+ve class) by transferring the abstracts from English to German and then back to English.</a:t>
            </a:r>
          </a:p>
          <a:p>
            <a:r>
              <a:rPr lang="en-IN" dirty="0"/>
              <a:t>Leveraging the sentences with PICOs(patient/population, intervention, comparison and outcomes) to filter out noise from the abstracts and train a model.</a:t>
            </a:r>
          </a:p>
          <a:p>
            <a:endParaRPr lang="en-IN" dirty="0"/>
          </a:p>
        </p:txBody>
      </p:sp>
      <p:graphicFrame>
        <p:nvGraphicFramePr>
          <p:cNvPr id="6" name="Table 4">
            <a:extLst>
              <a:ext uri="{FF2B5EF4-FFF2-40B4-BE49-F238E27FC236}">
                <a16:creationId xmlns:a16="http://schemas.microsoft.com/office/drawing/2014/main" id="{7975A253-9785-D96A-96BE-6C29DE953EE2}"/>
              </a:ext>
            </a:extLst>
          </p:cNvPr>
          <p:cNvGraphicFramePr>
            <a:graphicFrameLocks noGrp="1"/>
          </p:cNvGraphicFramePr>
          <p:nvPr>
            <p:extLst>
              <p:ext uri="{D42A27DB-BD31-4B8C-83A1-F6EECF244321}">
                <p14:modId xmlns:p14="http://schemas.microsoft.com/office/powerpoint/2010/main" val="2270751574"/>
              </p:ext>
            </p:extLst>
          </p:nvPr>
        </p:nvGraphicFramePr>
        <p:xfrm>
          <a:off x="1416677" y="4778062"/>
          <a:ext cx="8896701" cy="1840793"/>
        </p:xfrm>
        <a:graphic>
          <a:graphicData uri="http://schemas.openxmlformats.org/drawingml/2006/table">
            <a:tbl>
              <a:tblPr firstRow="1" bandRow="1">
                <a:tableStyleId>{5C22544A-7EE6-4342-B048-85BDC9FD1C3A}</a:tableStyleId>
              </a:tblPr>
              <a:tblGrid>
                <a:gridCol w="2442404">
                  <a:extLst>
                    <a:ext uri="{9D8B030D-6E8A-4147-A177-3AD203B41FA5}">
                      <a16:colId xmlns:a16="http://schemas.microsoft.com/office/drawing/2014/main" val="2599467745"/>
                    </a:ext>
                  </a:extLst>
                </a:gridCol>
                <a:gridCol w="1781104">
                  <a:extLst>
                    <a:ext uri="{9D8B030D-6E8A-4147-A177-3AD203B41FA5}">
                      <a16:colId xmlns:a16="http://schemas.microsoft.com/office/drawing/2014/main" val="3211224128"/>
                    </a:ext>
                  </a:extLst>
                </a:gridCol>
                <a:gridCol w="1498948">
                  <a:extLst>
                    <a:ext uri="{9D8B030D-6E8A-4147-A177-3AD203B41FA5}">
                      <a16:colId xmlns:a16="http://schemas.microsoft.com/office/drawing/2014/main" val="602265535"/>
                    </a:ext>
                  </a:extLst>
                </a:gridCol>
                <a:gridCol w="1207976">
                  <a:extLst>
                    <a:ext uri="{9D8B030D-6E8A-4147-A177-3AD203B41FA5}">
                      <a16:colId xmlns:a16="http://schemas.microsoft.com/office/drawing/2014/main" val="618431406"/>
                    </a:ext>
                  </a:extLst>
                </a:gridCol>
                <a:gridCol w="1966269">
                  <a:extLst>
                    <a:ext uri="{9D8B030D-6E8A-4147-A177-3AD203B41FA5}">
                      <a16:colId xmlns:a16="http://schemas.microsoft.com/office/drawing/2014/main" val="373503062"/>
                    </a:ext>
                  </a:extLst>
                </a:gridCol>
              </a:tblGrid>
              <a:tr h="646698">
                <a:tc>
                  <a:txBody>
                    <a:bodyPr/>
                    <a:lstStyle/>
                    <a:p>
                      <a:r>
                        <a:rPr lang="en-IN" dirty="0"/>
                        <a:t>Model</a:t>
                      </a:r>
                    </a:p>
                  </a:txBody>
                  <a:tcPr/>
                </a:tc>
                <a:tc>
                  <a:txBody>
                    <a:bodyPr/>
                    <a:lstStyle/>
                    <a:p>
                      <a:r>
                        <a:rPr lang="en-IN" dirty="0"/>
                        <a:t>BLURB  Score</a:t>
                      </a:r>
                    </a:p>
                  </a:txBody>
                  <a:tcPr/>
                </a:tc>
                <a:tc>
                  <a:txBody>
                    <a:bodyPr/>
                    <a:lstStyle/>
                    <a:p>
                      <a:r>
                        <a:rPr lang="en-IN" dirty="0" err="1"/>
                        <a:t>PubMedQA</a:t>
                      </a:r>
                      <a:endParaRPr lang="en-IN" dirty="0"/>
                    </a:p>
                  </a:txBody>
                  <a:tcPr/>
                </a:tc>
                <a:tc>
                  <a:txBody>
                    <a:bodyPr/>
                    <a:lstStyle/>
                    <a:p>
                      <a:r>
                        <a:rPr lang="en-IN" dirty="0"/>
                        <a:t>BIOASQ</a:t>
                      </a:r>
                    </a:p>
                  </a:txBody>
                  <a:tcPr/>
                </a:tc>
                <a:tc>
                  <a:txBody>
                    <a:bodyPr/>
                    <a:lstStyle/>
                    <a:p>
                      <a:r>
                        <a:rPr lang="en-IN" sz="1800" b="1" i="0" kern="1200" dirty="0" err="1">
                          <a:solidFill>
                            <a:schemeClr val="lt1"/>
                          </a:solidFill>
                          <a:effectLst/>
                          <a:latin typeface="+mn-lt"/>
                          <a:ea typeface="+mn-ea"/>
                          <a:cs typeface="+mn-cs"/>
                        </a:rPr>
                        <a:t>MedQA</a:t>
                      </a:r>
                      <a:r>
                        <a:rPr lang="en-IN" sz="1800" b="1" i="0" kern="1200" dirty="0">
                          <a:solidFill>
                            <a:schemeClr val="lt1"/>
                          </a:solidFill>
                          <a:effectLst/>
                          <a:latin typeface="+mn-lt"/>
                          <a:ea typeface="+mn-ea"/>
                          <a:cs typeface="+mn-cs"/>
                        </a:rPr>
                        <a:t>-USMLE</a:t>
                      </a:r>
                      <a:endParaRPr lang="en-IN" dirty="0"/>
                    </a:p>
                  </a:txBody>
                  <a:tcPr/>
                </a:tc>
                <a:extLst>
                  <a:ext uri="{0D108BD9-81ED-4DB2-BD59-A6C34878D82A}">
                    <a16:rowId xmlns:a16="http://schemas.microsoft.com/office/drawing/2014/main" val="1473511994"/>
                  </a:ext>
                </a:extLst>
              </a:tr>
              <a:tr h="371619">
                <a:tc>
                  <a:txBody>
                    <a:bodyPr/>
                    <a:lstStyle/>
                    <a:p>
                      <a:r>
                        <a:rPr lang="en-IN" sz="1800" b="1" i="0" kern="1200" dirty="0" err="1">
                          <a:solidFill>
                            <a:schemeClr val="dk1"/>
                          </a:solidFill>
                          <a:effectLst/>
                          <a:latin typeface="+mn-lt"/>
                          <a:ea typeface="+mn-ea"/>
                          <a:cs typeface="+mn-cs"/>
                        </a:rPr>
                        <a:t>BioLinkBERT</a:t>
                      </a:r>
                      <a:r>
                        <a:rPr lang="en-IN" sz="1800" b="1" i="0" kern="1200" dirty="0">
                          <a:solidFill>
                            <a:schemeClr val="dk1"/>
                          </a:solidFill>
                          <a:effectLst/>
                          <a:latin typeface="+mn-lt"/>
                          <a:ea typeface="+mn-ea"/>
                          <a:cs typeface="+mn-cs"/>
                        </a:rPr>
                        <a:t>-base</a:t>
                      </a:r>
                      <a:endParaRPr lang="en-IN" dirty="0"/>
                    </a:p>
                  </a:txBody>
                  <a:tcPr/>
                </a:tc>
                <a:tc>
                  <a:txBody>
                    <a:bodyPr/>
                    <a:lstStyle/>
                    <a:p>
                      <a:r>
                        <a:rPr lang="en-IN" dirty="0"/>
                        <a:t>83.39</a:t>
                      </a:r>
                    </a:p>
                  </a:txBody>
                  <a:tcPr/>
                </a:tc>
                <a:tc>
                  <a:txBody>
                    <a:bodyPr/>
                    <a:lstStyle/>
                    <a:p>
                      <a:r>
                        <a:rPr lang="en-IN" dirty="0"/>
                        <a:t>70.2</a:t>
                      </a:r>
                    </a:p>
                  </a:txBody>
                  <a:tcPr/>
                </a:tc>
                <a:tc>
                  <a:txBody>
                    <a:bodyPr/>
                    <a:lstStyle/>
                    <a:p>
                      <a:r>
                        <a:rPr lang="en-IN" dirty="0"/>
                        <a:t>91.4</a:t>
                      </a:r>
                    </a:p>
                  </a:txBody>
                  <a:tcPr/>
                </a:tc>
                <a:tc>
                  <a:txBody>
                    <a:bodyPr/>
                    <a:lstStyle/>
                    <a:p>
                      <a:r>
                        <a:rPr lang="en-IN" dirty="0"/>
                        <a:t>40.0</a:t>
                      </a:r>
                    </a:p>
                  </a:txBody>
                  <a:tcPr/>
                </a:tc>
                <a:extLst>
                  <a:ext uri="{0D108BD9-81ED-4DB2-BD59-A6C34878D82A}">
                    <a16:rowId xmlns:a16="http://schemas.microsoft.com/office/drawing/2014/main" val="3281050497"/>
                  </a:ext>
                </a:extLst>
              </a:tr>
              <a:tr h="411238">
                <a:tc>
                  <a:txBody>
                    <a:bodyPr/>
                    <a:lstStyle/>
                    <a:p>
                      <a:r>
                        <a:rPr lang="en-IN" sz="1800" b="1" i="0" kern="1200" dirty="0" err="1">
                          <a:solidFill>
                            <a:schemeClr val="dk1"/>
                          </a:solidFill>
                          <a:effectLst/>
                          <a:latin typeface="+mn-lt"/>
                          <a:ea typeface="+mn-ea"/>
                          <a:cs typeface="+mn-cs"/>
                        </a:rPr>
                        <a:t>BioLinkBERT</a:t>
                      </a:r>
                      <a:r>
                        <a:rPr lang="en-IN" sz="1800" b="1" i="0" kern="1200" dirty="0">
                          <a:solidFill>
                            <a:schemeClr val="dk1"/>
                          </a:solidFill>
                          <a:effectLst/>
                          <a:latin typeface="+mn-lt"/>
                          <a:ea typeface="+mn-ea"/>
                          <a:cs typeface="+mn-cs"/>
                        </a:rPr>
                        <a:t>-large</a:t>
                      </a:r>
                      <a:endParaRPr lang="en-IN" dirty="0"/>
                    </a:p>
                  </a:txBody>
                  <a:tcPr/>
                </a:tc>
                <a:tc>
                  <a:txBody>
                    <a:bodyPr/>
                    <a:lstStyle/>
                    <a:p>
                      <a:r>
                        <a:rPr lang="en-IN" dirty="0"/>
                        <a:t>84.30</a:t>
                      </a:r>
                    </a:p>
                  </a:txBody>
                  <a:tcPr/>
                </a:tc>
                <a:tc>
                  <a:txBody>
                    <a:bodyPr/>
                    <a:lstStyle/>
                    <a:p>
                      <a:r>
                        <a:rPr lang="en-IN" dirty="0"/>
                        <a:t>72.2</a:t>
                      </a:r>
                    </a:p>
                  </a:txBody>
                  <a:tcPr/>
                </a:tc>
                <a:tc>
                  <a:txBody>
                    <a:bodyPr/>
                    <a:lstStyle/>
                    <a:p>
                      <a:r>
                        <a:rPr lang="en-IN" dirty="0"/>
                        <a:t>94.8</a:t>
                      </a:r>
                    </a:p>
                  </a:txBody>
                  <a:tcPr/>
                </a:tc>
                <a:tc>
                  <a:txBody>
                    <a:bodyPr/>
                    <a:lstStyle/>
                    <a:p>
                      <a:r>
                        <a:rPr lang="en-IN" dirty="0"/>
                        <a:t>44.6</a:t>
                      </a:r>
                    </a:p>
                  </a:txBody>
                  <a:tcPr/>
                </a:tc>
                <a:extLst>
                  <a:ext uri="{0D108BD9-81ED-4DB2-BD59-A6C34878D82A}">
                    <a16:rowId xmlns:a16="http://schemas.microsoft.com/office/drawing/2014/main" val="3655140198"/>
                  </a:ext>
                </a:extLst>
              </a:tr>
              <a:tr h="411238">
                <a:tc>
                  <a:txBody>
                    <a:bodyPr/>
                    <a:lstStyle/>
                    <a:p>
                      <a:r>
                        <a:rPr lang="en-IN" dirty="0" err="1"/>
                        <a:t>PUbMedBERT</a:t>
                      </a:r>
                      <a:endParaRPr lang="en-IN" dirty="0"/>
                    </a:p>
                  </a:txBody>
                  <a:tcPr/>
                </a:tc>
                <a:tc>
                  <a:txBody>
                    <a:bodyPr/>
                    <a:lstStyle/>
                    <a:p>
                      <a:r>
                        <a:rPr lang="en-IN" dirty="0"/>
                        <a:t>82.75</a:t>
                      </a:r>
                    </a:p>
                  </a:txBody>
                  <a:tcPr/>
                </a:tc>
                <a:tc>
                  <a:txBody>
                    <a:bodyPr/>
                    <a:lstStyle/>
                    <a:p>
                      <a:r>
                        <a:rPr lang="en-IN" dirty="0"/>
                        <a:t>55.84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27302833"/>
                  </a:ext>
                </a:extLst>
              </a:tr>
            </a:tbl>
          </a:graphicData>
        </a:graphic>
      </p:graphicFrame>
    </p:spTree>
    <p:extLst>
      <p:ext uri="{BB962C8B-B14F-4D97-AF65-F5344CB8AC3E}">
        <p14:creationId xmlns:p14="http://schemas.microsoft.com/office/powerpoint/2010/main" val="259630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A38F-E126-500D-4876-28D6E41DED4F}"/>
              </a:ext>
            </a:extLst>
          </p:cNvPr>
          <p:cNvSpPr>
            <a:spLocks noGrp="1"/>
          </p:cNvSpPr>
          <p:nvPr>
            <p:ph type="title"/>
          </p:nvPr>
        </p:nvSpPr>
        <p:spPr/>
        <p:txBody>
          <a:bodyPr/>
          <a:lstStyle/>
          <a:p>
            <a:r>
              <a:rPr lang="en-IN" dirty="0"/>
              <a:t>Evaluation 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59CC6-5535-D69D-E028-7F3E5F0CF04A}"/>
                  </a:ext>
                </a:extLst>
              </p:cNvPr>
              <p:cNvSpPr>
                <a:spLocks noGrp="1"/>
              </p:cNvSpPr>
              <p:nvPr>
                <p:ph idx="1"/>
              </p:nvPr>
            </p:nvSpPr>
            <p:spPr/>
            <p:txBody>
              <a:bodyPr/>
              <a:lstStyle/>
              <a:p>
                <a:pPr marL="0" indent="0">
                  <a:buNone/>
                </a:pPr>
                <a:r>
                  <a:rPr lang="en-US" dirty="0"/>
                  <a:t>WSS@95% recall (work saved over sampling):</a:t>
                </a:r>
              </a:p>
              <a:p>
                <a:pPr marL="0" indent="0">
                  <a:buNone/>
                </a:pPr>
                <a:r>
                  <a:rPr lang="en-US" dirty="0"/>
                  <a:t>The evaluation criteria (</a:t>
                </a:r>
                <a:r>
                  <a:rPr lang="en-US" dirty="0" err="1"/>
                  <a:t>WSS@r</a:t>
                </a:r>
                <a:r>
                  <a:rPr lang="en-US" dirty="0"/>
                  <a:t>%) used in the study measures the reduction in the human screening workload for citation screening due to automation tools .Cohen et al.  defined it as "the percentage of papers that meet the original search criteria that the reviewers do not have to read (because they have been screened out by the classifier).“ </a:t>
                </a:r>
              </a:p>
              <a:p>
                <a:endParaRPr lang="en-US" dirty="0"/>
              </a:p>
              <a:p>
                <a:pPr marL="0" indent="0">
                  <a:buNone/>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𝑊𝑆𝑆</m:t>
                      </m:r>
                      <m:r>
                        <a:rPr lang="en-IN" smtClean="0">
                          <a:latin typeface="Cambria Math" panose="02040503050406030204" pitchFamily="18" charset="0"/>
                        </a:rPr>
                        <m:t>@</m:t>
                      </m:r>
                      <m:r>
                        <a:rPr lang="en-IN" smtClean="0">
                          <a:latin typeface="Cambria Math" panose="02040503050406030204" pitchFamily="18" charset="0"/>
                        </a:rPr>
                        <m:t>𝑟</m:t>
                      </m:r>
                      <m:r>
                        <a:rPr lang="en-IN" smtClean="0">
                          <a:latin typeface="Cambria Math" panose="02040503050406030204" pitchFamily="18" charset="0"/>
                        </a:rPr>
                        <m:t>%= </m:t>
                      </m:r>
                      <m:f>
                        <m:fPr>
                          <m:ctrlPr>
                            <a:rPr lang="en-IN" i="1" smtClean="0">
                              <a:latin typeface="Cambria Math" panose="02040503050406030204" pitchFamily="18" charset="0"/>
                            </a:rPr>
                          </m:ctrlPr>
                        </m:fPr>
                        <m:num>
                          <m:r>
                            <a:rPr lang="en-IN" smtClean="0">
                              <a:latin typeface="Cambria Math" panose="02040503050406030204" pitchFamily="18" charset="0"/>
                            </a:rPr>
                            <m:t>𝑇𝑁</m:t>
                          </m:r>
                          <m:r>
                            <a:rPr lang="en-IN" smtClean="0">
                              <a:latin typeface="Cambria Math" panose="02040503050406030204" pitchFamily="18" charset="0"/>
                            </a:rPr>
                            <m:t>+</m:t>
                          </m:r>
                          <m:r>
                            <a:rPr lang="en-IN" smtClean="0">
                              <a:latin typeface="Cambria Math" panose="02040503050406030204" pitchFamily="18" charset="0"/>
                            </a:rPr>
                            <m:t>𝐹𝑁</m:t>
                          </m:r>
                        </m:num>
                        <m:den>
                          <m:r>
                            <a:rPr lang="en-IN" smtClean="0">
                              <a:latin typeface="Cambria Math" panose="02040503050406030204" pitchFamily="18" charset="0"/>
                            </a:rPr>
                            <m:t>𝑁</m:t>
                          </m:r>
                        </m:den>
                      </m:f>
                      <m:r>
                        <a:rPr lang="en-IN" smtClean="0">
                          <a:latin typeface="Cambria Math" panose="02040503050406030204" pitchFamily="18" charset="0"/>
                        </a:rPr>
                        <m:t>−(1−</m:t>
                      </m:r>
                      <m:r>
                        <m:rPr>
                          <m:sty m:val="p"/>
                        </m:rPr>
                        <a:rPr lang="en-IN" smtClean="0">
                          <a:latin typeface="Cambria Math" panose="02040503050406030204" pitchFamily="18" charset="0"/>
                        </a:rPr>
                        <m:t>r</m:t>
                      </m:r>
                      <m:r>
                        <a:rPr lang="en-IN"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9A559CC6-5535-D69D-E028-7F3E5F0CF04A}"/>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IN">
                    <a:noFill/>
                  </a:rPr>
                  <a:t> </a:t>
                </a:r>
              </a:p>
            </p:txBody>
          </p:sp>
        </mc:Fallback>
      </mc:AlternateContent>
    </p:spTree>
    <p:extLst>
      <p:ext uri="{BB962C8B-B14F-4D97-AF65-F5344CB8AC3E}">
        <p14:creationId xmlns:p14="http://schemas.microsoft.com/office/powerpoint/2010/main" val="102785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014C-B25C-80B6-7768-C8CF820387A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C06AE96-9701-DB7A-43D3-1E92285FC6C0}"/>
              </a:ext>
            </a:extLst>
          </p:cNvPr>
          <p:cNvSpPr>
            <a:spLocks noGrp="1"/>
          </p:cNvSpPr>
          <p:nvPr>
            <p:ph idx="1"/>
          </p:nvPr>
        </p:nvSpPr>
        <p:spPr/>
        <p:txBody>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Our results are between the results of the previous 2 deep learning studies</a:t>
            </a:r>
          </a:p>
          <a:p>
            <a:pPr marL="285750" indent="-285750">
              <a:buFont typeface="Arial" panose="020B0604020202020204" pitchFamily="34" charset="0"/>
              <a:buChar char="•"/>
            </a:pPr>
            <a:r>
              <a:rPr lang="en-IN" dirty="0"/>
              <a:t>Because of the small dataset size and to have the exact same process of training and testing , we could not hyper tune the model as the previous studies have not specified any validation set.</a:t>
            </a:r>
          </a:p>
          <a:p>
            <a:pPr marL="285750" indent="-285750">
              <a:buFont typeface="Arial" panose="020B0604020202020204" pitchFamily="34" charset="0"/>
              <a:buChar char="•"/>
            </a:pPr>
            <a:r>
              <a:rPr lang="en-IN" dirty="0"/>
              <a:t>DAE-FF have used the entire dataset(Train and Test) for the denoising autoencoder which is not a standard practice and leads to contamination (according to a popular study (Winata et al., 2021))</a:t>
            </a:r>
          </a:p>
          <a:p>
            <a:pPr marL="285750" indent="-285750">
              <a:buFont typeface="Arial" panose="020B0604020202020204" pitchFamily="34" charset="0"/>
              <a:buChar char="•"/>
            </a:pPr>
            <a:r>
              <a:rPr lang="en-IN" dirty="0"/>
              <a:t>There are high fluctuations in the results due to highly imbalanced and small dataset.</a:t>
            </a:r>
          </a:p>
          <a:p>
            <a:pPr marL="0" indent="0">
              <a:buNone/>
            </a:pPr>
            <a:endParaRPr lang="en-IN" dirty="0"/>
          </a:p>
        </p:txBody>
      </p:sp>
    </p:spTree>
    <p:extLst>
      <p:ext uri="{BB962C8B-B14F-4D97-AF65-F5344CB8AC3E}">
        <p14:creationId xmlns:p14="http://schemas.microsoft.com/office/powerpoint/2010/main" val="1370715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2322</TotalTime>
  <Words>1307</Words>
  <Application>Microsoft Office PowerPoint</Application>
  <PresentationFormat>Widescreen</PresentationFormat>
  <Paragraphs>114</Paragraphs>
  <Slides>14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5" baseType="lpstr">
      <vt:lpstr>Arial</vt:lpstr>
      <vt:lpstr>Calibri</vt:lpstr>
      <vt:lpstr>Calibri Light</vt:lpstr>
      <vt:lpstr>Cambria Math</vt:lpstr>
      <vt:lpstr>Rockwell</vt:lpstr>
      <vt:lpstr>Rockwell Condensed</vt:lpstr>
      <vt:lpstr>Wingdings</vt:lpstr>
      <vt:lpstr>Work Sans</vt:lpstr>
      <vt:lpstr>Wood Type</vt:lpstr>
      <vt:lpstr>Worksheet</vt:lpstr>
      <vt:lpstr>Document</vt:lpstr>
      <vt:lpstr>Citation screening using Deep Learning  </vt:lpstr>
      <vt:lpstr>Introduction</vt:lpstr>
      <vt:lpstr>Systematic review Process</vt:lpstr>
      <vt:lpstr>Relevant Existing Studies</vt:lpstr>
      <vt:lpstr>Dataset</vt:lpstr>
      <vt:lpstr>Solution</vt:lpstr>
      <vt:lpstr>Experiments</vt:lpstr>
      <vt:lpstr>Evaluation criteria</vt:lpstr>
      <vt:lpstr>RESULTS</vt:lpstr>
      <vt:lpstr>PowerPoint Presentation</vt:lpstr>
      <vt:lpstr>PICO results Comparison</vt:lpstr>
      <vt:lpstr>Next steps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Mohnish Chaudhary</dc:creator>
  <cp:lastModifiedBy>Mohnish Chaudhary</cp:lastModifiedBy>
  <cp:revision>12</cp:revision>
  <dcterms:created xsi:type="dcterms:W3CDTF">2022-11-24T01:34:17Z</dcterms:created>
  <dcterms:modified xsi:type="dcterms:W3CDTF">2022-12-15T16:19:19Z</dcterms:modified>
</cp:coreProperties>
</file>