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3"/>
    <p:sldId id="613" r:id="rId4"/>
    <p:sldId id="617" r:id="rId5"/>
    <p:sldId id="615" r:id="rId6"/>
    <p:sldId id="616" r:id="rId7"/>
    <p:sldId id="614" r:id="rId8"/>
    <p:sldId id="270" r:id="rId9"/>
    <p:sldId id="271" r:id="rId10"/>
    <p:sldId id="570" r:id="rId11"/>
    <p:sldId id="571" r:id="rId12"/>
    <p:sldId id="572" r:id="rId13"/>
    <p:sldId id="573" r:id="rId14"/>
    <p:sldId id="574" r:id="rId15"/>
    <p:sldId id="575" r:id="rId16"/>
    <p:sldId id="576" r:id="rId17"/>
    <p:sldId id="577" r:id="rId18"/>
    <p:sldId id="578" r:id="rId19"/>
    <p:sldId id="579" r:id="rId20"/>
    <p:sldId id="580" r:id="rId21"/>
    <p:sldId id="585" r:id="rId22"/>
    <p:sldId id="587" r:id="rId23"/>
    <p:sldId id="588" r:id="rId24"/>
    <p:sldId id="589" r:id="rId25"/>
    <p:sldId id="590" r:id="rId26"/>
    <p:sldId id="591" r:id="rId27"/>
    <p:sldId id="592" r:id="rId28"/>
    <p:sldId id="593" r:id="rId29"/>
    <p:sldId id="594" r:id="rId30"/>
    <p:sldId id="596" r:id="rId31"/>
    <p:sldId id="597" r:id="rId32"/>
    <p:sldId id="598" r:id="rId33"/>
    <p:sldId id="599" r:id="rId34"/>
    <p:sldId id="600" r:id="rId35"/>
    <p:sldId id="586" r:id="rId37"/>
    <p:sldId id="601" r:id="rId38"/>
    <p:sldId id="602" r:id="rId39"/>
    <p:sldId id="603" r:id="rId40"/>
    <p:sldId id="604" r:id="rId41"/>
    <p:sldId id="605" r:id="rId42"/>
    <p:sldId id="606" r:id="rId43"/>
    <p:sldId id="608" r:id="rId44"/>
    <p:sldId id="607" r:id="rId45"/>
    <p:sldId id="609" r:id="rId46"/>
    <p:sldId id="611" r:id="rId47"/>
    <p:sldId id="267" r:id="rId48"/>
  </p:sldIdLst>
  <p:sldSz cx="12192000" cy="6864350"/>
  <p:notesSz cx="12192000" cy="68643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595959"/>
    <a:srgbClr val="FCFCFC"/>
    <a:srgbClr val="21B6BB"/>
    <a:srgbClr val="333333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49"/>
        <p:guide pos="21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4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6695" y="858044"/>
            <a:ext cx="4118610" cy="2316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3468"/>
            <a:ext cx="9753600" cy="27028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9941"/>
            <a:ext cx="5283200" cy="3444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6519941"/>
            <a:ext cx="5283200" cy="3444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-6350" y="0"/>
            <a:ext cx="12198095" cy="6859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3291" y="1688256"/>
            <a:ext cx="10111767" cy="1367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1" i="0">
                <a:solidFill>
                  <a:srgbClr val="21B6BB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4036"/>
            <a:ext cx="8538845" cy="17160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pic>
        <p:nvPicPr>
          <p:cNvPr id="8" name="图片 7" descr="new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4500" y="0"/>
            <a:ext cx="2781300" cy="8286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1B6BB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1B6BB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8800"/>
            <a:ext cx="5306282" cy="4530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8800"/>
            <a:ext cx="5306282" cy="4530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1B6BB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3"/>
          <p:cNvSpPr/>
          <p:nvPr userDrawn="1"/>
        </p:nvSpPr>
        <p:spPr>
          <a:xfrm>
            <a:off x="10312" y="1004379"/>
            <a:ext cx="12188190" cy="0"/>
          </a:xfrm>
          <a:custGeom>
            <a:avLst/>
            <a:gdLst/>
            <a:ahLst/>
            <a:cxnLst/>
            <a:rect l="l" t="t" r="r" b="b"/>
            <a:pathLst>
              <a:path w="12188190">
                <a:moveTo>
                  <a:pt x="0" y="0"/>
                </a:moveTo>
                <a:lnTo>
                  <a:pt x="12187783" y="0"/>
                </a:lnTo>
              </a:path>
            </a:pathLst>
          </a:custGeom>
          <a:ln w="45720">
            <a:solidFill>
              <a:srgbClr val="21B6BB"/>
            </a:solidFill>
          </a:ln>
        </p:spPr>
        <p:txBody>
          <a:bodyPr wrap="square" lIns="0" tIns="0" rIns="0" bIns="0" rtlCol="0"/>
          <a:p/>
        </p:txBody>
      </p:sp>
      <p:sp>
        <p:nvSpPr>
          <p:cNvPr id="7" name="object 4"/>
          <p:cNvSpPr/>
          <p:nvPr userDrawn="1"/>
        </p:nvSpPr>
        <p:spPr>
          <a:xfrm>
            <a:off x="482551" y="6238113"/>
            <a:ext cx="2016223" cy="472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5" name="object 4"/>
          <p:cNvSpPr/>
          <p:nvPr userDrawn="1"/>
        </p:nvSpPr>
        <p:spPr>
          <a:xfrm>
            <a:off x="482551" y="6238113"/>
            <a:ext cx="2016223" cy="472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8095" cy="68595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084709"/>
            <a:ext cx="12198350" cy="775335"/>
          </a:xfrm>
          <a:custGeom>
            <a:avLst/>
            <a:gdLst/>
            <a:ahLst/>
            <a:cxnLst/>
            <a:rect l="l" t="t" r="r" b="b"/>
            <a:pathLst>
              <a:path w="12198350" h="775334">
                <a:moveTo>
                  <a:pt x="12198096" y="0"/>
                </a:moveTo>
                <a:lnTo>
                  <a:pt x="0" y="0"/>
                </a:lnTo>
                <a:lnTo>
                  <a:pt x="0" y="774814"/>
                </a:lnTo>
                <a:lnTo>
                  <a:pt x="12198096" y="774814"/>
                </a:lnTo>
                <a:lnTo>
                  <a:pt x="12198096" y="0"/>
                </a:lnTo>
                <a:close/>
              </a:path>
            </a:pathLst>
          </a:custGeom>
          <a:solidFill>
            <a:srgbClr val="21B6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01775" y="2160525"/>
            <a:ext cx="399479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1B6BB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1578800"/>
            <a:ext cx="10978515" cy="4530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83845"/>
            <a:ext cx="3903472" cy="343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83845"/>
            <a:ext cx="2805620" cy="343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83845"/>
            <a:ext cx="2805620" cy="343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pic>
        <p:nvPicPr>
          <p:cNvPr id="8" name="图片 7" descr="newlogo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44500" y="0"/>
            <a:ext cx="2781300" cy="8286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9" Type="http://schemas.openxmlformats.org/officeDocument/2006/relationships/slideLayout" Target="../slideLayouts/slideLayout6.xml"/><Relationship Id="rId18" Type="http://schemas.openxmlformats.org/officeDocument/2006/relationships/tags" Target="../tags/tag17.xml"/><Relationship Id="rId17" Type="http://schemas.openxmlformats.org/officeDocument/2006/relationships/image" Target="../media/image14.png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0.png"/><Relationship Id="rId3" Type="http://schemas.openxmlformats.org/officeDocument/2006/relationships/tags" Target="../tags/tag89.xml"/><Relationship Id="rId2" Type="http://schemas.openxmlformats.org/officeDocument/2006/relationships/image" Target="../media/image29.png"/><Relationship Id="rId1" Type="http://schemas.openxmlformats.org/officeDocument/2006/relationships/tags" Target="../tags/tag8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4.png"/><Relationship Id="rId1" Type="http://schemas.openxmlformats.org/officeDocument/2006/relationships/tags" Target="../tags/tag9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9" Type="http://schemas.openxmlformats.org/officeDocument/2006/relationships/slideLayout" Target="../slideLayouts/slideLayout6.xml"/><Relationship Id="rId18" Type="http://schemas.openxmlformats.org/officeDocument/2006/relationships/tags" Target="../tags/tag34.xml"/><Relationship Id="rId17" Type="http://schemas.openxmlformats.org/officeDocument/2006/relationships/image" Target="../media/image14.png"/><Relationship Id="rId16" Type="http://schemas.openxmlformats.org/officeDocument/2006/relationships/tags" Target="../tags/tag33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43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9" Type="http://schemas.openxmlformats.org/officeDocument/2006/relationships/slideLayout" Target="../slideLayouts/slideLayout6.xml"/><Relationship Id="rId18" Type="http://schemas.openxmlformats.org/officeDocument/2006/relationships/tags" Target="../tags/tag51.xml"/><Relationship Id="rId17" Type="http://schemas.openxmlformats.org/officeDocument/2006/relationships/image" Target="../media/image14.png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tags" Target="../tags/tag3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15.png"/><Relationship Id="rId3" Type="http://schemas.openxmlformats.org/officeDocument/2006/relationships/image" Target="../media/image3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9" Type="http://schemas.openxmlformats.org/officeDocument/2006/relationships/slideLayout" Target="../slideLayouts/slideLayout6.xml"/><Relationship Id="rId18" Type="http://schemas.openxmlformats.org/officeDocument/2006/relationships/tags" Target="../tags/tag68.xml"/><Relationship Id="rId17" Type="http://schemas.openxmlformats.org/officeDocument/2006/relationships/image" Target="../media/image14.png"/><Relationship Id="rId16" Type="http://schemas.openxmlformats.org/officeDocument/2006/relationships/tags" Target="../tags/tag67.xml"/><Relationship Id="rId15" Type="http://schemas.openxmlformats.org/officeDocument/2006/relationships/tags" Target="../tags/tag66.xml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9" Type="http://schemas.openxmlformats.org/officeDocument/2006/relationships/slideLayout" Target="../slideLayouts/slideLayout6.xml"/><Relationship Id="rId18" Type="http://schemas.openxmlformats.org/officeDocument/2006/relationships/tags" Target="../tags/tag85.xml"/><Relationship Id="rId17" Type="http://schemas.openxmlformats.org/officeDocument/2006/relationships/image" Target="../media/image14.png"/><Relationship Id="rId16" Type="http://schemas.openxmlformats.org/officeDocument/2006/relationships/tags" Target="../tags/tag84.xml"/><Relationship Id="rId15" Type="http://schemas.openxmlformats.org/officeDocument/2006/relationships/tags" Target="../tags/tag83.xml"/><Relationship Id="rId14" Type="http://schemas.openxmlformats.org/officeDocument/2006/relationships/tags" Target="../tags/tag82.xml"/><Relationship Id="rId13" Type="http://schemas.openxmlformats.org/officeDocument/2006/relationships/tags" Target="../tags/tag81.xml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tags" Target="../tags/tag87.xml"/><Relationship Id="rId2" Type="http://schemas.openxmlformats.org/officeDocument/2006/relationships/image" Target="../media/image15.png"/><Relationship Id="rId1" Type="http://schemas.openxmlformats.org/officeDocument/2006/relationships/tags" Target="../tags/tag8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8095" cy="685952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54559" y="261442"/>
            <a:ext cx="1728189" cy="414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05671" y="6259473"/>
            <a:ext cx="1996439" cy="38989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</a:pPr>
            <a:r>
              <a:rPr sz="24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edu.51cto.</a:t>
            </a: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om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99" y="4294098"/>
            <a:ext cx="12192635" cy="1369060"/>
          </a:xfrm>
          <a:custGeom>
            <a:avLst/>
            <a:gdLst/>
            <a:ahLst/>
            <a:cxnLst/>
            <a:rect l="l" t="t" r="r" b="b"/>
            <a:pathLst>
              <a:path w="12192635" h="1369060">
                <a:moveTo>
                  <a:pt x="12192596" y="0"/>
                </a:moveTo>
                <a:lnTo>
                  <a:pt x="0" y="0"/>
                </a:lnTo>
                <a:lnTo>
                  <a:pt x="0" y="1368463"/>
                </a:lnTo>
                <a:lnTo>
                  <a:pt x="12192596" y="1368463"/>
                </a:lnTo>
                <a:lnTo>
                  <a:pt x="12192596" y="0"/>
                </a:lnTo>
                <a:close/>
              </a:path>
            </a:pathLst>
          </a:custGeom>
          <a:solidFill>
            <a:srgbClr val="21B6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93" y="0"/>
            <a:ext cx="12192601" cy="42966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2549" y="405460"/>
            <a:ext cx="4088548" cy="20013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79347" y="5279135"/>
            <a:ext cx="2163317" cy="6835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00477" y="5279135"/>
            <a:ext cx="3180575" cy="6835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760719" y="5279135"/>
            <a:ext cx="2584703" cy="6835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603235" y="5279135"/>
            <a:ext cx="1351787" cy="6835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212835" y="5279135"/>
            <a:ext cx="1885949" cy="683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356597" y="5279135"/>
            <a:ext cx="1961387" cy="68351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237615" y="4577080"/>
            <a:ext cx="1008062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</a:pPr>
            <a:r>
              <a:rPr sz="4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HTML5+CSS3跨平台软件开发技术</a:t>
            </a:r>
            <a:endParaRPr sz="4800" b="1" dirty="0">
              <a:solidFill>
                <a:srgbClr val="FFFFFF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7" name="图片 16" descr="top_logo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6380" y="5668645"/>
            <a:ext cx="5410200" cy="11049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33596" y="172085"/>
            <a:ext cx="385572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>
              <a:spcAft>
                <a:spcPts val="0"/>
              </a:spcAft>
            </a:pPr>
            <a:r>
              <a:rPr lang="zh-CN" altLang="en-US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新增表单属性</a:t>
            </a:r>
            <a:endParaRPr lang="zh-CN" altLang="en-US" sz="4800" b="1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8585" y="1128395"/>
            <a:ext cx="7825740" cy="48615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37080" y="1176020"/>
            <a:ext cx="4699635" cy="476631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4460" y="1760855"/>
            <a:ext cx="8224520" cy="11880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972686" y="172085"/>
            <a:ext cx="317754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>
              <a:spcAft>
                <a:spcPts val="0"/>
              </a:spcAft>
            </a:pPr>
            <a:r>
              <a:rPr lang="en-US" altLang="zh-CN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placehol</a:t>
            </a:r>
            <a:r>
              <a:rPr lang="en-US" altLang="zh-CN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der</a:t>
            </a:r>
            <a:endParaRPr lang="en-US" altLang="zh-CN" sz="4800" b="1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51550" y="2166620"/>
            <a:ext cx="3807460" cy="53340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23745" y="3225165"/>
            <a:ext cx="9505950" cy="203009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indent="0" algn="l">
              <a:lnSpc>
                <a:spcPct val="150000"/>
              </a:lnSpc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 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为文本框设置简短的提示信息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 用户输入文本时自动隐藏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 用户清除文本时自动显示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4210" y="1386205"/>
            <a:ext cx="7595235" cy="14541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221289" y="172085"/>
            <a:ext cx="2680335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>
              <a:spcAft>
                <a:spcPts val="0"/>
              </a:spcAft>
            </a:pPr>
            <a:r>
              <a:rPr lang="en-US" altLang="zh-CN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autofocus</a:t>
            </a:r>
            <a:endParaRPr lang="en-US" altLang="zh-CN" sz="4800" b="1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14845" y="1922780"/>
            <a:ext cx="1688465" cy="53340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23745" y="2818765"/>
            <a:ext cx="9505950" cy="267652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indent="0" algn="l">
              <a:lnSpc>
                <a:spcPct val="150000"/>
              </a:lnSpc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 autofocus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是布尔属性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 表单控件会在页面加载时自动获取焦点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 一个页面中只能有一个</a:t>
            </a: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autofocus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属性的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定义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342900" indent="-34290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0880" y="1207770"/>
            <a:ext cx="8616315" cy="20948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06939" y="172085"/>
            <a:ext cx="3709035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>
              <a:spcAft>
                <a:spcPts val="0"/>
              </a:spcAft>
            </a:pPr>
            <a:r>
              <a:rPr lang="en-US" altLang="zh-CN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autocomplete</a:t>
            </a:r>
            <a:endParaRPr lang="en-US" altLang="zh-CN" sz="4800" b="1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20610" y="1334770"/>
            <a:ext cx="2306955" cy="53340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35735" y="3793490"/>
            <a:ext cx="10093960" cy="203009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indent="0" algn="l">
              <a:lnSpc>
                <a:spcPct val="150000"/>
              </a:lnSpc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 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autocomplete 属性规定输入字段是否应该启用</a:t>
            </a:r>
            <a:r>
              <a:rPr lang="zh-CN" altLang="en-US" sz="2800" b="1">
                <a:solidFill>
                  <a:srgbClr val="FF0000"/>
                </a:solidFill>
                <a:effectLst/>
              </a:rPr>
              <a:t>自动提示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功能。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  自动提示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允许浏览器预测对字段的输入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 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sym typeface="+mn-ea"/>
              </a:rPr>
              <a:t>autocomplete 属性可以用于所有的可输入的</a:t>
            </a: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sym typeface="+mn-ea"/>
              </a:rPr>
              <a:t>input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sym typeface="+mn-ea"/>
              </a:rPr>
              <a:t>标签中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8625" y="1187450"/>
            <a:ext cx="5380990" cy="28676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36224" y="172085"/>
            <a:ext cx="2450465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>
              <a:spcAft>
                <a:spcPts val="0"/>
              </a:spcAft>
            </a:pPr>
            <a:r>
              <a:rPr lang="en-US" altLang="zh-CN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mulitiple</a:t>
            </a:r>
            <a:endParaRPr lang="en-US" altLang="zh-CN" sz="4800" b="1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42130" y="1446530"/>
            <a:ext cx="1343025" cy="53340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09825" y="4199255"/>
            <a:ext cx="9505950" cy="1383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indent="0" algn="l">
              <a:lnSpc>
                <a:spcPct val="150000"/>
              </a:lnSpc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 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按住键盘上的</a:t>
            </a: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ctrl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键可以实现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多选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342900" indent="-34290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6435" y="1217295"/>
            <a:ext cx="8943975" cy="26758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36224" y="172085"/>
            <a:ext cx="2450465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>
              <a:spcAft>
                <a:spcPts val="0"/>
              </a:spcAft>
            </a:pPr>
            <a:r>
              <a:rPr lang="en-US" altLang="zh-CN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mulitiple</a:t>
            </a:r>
            <a:endParaRPr lang="en-US" altLang="zh-CN" sz="4800" b="1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32595" y="1370330"/>
            <a:ext cx="1069975" cy="53340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34540" y="4391660"/>
            <a:ext cx="9505950" cy="1383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indent="0" algn="l">
              <a:lnSpc>
                <a:spcPct val="150000"/>
              </a:lnSpc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 mulitiple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属性允许输入框中</a:t>
            </a:r>
            <a:r>
              <a:rPr lang="zh-CN" altLang="en-US" sz="2800" b="1">
                <a:solidFill>
                  <a:srgbClr val="FF0000"/>
                </a:solidFill>
                <a:effectLst/>
              </a:rPr>
              <a:t>输入多个值，以逗号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分开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342900" indent="-34290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6135" y="1451610"/>
            <a:ext cx="6843395" cy="14408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36224" y="172085"/>
            <a:ext cx="2450465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>
              <a:spcAft>
                <a:spcPts val="0"/>
              </a:spcAft>
            </a:pPr>
            <a:r>
              <a:rPr lang="en-US" altLang="zh-CN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mulitiple</a:t>
            </a:r>
            <a:endParaRPr lang="en-US" altLang="zh-CN" sz="4800" b="1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19925" y="1905635"/>
            <a:ext cx="1607185" cy="53340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35175" y="3914775"/>
            <a:ext cx="9505950" cy="203009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indent="0" algn="l">
              <a:lnSpc>
                <a:spcPct val="150000"/>
              </a:lnSpc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 mulitiple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属性允许</a:t>
            </a:r>
            <a:r>
              <a:rPr lang="zh-CN" altLang="en-US" sz="2800" b="1">
                <a:solidFill>
                  <a:srgbClr val="FF0000"/>
                </a:solidFill>
                <a:effectLst/>
              </a:rPr>
              <a:t>上传多个文件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 注意：multiple 属性适用于以下 input 类型：</a:t>
            </a:r>
            <a:r>
              <a:rPr lang="zh-CN" altLang="en-US" sz="2800" b="1">
                <a:solidFill>
                  <a:srgbClr val="FF0000"/>
                </a:solidFill>
                <a:effectLst/>
              </a:rPr>
              <a:t>email 和 file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。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342900" indent="-34290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3970" y="1185545"/>
            <a:ext cx="7833360" cy="25457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246054" y="172085"/>
            <a:ext cx="2630805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>
              <a:spcAft>
                <a:spcPts val="0"/>
              </a:spcAft>
            </a:pPr>
            <a:r>
              <a:rPr lang="en-US" altLang="zh-CN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form</a:t>
            </a:r>
            <a:r>
              <a:rPr lang="zh-CN" altLang="en-US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属性</a:t>
            </a:r>
            <a:endParaRPr lang="zh-CN" altLang="en-US" sz="4800" b="1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96985" y="3021965"/>
            <a:ext cx="1100455" cy="49276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26615" y="4026535"/>
            <a:ext cx="9505950" cy="1383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indent="0" algn="l">
              <a:lnSpc>
                <a:spcPct val="150000"/>
              </a:lnSpc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 form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属性指定表单外的输入字段所属的一个或多个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表单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342900" indent="-34290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72505" y="1408430"/>
            <a:ext cx="979170" cy="47307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6510" y="1677035"/>
            <a:ext cx="7418070" cy="26663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33914" y="172085"/>
            <a:ext cx="3855085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>
              <a:spcAft>
                <a:spcPts val="0"/>
              </a:spcAft>
            </a:pPr>
            <a:r>
              <a:rPr lang="en-US" altLang="zh-CN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form</a:t>
            </a:r>
            <a:r>
              <a:rPr lang="zh-CN" altLang="en-US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相关属性</a:t>
            </a:r>
            <a:endParaRPr lang="zh-CN" altLang="en-US" sz="4800" b="1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5" y="1031875"/>
            <a:ext cx="237744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indent="0" algn="l">
              <a:lnSpc>
                <a:spcPct val="150000"/>
              </a:lnSpc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B050"/>
                </a:solidFill>
                <a:effectLst/>
              </a:rPr>
              <a:t>页面提交地址</a:t>
            </a:r>
            <a:endParaRPr lang="zh-CN" altLang="en-US" sz="2400" b="1">
              <a:solidFill>
                <a:srgbClr val="00B050"/>
              </a:solidFill>
              <a:effectLst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4495800" y="1450975"/>
            <a:ext cx="1447800" cy="4572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83210" y="1524635"/>
            <a:ext cx="237744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indent="0" algn="l">
              <a:lnSpc>
                <a:spcPct val="150000"/>
              </a:lnSpc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B050"/>
                </a:solidFill>
                <a:effectLst/>
              </a:rPr>
              <a:t>页面提交方式</a:t>
            </a:r>
            <a:endParaRPr lang="zh-CN" altLang="en-US" sz="2400" b="1">
              <a:solidFill>
                <a:srgbClr val="00B050"/>
              </a:solidFill>
              <a:effectLst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295400" y="2060575"/>
            <a:ext cx="2209800" cy="304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5565" y="2250440"/>
            <a:ext cx="237744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indent="0" algn="l">
              <a:lnSpc>
                <a:spcPct val="150000"/>
              </a:lnSpc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B050"/>
                </a:solidFill>
                <a:effectLst/>
              </a:rPr>
              <a:t>页面提交的</a:t>
            </a:r>
            <a:r>
              <a:rPr lang="zh-CN" altLang="en-US" sz="2400" b="1">
                <a:solidFill>
                  <a:srgbClr val="00B050"/>
                </a:solidFill>
                <a:effectLst/>
              </a:rPr>
              <a:t>窗口</a:t>
            </a:r>
            <a:endParaRPr lang="zh-CN" altLang="en-US" sz="2400" b="1">
              <a:solidFill>
                <a:srgbClr val="00B050"/>
              </a:solidFill>
              <a:effectLst/>
            </a:endParaRPr>
          </a:p>
        </p:txBody>
      </p:sp>
      <p:cxnSp>
        <p:nvCxnSpPr>
          <p:cNvPr id="13" name="直接箭头连接符 12"/>
          <p:cNvCxnSpPr>
            <a:stCxn id="12" idx="3"/>
          </p:cNvCxnSpPr>
          <p:nvPr/>
        </p:nvCxnSpPr>
        <p:spPr>
          <a:xfrm>
            <a:off x="2453005" y="2573020"/>
            <a:ext cx="899795" cy="173355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700010" y="4373880"/>
            <a:ext cx="390779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indent="0" algn="l">
              <a:lnSpc>
                <a:spcPct val="100000"/>
              </a:lnSpc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B050"/>
                </a:solidFill>
                <a:effectLst/>
              </a:rPr>
              <a:t>页面提交时的编码方式</a:t>
            </a:r>
            <a:endParaRPr lang="zh-CN" altLang="en-US" sz="2400" b="1">
              <a:solidFill>
                <a:srgbClr val="00B050"/>
              </a:solidFill>
              <a:effectLst/>
            </a:endParaRPr>
          </a:p>
          <a:p>
            <a:pPr indent="0" algn="l">
              <a:lnSpc>
                <a:spcPct val="100000"/>
              </a:lnSpc>
              <a:spcBef>
                <a:spcPts val="0"/>
              </a:spcBef>
              <a:buClr>
                <a:srgbClr val="00B050"/>
              </a:buClr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B050"/>
                </a:solidFill>
                <a:effectLst/>
              </a:rPr>
              <a:t>仅限于</a:t>
            </a:r>
            <a:r>
              <a:rPr lang="en-US" altLang="zh-CN" sz="2400" b="1">
                <a:solidFill>
                  <a:srgbClr val="00B050"/>
                </a:solidFill>
                <a:effectLst/>
              </a:rPr>
              <a:t>post</a:t>
            </a:r>
            <a:r>
              <a:rPr lang="zh-CN" altLang="en-US" sz="2400" b="1">
                <a:solidFill>
                  <a:srgbClr val="00B050"/>
                </a:solidFill>
                <a:effectLst/>
              </a:rPr>
              <a:t>方式提交的表单</a:t>
            </a:r>
            <a:endParaRPr lang="zh-CN" altLang="en-US" sz="2400" b="1">
              <a:solidFill>
                <a:srgbClr val="00B050"/>
              </a:solidFill>
              <a:effectLst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7466965" y="3239135"/>
            <a:ext cx="936625" cy="102616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8030" y="1750695"/>
            <a:ext cx="7880985" cy="30930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33914" y="172085"/>
            <a:ext cx="3855085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>
              <a:spcAft>
                <a:spcPts val="0"/>
              </a:spcAft>
            </a:pPr>
            <a:r>
              <a:rPr lang="en-US" altLang="zh-CN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form</a:t>
            </a:r>
            <a:r>
              <a:rPr lang="zh-CN" altLang="en-US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相关属性</a:t>
            </a:r>
            <a:endParaRPr lang="zh-CN" altLang="en-US" sz="4800" b="1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5" y="1031875"/>
            <a:ext cx="237744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indent="0" algn="l">
              <a:lnSpc>
                <a:spcPct val="150000"/>
              </a:lnSpc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B050"/>
                </a:solidFill>
                <a:effectLst/>
              </a:rPr>
              <a:t>页面提交地址</a:t>
            </a:r>
            <a:endParaRPr lang="zh-CN" altLang="en-US" sz="2400" b="1">
              <a:solidFill>
                <a:srgbClr val="00B050"/>
              </a:solidFill>
              <a:effectLst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5638800" y="1450975"/>
            <a:ext cx="304800" cy="15240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0" y="2214245"/>
            <a:ext cx="237744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indent="0" algn="l">
              <a:lnSpc>
                <a:spcPct val="150000"/>
              </a:lnSpc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B050"/>
                </a:solidFill>
                <a:effectLst/>
              </a:rPr>
              <a:t>页面提交方式</a:t>
            </a:r>
            <a:endParaRPr lang="zh-CN" altLang="en-US" sz="2400" b="1">
              <a:solidFill>
                <a:srgbClr val="00B050"/>
              </a:solidFill>
              <a:effectLst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600200" y="2898775"/>
            <a:ext cx="1965325" cy="550545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0" y="3239135"/>
            <a:ext cx="237744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indent="0" algn="l">
              <a:lnSpc>
                <a:spcPct val="150000"/>
              </a:lnSpc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B050"/>
                </a:solidFill>
                <a:effectLst/>
              </a:rPr>
              <a:t>页面提交的</a:t>
            </a:r>
            <a:r>
              <a:rPr lang="zh-CN" altLang="en-US" sz="2400" b="1">
                <a:solidFill>
                  <a:srgbClr val="00B050"/>
                </a:solidFill>
                <a:effectLst/>
              </a:rPr>
              <a:t>窗口</a:t>
            </a:r>
            <a:endParaRPr lang="zh-CN" altLang="en-US" sz="2400" b="1">
              <a:solidFill>
                <a:srgbClr val="00B050"/>
              </a:solidFill>
              <a:effectLst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453005" y="3665220"/>
            <a:ext cx="975995" cy="147955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249670" y="5195570"/>
            <a:ext cx="390779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indent="0" algn="l">
              <a:lnSpc>
                <a:spcPct val="100000"/>
              </a:lnSpc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B050"/>
                </a:solidFill>
                <a:effectLst/>
              </a:rPr>
              <a:t>页面提交时的编码方式</a:t>
            </a:r>
            <a:endParaRPr lang="zh-CN" altLang="en-US" sz="2400" b="1">
              <a:solidFill>
                <a:srgbClr val="00B050"/>
              </a:solidFill>
              <a:effectLst/>
            </a:endParaRPr>
          </a:p>
          <a:p>
            <a:pPr indent="0" algn="l">
              <a:lnSpc>
                <a:spcPct val="100000"/>
              </a:lnSpc>
              <a:spcBef>
                <a:spcPts val="0"/>
              </a:spcBef>
              <a:buClr>
                <a:srgbClr val="00B050"/>
              </a:buClr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B050"/>
                </a:solidFill>
                <a:effectLst/>
              </a:rPr>
              <a:t>仅限于</a:t>
            </a:r>
            <a:r>
              <a:rPr lang="en-US" altLang="zh-CN" sz="2400" b="1">
                <a:solidFill>
                  <a:srgbClr val="00B050"/>
                </a:solidFill>
                <a:effectLst/>
              </a:rPr>
              <a:t>post</a:t>
            </a:r>
            <a:r>
              <a:rPr lang="zh-CN" altLang="en-US" sz="2400" b="1">
                <a:solidFill>
                  <a:srgbClr val="00B050"/>
                </a:solidFill>
                <a:effectLst/>
              </a:rPr>
              <a:t>方式提交的表单</a:t>
            </a:r>
            <a:endParaRPr lang="zh-CN" altLang="en-US" sz="2400" b="1">
              <a:solidFill>
                <a:srgbClr val="00B050"/>
              </a:solidFill>
              <a:effectLst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6452870" y="4169410"/>
            <a:ext cx="936625" cy="102616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503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以下不是input在html5的新类型的是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438400" y="2788285"/>
            <a:ext cx="8534400" cy="6432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number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438400" y="3646170"/>
            <a:ext cx="8534400" cy="6432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file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2438400" y="4504690"/>
            <a:ext cx="8534400" cy="6432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datetime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2438400" y="5362575"/>
            <a:ext cx="8534400" cy="6432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email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0990" y="2852420"/>
            <a:ext cx="514985" cy="514985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0990" y="3710940"/>
            <a:ext cx="514985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0990" y="4568825"/>
            <a:ext cx="514985" cy="514985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0990" y="5426710"/>
            <a:ext cx="514985" cy="514985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0"/>
            </p:custDataLst>
          </p:nvPr>
        </p:nvSpPr>
        <p:spPr>
          <a:xfrm>
            <a:off x="8912860" y="6220460"/>
            <a:ext cx="1544955" cy="412115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4" name="图片 3" descr="tmp8985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91816" y="2605405"/>
            <a:ext cx="6007100" cy="11068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>
              <a:spcAft>
                <a:spcPts val="0"/>
              </a:spcAft>
            </a:pPr>
            <a:r>
              <a:rPr lang="en-US" altLang="zh-CN" sz="66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HTML5</a:t>
            </a:r>
            <a:r>
              <a:rPr lang="zh-CN" altLang="en-US" sz="66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视频播放</a:t>
            </a:r>
            <a:endParaRPr lang="zh-CN" altLang="en-US" sz="66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419600" y="2822575"/>
            <a:ext cx="3200400" cy="990600"/>
            <a:chOff x="6960" y="4925"/>
            <a:chExt cx="5040" cy="1560"/>
          </a:xfrm>
        </p:grpSpPr>
        <p:sp>
          <p:nvSpPr>
            <p:cNvPr id="2" name="矩形 1"/>
            <p:cNvSpPr/>
            <p:nvPr/>
          </p:nvSpPr>
          <p:spPr>
            <a:xfrm>
              <a:off x="6960" y="4925"/>
              <a:ext cx="5040" cy="1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684" y="4925"/>
              <a:ext cx="4038" cy="13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p>
              <a:pPr indent="0" algn="l">
                <a:lnSpc>
                  <a:spcPct val="150000"/>
                </a:lnSpc>
                <a:buClr>
                  <a:srgbClr val="00B050"/>
                </a:buClr>
                <a:buFont typeface="Arial" panose="020B0604020202020204" pitchFamily="34" charset="0"/>
                <a:buNone/>
              </a:pPr>
              <a:r>
                <a:rPr lang="en-US" altLang="zh-CN" sz="3200" b="1">
                  <a:solidFill>
                    <a:schemeClr val="bg1"/>
                  </a:solidFill>
                  <a:effectLst/>
                </a:rPr>
                <a:t>Flash Player</a:t>
              </a:r>
              <a:endParaRPr lang="en-US" altLang="zh-CN" sz="3200" b="1">
                <a:solidFill>
                  <a:schemeClr val="bg1"/>
                </a:solidFill>
                <a:effectLst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2715" y="3034665"/>
            <a:ext cx="8316595" cy="16421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34398" y="172085"/>
            <a:ext cx="6254115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>
              <a:spcAft>
                <a:spcPts val="0"/>
              </a:spcAft>
            </a:pPr>
            <a:r>
              <a:rPr lang="en-US" altLang="zh-CN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HTML5</a:t>
            </a:r>
            <a:r>
              <a:rPr lang="zh-CN" altLang="en-US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之前的视频播放</a:t>
            </a:r>
            <a:endParaRPr lang="zh-CN" altLang="en-US" sz="4800" b="1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12215" y="1344295"/>
            <a:ext cx="1069911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indent="0" algn="l">
              <a:lnSpc>
                <a:spcPct val="150000"/>
              </a:lnSpc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浏览器要想播放视频，必须预先安装对应的浏览器插件</a:t>
            </a:r>
            <a:endParaRPr lang="zh-CN" altLang="en-US" sz="32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6125" y="2297430"/>
            <a:ext cx="10699115" cy="7372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marL="342900" indent="-342900" algn="l">
              <a:lnSpc>
                <a:spcPct val="150000"/>
              </a:lnSpc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object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标签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14265" y="4871085"/>
            <a:ext cx="282321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indent="0" algn="l">
              <a:lnSpc>
                <a:spcPct val="150000"/>
              </a:lnSpc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B050"/>
                </a:solidFill>
                <a:effectLst/>
              </a:rPr>
              <a:t>视频的</a:t>
            </a:r>
            <a:r>
              <a:rPr lang="en-US" altLang="zh-CN" sz="2400" b="1">
                <a:solidFill>
                  <a:srgbClr val="00B050"/>
                </a:solidFill>
                <a:effectLst/>
              </a:rPr>
              <a:t>URL</a:t>
            </a:r>
            <a:r>
              <a:rPr lang="zh-CN" altLang="en-US" sz="2400" b="1">
                <a:solidFill>
                  <a:srgbClr val="00B050"/>
                </a:solidFill>
                <a:effectLst/>
              </a:rPr>
              <a:t>地址</a:t>
            </a:r>
            <a:endParaRPr lang="zh-CN" altLang="en-US" sz="2400" b="1">
              <a:solidFill>
                <a:srgbClr val="00B050"/>
              </a:solidFill>
              <a:effectLst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5105400" y="4117975"/>
            <a:ext cx="838200" cy="8382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886200" y="5287645"/>
            <a:ext cx="549592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indent="0" algn="l">
              <a:lnSpc>
                <a:spcPct val="150000"/>
              </a:lnSpc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FF0000"/>
                </a:solidFill>
                <a:effectLst/>
              </a:rPr>
              <a:t>在低版本</a:t>
            </a:r>
            <a:r>
              <a:rPr lang="en-US" altLang="zh-CN" sz="3200" b="1">
                <a:solidFill>
                  <a:srgbClr val="FF0000"/>
                </a:solidFill>
                <a:effectLst/>
              </a:rPr>
              <a:t>IE</a:t>
            </a:r>
            <a:r>
              <a:rPr lang="zh-CN" altLang="en-US" sz="3200" b="1">
                <a:solidFill>
                  <a:srgbClr val="FF0000"/>
                </a:solidFill>
                <a:effectLst/>
              </a:rPr>
              <a:t>中无法工作（</a:t>
            </a:r>
            <a:r>
              <a:rPr lang="en-US" altLang="zh-CN" sz="3200" b="1">
                <a:solidFill>
                  <a:srgbClr val="FF0000"/>
                </a:solidFill>
                <a:effectLst/>
              </a:rPr>
              <a:t>&lt;=IE8</a:t>
            </a:r>
            <a:r>
              <a:rPr lang="zh-CN" altLang="en-US" sz="3200" b="1">
                <a:solidFill>
                  <a:srgbClr val="FF0000"/>
                </a:solidFill>
                <a:effectLst/>
              </a:rPr>
              <a:t>）</a:t>
            </a:r>
            <a:endParaRPr lang="zh-CN" altLang="en-US" sz="3200" b="1">
              <a:solidFill>
                <a:srgbClr val="FF0000"/>
              </a:solidFill>
              <a:effectLst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64250" y="1951355"/>
            <a:ext cx="282321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indent="0" algn="l">
              <a:lnSpc>
                <a:spcPct val="150000"/>
              </a:lnSpc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B050"/>
                </a:solidFill>
                <a:effectLst/>
              </a:rPr>
              <a:t>指定要加载的插件</a:t>
            </a:r>
            <a:endParaRPr lang="zh-CN" altLang="en-US" sz="2400" b="1">
              <a:solidFill>
                <a:srgbClr val="00B050"/>
              </a:solidFill>
              <a:effectLst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5911850" y="2607945"/>
            <a:ext cx="762000" cy="8382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81885" y="2272665"/>
            <a:ext cx="7809865" cy="26835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34398" y="172085"/>
            <a:ext cx="6254115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>
              <a:spcAft>
                <a:spcPts val="0"/>
              </a:spcAft>
            </a:pPr>
            <a:r>
              <a:rPr lang="en-US" altLang="zh-CN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HTML5</a:t>
            </a:r>
            <a:r>
              <a:rPr lang="zh-CN" altLang="en-US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之前的视频播放</a:t>
            </a:r>
            <a:endParaRPr lang="zh-CN" altLang="en-US" sz="4800" b="1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12215" y="1162685"/>
            <a:ext cx="1069911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marL="342900" indent="-342900" algn="l">
              <a:lnSpc>
                <a:spcPct val="150000"/>
              </a:lnSpc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为了兼容所有的浏览器</a:t>
            </a:r>
            <a:endParaRPr lang="zh-CN" altLang="en-US" sz="32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0335" y="4053205"/>
            <a:ext cx="192024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indent="0" algn="l">
              <a:lnSpc>
                <a:spcPct val="150000"/>
              </a:lnSpc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B050"/>
                </a:solidFill>
                <a:effectLst/>
              </a:rPr>
              <a:t>高版本</a:t>
            </a:r>
            <a:r>
              <a:rPr lang="en-US" altLang="zh-CN" sz="2400" b="1">
                <a:solidFill>
                  <a:srgbClr val="00B050"/>
                </a:solidFill>
                <a:effectLst/>
              </a:rPr>
              <a:t>IE</a:t>
            </a:r>
            <a:r>
              <a:rPr lang="zh-CN" altLang="en-US" sz="2400" b="1">
                <a:solidFill>
                  <a:srgbClr val="00B050"/>
                </a:solidFill>
                <a:effectLst/>
              </a:rPr>
              <a:t>和其他浏览器</a:t>
            </a:r>
            <a:endParaRPr lang="zh-CN" altLang="en-US" sz="2400" b="1">
              <a:solidFill>
                <a:srgbClr val="00B050"/>
              </a:solidFill>
              <a:effectLst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828800" y="3889375"/>
            <a:ext cx="1905000" cy="8382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593465" y="5236845"/>
            <a:ext cx="580390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indent="0" algn="l">
              <a:lnSpc>
                <a:spcPct val="150000"/>
              </a:lnSpc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FF0000"/>
                </a:solidFill>
                <a:effectLst/>
              </a:rPr>
              <a:t>使用</a:t>
            </a:r>
            <a:r>
              <a:rPr lang="en-US" altLang="zh-CN" sz="3200" b="1">
                <a:solidFill>
                  <a:srgbClr val="FF0000"/>
                </a:solidFill>
                <a:effectLst/>
              </a:rPr>
              <a:t>object</a:t>
            </a:r>
            <a:r>
              <a:rPr lang="zh-CN" altLang="en-US" sz="3200" b="1">
                <a:solidFill>
                  <a:srgbClr val="FF0000"/>
                </a:solidFill>
                <a:effectLst/>
              </a:rPr>
              <a:t>兼容所有的浏览器</a:t>
            </a:r>
            <a:endParaRPr lang="zh-CN" altLang="en-US" sz="3200" b="1">
              <a:solidFill>
                <a:srgbClr val="FF0000"/>
              </a:solidFill>
              <a:effectLst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0335" y="3168015"/>
            <a:ext cx="2174875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indent="0" algn="l">
              <a:lnSpc>
                <a:spcPct val="150000"/>
              </a:lnSpc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B050"/>
                </a:solidFill>
                <a:effectLst/>
              </a:rPr>
              <a:t>兼容低版本</a:t>
            </a:r>
            <a:r>
              <a:rPr lang="en-US" altLang="zh-CN" sz="2400" b="1">
                <a:solidFill>
                  <a:srgbClr val="00B050"/>
                </a:solidFill>
                <a:effectLst/>
              </a:rPr>
              <a:t>IE</a:t>
            </a:r>
            <a:endParaRPr lang="en-US" altLang="zh-CN" sz="2400" b="1">
              <a:solidFill>
                <a:srgbClr val="00B050"/>
              </a:solidFill>
              <a:effectLst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676400" y="2898775"/>
            <a:ext cx="1295400" cy="4572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030970" y="3089275"/>
            <a:ext cx="2880360" cy="28702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34854" y="172085"/>
            <a:ext cx="4053205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>
              <a:spcAft>
                <a:spcPts val="0"/>
              </a:spcAft>
            </a:pPr>
            <a:r>
              <a:rPr lang="en-US" altLang="zh-CN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HTML5</a:t>
            </a:r>
            <a:r>
              <a:rPr lang="zh-CN" altLang="en-US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的</a:t>
            </a:r>
            <a:r>
              <a:rPr lang="en-US" altLang="zh-CN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Video</a:t>
            </a:r>
            <a:endParaRPr lang="en-US" altLang="zh-CN" sz="4800" b="1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27195" y="2345690"/>
            <a:ext cx="7426960" cy="23069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indent="0" algn="l">
              <a:lnSpc>
                <a:spcPct val="150000"/>
              </a:lnSpc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None/>
            </a:pPr>
            <a:r>
              <a:rPr lang="en-US" altLang="zh-CN" sz="96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&lt;video&gt;</a:t>
            </a:r>
            <a:endParaRPr lang="en-US" altLang="zh-CN" sz="96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3810" y="3048635"/>
            <a:ext cx="7812405" cy="11042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70246" y="172085"/>
            <a:ext cx="158242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>
              <a:spcAft>
                <a:spcPts val="0"/>
              </a:spcAft>
            </a:pPr>
            <a:r>
              <a:rPr lang="en-US" altLang="zh-CN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video</a:t>
            </a:r>
            <a:endParaRPr lang="en-US" altLang="zh-CN" sz="4800" b="1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12215" y="1162685"/>
            <a:ext cx="10699115" cy="156845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marL="342900" indent="-342900" algn="l">
              <a:lnSpc>
                <a:spcPct val="150000"/>
              </a:lnSpc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不需</a:t>
            </a:r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下载任何额外的浏览器视频播放</a:t>
            </a:r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插件</a:t>
            </a:r>
            <a:endParaRPr lang="zh-CN" altLang="en-US" sz="32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完全由浏览器自身实现视频的解码和播放</a:t>
            </a:r>
            <a:endParaRPr lang="zh-CN" altLang="en-US" sz="32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67560" y="5064760"/>
            <a:ext cx="2793365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indent="0" algn="l">
              <a:lnSpc>
                <a:spcPct val="150000"/>
              </a:lnSpc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B050"/>
                </a:solidFill>
                <a:effectLst/>
              </a:rPr>
              <a:t>视频的</a:t>
            </a:r>
            <a:r>
              <a:rPr lang="en-US" altLang="zh-CN" sz="2400" b="1">
                <a:solidFill>
                  <a:srgbClr val="00B050"/>
                </a:solidFill>
                <a:effectLst/>
              </a:rPr>
              <a:t>URL</a:t>
            </a:r>
            <a:r>
              <a:rPr lang="zh-CN" altLang="en-US" sz="2400" b="1">
                <a:solidFill>
                  <a:srgbClr val="00B050"/>
                </a:solidFill>
                <a:effectLst/>
              </a:rPr>
              <a:t>地址</a:t>
            </a:r>
            <a:endParaRPr lang="zh-CN" altLang="en-US" sz="2400" b="1">
              <a:solidFill>
                <a:srgbClr val="00B050"/>
              </a:solidFill>
              <a:effectLst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467100" y="3965575"/>
            <a:ext cx="723900" cy="1099185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229225" y="4988560"/>
            <a:ext cx="2793365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indent="0" algn="l">
              <a:lnSpc>
                <a:spcPct val="150000"/>
              </a:lnSpc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B050"/>
                </a:solidFill>
                <a:effectLst/>
              </a:rPr>
              <a:t>显示视频播放控件</a:t>
            </a:r>
            <a:endParaRPr lang="zh-CN" altLang="en-US" sz="2400" b="1">
              <a:solidFill>
                <a:srgbClr val="00B050"/>
              </a:solidFill>
              <a:effectLst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6628765" y="3889375"/>
            <a:ext cx="723900" cy="1099185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39896" y="172085"/>
            <a:ext cx="464312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>
              <a:spcAft>
                <a:spcPts val="0"/>
              </a:spcAft>
            </a:pPr>
            <a:r>
              <a:rPr lang="en-US" altLang="zh-CN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video</a:t>
            </a:r>
            <a:r>
              <a:rPr lang="zh-CN" altLang="en-US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标签的属性</a:t>
            </a:r>
            <a:endParaRPr lang="zh-CN" altLang="en-US" sz="4800" b="1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74490" y="1193165"/>
            <a:ext cx="3488055" cy="462089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src</a:t>
            </a:r>
            <a:endParaRPr lang="en-US" altLang="zh-CN" sz="32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controls</a:t>
            </a:r>
            <a:endParaRPr lang="en-US" altLang="zh-CN" sz="32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autoplay</a:t>
            </a:r>
            <a:endParaRPr lang="en-US" altLang="zh-CN" sz="32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preload</a:t>
            </a:r>
            <a:endParaRPr lang="en-US" altLang="zh-CN" sz="32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muted</a:t>
            </a:r>
            <a:endParaRPr lang="en-US" altLang="zh-CN" sz="32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loop</a:t>
            </a:r>
            <a:endParaRPr lang="en-US" altLang="zh-CN" sz="32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poster</a:t>
            </a:r>
            <a:endParaRPr lang="en-US" altLang="zh-CN" sz="32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width</a:t>
            </a:r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和</a:t>
            </a:r>
            <a:r>
              <a:rPr lang="en-US" altLang="zh-CN" sz="32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height</a:t>
            </a:r>
            <a:endParaRPr lang="en-US" altLang="zh-CN" sz="32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5480" y="3375660"/>
            <a:ext cx="8460105" cy="12103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55441" y="172085"/>
            <a:ext cx="481203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>
              <a:spcAft>
                <a:spcPts val="0"/>
              </a:spcAft>
            </a:pPr>
            <a:r>
              <a:rPr lang="en-US" altLang="zh-CN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sym typeface="+mn-ea"/>
              </a:rPr>
              <a:t>muted</a:t>
            </a:r>
            <a:r>
              <a:rPr lang="zh-CN" altLang="en-US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sym typeface="+mn-ea"/>
              </a:rPr>
              <a:t>和</a:t>
            </a:r>
            <a:r>
              <a:rPr lang="en-US" altLang="zh-CN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sym typeface="+mn-ea"/>
              </a:rPr>
              <a:t>loop</a:t>
            </a:r>
            <a:r>
              <a:rPr lang="zh-CN" altLang="en-US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sym typeface="+mn-ea"/>
              </a:rPr>
              <a:t>属性</a:t>
            </a:r>
            <a:endParaRPr lang="en-US" altLang="zh-CN" sz="4800" b="1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9765" y="2177415"/>
            <a:ext cx="2773045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indent="0" algn="l">
              <a:lnSpc>
                <a:spcPct val="150000"/>
              </a:lnSpc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B050"/>
                </a:solidFill>
                <a:effectLst/>
              </a:rPr>
              <a:t>是否默认静音播放</a:t>
            </a:r>
            <a:endParaRPr lang="zh-CN" altLang="en-US" sz="2400" b="1">
              <a:solidFill>
                <a:srgbClr val="00B050"/>
              </a:solidFill>
              <a:effectLst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6019800" y="2822575"/>
            <a:ext cx="1143000" cy="8382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852410" y="2177415"/>
            <a:ext cx="2773045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indent="0" algn="l">
              <a:lnSpc>
                <a:spcPct val="150000"/>
              </a:lnSpc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B050"/>
                </a:solidFill>
                <a:effectLst/>
              </a:rPr>
              <a:t>是否循环播放视频</a:t>
            </a:r>
            <a:endParaRPr lang="zh-CN" altLang="en-US" sz="2400" b="1">
              <a:solidFill>
                <a:srgbClr val="00B050"/>
              </a:solidFill>
              <a:effectLst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8458200" y="2968625"/>
            <a:ext cx="964565" cy="84455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7660" y="1446530"/>
            <a:ext cx="8260080" cy="12312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49801" y="172085"/>
            <a:ext cx="362331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>
              <a:spcAft>
                <a:spcPts val="0"/>
              </a:spcAft>
            </a:pPr>
            <a:r>
              <a:rPr lang="en-US" altLang="zh-CN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sym typeface="+mn-ea"/>
              </a:rPr>
              <a:t>autoplay</a:t>
            </a:r>
            <a:r>
              <a:rPr lang="zh-CN" altLang="en-US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sym typeface="+mn-ea"/>
              </a:rPr>
              <a:t>属性</a:t>
            </a:r>
            <a:endParaRPr lang="en-US" altLang="zh-CN" sz="4800" b="1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11580" y="3622675"/>
            <a:ext cx="10699115" cy="23069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marL="342900" indent="-342900" algn="l">
              <a:lnSpc>
                <a:spcPct val="150000"/>
              </a:lnSpc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32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controls</a:t>
            </a:r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和</a:t>
            </a:r>
            <a:r>
              <a:rPr lang="en-US" altLang="zh-CN" sz="32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autoplay</a:t>
            </a:r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是布尔属性</a:t>
            </a:r>
            <a:endParaRPr lang="zh-CN" altLang="en-US" sz="32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对于高版本浏览器，必须结合</a:t>
            </a:r>
            <a:r>
              <a:rPr lang="en-US" altLang="zh-CN" sz="32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muted</a:t>
            </a:r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属性才能自动播放</a:t>
            </a:r>
            <a:endParaRPr lang="zh-CN" altLang="en-US" sz="32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尽量不要使用自动播放功能</a:t>
            </a:r>
            <a:endParaRPr lang="zh-CN" altLang="en-US" sz="32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53885" y="3160395"/>
            <a:ext cx="365506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indent="0" algn="l">
              <a:lnSpc>
                <a:spcPct val="150000"/>
              </a:lnSpc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B050"/>
                </a:solidFill>
                <a:effectLst/>
              </a:rPr>
              <a:t>页面加载后自动播放视频</a:t>
            </a:r>
            <a:endParaRPr lang="zh-CN" altLang="en-US" sz="2400" b="1">
              <a:solidFill>
                <a:srgbClr val="00B050"/>
              </a:solidFill>
              <a:effectLst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7525385" y="2245995"/>
            <a:ext cx="724535" cy="914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83469" y="172085"/>
            <a:ext cx="3355975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>
              <a:spcAft>
                <a:spcPts val="0"/>
              </a:spcAft>
            </a:pPr>
            <a:r>
              <a:rPr lang="en-US" altLang="zh-CN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preload</a:t>
            </a:r>
            <a:r>
              <a:rPr lang="zh-CN" altLang="en-US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属性</a:t>
            </a:r>
            <a:endParaRPr lang="zh-CN" altLang="en-US" sz="4800" b="1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5750" y="1100455"/>
            <a:ext cx="11620500" cy="48348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48886" y="172085"/>
            <a:ext cx="302514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>
              <a:spcAft>
                <a:spcPts val="0"/>
              </a:spcAft>
            </a:pPr>
            <a:r>
              <a:rPr lang="en-US" altLang="zh-CN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sym typeface="+mn-ea"/>
              </a:rPr>
              <a:t>poster</a:t>
            </a:r>
            <a:r>
              <a:rPr lang="zh-CN" altLang="en-US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sym typeface="+mn-ea"/>
              </a:rPr>
              <a:t>属性</a:t>
            </a:r>
            <a:endParaRPr lang="en-US" altLang="zh-CN" sz="4800" b="1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3750" y="2640965"/>
            <a:ext cx="5997575" cy="193675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848360" y="1316990"/>
            <a:ext cx="6314440" cy="3664585"/>
            <a:chOff x="1336" y="2074"/>
            <a:chExt cx="9944" cy="5771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6" y="3877"/>
              <a:ext cx="6983" cy="3968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1336" y="2074"/>
              <a:ext cx="7424" cy="13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p>
              <a:pPr indent="0" algn="l">
                <a:lnSpc>
                  <a:spcPct val="150000"/>
                </a:lnSpc>
                <a:buClr>
                  <a:srgbClr val="00B050"/>
                </a:buClr>
                <a:buFont typeface="Arial" panose="020B0604020202020204" pitchFamily="34" charset="0"/>
                <a:buNone/>
              </a:pPr>
              <a:r>
                <a:rPr lang="en-US" altLang="zh-CN" sz="3200" b="1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cover.jpg</a:t>
              </a:r>
              <a:r>
                <a:rPr lang="zh-CN" altLang="en-US" sz="3200" b="1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作为视频的封面</a:t>
              </a:r>
              <a:endPara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8280" y="5525"/>
              <a:ext cx="3000" cy="24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7608570" y="4041775"/>
            <a:ext cx="3939540" cy="1651000"/>
            <a:chOff x="11982" y="6365"/>
            <a:chExt cx="6204" cy="2600"/>
          </a:xfrm>
        </p:grpSpPr>
        <p:sp>
          <p:nvSpPr>
            <p:cNvPr id="13" name="矩形 12"/>
            <p:cNvSpPr/>
            <p:nvPr/>
          </p:nvSpPr>
          <p:spPr>
            <a:xfrm>
              <a:off x="11982" y="7949"/>
              <a:ext cx="6204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p>
              <a:pPr indent="0" algn="l">
                <a:lnSpc>
                  <a:spcPct val="150000"/>
                </a:lnSpc>
                <a:buClr>
                  <a:srgbClr val="00B050"/>
                </a:buClr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rgbClr val="00B050"/>
                  </a:solidFill>
                  <a:effectLst/>
                </a:rPr>
                <a:t>设置视频播放器的尺寸</a:t>
              </a:r>
              <a:endParaRPr lang="zh-CN" altLang="en-US" sz="2400" b="1">
                <a:solidFill>
                  <a:srgbClr val="00B050"/>
                </a:solidFill>
                <a:effectLst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flipH="1" flipV="1">
              <a:off x="12240" y="6365"/>
              <a:ext cx="1680" cy="1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14280" y="6485"/>
              <a:ext cx="1080" cy="168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503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关于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number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类型输入框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下列说法错误的是：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438400" y="2788285"/>
            <a:ext cx="8534400" cy="6432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spcAft>
                <a:spcPts val="0"/>
              </a:spcAft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number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类型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input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用于输入数值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438400" y="3646170"/>
            <a:ext cx="8534400" cy="6432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spcAft>
                <a:spcPts val="0"/>
              </a:spcAft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number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类型的输入框右侧会显示上下箭头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438400" y="4504690"/>
            <a:ext cx="8534400" cy="6432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spcAft>
                <a:spcPts val="0"/>
              </a:spcAft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step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属性可以设置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number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类型的步长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2438400" y="5362575"/>
            <a:ext cx="8534400" cy="6432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spcAft>
                <a:spcPts val="0"/>
              </a:spcAft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minlength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maxlength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可以设置其最小和最大值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0990" y="2852420"/>
            <a:ext cx="514985" cy="514985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0990" y="3710940"/>
            <a:ext cx="514985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0990" y="4568825"/>
            <a:ext cx="514985" cy="514985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0990" y="5426710"/>
            <a:ext cx="514985" cy="514985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8912860" y="6220460"/>
            <a:ext cx="1544955" cy="412115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8985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89338" y="222885"/>
            <a:ext cx="594423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>
              <a:spcAft>
                <a:spcPts val="0"/>
              </a:spcAft>
            </a:pPr>
            <a:r>
              <a:rPr lang="en-US" altLang="zh-CN" sz="40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</a:t>
            </a:r>
            <a:r>
              <a:rPr lang="en-US" altLang="zh-CN" sz="40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ideo</a:t>
            </a:r>
            <a:r>
              <a:rPr lang="zh-CN" altLang="en-US" sz="40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支持的视频文件格式</a:t>
            </a:r>
            <a:endParaRPr lang="zh-CN" altLang="en-US" sz="4000" b="1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1785" y="1209675"/>
            <a:ext cx="3299460" cy="1828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25" y="3330575"/>
            <a:ext cx="3200400" cy="19278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125" y="5258435"/>
            <a:ext cx="2499360" cy="7772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470" y="3383915"/>
            <a:ext cx="3154680" cy="18745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565" y="5258435"/>
            <a:ext cx="2529840" cy="8153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8525" y="3330575"/>
            <a:ext cx="3147060" cy="18745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8705" y="5292725"/>
            <a:ext cx="3192780" cy="74676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2046" y="172085"/>
            <a:ext cx="579882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>
              <a:spcAft>
                <a:spcPts val="0"/>
              </a:spcAft>
            </a:pPr>
            <a:r>
              <a:rPr lang="zh-CN" altLang="en-US" sz="40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浏览器对视频格式的支持</a:t>
            </a:r>
            <a:endParaRPr lang="zh-CN" altLang="en-US" sz="4000" b="1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26720" y="1280160"/>
          <a:ext cx="11339195" cy="43046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1790"/>
                <a:gridCol w="1482090"/>
                <a:gridCol w="2203450"/>
                <a:gridCol w="2203450"/>
                <a:gridCol w="1842770"/>
                <a:gridCol w="1985645"/>
              </a:tblGrid>
              <a:tr h="718185">
                <a:tc gridSpan="6"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视频格式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716915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</a:rPr>
                        <a:t>格式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IE 9</a:t>
                      </a:r>
                      <a:endParaRPr lang="en-US" sz="1800" kern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Firefox 4.0</a:t>
                      </a:r>
                      <a:endParaRPr lang="en-US" sz="1800" kern="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Opera 10.6</a:t>
                      </a:r>
                      <a:endParaRPr lang="en-US" sz="1800" kern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Chrome 6.0</a:t>
                      </a:r>
                      <a:endParaRPr lang="en-US" sz="1800" kern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Safari 3.0</a:t>
                      </a:r>
                      <a:endParaRPr lang="en-US" sz="1800" kern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95631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chemeClr val="tx1"/>
                          </a:solidFill>
                          <a:effectLst/>
                        </a:rPr>
                        <a:t>Ogg</a:t>
                      </a:r>
                      <a:endParaRPr lang="en-US" sz="1800" b="0" kern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en-US" sz="3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支持</a:t>
                      </a:r>
                      <a:endParaRPr lang="zh-CN" sz="1800" kern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支持</a:t>
                      </a:r>
                      <a:endParaRPr lang="zh-CN" sz="1800" kern="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支持</a:t>
                      </a:r>
                      <a:endParaRPr lang="zh-CN" sz="1800" kern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en-US" sz="3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956945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chemeClr val="tx1"/>
                          </a:solidFill>
                          <a:effectLst/>
                        </a:rPr>
                        <a:t>MPEG 4</a:t>
                      </a:r>
                      <a:endParaRPr lang="en-US" sz="1800" b="0" kern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支持</a:t>
                      </a:r>
                      <a:endParaRPr lang="zh-CN" sz="1800" kern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en-US" sz="3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 </a:t>
                      </a:r>
                      <a:endParaRPr lang="en-US" sz="3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支持</a:t>
                      </a:r>
                      <a:endParaRPr lang="zh-CN" sz="1800" kern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支持</a:t>
                      </a:r>
                      <a:endParaRPr lang="zh-CN" sz="1800" kern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95631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chemeClr val="tx1"/>
                          </a:solidFill>
                          <a:effectLst/>
                        </a:rPr>
                        <a:t>WebM</a:t>
                      </a:r>
                      <a:endParaRPr lang="en-US" sz="1800" b="0" kern="0" dirty="0" err="1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en-US" sz="3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支持</a:t>
                      </a:r>
                      <a:endParaRPr lang="zh-CN" sz="1800" kern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支持</a:t>
                      </a:r>
                      <a:endParaRPr lang="zh-CN" sz="1800" kern="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支持</a:t>
                      </a:r>
                      <a:endParaRPr lang="zh-CN" sz="1800" kern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en-US" sz="3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5995" y="2124710"/>
            <a:ext cx="6294120" cy="21348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72586" y="172085"/>
            <a:ext cx="477774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>
              <a:spcAft>
                <a:spcPts val="0"/>
              </a:spcAft>
            </a:pPr>
            <a:r>
              <a:rPr lang="zh-CN" altLang="en-US" sz="40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兼容所有的视频格式</a:t>
            </a:r>
            <a:endParaRPr lang="zh-CN" altLang="en-US" sz="4000" b="1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7050" y="1193165"/>
            <a:ext cx="1184529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indent="0" algn="l">
              <a:lnSpc>
                <a:spcPct val="150000"/>
              </a:lnSpc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浏览器从上到下查找</a:t>
            </a:r>
            <a:r>
              <a:rPr lang="en-US" altLang="zh-CN" sz="32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source</a:t>
            </a:r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元素，直到找到它能播放的一种格式</a:t>
            </a:r>
            <a:endParaRPr lang="zh-CN" altLang="en-US" sz="32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172586" y="172085"/>
            <a:ext cx="477774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>
              <a:spcAft>
                <a:spcPts val="0"/>
              </a:spcAft>
            </a:pPr>
            <a:r>
              <a:rPr lang="zh-CN" altLang="en-US" sz="40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兼容低版本的浏览器</a:t>
            </a:r>
            <a:endParaRPr lang="zh-CN" altLang="en-US" sz="4000" b="1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7210" y="1076960"/>
            <a:ext cx="11561445" cy="461581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indent="0" algn="l">
              <a:lnSpc>
                <a:spcPct val="150000"/>
              </a:lnSpc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None/>
            </a:pPr>
            <a:r>
              <a:rPr sz="3200" b="1">
                <a:solidFill>
                  <a:srgbClr val="00B050"/>
                </a:solidFill>
                <a:effectLst/>
              </a:rPr>
              <a:t>html5media.js</a:t>
            </a:r>
            <a:r>
              <a:rPr lang="zh-CN" sz="3200" b="1">
                <a:solidFill>
                  <a:srgbClr val="00B050"/>
                </a:solidFill>
                <a:effectLst/>
              </a:rPr>
              <a:t>：</a:t>
            </a:r>
            <a:endParaRPr lang="zh-CN" sz="3200" b="1">
              <a:solidFill>
                <a:srgbClr val="00B050"/>
              </a:solidFill>
              <a:effectLst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None/>
            </a:pPr>
            <a:r>
              <a:rPr lang="zh-CN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让支持HTML5的浏览器依然使用HTML5，不支持HTML5的浏览器使用该库所使用的f</a:t>
            </a: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la</a:t>
            </a:r>
            <a:r>
              <a:rPr lang="zh-CN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sh播放器。</a:t>
            </a:r>
            <a:endParaRPr lang="zh-CN" sz="28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None/>
            </a:pPr>
            <a:r>
              <a:rPr lang="zh-CN" sz="2800" b="1">
                <a:solidFill>
                  <a:srgbClr val="00B050"/>
                </a:solidFill>
                <a:effectLst/>
              </a:rPr>
              <a:t>使用方法：</a:t>
            </a:r>
            <a:endParaRPr lang="zh-CN" sz="2800" b="1">
              <a:solidFill>
                <a:srgbClr val="00B050"/>
              </a:solidFill>
              <a:effectLst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None/>
            </a:pPr>
            <a:r>
              <a:rPr lang="zh-CN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&lt;script src="//api.html5media.info/1.2.2/html5media.min.js"&gt;&lt;/script&gt;  </a:t>
            </a:r>
            <a:endParaRPr lang="zh-CN" sz="28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None/>
            </a:pPr>
            <a:r>
              <a:rPr lang="zh-CN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                                                             </a:t>
            </a:r>
            <a:r>
              <a:rPr lang="zh-CN" sz="2400" b="1">
                <a:solidFill>
                  <a:srgbClr val="00B050"/>
                </a:solidFill>
                <a:effectLst/>
              </a:rPr>
              <a:t>官网及演示：https://html5media.info</a:t>
            </a:r>
            <a:endParaRPr lang="zh-CN" sz="2400" b="1">
              <a:solidFill>
                <a:srgbClr val="00B050"/>
              </a:solidFill>
              <a:effectLst/>
            </a:endParaRPr>
          </a:p>
          <a:p>
            <a:pPr indent="0" algn="r">
              <a:lnSpc>
                <a:spcPct val="150000"/>
              </a:lnSpc>
              <a:spcBef>
                <a:spcPts val="0"/>
              </a:spcBef>
              <a:buClr>
                <a:srgbClr val="00B050"/>
              </a:buClr>
              <a:buFont typeface="Arial" panose="020B0604020202020204" pitchFamily="34" charset="0"/>
              <a:buNone/>
            </a:pPr>
            <a:r>
              <a:rPr lang="zh-CN" sz="2400" b="1">
                <a:solidFill>
                  <a:srgbClr val="00B050"/>
                </a:solidFill>
                <a:effectLst/>
              </a:rPr>
              <a:t>github：https://github.com/etianen/html5media</a:t>
            </a:r>
            <a:endParaRPr lang="zh-CN" sz="2400" b="1">
              <a:solidFill>
                <a:srgbClr val="00B050"/>
              </a:solidFill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86400" y="4498975"/>
            <a:ext cx="6553200" cy="1143000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91816" y="2605405"/>
            <a:ext cx="6007100" cy="11068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>
              <a:spcAft>
                <a:spcPts val="0"/>
              </a:spcAft>
            </a:pPr>
            <a:r>
              <a:rPr lang="en-US" altLang="zh-CN" sz="66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HTML5</a:t>
            </a:r>
            <a:r>
              <a:rPr lang="zh-CN" altLang="en-US" sz="66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音频</a:t>
            </a:r>
            <a:r>
              <a:rPr lang="zh-CN" altLang="en-US" sz="66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播放</a:t>
            </a:r>
            <a:endParaRPr lang="zh-CN" altLang="en-US" sz="66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7560" y="3093085"/>
            <a:ext cx="7258050" cy="13582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42398" y="172085"/>
            <a:ext cx="5238115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>
              <a:spcAft>
                <a:spcPts val="0"/>
              </a:spcAft>
            </a:pPr>
            <a:r>
              <a:rPr lang="en-US" altLang="zh-CN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HTML5</a:t>
            </a:r>
            <a:r>
              <a:rPr lang="zh-CN" altLang="en-US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的</a:t>
            </a:r>
            <a:r>
              <a:rPr lang="en-US" altLang="zh-CN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a</a:t>
            </a:r>
            <a:r>
              <a:rPr lang="en-US" altLang="zh-CN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udio</a:t>
            </a:r>
            <a:r>
              <a:rPr lang="zh-CN" altLang="en-US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标签</a:t>
            </a:r>
            <a:endParaRPr lang="zh-CN" altLang="en-US" sz="4800" b="1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12215" y="1162685"/>
            <a:ext cx="10699115" cy="156845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marL="342900" indent="-342900" algn="l">
              <a:lnSpc>
                <a:spcPct val="150000"/>
              </a:lnSpc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不需下载任何额外的浏览器音频</a:t>
            </a:r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播放</a:t>
            </a:r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插件</a:t>
            </a:r>
            <a:endParaRPr lang="zh-CN" altLang="en-US" sz="32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完全由浏览器自身实现音频</a:t>
            </a:r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的解码和播放</a:t>
            </a:r>
            <a:endParaRPr lang="zh-CN" altLang="en-US" sz="32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67560" y="5064760"/>
            <a:ext cx="2793365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indent="0" algn="l">
              <a:lnSpc>
                <a:spcPct val="150000"/>
              </a:lnSpc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B050"/>
                </a:solidFill>
                <a:effectLst/>
              </a:rPr>
              <a:t>视频的</a:t>
            </a:r>
            <a:r>
              <a:rPr lang="en-US" altLang="zh-CN" sz="2400" b="1">
                <a:solidFill>
                  <a:srgbClr val="00B050"/>
                </a:solidFill>
                <a:effectLst/>
              </a:rPr>
              <a:t>URL</a:t>
            </a:r>
            <a:r>
              <a:rPr lang="zh-CN" altLang="en-US" sz="2400" b="1">
                <a:solidFill>
                  <a:srgbClr val="00B050"/>
                </a:solidFill>
                <a:effectLst/>
              </a:rPr>
              <a:t>地址</a:t>
            </a:r>
            <a:endParaRPr lang="zh-CN" altLang="en-US" sz="2400" b="1">
              <a:solidFill>
                <a:srgbClr val="00B050"/>
              </a:solidFill>
              <a:effectLst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467100" y="3965575"/>
            <a:ext cx="723900" cy="1099185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229225" y="4988560"/>
            <a:ext cx="2793365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indent="0" algn="l">
              <a:lnSpc>
                <a:spcPct val="150000"/>
              </a:lnSpc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B050"/>
                </a:solidFill>
                <a:effectLst/>
              </a:rPr>
              <a:t>显示音频</a:t>
            </a:r>
            <a:r>
              <a:rPr lang="zh-CN" altLang="en-US" sz="2400" b="1">
                <a:solidFill>
                  <a:srgbClr val="00B050"/>
                </a:solidFill>
                <a:effectLst/>
              </a:rPr>
              <a:t>播放控件</a:t>
            </a:r>
            <a:endParaRPr lang="zh-CN" altLang="en-US" sz="2400" b="1">
              <a:solidFill>
                <a:srgbClr val="00B050"/>
              </a:solidFill>
              <a:effectLst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6628765" y="3889375"/>
            <a:ext cx="723900" cy="1099185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23386" y="172085"/>
            <a:ext cx="467614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>
              <a:spcAft>
                <a:spcPts val="0"/>
              </a:spcAft>
            </a:pPr>
            <a:r>
              <a:rPr lang="en-US" altLang="zh-CN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audio</a:t>
            </a:r>
            <a:r>
              <a:rPr lang="zh-CN" altLang="en-US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标签的属性</a:t>
            </a:r>
            <a:endParaRPr lang="zh-CN" altLang="en-US" sz="4800" b="1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890" y="1153795"/>
            <a:ext cx="11588750" cy="487045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34398" y="172085"/>
            <a:ext cx="6254115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>
              <a:spcAft>
                <a:spcPts val="0"/>
              </a:spcAft>
            </a:pPr>
            <a:r>
              <a:rPr lang="en-US" altLang="zh-CN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HTML5</a:t>
            </a:r>
            <a:r>
              <a:rPr lang="zh-CN" altLang="en-US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支持的音频格式</a:t>
            </a:r>
            <a:endParaRPr lang="zh-CN" altLang="en-US" sz="4800" b="1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25" y="1155700"/>
            <a:ext cx="11964035" cy="410718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03246" y="172085"/>
            <a:ext cx="691642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>
              <a:spcAft>
                <a:spcPts val="0"/>
              </a:spcAft>
            </a:pPr>
            <a:r>
              <a:rPr lang="zh-CN" altLang="en-US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浏览器对音频格式的支持</a:t>
            </a:r>
            <a:endParaRPr lang="zh-CN" altLang="en-US" sz="4800" b="1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26720" y="1280160"/>
          <a:ext cx="11339195" cy="43046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1790"/>
                <a:gridCol w="1482090"/>
                <a:gridCol w="2203450"/>
                <a:gridCol w="2203450"/>
                <a:gridCol w="1842770"/>
                <a:gridCol w="1985645"/>
              </a:tblGrid>
              <a:tr h="718185">
                <a:tc gridSpan="6"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音频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格式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716915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</a:rPr>
                        <a:t>格式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IE 9</a:t>
                      </a:r>
                      <a:endParaRPr lang="en-US" sz="1800" kern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Firefox 4.0</a:t>
                      </a:r>
                      <a:endParaRPr lang="en-US" sz="1800" kern="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Opera 10.6</a:t>
                      </a:r>
                      <a:endParaRPr lang="en-US" sz="1800" kern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Chrome 6.0</a:t>
                      </a:r>
                      <a:endParaRPr lang="en-US" sz="1800" kern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Safari 3.0</a:t>
                      </a:r>
                      <a:endParaRPr lang="en-US" sz="1800" kern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95631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  <a:t>Ogg Vorbis</a:t>
                      </a:r>
                      <a:endParaRPr lang="en-US" sz="2000" b="0" kern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 </a:t>
                      </a:r>
                      <a:endParaRPr lang="en-US" sz="3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支持</a:t>
                      </a:r>
                      <a:endParaRPr lang="zh-CN" sz="2000" kern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支持</a:t>
                      </a:r>
                      <a:endParaRPr lang="zh-CN" sz="2000" kern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支持</a:t>
                      </a:r>
                      <a:endParaRPr lang="zh-CN" sz="2000" kern="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 </a:t>
                      </a:r>
                      <a:endParaRPr lang="en-US" sz="3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956945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  <a:t>MP3</a:t>
                      </a:r>
                      <a:endParaRPr lang="en-US" sz="2000" b="0" kern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支持</a:t>
                      </a:r>
                      <a:endParaRPr lang="zh-CN" sz="2000" kern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 </a:t>
                      </a:r>
                      <a:endParaRPr lang="en-US" sz="3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 </a:t>
                      </a:r>
                      <a:endParaRPr lang="en-US" sz="3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支持</a:t>
                      </a:r>
                      <a:endParaRPr lang="zh-CN" sz="2000" kern="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支持</a:t>
                      </a:r>
                      <a:endParaRPr lang="zh-CN" sz="2000" kern="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95631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Wav</a:t>
                      </a:r>
                      <a:endParaRPr lang="en-US" sz="20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 </a:t>
                      </a:r>
                      <a:endParaRPr lang="en-US" sz="3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支持</a:t>
                      </a:r>
                      <a:endParaRPr lang="zh-CN" sz="2000" kern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支持</a:t>
                      </a:r>
                      <a:endParaRPr lang="zh-CN" sz="2000" kern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 </a:t>
                      </a:r>
                      <a:endParaRPr lang="en-US" sz="3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支持</a:t>
                      </a:r>
                      <a:endParaRPr lang="zh-CN" sz="2000" kern="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85833" y="302895"/>
            <a:ext cx="615124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>
              <a:spcAft>
                <a:spcPts val="0"/>
              </a:spcAft>
            </a:pPr>
            <a:r>
              <a:rPr lang="zh-CN" altLang="en-US" sz="36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兼容所有的音频格式和浏览器</a:t>
            </a:r>
            <a:endParaRPr lang="zh-CN" altLang="en-US" sz="3600" b="1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7110" y="1515745"/>
            <a:ext cx="6624320" cy="156718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503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下列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input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类型中，自带内容格式验证的是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438400" y="2788285"/>
            <a:ext cx="8534400" cy="6432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spcAft>
                <a:spcPts val="0"/>
              </a:spcAft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number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438400" y="3646170"/>
            <a:ext cx="8534400" cy="6432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spcAft>
                <a:spcPts val="0"/>
              </a:spcAft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url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438400" y="4504690"/>
            <a:ext cx="8534400" cy="6432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spcAft>
                <a:spcPts val="0"/>
              </a:spcAft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tel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2438400" y="5362575"/>
            <a:ext cx="8534400" cy="6432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spcAft>
                <a:spcPts val="0"/>
              </a:spcAft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email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0990" y="2852420"/>
            <a:ext cx="514985" cy="514985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0990" y="3710940"/>
            <a:ext cx="514985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0990" y="4568825"/>
            <a:ext cx="514985" cy="514985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0990" y="5426710"/>
            <a:ext cx="514985" cy="514985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8912860" y="6220460"/>
            <a:ext cx="1544955" cy="412115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8985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35886" y="2605405"/>
            <a:ext cx="6918960" cy="21228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>
              <a:spcAft>
                <a:spcPts val="0"/>
              </a:spcAft>
            </a:pPr>
            <a:r>
              <a:rPr lang="en-US" altLang="zh-CN" sz="6600" b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video/audio</a:t>
            </a:r>
            <a:endParaRPr lang="en-US" altLang="zh-CN" sz="6600" b="1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ctr">
              <a:spcBef>
                <a:spcPts val="0"/>
              </a:spcBef>
            </a:pPr>
            <a:r>
              <a:rPr lang="zh-CN" altLang="en-US" sz="6600" b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属性、方法和事件</a:t>
            </a:r>
            <a:endParaRPr lang="zh-CN" altLang="en-US" sz="66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06178" y="172085"/>
            <a:ext cx="5710555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>
              <a:spcAft>
                <a:spcPts val="0"/>
              </a:spcAft>
            </a:pPr>
            <a:r>
              <a:rPr lang="en-US" altLang="zh-CN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video/audio</a:t>
            </a:r>
            <a:r>
              <a:rPr lang="zh-CN" altLang="en-US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常用方法</a:t>
            </a:r>
            <a:endParaRPr lang="zh-CN" altLang="en-US" sz="4800" b="1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377288" y="2169450"/>
          <a:ext cx="7753985" cy="2806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6140"/>
                <a:gridCol w="5617845"/>
              </a:tblGrid>
              <a:tr h="25400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方法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描述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246380">
                <a:tc>
                  <a:txBody>
                    <a:bodyPr/>
                    <a:p>
                      <a:pPr indent="26670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effectLst/>
                        </a:rPr>
                        <a:t>play()</a:t>
                      </a:r>
                      <a:endParaRPr lang="en-US" sz="18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开始播放音频/视频</a:t>
                      </a:r>
                      <a:endParaRPr lang="zh-CN" sz="1800" kern="100" dirty="0"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507365">
                <a:tc>
                  <a:txBody>
                    <a:bodyPr/>
                    <a:p>
                      <a:pPr indent="26670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rgbClr val="FF0000"/>
                          </a:solidFill>
                          <a:effectLst/>
                        </a:rPr>
                        <a:t>pause()</a:t>
                      </a:r>
                      <a:endParaRPr lang="en-US" sz="1800" b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暂停当前播放的音频/视频</a:t>
                      </a:r>
                      <a:endParaRPr lang="zh-CN" sz="1800" kern="100" dirty="0"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507365">
                <a:tc>
                  <a:txBody>
                    <a:bodyPr/>
                    <a:p>
                      <a:pPr indent="26670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effectLst/>
                        </a:rPr>
                        <a:t>addTextTrack()</a:t>
                      </a:r>
                      <a:endParaRPr lang="en-US" altLang="en-US" sz="1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kern="100" dirty="0">
                          <a:effectLst/>
                        </a:rPr>
                        <a:t>向音频/视频添加新的文本轨道</a:t>
                      </a:r>
                      <a:endParaRPr lang="zh-CN" altLang="en-US" sz="1800" kern="100" dirty="0"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507365">
                <a:tc>
                  <a:txBody>
                    <a:bodyPr/>
                    <a:p>
                      <a:pPr indent="26670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effectLst/>
                        </a:rPr>
                        <a:t>canPlayType()</a:t>
                      </a:r>
                      <a:endParaRPr lang="en-US" altLang="en-US" sz="1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kern="100" dirty="0">
                          <a:effectLst/>
                        </a:rPr>
                        <a:t>检测浏览器是否能播放指定的音频/视频类型</a:t>
                      </a:r>
                      <a:endParaRPr lang="zh-CN" altLang="en-US" sz="1800" kern="100" dirty="0"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507365">
                <a:tc>
                  <a:txBody>
                    <a:bodyPr/>
                    <a:p>
                      <a:pPr indent="26670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effectLst/>
                        </a:rPr>
                        <a:t>load()</a:t>
                      </a:r>
                      <a:endParaRPr lang="en-US" altLang="en-US" sz="1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kern="100" dirty="0">
                          <a:effectLst/>
                        </a:rPr>
                        <a:t>重新加载音频/视频元素</a:t>
                      </a:r>
                      <a:endParaRPr lang="zh-CN" altLang="en-US" sz="1800" kern="100" dirty="0"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77871" y="172085"/>
            <a:ext cx="656717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>
              <a:spcAft>
                <a:spcPts val="0"/>
              </a:spcAft>
            </a:pPr>
            <a:r>
              <a:rPr lang="en-US" altLang="zh-CN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video/audio</a:t>
            </a:r>
            <a:r>
              <a:rPr lang="zh-CN" altLang="en-US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常用</a:t>
            </a:r>
            <a:r>
              <a:rPr lang="en-US" altLang="zh-CN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API</a:t>
            </a:r>
            <a:r>
              <a:rPr lang="zh-CN" altLang="en-US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属性</a:t>
            </a:r>
            <a:endParaRPr lang="zh-CN" altLang="en-US" sz="4800" b="1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289658" y="1002320"/>
          <a:ext cx="7753985" cy="3293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6140"/>
                <a:gridCol w="5617845"/>
              </a:tblGrid>
              <a:tr h="25400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属性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描述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246380">
                <a:tc>
                  <a:txBody>
                    <a:bodyPr/>
                    <a:p>
                      <a:pPr indent="26670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autoplay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设置或返回是否在加载完成后随即播放音频/视频</a:t>
                      </a:r>
                      <a:endParaRPr lang="zh-CN" sz="1800" kern="100" dirty="0"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507365">
                <a:tc>
                  <a:txBody>
                    <a:bodyPr/>
                    <a:p>
                      <a:pPr indent="26670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controls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设置或返回音频/视频是否显示控件（比如播放/暂停等）</a:t>
                      </a:r>
                      <a:endParaRPr lang="zh-CN" sz="1800" kern="100" dirty="0"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253365">
                <a:tc>
                  <a:txBody>
                    <a:bodyPr/>
                    <a:p>
                      <a:pPr indent="26670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rgbClr val="FF0000"/>
                          </a:solidFill>
                          <a:effectLst/>
                        </a:rPr>
                        <a:t>currentTime</a:t>
                      </a:r>
                      <a:endParaRPr lang="en-US" sz="1800" b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设置或返回音频/视频中的当前播放位置（以秒计）</a:t>
                      </a:r>
                      <a:endParaRPr lang="zh-CN" sz="1800" kern="100" dirty="0"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254000">
                <a:tc>
                  <a:txBody>
                    <a:bodyPr/>
                    <a:p>
                      <a:pPr indent="26670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rgbClr val="FF0000"/>
                          </a:solidFill>
                          <a:effectLst/>
                        </a:rPr>
                        <a:t>duration</a:t>
                      </a:r>
                      <a:endParaRPr lang="en-US" sz="1800" b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返回当前音频/视频的长度（以秒计）</a:t>
                      </a:r>
                      <a:endParaRPr lang="zh-CN" sz="1800" kern="100" dirty="0"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254000">
                <a:tc>
                  <a:txBody>
                    <a:bodyPr/>
                    <a:p>
                      <a:pPr indent="26670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effectLst/>
                        </a:rPr>
                        <a:t>ended</a:t>
                      </a:r>
                      <a:endParaRPr lang="en-US" altLang="en-US" sz="1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kern="100" dirty="0">
                          <a:effectLst/>
                        </a:rPr>
                        <a:t>返回音频/视频的播放是否已结束</a:t>
                      </a:r>
                      <a:endParaRPr lang="zh-CN" altLang="en-US" sz="1800" kern="100" dirty="0"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254000">
                <a:tc>
                  <a:txBody>
                    <a:bodyPr/>
                    <a:p>
                      <a:pPr indent="26670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effectLst/>
                        </a:rPr>
                        <a:t>loop</a:t>
                      </a:r>
                      <a:endParaRPr lang="en-US" altLang="en-US" sz="1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kern="100" dirty="0">
                          <a:effectLst/>
                        </a:rPr>
                        <a:t>设置或返回音频/视频是否应在结束时重新播放</a:t>
                      </a:r>
                      <a:endParaRPr lang="zh-CN" altLang="en-US" sz="1800" kern="100" dirty="0"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254000">
                <a:tc>
                  <a:txBody>
                    <a:bodyPr/>
                    <a:p>
                      <a:pPr indent="26670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US" sz="1800" b="0">
                          <a:solidFill>
                            <a:srgbClr val="FF0000"/>
                          </a:solidFill>
                          <a:effectLst/>
                        </a:rPr>
                        <a:t>muted</a:t>
                      </a:r>
                      <a:endParaRPr lang="en-US" altLang="en-US" sz="1800" b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kern="100" dirty="0">
                          <a:effectLst/>
                        </a:rPr>
                        <a:t>设置或返回音频/视频是否静音</a:t>
                      </a:r>
                      <a:endParaRPr lang="zh-CN" altLang="en-US" sz="1800" kern="100" dirty="0"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254000">
                <a:tc>
                  <a:txBody>
                    <a:bodyPr/>
                    <a:p>
                      <a:pPr indent="26670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effectLst/>
                        </a:rPr>
                        <a:t>paused</a:t>
                      </a:r>
                      <a:endParaRPr lang="en-US" altLang="en-US" sz="1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kern="100" dirty="0">
                          <a:effectLst/>
                        </a:rPr>
                        <a:t>设置或返回音频/视频是否暂停</a:t>
                      </a:r>
                      <a:endParaRPr lang="zh-CN" altLang="en-US" sz="1800" kern="100" dirty="0"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254000">
                <a:tc>
                  <a:txBody>
                    <a:bodyPr/>
                    <a:p>
                      <a:pPr indent="26670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US" sz="1800" b="0">
                          <a:solidFill>
                            <a:srgbClr val="FF0000"/>
                          </a:solidFill>
                          <a:effectLst/>
                        </a:rPr>
                        <a:t>playbackRate</a:t>
                      </a:r>
                      <a:endParaRPr lang="en-US" altLang="en-US" sz="1800" b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kern="100" dirty="0">
                          <a:effectLst/>
                        </a:rPr>
                        <a:t>设置或返回音频/视频播放的速度</a:t>
                      </a:r>
                      <a:endParaRPr lang="zh-CN" altLang="en-US" sz="1800" kern="100" dirty="0"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254000">
                <a:tc>
                  <a:txBody>
                    <a:bodyPr/>
                    <a:p>
                      <a:pPr indent="26670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effectLst/>
                        </a:rPr>
                        <a:t>src</a:t>
                      </a:r>
                      <a:endParaRPr lang="en-US" altLang="en-US" sz="1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kern="100" dirty="0">
                          <a:effectLst/>
                        </a:rPr>
                        <a:t>设置或返回音频/视频元素的当前来源</a:t>
                      </a:r>
                      <a:endParaRPr lang="zh-CN" altLang="en-US" sz="1800" kern="100" dirty="0"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254000">
                <a:tc>
                  <a:txBody>
                    <a:bodyPr/>
                    <a:p>
                      <a:pPr indent="26670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US" sz="1800" b="0">
                          <a:solidFill>
                            <a:srgbClr val="FF0000"/>
                          </a:solidFill>
                          <a:effectLst/>
                        </a:rPr>
                        <a:t>volume</a:t>
                      </a:r>
                      <a:endParaRPr lang="en-US" altLang="en-US" sz="1800" b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kern="100" dirty="0">
                          <a:effectLst/>
                        </a:rPr>
                        <a:t>设置或返回音频/视频的音量</a:t>
                      </a:r>
                      <a:endParaRPr lang="zh-CN" altLang="en-US" sz="1800" kern="100" dirty="0"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06178" y="172085"/>
            <a:ext cx="5710555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>
              <a:spcAft>
                <a:spcPts val="0"/>
              </a:spcAft>
            </a:pPr>
            <a:r>
              <a:rPr lang="en-US" altLang="zh-CN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video/audio</a:t>
            </a:r>
            <a:r>
              <a:rPr lang="zh-CN" altLang="en-US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常用事件</a:t>
            </a:r>
            <a:endParaRPr lang="zh-CN" altLang="en-US" sz="4800" b="1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368398" y="1663990"/>
          <a:ext cx="7753985" cy="33140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6140"/>
                <a:gridCol w="5617845"/>
              </a:tblGrid>
              <a:tr h="25400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事件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描述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246380">
                <a:tc>
                  <a:txBody>
                    <a:bodyPr/>
                    <a:p>
                      <a:pPr indent="26670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altLang="en-US" sz="1800" b="0">
                          <a:solidFill>
                            <a:srgbClr val="FF0000"/>
                          </a:solidFill>
                          <a:effectLst/>
                        </a:rPr>
                        <a:t>canplay</a:t>
                      </a:r>
                      <a:endParaRPr lang="en-US" altLang="en-US" sz="1800" b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当浏览器可以播放音频/视频时</a:t>
                      </a:r>
                      <a:endParaRPr lang="zh-CN" sz="1800" kern="100" dirty="0"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507365">
                <a:tc>
                  <a:txBody>
                    <a:bodyPr/>
                    <a:p>
                      <a:pPr indent="26670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altLang="en-US" sz="1800" b="0">
                          <a:solidFill>
                            <a:srgbClr val="FF0000"/>
                          </a:solidFill>
                          <a:effectLst/>
                        </a:rPr>
                        <a:t>ended</a:t>
                      </a:r>
                      <a:endParaRPr lang="en-US" altLang="en-US" sz="1800" b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当目前的播放列表已结束时</a:t>
                      </a:r>
                      <a:endParaRPr lang="zh-CN" sz="1800" kern="100" dirty="0"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507365">
                <a:tc>
                  <a:txBody>
                    <a:bodyPr/>
                    <a:p>
                      <a:pPr indent="26670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effectLst/>
                        </a:rPr>
                        <a:t>error</a:t>
                      </a:r>
                      <a:endParaRPr lang="en-US" altLang="en-US" sz="1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kern="100" dirty="0">
                          <a:effectLst/>
                        </a:rPr>
                        <a:t>当在音频/视频加载期间发生错误时</a:t>
                      </a:r>
                      <a:endParaRPr lang="zh-CN" altLang="en-US" sz="1800" kern="100" dirty="0"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507365">
                <a:tc>
                  <a:txBody>
                    <a:bodyPr/>
                    <a:p>
                      <a:pPr indent="26670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effectLst/>
                        </a:rPr>
                        <a:t>pause</a:t>
                      </a:r>
                      <a:endParaRPr lang="en-US" altLang="en-US" sz="1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kern="100" dirty="0">
                          <a:effectLst/>
                        </a:rPr>
                        <a:t>当音频/视频已暂停时</a:t>
                      </a:r>
                      <a:endParaRPr lang="zh-CN" altLang="en-US" sz="1800" kern="100" dirty="0"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507365">
                <a:tc>
                  <a:txBody>
                    <a:bodyPr/>
                    <a:p>
                      <a:pPr indent="26670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effectLst/>
                        </a:rPr>
                        <a:t>play</a:t>
                      </a:r>
                      <a:endParaRPr lang="en-US" altLang="en-US" sz="1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kern="100" dirty="0">
                          <a:effectLst/>
                        </a:rPr>
                        <a:t>当音频/视频已开始或不再暂停时</a:t>
                      </a:r>
                      <a:endParaRPr lang="zh-CN" altLang="en-US" sz="1800" kern="100" dirty="0"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507365">
                <a:tc>
                  <a:txBody>
                    <a:bodyPr/>
                    <a:p>
                      <a:pPr indent="26670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en-US" sz="1800" b="0">
                          <a:solidFill>
                            <a:srgbClr val="FF0000"/>
                          </a:solidFill>
                          <a:effectLst/>
                        </a:rPr>
                        <a:t>timeupdate</a:t>
                      </a:r>
                      <a:endParaRPr lang="en-US" altLang="en-US" sz="1800" b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kern="100" dirty="0">
                          <a:effectLst/>
                        </a:rPr>
                        <a:t>当目前的播放位置已更改时</a:t>
                      </a:r>
                      <a:endParaRPr lang="zh-CN" altLang="en-US" sz="1800" kern="100" dirty="0"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802381" y="172085"/>
            <a:ext cx="551815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>
              <a:spcAft>
                <a:spcPts val="0"/>
              </a:spcAft>
            </a:pPr>
            <a:r>
              <a:rPr lang="zh-CN" altLang="en-US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案例</a:t>
            </a:r>
            <a:r>
              <a:rPr lang="en-US" altLang="zh-CN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-DIY</a:t>
            </a:r>
            <a:r>
              <a:rPr lang="zh-CN" altLang="en-US" sz="4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视频播放器</a:t>
            </a:r>
            <a:endParaRPr lang="zh-CN" altLang="en-US" sz="4800" b="1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1520" y="1298575"/>
            <a:ext cx="4127500" cy="304609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indent="0" algn="l">
              <a:lnSpc>
                <a:spcPct val="150000"/>
              </a:lnSpc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根据配套资源中提供的素材，制作一个</a:t>
            </a:r>
            <a:endParaRPr lang="zh-CN" altLang="en-US" sz="32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简易视频播放器</a:t>
            </a:r>
            <a:endParaRPr lang="zh-CN" altLang="en-US" sz="32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buClr>
                <a:srgbClr val="00B050"/>
              </a:buClr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实现如右</a:t>
            </a:r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图所示功能：</a:t>
            </a:r>
            <a:endParaRPr lang="zh-CN" altLang="en-US" sz="3200" b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5715" y="1298575"/>
            <a:ext cx="6851650" cy="454088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146040" y="4955540"/>
            <a:ext cx="6501765" cy="70739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33730" y="4553585"/>
            <a:ext cx="40684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Aft>
                <a:spcPts val="0"/>
              </a:spcAft>
            </a:pPr>
            <a:r>
              <a:rPr lang="zh-CN" altLang="en-US" sz="2400"/>
              <a:t>参考视频地址：</a:t>
            </a:r>
            <a:r>
              <a:rPr lang="zh-CN" altLang="en-US" sz="2400"/>
              <a:t>https://www.bilibili.com/video/BV18K4y1T7W5/</a:t>
            </a:r>
            <a:endParaRPr lang="zh-CN" altLang="en-US" sz="24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5671" y="6259473"/>
            <a:ext cx="1996439" cy="38989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</a:pPr>
            <a:r>
              <a:rPr sz="24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edu.51cto.</a:t>
            </a: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om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99" y="3285769"/>
            <a:ext cx="12192635" cy="3573779"/>
          </a:xfrm>
          <a:custGeom>
            <a:avLst/>
            <a:gdLst/>
            <a:ahLst/>
            <a:cxnLst/>
            <a:rect l="l" t="t" r="r" b="b"/>
            <a:pathLst>
              <a:path w="12192635" h="3573779">
                <a:moveTo>
                  <a:pt x="12192596" y="0"/>
                </a:moveTo>
                <a:lnTo>
                  <a:pt x="0" y="0"/>
                </a:lnTo>
                <a:lnTo>
                  <a:pt x="0" y="3573754"/>
                </a:lnTo>
                <a:lnTo>
                  <a:pt x="12192596" y="3573754"/>
                </a:lnTo>
                <a:lnTo>
                  <a:pt x="12192596" y="0"/>
                </a:lnTo>
                <a:close/>
              </a:path>
            </a:pathLst>
          </a:custGeom>
          <a:solidFill>
            <a:srgbClr val="21B6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18837" y="2810255"/>
            <a:ext cx="7475980" cy="10866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6457" y="1400555"/>
            <a:ext cx="7460741" cy="2433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1043291" y="1688256"/>
            <a:ext cx="10111767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7175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</a:pPr>
            <a:r>
              <a:rPr spc="-290" dirty="0"/>
              <a:t>Thank </a:t>
            </a:r>
            <a:r>
              <a:rPr spc="-320" dirty="0"/>
              <a:t>You</a:t>
            </a:r>
            <a:r>
              <a:rPr spc="195" dirty="0"/>
              <a:t> </a:t>
            </a:r>
            <a:r>
              <a:rPr spc="-484" dirty="0"/>
              <a:t>!</a:t>
            </a:r>
            <a:endParaRPr spc="-484" dirty="0"/>
          </a:p>
        </p:txBody>
      </p:sp>
      <p:sp>
        <p:nvSpPr>
          <p:cNvPr id="8" name="object 8"/>
          <p:cNvSpPr/>
          <p:nvPr/>
        </p:nvSpPr>
        <p:spPr>
          <a:xfrm>
            <a:off x="6243192" y="3583177"/>
            <a:ext cx="3960431" cy="928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99" y="3253270"/>
            <a:ext cx="12192635" cy="0"/>
          </a:xfrm>
          <a:custGeom>
            <a:avLst/>
            <a:gdLst/>
            <a:ahLst/>
            <a:cxnLst/>
            <a:rect l="l" t="t" r="r" b="b"/>
            <a:pathLst>
              <a:path w="12192635">
                <a:moveTo>
                  <a:pt x="0" y="0"/>
                </a:moveTo>
                <a:lnTo>
                  <a:pt x="12192596" y="0"/>
                </a:lnTo>
              </a:path>
            </a:pathLst>
          </a:custGeom>
          <a:ln w="72009">
            <a:solidFill>
              <a:srgbClr val="5A5A5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26997" y="1717548"/>
            <a:ext cx="2815589" cy="2816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74639" y="1865599"/>
            <a:ext cx="2520315" cy="2520950"/>
          </a:xfrm>
          <a:custGeom>
            <a:avLst/>
            <a:gdLst/>
            <a:ahLst/>
            <a:cxnLst/>
            <a:rect l="l" t="t" r="r" b="b"/>
            <a:pathLst>
              <a:path w="2520315" h="2520950">
                <a:moveTo>
                  <a:pt x="0" y="1260436"/>
                </a:moveTo>
                <a:lnTo>
                  <a:pt x="909" y="1212090"/>
                </a:lnTo>
                <a:lnTo>
                  <a:pt x="3618" y="1164203"/>
                </a:lnTo>
                <a:lnTo>
                  <a:pt x="8091" y="1116810"/>
                </a:lnTo>
                <a:lnTo>
                  <a:pt x="14298" y="1069942"/>
                </a:lnTo>
                <a:lnTo>
                  <a:pt x="22204" y="1023632"/>
                </a:lnTo>
                <a:lnTo>
                  <a:pt x="31779" y="977913"/>
                </a:lnTo>
                <a:lnTo>
                  <a:pt x="42988" y="932818"/>
                </a:lnTo>
                <a:lnTo>
                  <a:pt x="55800" y="888379"/>
                </a:lnTo>
                <a:lnTo>
                  <a:pt x="70181" y="844628"/>
                </a:lnTo>
                <a:lnTo>
                  <a:pt x="86100" y="801599"/>
                </a:lnTo>
                <a:lnTo>
                  <a:pt x="103523" y="759324"/>
                </a:lnTo>
                <a:lnTo>
                  <a:pt x="122418" y="717836"/>
                </a:lnTo>
                <a:lnTo>
                  <a:pt x="142752" y="677167"/>
                </a:lnTo>
                <a:lnTo>
                  <a:pt x="164492" y="637350"/>
                </a:lnTo>
                <a:lnTo>
                  <a:pt x="187607" y="598418"/>
                </a:lnTo>
                <a:lnTo>
                  <a:pt x="212062" y="560403"/>
                </a:lnTo>
                <a:lnTo>
                  <a:pt x="237827" y="523338"/>
                </a:lnTo>
                <a:lnTo>
                  <a:pt x="264867" y="487256"/>
                </a:lnTo>
                <a:lnTo>
                  <a:pt x="293151" y="452188"/>
                </a:lnTo>
                <a:lnTo>
                  <a:pt x="322646" y="418169"/>
                </a:lnTo>
                <a:lnTo>
                  <a:pt x="353319" y="385230"/>
                </a:lnTo>
                <a:lnTo>
                  <a:pt x="385137" y="353404"/>
                </a:lnTo>
                <a:lnTo>
                  <a:pt x="418068" y="322724"/>
                </a:lnTo>
                <a:lnTo>
                  <a:pt x="452080" y="293222"/>
                </a:lnTo>
                <a:lnTo>
                  <a:pt x="487139" y="264932"/>
                </a:lnTo>
                <a:lnTo>
                  <a:pt x="523213" y="237885"/>
                </a:lnTo>
                <a:lnTo>
                  <a:pt x="560269" y="212114"/>
                </a:lnTo>
                <a:lnTo>
                  <a:pt x="598276" y="187652"/>
                </a:lnTo>
                <a:lnTo>
                  <a:pt x="637199" y="164532"/>
                </a:lnTo>
                <a:lnTo>
                  <a:pt x="677007" y="142786"/>
                </a:lnTo>
                <a:lnTo>
                  <a:pt x="717666" y="122447"/>
                </a:lnTo>
                <a:lnTo>
                  <a:pt x="759145" y="103548"/>
                </a:lnTo>
                <a:lnTo>
                  <a:pt x="801410" y="86121"/>
                </a:lnTo>
                <a:lnTo>
                  <a:pt x="844429" y="70198"/>
                </a:lnTo>
                <a:lnTo>
                  <a:pt x="888170" y="55814"/>
                </a:lnTo>
                <a:lnTo>
                  <a:pt x="932599" y="42999"/>
                </a:lnTo>
                <a:lnTo>
                  <a:pt x="977684" y="31787"/>
                </a:lnTo>
                <a:lnTo>
                  <a:pt x="1023393" y="22210"/>
                </a:lnTo>
                <a:lnTo>
                  <a:pt x="1069692" y="14301"/>
                </a:lnTo>
                <a:lnTo>
                  <a:pt x="1116549" y="8093"/>
                </a:lnTo>
                <a:lnTo>
                  <a:pt x="1163932" y="3618"/>
                </a:lnTo>
                <a:lnTo>
                  <a:pt x="1211808" y="910"/>
                </a:lnTo>
                <a:lnTo>
                  <a:pt x="1260144" y="0"/>
                </a:lnTo>
                <a:lnTo>
                  <a:pt x="1308480" y="910"/>
                </a:lnTo>
                <a:lnTo>
                  <a:pt x="1356355" y="3618"/>
                </a:lnTo>
                <a:lnTo>
                  <a:pt x="1403737" y="8093"/>
                </a:lnTo>
                <a:lnTo>
                  <a:pt x="1450594" y="14301"/>
                </a:lnTo>
                <a:lnTo>
                  <a:pt x="1496892" y="22210"/>
                </a:lnTo>
                <a:lnTo>
                  <a:pt x="1542600" y="31787"/>
                </a:lnTo>
                <a:lnTo>
                  <a:pt x="1587685" y="42999"/>
                </a:lnTo>
                <a:lnTo>
                  <a:pt x="1632113" y="55814"/>
                </a:lnTo>
                <a:lnTo>
                  <a:pt x="1675853" y="70198"/>
                </a:lnTo>
                <a:lnTo>
                  <a:pt x="1718872" y="86121"/>
                </a:lnTo>
                <a:lnTo>
                  <a:pt x="1761136" y="103548"/>
                </a:lnTo>
                <a:lnTo>
                  <a:pt x="1802615" y="122447"/>
                </a:lnTo>
                <a:lnTo>
                  <a:pt x="1843274" y="142786"/>
                </a:lnTo>
                <a:lnTo>
                  <a:pt x="1883081" y="164532"/>
                </a:lnTo>
                <a:lnTo>
                  <a:pt x="1922004" y="187652"/>
                </a:lnTo>
                <a:lnTo>
                  <a:pt x="1960010" y="212114"/>
                </a:lnTo>
                <a:lnTo>
                  <a:pt x="1997066" y="237885"/>
                </a:lnTo>
                <a:lnTo>
                  <a:pt x="2033139" y="264932"/>
                </a:lnTo>
                <a:lnTo>
                  <a:pt x="2068198" y="293222"/>
                </a:lnTo>
                <a:lnTo>
                  <a:pt x="2102209" y="322724"/>
                </a:lnTo>
                <a:lnTo>
                  <a:pt x="2135140" y="353404"/>
                </a:lnTo>
                <a:lnTo>
                  <a:pt x="2166959" y="385230"/>
                </a:lnTo>
                <a:lnTo>
                  <a:pt x="2197631" y="418169"/>
                </a:lnTo>
                <a:lnTo>
                  <a:pt x="2227126" y="452188"/>
                </a:lnTo>
                <a:lnTo>
                  <a:pt x="2255409" y="487256"/>
                </a:lnTo>
                <a:lnTo>
                  <a:pt x="2282450" y="523338"/>
                </a:lnTo>
                <a:lnTo>
                  <a:pt x="2308214" y="560403"/>
                </a:lnTo>
                <a:lnTo>
                  <a:pt x="2332670" y="598418"/>
                </a:lnTo>
                <a:lnTo>
                  <a:pt x="2355784" y="637350"/>
                </a:lnTo>
                <a:lnTo>
                  <a:pt x="2377525" y="677167"/>
                </a:lnTo>
                <a:lnTo>
                  <a:pt x="2397859" y="717836"/>
                </a:lnTo>
                <a:lnTo>
                  <a:pt x="2416753" y="759324"/>
                </a:lnTo>
                <a:lnTo>
                  <a:pt x="2434176" y="801599"/>
                </a:lnTo>
                <a:lnTo>
                  <a:pt x="2450095" y="844628"/>
                </a:lnTo>
                <a:lnTo>
                  <a:pt x="2464476" y="888379"/>
                </a:lnTo>
                <a:lnTo>
                  <a:pt x="2477288" y="932818"/>
                </a:lnTo>
                <a:lnTo>
                  <a:pt x="2488497" y="977913"/>
                </a:lnTo>
                <a:lnTo>
                  <a:pt x="2498072" y="1023632"/>
                </a:lnTo>
                <a:lnTo>
                  <a:pt x="2505978" y="1069942"/>
                </a:lnTo>
                <a:lnTo>
                  <a:pt x="2512185" y="1116810"/>
                </a:lnTo>
                <a:lnTo>
                  <a:pt x="2516658" y="1164203"/>
                </a:lnTo>
                <a:lnTo>
                  <a:pt x="2519366" y="1212090"/>
                </a:lnTo>
                <a:lnTo>
                  <a:pt x="2520276" y="1260436"/>
                </a:lnTo>
                <a:lnTo>
                  <a:pt x="2519366" y="1308783"/>
                </a:lnTo>
                <a:lnTo>
                  <a:pt x="2516658" y="1356670"/>
                </a:lnTo>
                <a:lnTo>
                  <a:pt x="2512185" y="1404063"/>
                </a:lnTo>
                <a:lnTo>
                  <a:pt x="2505978" y="1450931"/>
                </a:lnTo>
                <a:lnTo>
                  <a:pt x="2498072" y="1497241"/>
                </a:lnTo>
                <a:lnTo>
                  <a:pt x="2488497" y="1542959"/>
                </a:lnTo>
                <a:lnTo>
                  <a:pt x="2477288" y="1588055"/>
                </a:lnTo>
                <a:lnTo>
                  <a:pt x="2464476" y="1632494"/>
                </a:lnTo>
                <a:lnTo>
                  <a:pt x="2450095" y="1676244"/>
                </a:lnTo>
                <a:lnTo>
                  <a:pt x="2434176" y="1719273"/>
                </a:lnTo>
                <a:lnTo>
                  <a:pt x="2416753" y="1761548"/>
                </a:lnTo>
                <a:lnTo>
                  <a:pt x="2397859" y="1803037"/>
                </a:lnTo>
                <a:lnTo>
                  <a:pt x="2377525" y="1843705"/>
                </a:lnTo>
                <a:lnTo>
                  <a:pt x="2355784" y="1883522"/>
                </a:lnTo>
                <a:lnTo>
                  <a:pt x="2332670" y="1922455"/>
                </a:lnTo>
                <a:lnTo>
                  <a:pt x="2308214" y="1960470"/>
                </a:lnTo>
                <a:lnTo>
                  <a:pt x="2282450" y="1997535"/>
                </a:lnTo>
                <a:lnTo>
                  <a:pt x="2255409" y="2033617"/>
                </a:lnTo>
                <a:lnTo>
                  <a:pt x="2227126" y="2068684"/>
                </a:lnTo>
                <a:lnTo>
                  <a:pt x="2197631" y="2102704"/>
                </a:lnTo>
                <a:lnTo>
                  <a:pt x="2166959" y="2135643"/>
                </a:lnTo>
                <a:lnTo>
                  <a:pt x="2135140" y="2167469"/>
                </a:lnTo>
                <a:lnTo>
                  <a:pt x="2102209" y="2198149"/>
                </a:lnTo>
                <a:lnTo>
                  <a:pt x="2068198" y="2227651"/>
                </a:lnTo>
                <a:lnTo>
                  <a:pt x="2033139" y="2255941"/>
                </a:lnTo>
                <a:lnTo>
                  <a:pt x="1997066" y="2282988"/>
                </a:lnTo>
                <a:lnTo>
                  <a:pt x="1960010" y="2308759"/>
                </a:lnTo>
                <a:lnTo>
                  <a:pt x="1922004" y="2333221"/>
                </a:lnTo>
                <a:lnTo>
                  <a:pt x="1883081" y="2356341"/>
                </a:lnTo>
                <a:lnTo>
                  <a:pt x="1843274" y="2378086"/>
                </a:lnTo>
                <a:lnTo>
                  <a:pt x="1802615" y="2398425"/>
                </a:lnTo>
                <a:lnTo>
                  <a:pt x="1761136" y="2417325"/>
                </a:lnTo>
                <a:lnTo>
                  <a:pt x="1718872" y="2434752"/>
                </a:lnTo>
                <a:lnTo>
                  <a:pt x="1675853" y="2450674"/>
                </a:lnTo>
                <a:lnTo>
                  <a:pt x="1632113" y="2465059"/>
                </a:lnTo>
                <a:lnTo>
                  <a:pt x="1587685" y="2477874"/>
                </a:lnTo>
                <a:lnTo>
                  <a:pt x="1542600" y="2489086"/>
                </a:lnTo>
                <a:lnTo>
                  <a:pt x="1496892" y="2498663"/>
                </a:lnTo>
                <a:lnTo>
                  <a:pt x="1450594" y="2506572"/>
                </a:lnTo>
                <a:lnTo>
                  <a:pt x="1403737" y="2512780"/>
                </a:lnTo>
                <a:lnTo>
                  <a:pt x="1356355" y="2517254"/>
                </a:lnTo>
                <a:lnTo>
                  <a:pt x="1308480" y="2519963"/>
                </a:lnTo>
                <a:lnTo>
                  <a:pt x="1260144" y="2520873"/>
                </a:lnTo>
                <a:lnTo>
                  <a:pt x="1211808" y="2519963"/>
                </a:lnTo>
                <a:lnTo>
                  <a:pt x="1163932" y="2517254"/>
                </a:lnTo>
                <a:lnTo>
                  <a:pt x="1116549" y="2512780"/>
                </a:lnTo>
                <a:lnTo>
                  <a:pt x="1069692" y="2506572"/>
                </a:lnTo>
                <a:lnTo>
                  <a:pt x="1023393" y="2498663"/>
                </a:lnTo>
                <a:lnTo>
                  <a:pt x="977684" y="2489086"/>
                </a:lnTo>
                <a:lnTo>
                  <a:pt x="932599" y="2477874"/>
                </a:lnTo>
                <a:lnTo>
                  <a:pt x="888170" y="2465059"/>
                </a:lnTo>
                <a:lnTo>
                  <a:pt x="844429" y="2450674"/>
                </a:lnTo>
                <a:lnTo>
                  <a:pt x="801410" y="2434752"/>
                </a:lnTo>
                <a:lnTo>
                  <a:pt x="759145" y="2417325"/>
                </a:lnTo>
                <a:lnTo>
                  <a:pt x="717666" y="2398425"/>
                </a:lnTo>
                <a:lnTo>
                  <a:pt x="677007" y="2378086"/>
                </a:lnTo>
                <a:lnTo>
                  <a:pt x="637199" y="2356341"/>
                </a:lnTo>
                <a:lnTo>
                  <a:pt x="598276" y="2333221"/>
                </a:lnTo>
                <a:lnTo>
                  <a:pt x="560269" y="2308759"/>
                </a:lnTo>
                <a:lnTo>
                  <a:pt x="523213" y="2282988"/>
                </a:lnTo>
                <a:lnTo>
                  <a:pt x="487139" y="2255941"/>
                </a:lnTo>
                <a:lnTo>
                  <a:pt x="452080" y="2227651"/>
                </a:lnTo>
                <a:lnTo>
                  <a:pt x="418068" y="2198149"/>
                </a:lnTo>
                <a:lnTo>
                  <a:pt x="385137" y="2167469"/>
                </a:lnTo>
                <a:lnTo>
                  <a:pt x="353319" y="2135643"/>
                </a:lnTo>
                <a:lnTo>
                  <a:pt x="322646" y="2102704"/>
                </a:lnTo>
                <a:lnTo>
                  <a:pt x="293151" y="2068684"/>
                </a:lnTo>
                <a:lnTo>
                  <a:pt x="264867" y="2033617"/>
                </a:lnTo>
                <a:lnTo>
                  <a:pt x="237827" y="1997535"/>
                </a:lnTo>
                <a:lnTo>
                  <a:pt x="212062" y="1960470"/>
                </a:lnTo>
                <a:lnTo>
                  <a:pt x="187607" y="1922455"/>
                </a:lnTo>
                <a:lnTo>
                  <a:pt x="164492" y="1883522"/>
                </a:lnTo>
                <a:lnTo>
                  <a:pt x="142752" y="1843705"/>
                </a:lnTo>
                <a:lnTo>
                  <a:pt x="122418" y="1803037"/>
                </a:lnTo>
                <a:lnTo>
                  <a:pt x="103523" y="1761548"/>
                </a:lnTo>
                <a:lnTo>
                  <a:pt x="86100" y="1719273"/>
                </a:lnTo>
                <a:lnTo>
                  <a:pt x="70181" y="1676244"/>
                </a:lnTo>
                <a:lnTo>
                  <a:pt x="55800" y="1632494"/>
                </a:lnTo>
                <a:lnTo>
                  <a:pt x="42988" y="1588055"/>
                </a:lnTo>
                <a:lnTo>
                  <a:pt x="31779" y="1542959"/>
                </a:lnTo>
                <a:lnTo>
                  <a:pt x="22204" y="1497241"/>
                </a:lnTo>
                <a:lnTo>
                  <a:pt x="14298" y="1450931"/>
                </a:lnTo>
                <a:lnTo>
                  <a:pt x="8091" y="1404063"/>
                </a:lnTo>
                <a:lnTo>
                  <a:pt x="3618" y="1356670"/>
                </a:lnTo>
                <a:lnTo>
                  <a:pt x="909" y="1308783"/>
                </a:lnTo>
                <a:lnTo>
                  <a:pt x="0" y="1260436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  <a:ln w="38100">
            <a:solidFill>
              <a:srgbClr val="21B6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B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503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下列哪组属性可以限制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input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输入字符的长度？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438400" y="2788285"/>
            <a:ext cx="8534400" cy="6432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spcAft>
                <a:spcPts val="0"/>
              </a:spcAft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min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max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438400" y="3646170"/>
            <a:ext cx="8534400" cy="6432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spcAft>
                <a:spcPts val="0"/>
              </a:spcAft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length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438400" y="4504690"/>
            <a:ext cx="8534400" cy="6432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spcAft>
                <a:spcPts val="0"/>
              </a:spcAft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minLong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maxLong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2438400" y="5362575"/>
            <a:ext cx="8534400" cy="6432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spcAft>
                <a:spcPts val="0"/>
              </a:spcAft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minLength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maxLength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0990" y="2852420"/>
            <a:ext cx="514985" cy="514985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0990" y="3710940"/>
            <a:ext cx="514985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0990" y="4568825"/>
            <a:ext cx="514985" cy="514985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0990" y="5426710"/>
            <a:ext cx="514985" cy="514985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8912860" y="6220460"/>
            <a:ext cx="1544955" cy="412115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8985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503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HTML5代码：&lt;input type="text" pattern="[1-9]{9}"/&gt;中pattern的含义是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438400" y="2788285"/>
            <a:ext cx="8534400" cy="6432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只能输入数字9且数量是1-9个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438400" y="3646170"/>
            <a:ext cx="8534400" cy="6432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只能输入数字1至9且数量是9个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438400" y="4504690"/>
            <a:ext cx="8534400" cy="6432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只能输入数字1或9且数量是9个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2438400" y="5362575"/>
            <a:ext cx="8534400" cy="6432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只能输入数字9且数量是1或9个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0990" y="2852420"/>
            <a:ext cx="514985" cy="514985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0990" y="3710940"/>
            <a:ext cx="514985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0990" y="4568825"/>
            <a:ext cx="514985" cy="514985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0990" y="5426710"/>
            <a:ext cx="514985" cy="514985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8912860" y="6220460"/>
            <a:ext cx="1544955" cy="412115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8985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5671" y="6259473"/>
            <a:ext cx="1996439" cy="38989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</a:pPr>
            <a:r>
              <a:rPr sz="24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edu.51cto.</a:t>
            </a: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om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99" y="3253270"/>
            <a:ext cx="12192635" cy="0"/>
          </a:xfrm>
          <a:custGeom>
            <a:avLst/>
            <a:gdLst/>
            <a:ahLst/>
            <a:cxnLst/>
            <a:rect l="l" t="t" r="r" b="b"/>
            <a:pathLst>
              <a:path w="12192635">
                <a:moveTo>
                  <a:pt x="0" y="0"/>
                </a:moveTo>
                <a:lnTo>
                  <a:pt x="12192596" y="0"/>
                </a:lnTo>
              </a:path>
            </a:pathLst>
          </a:custGeom>
          <a:solidFill>
            <a:srgbClr val="21B6BB"/>
          </a:solidFill>
          <a:ln w="72009">
            <a:solidFill>
              <a:srgbClr val="21B6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>
            <p:custDataLst>
              <p:tags r:id="rId1"/>
            </p:custDataLst>
          </p:nvPr>
        </p:nvSpPr>
        <p:spPr>
          <a:xfrm>
            <a:off x="1126997" y="1717548"/>
            <a:ext cx="2815589" cy="2816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>
            <p:custDataLst>
              <p:tags r:id="rId3"/>
            </p:custDataLst>
          </p:nvPr>
        </p:nvSpPr>
        <p:spPr>
          <a:xfrm>
            <a:off x="1274639" y="1864964"/>
            <a:ext cx="2520276" cy="25208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74639" y="1864964"/>
            <a:ext cx="2520315" cy="2520950"/>
          </a:xfrm>
          <a:custGeom>
            <a:avLst/>
            <a:gdLst/>
            <a:ahLst/>
            <a:cxnLst/>
            <a:rect l="l" t="t" r="r" b="b"/>
            <a:pathLst>
              <a:path w="2520315" h="2520950">
                <a:moveTo>
                  <a:pt x="0" y="1260436"/>
                </a:moveTo>
                <a:lnTo>
                  <a:pt x="909" y="1212090"/>
                </a:lnTo>
                <a:lnTo>
                  <a:pt x="3618" y="1164203"/>
                </a:lnTo>
                <a:lnTo>
                  <a:pt x="8091" y="1116810"/>
                </a:lnTo>
                <a:lnTo>
                  <a:pt x="14298" y="1069942"/>
                </a:lnTo>
                <a:lnTo>
                  <a:pt x="22204" y="1023632"/>
                </a:lnTo>
                <a:lnTo>
                  <a:pt x="31779" y="977913"/>
                </a:lnTo>
                <a:lnTo>
                  <a:pt x="42988" y="932818"/>
                </a:lnTo>
                <a:lnTo>
                  <a:pt x="55800" y="888379"/>
                </a:lnTo>
                <a:lnTo>
                  <a:pt x="70181" y="844628"/>
                </a:lnTo>
                <a:lnTo>
                  <a:pt x="86100" y="801599"/>
                </a:lnTo>
                <a:lnTo>
                  <a:pt x="103523" y="759324"/>
                </a:lnTo>
                <a:lnTo>
                  <a:pt x="122418" y="717836"/>
                </a:lnTo>
                <a:lnTo>
                  <a:pt x="142752" y="677167"/>
                </a:lnTo>
                <a:lnTo>
                  <a:pt x="164492" y="637350"/>
                </a:lnTo>
                <a:lnTo>
                  <a:pt x="187607" y="598418"/>
                </a:lnTo>
                <a:lnTo>
                  <a:pt x="212062" y="560403"/>
                </a:lnTo>
                <a:lnTo>
                  <a:pt x="237827" y="523338"/>
                </a:lnTo>
                <a:lnTo>
                  <a:pt x="264867" y="487256"/>
                </a:lnTo>
                <a:lnTo>
                  <a:pt x="293151" y="452188"/>
                </a:lnTo>
                <a:lnTo>
                  <a:pt x="322646" y="418169"/>
                </a:lnTo>
                <a:lnTo>
                  <a:pt x="353319" y="385230"/>
                </a:lnTo>
                <a:lnTo>
                  <a:pt x="385137" y="353404"/>
                </a:lnTo>
                <a:lnTo>
                  <a:pt x="418068" y="322724"/>
                </a:lnTo>
                <a:lnTo>
                  <a:pt x="452080" y="293222"/>
                </a:lnTo>
                <a:lnTo>
                  <a:pt x="487139" y="264932"/>
                </a:lnTo>
                <a:lnTo>
                  <a:pt x="523213" y="237885"/>
                </a:lnTo>
                <a:lnTo>
                  <a:pt x="560269" y="212114"/>
                </a:lnTo>
                <a:lnTo>
                  <a:pt x="598276" y="187652"/>
                </a:lnTo>
                <a:lnTo>
                  <a:pt x="637199" y="164532"/>
                </a:lnTo>
                <a:lnTo>
                  <a:pt x="677007" y="142786"/>
                </a:lnTo>
                <a:lnTo>
                  <a:pt x="717666" y="122447"/>
                </a:lnTo>
                <a:lnTo>
                  <a:pt x="759145" y="103548"/>
                </a:lnTo>
                <a:lnTo>
                  <a:pt x="801410" y="86121"/>
                </a:lnTo>
                <a:lnTo>
                  <a:pt x="844429" y="70198"/>
                </a:lnTo>
                <a:lnTo>
                  <a:pt x="888170" y="55814"/>
                </a:lnTo>
                <a:lnTo>
                  <a:pt x="932599" y="42999"/>
                </a:lnTo>
                <a:lnTo>
                  <a:pt x="977684" y="31787"/>
                </a:lnTo>
                <a:lnTo>
                  <a:pt x="1023393" y="22210"/>
                </a:lnTo>
                <a:lnTo>
                  <a:pt x="1069692" y="14301"/>
                </a:lnTo>
                <a:lnTo>
                  <a:pt x="1116549" y="8093"/>
                </a:lnTo>
                <a:lnTo>
                  <a:pt x="1163932" y="3618"/>
                </a:lnTo>
                <a:lnTo>
                  <a:pt x="1211808" y="910"/>
                </a:lnTo>
                <a:lnTo>
                  <a:pt x="1260144" y="0"/>
                </a:lnTo>
                <a:lnTo>
                  <a:pt x="1308480" y="910"/>
                </a:lnTo>
                <a:lnTo>
                  <a:pt x="1356355" y="3618"/>
                </a:lnTo>
                <a:lnTo>
                  <a:pt x="1403737" y="8093"/>
                </a:lnTo>
                <a:lnTo>
                  <a:pt x="1450594" y="14301"/>
                </a:lnTo>
                <a:lnTo>
                  <a:pt x="1496892" y="22210"/>
                </a:lnTo>
                <a:lnTo>
                  <a:pt x="1542600" y="31787"/>
                </a:lnTo>
                <a:lnTo>
                  <a:pt x="1587685" y="42999"/>
                </a:lnTo>
                <a:lnTo>
                  <a:pt x="1632113" y="55814"/>
                </a:lnTo>
                <a:lnTo>
                  <a:pt x="1675853" y="70198"/>
                </a:lnTo>
                <a:lnTo>
                  <a:pt x="1718872" y="86121"/>
                </a:lnTo>
                <a:lnTo>
                  <a:pt x="1761136" y="103548"/>
                </a:lnTo>
                <a:lnTo>
                  <a:pt x="1802615" y="122447"/>
                </a:lnTo>
                <a:lnTo>
                  <a:pt x="1843274" y="142786"/>
                </a:lnTo>
                <a:lnTo>
                  <a:pt x="1883081" y="164532"/>
                </a:lnTo>
                <a:lnTo>
                  <a:pt x="1922004" y="187652"/>
                </a:lnTo>
                <a:lnTo>
                  <a:pt x="1960010" y="212114"/>
                </a:lnTo>
                <a:lnTo>
                  <a:pt x="1997066" y="237885"/>
                </a:lnTo>
                <a:lnTo>
                  <a:pt x="2033139" y="264932"/>
                </a:lnTo>
                <a:lnTo>
                  <a:pt x="2068198" y="293222"/>
                </a:lnTo>
                <a:lnTo>
                  <a:pt x="2102209" y="322724"/>
                </a:lnTo>
                <a:lnTo>
                  <a:pt x="2135140" y="353404"/>
                </a:lnTo>
                <a:lnTo>
                  <a:pt x="2166959" y="385230"/>
                </a:lnTo>
                <a:lnTo>
                  <a:pt x="2197631" y="418169"/>
                </a:lnTo>
                <a:lnTo>
                  <a:pt x="2227126" y="452188"/>
                </a:lnTo>
                <a:lnTo>
                  <a:pt x="2255409" y="487256"/>
                </a:lnTo>
                <a:lnTo>
                  <a:pt x="2282450" y="523338"/>
                </a:lnTo>
                <a:lnTo>
                  <a:pt x="2308214" y="560403"/>
                </a:lnTo>
                <a:lnTo>
                  <a:pt x="2332670" y="598418"/>
                </a:lnTo>
                <a:lnTo>
                  <a:pt x="2355784" y="637350"/>
                </a:lnTo>
                <a:lnTo>
                  <a:pt x="2377525" y="677167"/>
                </a:lnTo>
                <a:lnTo>
                  <a:pt x="2397859" y="717836"/>
                </a:lnTo>
                <a:lnTo>
                  <a:pt x="2416753" y="759324"/>
                </a:lnTo>
                <a:lnTo>
                  <a:pt x="2434176" y="801599"/>
                </a:lnTo>
                <a:lnTo>
                  <a:pt x="2450095" y="844628"/>
                </a:lnTo>
                <a:lnTo>
                  <a:pt x="2464476" y="888379"/>
                </a:lnTo>
                <a:lnTo>
                  <a:pt x="2477288" y="932818"/>
                </a:lnTo>
                <a:lnTo>
                  <a:pt x="2488497" y="977913"/>
                </a:lnTo>
                <a:lnTo>
                  <a:pt x="2498072" y="1023632"/>
                </a:lnTo>
                <a:lnTo>
                  <a:pt x="2505978" y="1069942"/>
                </a:lnTo>
                <a:lnTo>
                  <a:pt x="2512185" y="1116810"/>
                </a:lnTo>
                <a:lnTo>
                  <a:pt x="2516658" y="1164203"/>
                </a:lnTo>
                <a:lnTo>
                  <a:pt x="2519366" y="1212090"/>
                </a:lnTo>
                <a:lnTo>
                  <a:pt x="2520276" y="1260436"/>
                </a:lnTo>
                <a:lnTo>
                  <a:pt x="2519366" y="1308783"/>
                </a:lnTo>
                <a:lnTo>
                  <a:pt x="2516658" y="1356670"/>
                </a:lnTo>
                <a:lnTo>
                  <a:pt x="2512185" y="1404063"/>
                </a:lnTo>
                <a:lnTo>
                  <a:pt x="2505978" y="1450931"/>
                </a:lnTo>
                <a:lnTo>
                  <a:pt x="2498072" y="1497241"/>
                </a:lnTo>
                <a:lnTo>
                  <a:pt x="2488497" y="1542959"/>
                </a:lnTo>
                <a:lnTo>
                  <a:pt x="2477288" y="1588055"/>
                </a:lnTo>
                <a:lnTo>
                  <a:pt x="2464476" y="1632494"/>
                </a:lnTo>
                <a:lnTo>
                  <a:pt x="2450095" y="1676244"/>
                </a:lnTo>
                <a:lnTo>
                  <a:pt x="2434176" y="1719273"/>
                </a:lnTo>
                <a:lnTo>
                  <a:pt x="2416753" y="1761548"/>
                </a:lnTo>
                <a:lnTo>
                  <a:pt x="2397859" y="1803037"/>
                </a:lnTo>
                <a:lnTo>
                  <a:pt x="2377525" y="1843705"/>
                </a:lnTo>
                <a:lnTo>
                  <a:pt x="2355784" y="1883522"/>
                </a:lnTo>
                <a:lnTo>
                  <a:pt x="2332670" y="1922455"/>
                </a:lnTo>
                <a:lnTo>
                  <a:pt x="2308214" y="1960470"/>
                </a:lnTo>
                <a:lnTo>
                  <a:pt x="2282450" y="1997535"/>
                </a:lnTo>
                <a:lnTo>
                  <a:pt x="2255409" y="2033617"/>
                </a:lnTo>
                <a:lnTo>
                  <a:pt x="2227126" y="2068684"/>
                </a:lnTo>
                <a:lnTo>
                  <a:pt x="2197631" y="2102704"/>
                </a:lnTo>
                <a:lnTo>
                  <a:pt x="2166959" y="2135643"/>
                </a:lnTo>
                <a:lnTo>
                  <a:pt x="2135140" y="2167469"/>
                </a:lnTo>
                <a:lnTo>
                  <a:pt x="2102209" y="2198149"/>
                </a:lnTo>
                <a:lnTo>
                  <a:pt x="2068198" y="2227651"/>
                </a:lnTo>
                <a:lnTo>
                  <a:pt x="2033139" y="2255941"/>
                </a:lnTo>
                <a:lnTo>
                  <a:pt x="1997066" y="2282988"/>
                </a:lnTo>
                <a:lnTo>
                  <a:pt x="1960010" y="2308759"/>
                </a:lnTo>
                <a:lnTo>
                  <a:pt x="1922004" y="2333221"/>
                </a:lnTo>
                <a:lnTo>
                  <a:pt x="1883081" y="2356341"/>
                </a:lnTo>
                <a:lnTo>
                  <a:pt x="1843274" y="2378086"/>
                </a:lnTo>
                <a:lnTo>
                  <a:pt x="1802615" y="2398425"/>
                </a:lnTo>
                <a:lnTo>
                  <a:pt x="1761136" y="2417325"/>
                </a:lnTo>
                <a:lnTo>
                  <a:pt x="1718872" y="2434752"/>
                </a:lnTo>
                <a:lnTo>
                  <a:pt x="1675853" y="2450674"/>
                </a:lnTo>
                <a:lnTo>
                  <a:pt x="1632113" y="2465059"/>
                </a:lnTo>
                <a:lnTo>
                  <a:pt x="1587685" y="2477874"/>
                </a:lnTo>
                <a:lnTo>
                  <a:pt x="1542600" y="2489086"/>
                </a:lnTo>
                <a:lnTo>
                  <a:pt x="1496892" y="2498663"/>
                </a:lnTo>
                <a:lnTo>
                  <a:pt x="1450594" y="2506572"/>
                </a:lnTo>
                <a:lnTo>
                  <a:pt x="1403737" y="2512780"/>
                </a:lnTo>
                <a:lnTo>
                  <a:pt x="1356355" y="2517254"/>
                </a:lnTo>
                <a:lnTo>
                  <a:pt x="1308480" y="2519963"/>
                </a:lnTo>
                <a:lnTo>
                  <a:pt x="1260144" y="2520873"/>
                </a:lnTo>
                <a:lnTo>
                  <a:pt x="1211808" y="2519963"/>
                </a:lnTo>
                <a:lnTo>
                  <a:pt x="1163932" y="2517254"/>
                </a:lnTo>
                <a:lnTo>
                  <a:pt x="1116549" y="2512780"/>
                </a:lnTo>
                <a:lnTo>
                  <a:pt x="1069692" y="2506572"/>
                </a:lnTo>
                <a:lnTo>
                  <a:pt x="1023393" y="2498663"/>
                </a:lnTo>
                <a:lnTo>
                  <a:pt x="977684" y="2489086"/>
                </a:lnTo>
                <a:lnTo>
                  <a:pt x="932599" y="2477874"/>
                </a:lnTo>
                <a:lnTo>
                  <a:pt x="888170" y="2465059"/>
                </a:lnTo>
                <a:lnTo>
                  <a:pt x="844429" y="2450674"/>
                </a:lnTo>
                <a:lnTo>
                  <a:pt x="801410" y="2434752"/>
                </a:lnTo>
                <a:lnTo>
                  <a:pt x="759145" y="2417325"/>
                </a:lnTo>
                <a:lnTo>
                  <a:pt x="717666" y="2398425"/>
                </a:lnTo>
                <a:lnTo>
                  <a:pt x="677007" y="2378086"/>
                </a:lnTo>
                <a:lnTo>
                  <a:pt x="637199" y="2356341"/>
                </a:lnTo>
                <a:lnTo>
                  <a:pt x="598276" y="2333221"/>
                </a:lnTo>
                <a:lnTo>
                  <a:pt x="560269" y="2308759"/>
                </a:lnTo>
                <a:lnTo>
                  <a:pt x="523213" y="2282988"/>
                </a:lnTo>
                <a:lnTo>
                  <a:pt x="487139" y="2255941"/>
                </a:lnTo>
                <a:lnTo>
                  <a:pt x="452080" y="2227651"/>
                </a:lnTo>
                <a:lnTo>
                  <a:pt x="418068" y="2198149"/>
                </a:lnTo>
                <a:lnTo>
                  <a:pt x="385137" y="2167469"/>
                </a:lnTo>
                <a:lnTo>
                  <a:pt x="353319" y="2135643"/>
                </a:lnTo>
                <a:lnTo>
                  <a:pt x="322646" y="2102704"/>
                </a:lnTo>
                <a:lnTo>
                  <a:pt x="293151" y="2068684"/>
                </a:lnTo>
                <a:lnTo>
                  <a:pt x="264867" y="2033617"/>
                </a:lnTo>
                <a:lnTo>
                  <a:pt x="237827" y="1997535"/>
                </a:lnTo>
                <a:lnTo>
                  <a:pt x="212062" y="1960470"/>
                </a:lnTo>
                <a:lnTo>
                  <a:pt x="187607" y="1922455"/>
                </a:lnTo>
                <a:lnTo>
                  <a:pt x="164492" y="1883522"/>
                </a:lnTo>
                <a:lnTo>
                  <a:pt x="142752" y="1843705"/>
                </a:lnTo>
                <a:lnTo>
                  <a:pt x="122418" y="1803037"/>
                </a:lnTo>
                <a:lnTo>
                  <a:pt x="103523" y="1761548"/>
                </a:lnTo>
                <a:lnTo>
                  <a:pt x="86100" y="1719273"/>
                </a:lnTo>
                <a:lnTo>
                  <a:pt x="70181" y="1676244"/>
                </a:lnTo>
                <a:lnTo>
                  <a:pt x="55800" y="1632494"/>
                </a:lnTo>
                <a:lnTo>
                  <a:pt x="42988" y="1588055"/>
                </a:lnTo>
                <a:lnTo>
                  <a:pt x="31779" y="1542959"/>
                </a:lnTo>
                <a:lnTo>
                  <a:pt x="22204" y="1497241"/>
                </a:lnTo>
                <a:lnTo>
                  <a:pt x="14298" y="1450931"/>
                </a:lnTo>
                <a:lnTo>
                  <a:pt x="8091" y="1404063"/>
                </a:lnTo>
                <a:lnTo>
                  <a:pt x="3618" y="1356670"/>
                </a:lnTo>
                <a:lnTo>
                  <a:pt x="909" y="1308783"/>
                </a:lnTo>
                <a:lnTo>
                  <a:pt x="0" y="1260436"/>
                </a:lnTo>
                <a:close/>
              </a:path>
            </a:pathLst>
          </a:custGeom>
          <a:ln w="38100">
            <a:solidFill>
              <a:srgbClr val="21B6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B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825" y="1435735"/>
            <a:ext cx="2802890" cy="355092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-635" y="6113145"/>
            <a:ext cx="12192635" cy="731520"/>
          </a:xfrm>
          <a:prstGeom prst="rect">
            <a:avLst/>
          </a:prstGeom>
          <a:solidFill>
            <a:srgbClr val="21B6BB"/>
          </a:solidFill>
          <a:ln>
            <a:solidFill>
              <a:srgbClr val="21B6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object 4"/>
          <p:cNvSpPr/>
          <p:nvPr userDrawn="1"/>
        </p:nvSpPr>
        <p:spPr>
          <a:xfrm>
            <a:off x="482551" y="6238113"/>
            <a:ext cx="2016223" cy="4725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0" name="矩形 19"/>
          <p:cNvSpPr/>
          <p:nvPr/>
        </p:nvSpPr>
        <p:spPr>
          <a:xfrm>
            <a:off x="6054408" y="2423160"/>
            <a:ext cx="3805555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>
              <a:spcAft>
                <a:spcPts val="0"/>
              </a:spcAft>
            </a:pPr>
            <a:r>
              <a:rPr lang="en-US" altLang="zh-CN" sz="48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HTML5</a:t>
            </a:r>
            <a:r>
              <a:rPr lang="zh-CN" altLang="en-US" sz="48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的表单</a:t>
            </a:r>
            <a:endParaRPr lang="zh-CN" altLang="en-US" sz="48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68750" y="1491615"/>
            <a:ext cx="5007610" cy="42462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marL="571500" indent="-571500" algn="l">
              <a:lnSpc>
                <a:spcPct val="150000"/>
              </a:lnSpc>
              <a:spcAft>
                <a:spcPts val="0"/>
              </a:spcAft>
              <a:buClr>
                <a:srgbClr val="21B6BB"/>
              </a:buClr>
              <a:buFont typeface="Wingdings" panose="05000000000000000000" charset="0"/>
              <a:buChar char="u"/>
            </a:pPr>
            <a:r>
              <a:rPr lang="zh-CN" altLang="en-US" sz="3600" b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新增表单属性</a:t>
            </a:r>
            <a:endParaRPr lang="zh-CN" altLang="en-US" sz="3600" b="1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B6BB"/>
              </a:buClr>
              <a:buFont typeface="Wingdings" panose="05000000000000000000" charset="0"/>
              <a:buChar char="u"/>
            </a:pPr>
            <a:r>
              <a:rPr lang="en-US" altLang="zh-CN" sz="3600" b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</a:t>
            </a:r>
            <a:r>
              <a:rPr lang="zh-CN" altLang="en-US" sz="3600" b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视频播放</a:t>
            </a:r>
            <a:endParaRPr lang="zh-CN" altLang="en-US" sz="3600" b="1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 algn="l">
              <a:lnSpc>
                <a:spcPct val="150000"/>
              </a:lnSpc>
              <a:spcBef>
                <a:spcPts val="0"/>
              </a:spcBef>
              <a:buClr>
                <a:srgbClr val="21B6BB"/>
              </a:buClr>
              <a:buFont typeface="Wingdings" panose="05000000000000000000" charset="0"/>
              <a:buChar char="u"/>
            </a:pPr>
            <a:r>
              <a:rPr lang="en-US" altLang="zh-CN" sz="3600" b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</a:t>
            </a:r>
            <a:r>
              <a:rPr lang="zh-CN" altLang="en-US" sz="3600" b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音频播放</a:t>
            </a:r>
            <a:endParaRPr lang="zh-CN" altLang="en-US" sz="3600" b="1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 algn="l">
              <a:lnSpc>
                <a:spcPct val="150000"/>
              </a:lnSpc>
              <a:buClr>
                <a:srgbClr val="21B6BB"/>
              </a:buClr>
              <a:buFont typeface="Wingdings" panose="05000000000000000000" charset="0"/>
              <a:buChar char="u"/>
            </a:pPr>
            <a:endParaRPr lang="zh-CN" altLang="en-US" sz="3600" b="1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 algn="l">
              <a:lnSpc>
                <a:spcPct val="150000"/>
              </a:lnSpc>
              <a:buClr>
                <a:srgbClr val="21B6BB"/>
              </a:buClr>
              <a:buFont typeface="Wingdings" panose="05000000000000000000" charset="0"/>
              <a:buChar char="u"/>
            </a:pPr>
            <a:endParaRPr lang="en-US" altLang="zh-CN" sz="3600" b="1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19750" y="84455"/>
            <a:ext cx="156083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>
              <a:spcAft>
                <a:spcPts val="0"/>
              </a:spcAft>
            </a:pPr>
            <a:r>
              <a:rPr lang="zh-CN" altLang="en-US" sz="5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目录</a:t>
            </a:r>
            <a:endParaRPr lang="zh-CN" altLang="en-US" sz="54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77896" y="2605405"/>
            <a:ext cx="5234940" cy="11068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>
              <a:spcAft>
                <a:spcPts val="0"/>
              </a:spcAft>
            </a:pPr>
            <a:r>
              <a:rPr lang="zh-CN" altLang="en-US" sz="66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新增表单属性</a:t>
            </a:r>
            <a:endParaRPr lang="zh-CN" altLang="en-US" sz="66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 spd="med">
    <p:fade/>
  </p:transition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Submit"/>
  <p:tag name="RAINPROBLEMTYPE" val="MultipleChoice"/>
</p:tagLst>
</file>

<file path=ppt/tags/tag11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" val="ProblemSetting"/>
  <p:tag name="RAINPROBLEMTYPE" val="MultipleChoice"/>
</p:tagLst>
</file>

<file path=ppt/tags/tag17.xml><?xml version="1.0" encoding="utf-8"?>
<p:tagLst xmlns:p="http://schemas.openxmlformats.org/presentationml/2006/main">
  <p:tag name="RAINPROBLEM" val="MultipleChoice"/>
  <p:tag name="PROBLEMSCORE" val="1.0"/>
</p:tagLst>
</file>

<file path=ppt/tags/tag18.xml><?xml version="1.0" encoding="utf-8"?>
<p:tagLst xmlns:p="http://schemas.openxmlformats.org/presentationml/2006/main">
  <p:tag name="RAINPROBLEM" val="ProblemBody"/>
</p:tagLst>
</file>

<file path=ppt/tags/tag19.xml><?xml version="1.0" encoding="utf-8"?>
<p:tagLst xmlns:p="http://schemas.openxmlformats.org/presentationml/2006/main">
  <p:tag name="RAINPROBLEM" val="ProblemItem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RAINPROBLEM" val="ProblemItem"/>
</p:tagLst>
</file>

<file path=ppt/tags/tag21.xml><?xml version="1.0" encoding="utf-8"?>
<p:tagLst xmlns:p="http://schemas.openxmlformats.org/presentationml/2006/main">
  <p:tag name="RAINPROBLEM" val="ProblemItem"/>
</p:tagLst>
</file>

<file path=ppt/tags/tag22.xml><?xml version="1.0" encoding="utf-8"?>
<p:tagLst xmlns:p="http://schemas.openxmlformats.org/presentationml/2006/main">
  <p:tag name="RAINPROBLEM" val="ProblemItem"/>
</p:tagLst>
</file>

<file path=ppt/tags/tag2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7.xml><?xml version="1.0" encoding="utf-8"?>
<p:tagLst xmlns:p="http://schemas.openxmlformats.org/presentationml/2006/main">
  <p:tag name="RAINPROBLEM" val="ProblemSubmit"/>
  <p:tag name="RAINPROBLEMTYPE" val="MultipleChoice"/>
</p:tagLst>
</file>

<file path=ppt/tags/tag28.xml><?xml version="1.0" encoding="utf-8"?>
<p:tagLst xmlns:p="http://schemas.openxmlformats.org/presentationml/2006/main">
  <p:tag name="RAINPROBLEMTYPE" val="ProblemTypeMarker"/>
</p:tagLst>
</file>

<file path=ppt/tags/tag29.xml><?xml version="1.0" encoding="utf-8"?>
<p:tagLst xmlns:p="http://schemas.openxmlformats.org/presentationml/2006/main">
  <p:tag name="RAINPROBLEMTYPE" val="ProblemTypeMarker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RAINPROBLEMTYPE" val="ProblemTypeMarker"/>
</p:tagLst>
</file>

<file path=ppt/tags/tag31.xml><?xml version="1.0" encoding="utf-8"?>
<p:tagLst xmlns:p="http://schemas.openxmlformats.org/presentationml/2006/main">
  <p:tag name="RAINPROBLEMTYPE" val="ProblemTypeMarker"/>
</p:tagLst>
</file>

<file path=ppt/tags/tag32.xml><?xml version="1.0" encoding="utf-8"?>
<p:tagLst xmlns:p="http://schemas.openxmlformats.org/presentationml/2006/main">
  <p:tag name="RAINPROBLEMTYPE" val="ProblemTypeMarker"/>
</p:tagLst>
</file>

<file path=ppt/tags/tag33.xml><?xml version="1.0" encoding="utf-8"?>
<p:tagLst xmlns:p="http://schemas.openxmlformats.org/presentationml/2006/main">
  <p:tag name="RAINPROBLEM" val="ProblemSetting"/>
  <p:tag name="RAINPROBLEMTYPE" val="MultipleChoice"/>
</p:tagLst>
</file>

<file path=ppt/tags/tag34.xml><?xml version="1.0" encoding="utf-8"?>
<p:tagLst xmlns:p="http://schemas.openxmlformats.org/presentationml/2006/main">
  <p:tag name="RAINPROBLEM" val="MultipleChoice"/>
  <p:tag name="PROBLEMSCORE" val="1.0"/>
</p:tagLst>
</file>

<file path=ppt/tags/tag35.xml><?xml version="1.0" encoding="utf-8"?>
<p:tagLst xmlns:p="http://schemas.openxmlformats.org/presentationml/2006/main">
  <p:tag name="RAINPROBLEM" val="ProblemBody"/>
</p:tagLst>
</file>

<file path=ppt/tags/tag36.xml><?xml version="1.0" encoding="utf-8"?>
<p:tagLst xmlns:p="http://schemas.openxmlformats.org/presentationml/2006/main">
  <p:tag name="RAINPROBLEM" val="ProblemItem"/>
</p:tagLst>
</file>

<file path=ppt/tags/tag37.xml><?xml version="1.0" encoding="utf-8"?>
<p:tagLst xmlns:p="http://schemas.openxmlformats.org/presentationml/2006/main">
  <p:tag name="RAINPROBLEM" val="ProblemItem"/>
</p:tagLst>
</file>

<file path=ppt/tags/tag38.xml><?xml version="1.0" encoding="utf-8"?>
<p:tagLst xmlns:p="http://schemas.openxmlformats.org/presentationml/2006/main">
  <p:tag name="RAINPROBLEM" val="ProblemItem"/>
</p:tagLst>
</file>

<file path=ppt/tags/tag39.xml><?xml version="1.0" encoding="utf-8"?>
<p:tagLst xmlns:p="http://schemas.openxmlformats.org/presentationml/2006/main">
  <p:tag name="RAINPROBLEM" val="ProblemItem"/>
</p:tagLst>
</file>

<file path=ppt/tags/tag4.xml><?xml version="1.0" encoding="utf-8"?>
<p:tagLst xmlns:p="http://schemas.openxmlformats.org/presentationml/2006/main">
  <p:tag name="RAINPROBLEM" val="ProblemItem"/>
</p:tagLst>
</file>

<file path=ppt/tags/tag40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41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42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43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44.xml><?xml version="1.0" encoding="utf-8"?>
<p:tagLst xmlns:p="http://schemas.openxmlformats.org/presentationml/2006/main">
  <p:tag name="RAINPROBLEM" val="ProblemSubmit"/>
  <p:tag name="RAINPROBLEMTYPE" val="MultipleChoiceMA"/>
</p:tagLst>
</file>

<file path=ppt/tags/tag45.xml><?xml version="1.0" encoding="utf-8"?>
<p:tagLst xmlns:p="http://schemas.openxmlformats.org/presentationml/2006/main">
  <p:tag name="RAINPROBLEMTYPE" val="ProblemTypeMarker"/>
</p:tagLst>
</file>

<file path=ppt/tags/tag46.xml><?xml version="1.0" encoding="utf-8"?>
<p:tagLst xmlns:p="http://schemas.openxmlformats.org/presentationml/2006/main">
  <p:tag name="RAINPROBLEMTYPE" val="ProblemTypeMarker"/>
</p:tagLst>
</file>

<file path=ppt/tags/tag47.xml><?xml version="1.0" encoding="utf-8"?>
<p:tagLst xmlns:p="http://schemas.openxmlformats.org/presentationml/2006/main">
  <p:tag name="RAINPROBLEMTYPE" val="ProblemTypeMarker"/>
</p:tagLst>
</file>

<file path=ppt/tags/tag48.xml><?xml version="1.0" encoding="utf-8"?>
<p:tagLst xmlns:p="http://schemas.openxmlformats.org/presentationml/2006/main">
  <p:tag name="RAINPROBLEMTYPE" val="ProblemTypeMarker"/>
</p:tagLst>
</file>

<file path=ppt/tags/tag49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" val="ProblemItem"/>
</p:tagLst>
</file>

<file path=ppt/tags/tag50.xml><?xml version="1.0" encoding="utf-8"?>
<p:tagLst xmlns:p="http://schemas.openxmlformats.org/presentationml/2006/main">
  <p:tag name="RAINPROBLEM" val="ProblemSetting"/>
  <p:tag name="RAINPROBLEMTYPE" val="MultipleChoiceMA"/>
</p:tagLst>
</file>

<file path=ppt/tags/tag51.xml><?xml version="1.0" encoding="utf-8"?>
<p:tagLst xmlns:p="http://schemas.openxmlformats.org/presentationml/2006/main">
  <p:tag name="RAINPROBLEM" val="MultipleChoiceMA"/>
  <p:tag name="PROBLEMSCORE" val="1.0"/>
  <p:tag name="PROBLEMSCORE_HALF" val="0.0"/>
</p:tagLst>
</file>

<file path=ppt/tags/tag52.xml><?xml version="1.0" encoding="utf-8"?>
<p:tagLst xmlns:p="http://schemas.openxmlformats.org/presentationml/2006/main">
  <p:tag name="RAINPROBLEM" val="ProblemBody"/>
</p:tagLst>
</file>

<file path=ppt/tags/tag53.xml><?xml version="1.0" encoding="utf-8"?>
<p:tagLst xmlns:p="http://schemas.openxmlformats.org/presentationml/2006/main">
  <p:tag name="RAINPROBLEM" val="ProblemItem"/>
</p:tagLst>
</file>

<file path=ppt/tags/tag54.xml><?xml version="1.0" encoding="utf-8"?>
<p:tagLst xmlns:p="http://schemas.openxmlformats.org/presentationml/2006/main">
  <p:tag name="RAINPROBLEM" val="ProblemItem"/>
</p:tagLst>
</file>

<file path=ppt/tags/tag55.xml><?xml version="1.0" encoding="utf-8"?>
<p:tagLst xmlns:p="http://schemas.openxmlformats.org/presentationml/2006/main">
  <p:tag name="RAINPROBLEM" val="ProblemItem"/>
</p:tagLst>
</file>

<file path=ppt/tags/tag56.xml><?xml version="1.0" encoding="utf-8"?>
<p:tagLst xmlns:p="http://schemas.openxmlformats.org/presentationml/2006/main">
  <p:tag name="RAINPROBLEM" val="ProblemItem"/>
</p:tagLst>
</file>

<file path=ppt/tags/tag5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0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61.xml><?xml version="1.0" encoding="utf-8"?>
<p:tagLst xmlns:p="http://schemas.openxmlformats.org/presentationml/2006/main">
  <p:tag name="RAINPROBLEM" val="ProblemSubmit"/>
  <p:tag name="RAINPROBLEMTYPE" val="MultipleChoice"/>
</p:tagLst>
</file>

<file path=ppt/tags/tag62.xml><?xml version="1.0" encoding="utf-8"?>
<p:tagLst xmlns:p="http://schemas.openxmlformats.org/presentationml/2006/main">
  <p:tag name="RAINPROBLEMTYPE" val="ProblemTypeMarker"/>
</p:tagLst>
</file>

<file path=ppt/tags/tag63.xml><?xml version="1.0" encoding="utf-8"?>
<p:tagLst xmlns:p="http://schemas.openxmlformats.org/presentationml/2006/main">
  <p:tag name="RAINPROBLEMTYPE" val="ProblemTypeMarker"/>
</p:tagLst>
</file>

<file path=ppt/tags/tag64.xml><?xml version="1.0" encoding="utf-8"?>
<p:tagLst xmlns:p="http://schemas.openxmlformats.org/presentationml/2006/main">
  <p:tag name="RAINPROBLEMTYPE" val="ProblemTypeMarker"/>
</p:tagLst>
</file>

<file path=ppt/tags/tag65.xml><?xml version="1.0" encoding="utf-8"?>
<p:tagLst xmlns:p="http://schemas.openxmlformats.org/presentationml/2006/main">
  <p:tag name="RAINPROBLEMTYPE" val="ProblemTypeMarker"/>
</p:tagLst>
</file>

<file path=ppt/tags/tag66.xml><?xml version="1.0" encoding="utf-8"?>
<p:tagLst xmlns:p="http://schemas.openxmlformats.org/presentationml/2006/main">
  <p:tag name="RAINPROBLEMTYPE" val="ProblemTypeMarker"/>
</p:tagLst>
</file>

<file path=ppt/tags/tag67.xml><?xml version="1.0" encoding="utf-8"?>
<p:tagLst xmlns:p="http://schemas.openxmlformats.org/presentationml/2006/main">
  <p:tag name="RAINPROBLEM" val="ProblemSetting"/>
  <p:tag name="RAINPROBLEMTYPE" val="MultipleChoice"/>
</p:tagLst>
</file>

<file path=ppt/tags/tag68.xml><?xml version="1.0" encoding="utf-8"?>
<p:tagLst xmlns:p="http://schemas.openxmlformats.org/presentationml/2006/main">
  <p:tag name="RAINPROBLEM" val="MultipleChoice"/>
  <p:tag name="PROBLEMSCORE" val="1.0"/>
</p:tagLst>
</file>

<file path=ppt/tags/tag69.xml><?xml version="1.0" encoding="utf-8"?>
<p:tagLst xmlns:p="http://schemas.openxmlformats.org/presentationml/2006/main">
  <p:tag name="RAINPROBLEM" val="ProblemBody"/>
</p:tagLst>
</file>

<file path=ppt/tags/tag7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70.xml><?xml version="1.0" encoding="utf-8"?>
<p:tagLst xmlns:p="http://schemas.openxmlformats.org/presentationml/2006/main">
  <p:tag name="RAINPROBLEM" val="ProblemItem"/>
</p:tagLst>
</file>

<file path=ppt/tags/tag71.xml><?xml version="1.0" encoding="utf-8"?>
<p:tagLst xmlns:p="http://schemas.openxmlformats.org/presentationml/2006/main">
  <p:tag name="RAINPROBLEM" val="ProblemItem"/>
</p:tagLst>
</file>

<file path=ppt/tags/tag72.xml><?xml version="1.0" encoding="utf-8"?>
<p:tagLst xmlns:p="http://schemas.openxmlformats.org/presentationml/2006/main">
  <p:tag name="RAINPROBLEM" val="ProblemItem"/>
</p:tagLst>
</file>

<file path=ppt/tags/tag73.xml><?xml version="1.0" encoding="utf-8"?>
<p:tagLst xmlns:p="http://schemas.openxmlformats.org/presentationml/2006/main">
  <p:tag name="RAINPROBLEM" val="ProblemItem"/>
</p:tagLst>
</file>

<file path=ppt/tags/tag7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5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7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8.xml><?xml version="1.0" encoding="utf-8"?>
<p:tagLst xmlns:p="http://schemas.openxmlformats.org/presentationml/2006/main">
  <p:tag name="RAINPROBLEM" val="ProblemSubmit"/>
  <p:tag name="RAINPROBLEMTYPE" val="MultipleChoice"/>
</p:tagLst>
</file>

<file path=ppt/tags/tag79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p="http://schemas.openxmlformats.org/presentationml/2006/main">
  <p:tag name="RAINPROBLEMTYPE" val="ProblemTypeMarker"/>
</p:tagLst>
</file>

<file path=ppt/tags/tag81.xml><?xml version="1.0" encoding="utf-8"?>
<p:tagLst xmlns:p="http://schemas.openxmlformats.org/presentationml/2006/main">
  <p:tag name="RAINPROBLEMTYPE" val="ProblemTypeMarker"/>
</p:tagLst>
</file>

<file path=ppt/tags/tag82.xml><?xml version="1.0" encoding="utf-8"?>
<p:tagLst xmlns:p="http://schemas.openxmlformats.org/presentationml/2006/main">
  <p:tag name="RAINPROBLEMTYPE" val="ProblemTypeMarker"/>
</p:tagLst>
</file>

<file path=ppt/tags/tag83.xml><?xml version="1.0" encoding="utf-8"?>
<p:tagLst xmlns:p="http://schemas.openxmlformats.org/presentationml/2006/main">
  <p:tag name="RAINPROBLEMTYPE" val="ProblemTypeMarker"/>
</p:tagLst>
</file>

<file path=ppt/tags/tag84.xml><?xml version="1.0" encoding="utf-8"?>
<p:tagLst xmlns:p="http://schemas.openxmlformats.org/presentationml/2006/main">
  <p:tag name="RAINPROBLEM" val="ProblemSetting"/>
  <p:tag name="RAINPROBLEMTYPE" val="MultipleChoice"/>
</p:tagLst>
</file>

<file path=ppt/tags/tag85.xml><?xml version="1.0" encoding="utf-8"?>
<p:tagLst xmlns:p="http://schemas.openxmlformats.org/presentationml/2006/main">
  <p:tag name="RAINPROBLEM" val="MultipleChoice"/>
  <p:tag name="PROBLEMSCORE" val="1.0"/>
</p:tagLst>
</file>

<file path=ppt/tags/tag86.xml><?xml version="1.0" encoding="utf-8"?>
<p:tagLst xmlns:p="http://schemas.openxmlformats.org/presentationml/2006/main">
  <p:tag name="KSO_WM_UNIT_PLACING_PICTURE_USER_VIEWPORT" val="{&quot;height&quot;:4435.1984251968506,&quot;width&quot;:4433.9984251968499}"/>
</p:tagLst>
</file>

<file path=ppt/tags/tag87.xml><?xml version="1.0" encoding="utf-8"?>
<p:tagLst xmlns:p="http://schemas.openxmlformats.org/presentationml/2006/main">
  <p:tag name="KSO_WM_UNIT_PLACING_PICTURE_USER_VIEWPORT" val="{&quot;height&quot;:3969.8787401574805,&quot;width&quot;:3968.9385826771654}"/>
</p:tagLst>
</file>

<file path=ppt/tags/tag88.xml><?xml version="1.0" encoding="utf-8"?>
<p:tagLst xmlns:p="http://schemas.openxmlformats.org/presentationml/2006/main">
  <p:tag name="KSO_WM_UNIT_PLACING_PICTURE_USER_VIEWPORT" val="{&quot;height&quot;:4226,&quot;width&quot;:12299}"/>
</p:tagLst>
</file>

<file path=ppt/tags/tag89.xml><?xml version="1.0" encoding="utf-8"?>
<p:tagLst xmlns:p="http://schemas.openxmlformats.org/presentationml/2006/main">
  <p:tag name="KSO_WM_UNIT_PLACING_PICTURE_USER_VIEWPORT" val="{&quot;height&quot;:10039,&quot;width&quot;:10076}"/>
</p:tagLst>
</file>

<file path=ppt/tags/tag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p="http://schemas.openxmlformats.org/presentationml/2006/main">
  <p:tag name="KSO_WM_UNIT_PLACING_PICTURE_USER_VIEWPORT" val="{&quot;height&quot;:7344,&quot;width&quot;:17652}"/>
</p:tagLst>
</file>

<file path=ppt/tags/tag91.xml><?xml version="1.0" encoding="utf-8"?>
<p:tagLst xmlns:p="http://schemas.openxmlformats.org/presentationml/2006/main">
  <p:tag name="KSO_WM_UNIT_TABLE_BEAUTIFY" val="smartTable{3e67e40c-3c54-4491-b85f-3066db755772}"/>
</p:tagLst>
</file>

<file path=ppt/tags/tag92.xml><?xml version="1.0" encoding="utf-8"?>
<p:tagLst xmlns:p="http://schemas.openxmlformats.org/presentationml/2006/main">
  <p:tag name="KSO_WM_UNIT_TABLE_BEAUTIFY" val="smartTable{3e67e40c-3c54-4491-b85f-3066db755772}"/>
</p:tagLst>
</file>

<file path=ppt/tags/tag93.xml><?xml version="1.0" encoding="utf-8"?>
<p:tagLst xmlns:p="http://schemas.openxmlformats.org/presentationml/2006/main">
  <p:tag name="KSO_WM_UNIT_TABLE_BEAUTIFY" val="smartTable{bd7c7683-2717-4c97-8415-6d4cca8cda9f}"/>
</p:tagLst>
</file>

<file path=ppt/tags/tag94.xml><?xml version="1.0" encoding="utf-8"?>
<p:tagLst xmlns:p="http://schemas.openxmlformats.org/presentationml/2006/main">
  <p:tag name="KSO_WM_UNIT_TABLE_BEAUTIFY" val="smartTable{bd7c7683-2717-4c97-8415-6d4cca8cda9f}"/>
</p:tagLst>
</file>

<file path=ppt/tags/tag95.xml><?xml version="1.0" encoding="utf-8"?>
<p:tagLst xmlns:p="http://schemas.openxmlformats.org/presentationml/2006/main">
  <p:tag name="KSO_WM_UNIT_TABLE_BEAUTIFY" val="smartTable{bd7c7683-2717-4c97-8415-6d4cca8cda9f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2867</Words>
  <Application>WPS 演示</Application>
  <PresentationFormat>On-screen Show (4:3)</PresentationFormat>
  <Paragraphs>551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Arial</vt:lpstr>
      <vt:lpstr>宋体</vt:lpstr>
      <vt:lpstr>Wingdings</vt:lpstr>
      <vt:lpstr>微软雅黑</vt:lpstr>
      <vt:lpstr>Arial</vt:lpstr>
      <vt:lpstr>Wingdings</vt:lpstr>
      <vt:lpstr>Calibri</vt:lpstr>
      <vt:lpstr>Arial Unicode MS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HELEN</dc:creator>
  <cp:lastModifiedBy>Gym</cp:lastModifiedBy>
  <cp:revision>1055</cp:revision>
  <dcterms:created xsi:type="dcterms:W3CDTF">2020-02-08T00:04:00Z</dcterms:created>
  <dcterms:modified xsi:type="dcterms:W3CDTF">2021-03-21T14:10:52Z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2015-03-21T00:00:00Z</vt:filetime>
  </property>
  <property fmtid="{D5CDD505-2E9C-101B-9397-08002B2CF9AE}" pid="3" name="Creator">
    <vt:lpwstr>Acrobat PDFMaker 11 PowerPoint 版</vt:lpwstr>
  </property>
  <property fmtid="{D5CDD505-2E9C-101B-9397-08002B2CF9AE}" pid="4" name="LastSaved">
    <vt:filetime>2020-02-08T00:00:00Z</vt:filetime>
  </property>
  <property fmtid="{D5CDD505-2E9C-101B-9397-08002B2CF9AE}" pid="5" name="KSOProductBuildVer">
    <vt:lpwstr>2052-11.1.0.10314</vt:lpwstr>
  </property>
</Properties>
</file>