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83" r:id="rId3"/>
    <p:sldId id="386" r:id="rId4"/>
    <p:sldId id="462" r:id="rId5"/>
    <p:sldId id="502" r:id="rId6"/>
    <p:sldId id="470" r:id="rId7"/>
    <p:sldId id="503" r:id="rId8"/>
    <p:sldId id="471" r:id="rId9"/>
    <p:sldId id="504" r:id="rId10"/>
    <p:sldId id="472" r:id="rId11"/>
    <p:sldId id="505" r:id="rId12"/>
    <p:sldId id="480" r:id="rId13"/>
    <p:sldId id="423" r:id="rId14"/>
    <p:sldId id="481" r:id="rId15"/>
    <p:sldId id="566" r:id="rId16"/>
    <p:sldId id="482" r:id="rId17"/>
    <p:sldId id="424" r:id="rId18"/>
    <p:sldId id="506" r:id="rId19"/>
    <p:sldId id="483" r:id="rId20"/>
    <p:sldId id="507" r:id="rId21"/>
    <p:sldId id="484" r:id="rId22"/>
    <p:sldId id="508" r:id="rId23"/>
    <p:sldId id="485" r:id="rId24"/>
    <p:sldId id="425" r:id="rId25"/>
    <p:sldId id="567" r:id="rId26"/>
    <p:sldId id="486" r:id="rId27"/>
    <p:sldId id="568" r:id="rId28"/>
    <p:sldId id="487" r:id="rId29"/>
    <p:sldId id="569" r:id="rId30"/>
    <p:sldId id="488" r:id="rId31"/>
    <p:sldId id="426" r:id="rId32"/>
    <p:sldId id="570" r:id="rId33"/>
    <p:sldId id="489" r:id="rId34"/>
    <p:sldId id="491" r:id="rId35"/>
    <p:sldId id="572" r:id="rId36"/>
    <p:sldId id="396" r:id="rId37"/>
    <p:sldId id="493" r:id="rId38"/>
    <p:sldId id="494" r:id="rId39"/>
    <p:sldId id="464" r:id="rId40"/>
    <p:sldId id="495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4FF"/>
    <a:srgbClr val="D5F2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70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2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5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C559C-0920-4FF0-B755-E8375B68271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/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4600" dirty="0" smtClean="0">
                <a:sym typeface="微软雅黑" panose="020B0503020204020204" pitchFamily="34" charset="-122"/>
              </a:rPr>
              <a:t>      HTML5</a:t>
            </a:r>
            <a:r>
              <a:rPr lang="zh-CN" altLang="en-US" sz="4600" dirty="0" smtClean="0">
                <a:sym typeface="微软雅黑" panose="020B0503020204020204" pitchFamily="34" charset="-122"/>
              </a:rPr>
              <a:t>页面元素及属性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839817" y="3430139"/>
            <a:ext cx="6973888" cy="1505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anose="020B0503020204020204" pitchFamily="34" charset="-122"/>
              </a:rPr>
              <a:t>结构元素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anose="020B0503020204020204" pitchFamily="34" charset="-122"/>
              </a:rPr>
              <a:t>页面交互元素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anose="020B0503020204020204" pitchFamily="34" charset="-122"/>
              </a:rPr>
              <a:t>全局属性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en-US" altLang="zh-CN" dirty="0" smtClean="0"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en-US" altLang="zh-CN" dirty="0" smtClean="0"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zh-CN" altLang="en-US" dirty="0" smtClean="0">
              <a:sym typeface="微软雅黑" panose="020B0503020204020204" pitchFamily="34" charset="-122"/>
            </a:endParaRPr>
          </a:p>
        </p:txBody>
      </p:sp>
      <p:sp>
        <p:nvSpPr>
          <p:cNvPr id="5126" name="副标题 3"/>
          <p:cNvSpPr txBox="1"/>
          <p:nvPr/>
        </p:nvSpPr>
        <p:spPr bwMode="auto">
          <a:xfrm>
            <a:off x="5711605" y="3400585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分组元素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文本层次语义元素</a:t>
            </a:r>
            <a:endParaRPr lang="zh-CN" altLang="en-US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、列表的嵌套应用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530" y="2329180"/>
            <a:ext cx="4191000" cy="309689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35" y="2049145"/>
            <a:ext cx="3017520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分组元素</a:t>
            </a:r>
            <a:endParaRPr lang="zh-CN" altLang="en-US" sz="2400" dirty="0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695399"/>
            <a:ext cx="4407730" cy="507813"/>
            <a:chOff x="1710670" y="1252383"/>
            <a:chExt cx="5606583" cy="611808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432568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09389" y="1252383"/>
              <a:ext cx="450786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figure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和</a:t>
              </a: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figcaption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/>
          <p:nvPr/>
        </p:nvGrpSpPr>
        <p:grpSpPr bwMode="auto">
          <a:xfrm>
            <a:off x="4629469" y="2890273"/>
            <a:ext cx="3467929" cy="507813"/>
            <a:chOff x="1710670" y="1252383"/>
            <a:chExt cx="4411167" cy="611808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99377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hgroup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用于定义独立的</a:t>
            </a:r>
            <a:r>
              <a:rPr lang="zh-CN" altLang="zh-CN" sz="1800" dirty="0">
                <a:solidFill>
                  <a:srgbClr val="009ED6"/>
                </a:solidFill>
              </a:rPr>
              <a:t>流内容</a:t>
            </a:r>
            <a:r>
              <a:rPr lang="zh-CN" altLang="zh-CN" sz="1800" dirty="0"/>
              <a:t>（图像、图表、照片、代码等等），一般指一个</a:t>
            </a:r>
            <a:r>
              <a:rPr lang="zh-CN" altLang="zh-CN" sz="1800" dirty="0">
                <a:solidFill>
                  <a:srgbClr val="009ED6"/>
                </a:solidFill>
              </a:rPr>
              <a:t>单独</a:t>
            </a:r>
            <a:r>
              <a:rPr lang="zh-CN" altLang="zh-CN" sz="1800" dirty="0"/>
              <a:t>的单元。</a:t>
            </a: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的内容应该与</a:t>
            </a:r>
            <a:r>
              <a:rPr lang="zh-CN" altLang="zh-CN" sz="1800" dirty="0">
                <a:solidFill>
                  <a:srgbClr val="009ED6"/>
                </a:solidFill>
              </a:rPr>
              <a:t>主内容相关</a:t>
            </a:r>
            <a:r>
              <a:rPr lang="zh-CN" altLang="zh-CN" sz="1800" dirty="0"/>
              <a:t>，但如果被删除，也不会对文档流产生影响。</a:t>
            </a:r>
            <a:r>
              <a:rPr lang="en-US" altLang="zh-CN" sz="1800" dirty="0" err="1">
                <a:solidFill>
                  <a:srgbClr val="009ED6"/>
                </a:solidFill>
              </a:rPr>
              <a:t>figcaption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用于为</a:t>
            </a: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组添加</a:t>
            </a:r>
            <a:r>
              <a:rPr lang="zh-CN" altLang="zh-CN" sz="1800" dirty="0">
                <a:solidFill>
                  <a:srgbClr val="009ED6"/>
                </a:solidFill>
              </a:rPr>
              <a:t>标题</a:t>
            </a:r>
            <a:r>
              <a:rPr lang="zh-CN" altLang="zh-CN" sz="1800" dirty="0"/>
              <a:t>，一个</a:t>
            </a:r>
            <a:r>
              <a:rPr lang="en-US" altLang="zh-CN" sz="1800" dirty="0"/>
              <a:t>figure</a:t>
            </a:r>
            <a:r>
              <a:rPr lang="zh-CN" altLang="zh-CN" sz="1800" dirty="0"/>
              <a:t>元素内最多允许使用</a:t>
            </a:r>
            <a:r>
              <a:rPr lang="zh-CN" altLang="zh-CN" sz="1800" dirty="0">
                <a:solidFill>
                  <a:srgbClr val="009ED6"/>
                </a:solidFill>
              </a:rPr>
              <a:t>一个</a:t>
            </a:r>
            <a:r>
              <a:rPr lang="en-US" altLang="zh-CN" sz="1800" dirty="0" err="1"/>
              <a:t>figcaption</a:t>
            </a:r>
            <a:r>
              <a:rPr lang="zh-CN" altLang="zh-CN" sz="1800" dirty="0"/>
              <a:t>元素，该元素应该放在</a:t>
            </a:r>
            <a:r>
              <a:rPr lang="en-US" altLang="zh-CN" sz="1800" dirty="0"/>
              <a:t>figure</a:t>
            </a:r>
            <a:r>
              <a:rPr lang="zh-CN" altLang="zh-CN" sz="1800" dirty="0"/>
              <a:t>元素的第一个或者</a:t>
            </a:r>
            <a:r>
              <a:rPr lang="zh-CN" altLang="zh-CN" sz="1800" dirty="0">
                <a:solidFill>
                  <a:srgbClr val="009ED6"/>
                </a:solidFill>
              </a:rPr>
              <a:t>最后一个</a:t>
            </a:r>
            <a:r>
              <a:rPr lang="zh-CN" altLang="zh-CN" sz="1800" dirty="0"/>
              <a:t>子元素的位置。</a:t>
            </a:r>
            <a:endParaRPr lang="en-US" altLang="zh-CN" sz="1800" dirty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figure</a:t>
            </a:r>
            <a:r>
              <a:rPr lang="zh-CN" altLang="en-US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 err="1">
                <a:solidFill>
                  <a:srgbClr val="009ED6"/>
                </a:solidFill>
              </a:rPr>
              <a:t>figcaption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hgroup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用于将多个标题（主标题和副标题或者子标题）组成一个</a:t>
            </a:r>
            <a:r>
              <a:rPr lang="zh-CN" altLang="zh-CN" sz="1800" dirty="0">
                <a:solidFill>
                  <a:srgbClr val="009ED6"/>
                </a:solidFill>
              </a:rPr>
              <a:t>标题组</a:t>
            </a:r>
            <a:r>
              <a:rPr lang="zh-CN" altLang="zh-CN" sz="1800" dirty="0"/>
              <a:t>，通常它与</a:t>
            </a:r>
            <a:r>
              <a:rPr lang="en-US" altLang="zh-CN" sz="1800" dirty="0"/>
              <a:t>h1~h6</a:t>
            </a:r>
            <a:r>
              <a:rPr lang="zh-CN" altLang="zh-CN" sz="1800" dirty="0"/>
              <a:t>元素组合使用。通常，将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元素放在</a:t>
            </a:r>
            <a:r>
              <a:rPr lang="en-US" altLang="zh-CN" sz="1800" dirty="0"/>
              <a:t>header</a:t>
            </a:r>
            <a:r>
              <a:rPr lang="zh-CN" altLang="zh-CN" sz="1800" dirty="0"/>
              <a:t>元素中。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元素时要注意以下几点：</a:t>
            </a:r>
            <a:endParaRPr lang="zh-CN" altLang="zh-CN" sz="1800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如果</a:t>
            </a:r>
            <a:r>
              <a:rPr lang="zh-CN" altLang="zh-CN" sz="1800" dirty="0">
                <a:solidFill>
                  <a:srgbClr val="009ED6"/>
                </a:solidFill>
              </a:rPr>
              <a:t>只有一个标题元素</a:t>
            </a:r>
            <a:r>
              <a:rPr lang="zh-CN" altLang="zh-CN" sz="1800" dirty="0"/>
              <a:t>不建议使用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元素。</a:t>
            </a:r>
            <a:endParaRPr lang="zh-CN" altLang="zh-CN" sz="1800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当出现</a:t>
            </a:r>
            <a:r>
              <a:rPr lang="zh-CN" altLang="zh-CN" sz="1800" dirty="0">
                <a:solidFill>
                  <a:srgbClr val="009ED6"/>
                </a:solidFill>
              </a:rPr>
              <a:t>一个或者一个以上的标题与元素</a:t>
            </a:r>
            <a:r>
              <a:rPr lang="zh-CN" altLang="zh-CN" sz="1800" dirty="0"/>
              <a:t>时，推荐使用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元素作为标题元素。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hgroup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5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hgroup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2693035"/>
            <a:ext cx="3781425" cy="2500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2426970"/>
            <a:ext cx="3706495" cy="27038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页面交互元素</a:t>
            </a:r>
            <a:endParaRPr lang="zh-CN" altLang="en-US" sz="2400" dirty="0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704749"/>
            <a:ext cx="4264509" cy="498464"/>
            <a:chOff x="1710670" y="1263647"/>
            <a:chExt cx="5424408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432568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/>
          <p:nvPr/>
        </p:nvGrpSpPr>
        <p:grpSpPr bwMode="auto">
          <a:xfrm>
            <a:off x="4629469" y="2899623"/>
            <a:ext cx="3009121" cy="498464"/>
            <a:chOff x="1710670" y="1263647"/>
            <a:chExt cx="3827568" cy="600544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72885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details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summary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progress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25" name="组合 1"/>
          <p:cNvGrpSpPr/>
          <p:nvPr/>
        </p:nvGrpSpPr>
        <p:grpSpPr bwMode="auto">
          <a:xfrm>
            <a:off x="4627631" y="4153723"/>
            <a:ext cx="2589127" cy="498464"/>
            <a:chOff x="1710670" y="1263647"/>
            <a:chExt cx="3293340" cy="600544"/>
          </a:xfrm>
        </p:grpSpPr>
        <p:grpSp>
          <p:nvGrpSpPr>
            <p:cNvPr id="26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779418" y="1761189"/>
              <a:ext cx="222459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5518274" y="4149434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meter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details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用于描述文档或文档某个部分的细节。</a:t>
            </a:r>
            <a:r>
              <a:rPr lang="en-US" altLang="zh-CN" sz="1800" dirty="0">
                <a:solidFill>
                  <a:srgbClr val="009ED6"/>
                </a:solidFill>
              </a:rPr>
              <a:t>summary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经常与</a:t>
            </a:r>
            <a:r>
              <a:rPr lang="en-US" altLang="zh-CN" sz="1800" dirty="0">
                <a:solidFill>
                  <a:srgbClr val="009ED6"/>
                </a:solidFill>
              </a:rPr>
              <a:t>details 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配合使用，作为</a:t>
            </a:r>
            <a:r>
              <a:rPr lang="en-US" altLang="zh-CN" sz="1800" dirty="0"/>
              <a:t>details </a:t>
            </a:r>
            <a:r>
              <a:rPr lang="zh-CN" altLang="zh-CN" sz="1800" dirty="0"/>
              <a:t>元素的</a:t>
            </a:r>
            <a:r>
              <a:rPr lang="zh-CN" altLang="zh-CN" sz="1800" dirty="0">
                <a:solidFill>
                  <a:srgbClr val="009ED6"/>
                </a:solidFill>
              </a:rPr>
              <a:t>第一个</a:t>
            </a:r>
            <a:r>
              <a:rPr lang="zh-CN" altLang="zh-CN" sz="1800" dirty="0"/>
              <a:t>子元素，用于为</a:t>
            </a:r>
            <a:r>
              <a:rPr lang="en-US" altLang="zh-CN" sz="1800" dirty="0">
                <a:solidFill>
                  <a:srgbClr val="009ED6"/>
                </a:solidFill>
              </a:rPr>
              <a:t>details</a:t>
            </a:r>
            <a:r>
              <a:rPr lang="zh-CN" altLang="zh-CN" sz="1800" dirty="0"/>
              <a:t>定义标题。标题是可见的，当用户点击标题时，会</a:t>
            </a:r>
            <a:r>
              <a:rPr lang="zh-CN" altLang="zh-CN" sz="1800" dirty="0">
                <a:solidFill>
                  <a:srgbClr val="009ED6"/>
                </a:solidFill>
              </a:rPr>
              <a:t>显示或隐藏</a:t>
            </a:r>
            <a:r>
              <a:rPr lang="en-US" altLang="zh-CN" sz="1800" dirty="0"/>
              <a:t>details</a:t>
            </a:r>
            <a:r>
              <a:rPr lang="zh-CN" altLang="zh-CN" sz="1800" dirty="0"/>
              <a:t>中的其他内容。</a:t>
            </a:r>
            <a:endParaRPr lang="en-US" altLang="zh-CN" sz="1800" dirty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details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summary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details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summary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900" y="2296795"/>
            <a:ext cx="3177540" cy="1135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689350"/>
            <a:ext cx="3157855" cy="1429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05" y="2501265"/>
            <a:ext cx="3870960" cy="2499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02264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 progress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用于表示一个任务的</a:t>
            </a:r>
            <a:r>
              <a:rPr lang="zh-CN" altLang="zh-CN" sz="1800" dirty="0">
                <a:solidFill>
                  <a:srgbClr val="009ED6"/>
                </a:solidFill>
              </a:rPr>
              <a:t>完成进度</a:t>
            </a:r>
            <a:r>
              <a:rPr lang="zh-CN" altLang="zh-CN" sz="1800" dirty="0"/>
              <a:t>。这个进度可以是不确定的，只是表示进度正在进行，但是不清楚还有多少工作量没有完成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progress</a:t>
            </a:r>
            <a:r>
              <a:rPr lang="zh-CN" altLang="zh-CN" sz="1800" dirty="0"/>
              <a:t>元素的常用属性值有两个，具体如下。</a:t>
            </a:r>
            <a:endParaRPr lang="zh-CN" altLang="zh-CN" sz="1800" dirty="0"/>
          </a:p>
          <a:p>
            <a:pPr marL="742950" indent="-285750"/>
            <a:r>
              <a:rPr lang="en-US" altLang="zh-CN" sz="1800" dirty="0"/>
              <a:t>value</a:t>
            </a:r>
            <a:r>
              <a:rPr lang="zh-CN" altLang="zh-CN" sz="1800" dirty="0"/>
              <a:t>：已经</a:t>
            </a:r>
            <a:r>
              <a:rPr lang="zh-CN" altLang="zh-CN" sz="1800" dirty="0">
                <a:solidFill>
                  <a:srgbClr val="009ED6"/>
                </a:solidFill>
              </a:rPr>
              <a:t>完成</a:t>
            </a:r>
            <a:r>
              <a:rPr lang="zh-CN" altLang="zh-CN" sz="1800" dirty="0"/>
              <a:t>的工作量。</a:t>
            </a:r>
            <a:endParaRPr lang="zh-CN" altLang="zh-CN" sz="1800" dirty="0"/>
          </a:p>
          <a:p>
            <a:pPr marL="742950" indent="-285750"/>
            <a:r>
              <a:rPr lang="en-US" altLang="zh-CN" sz="1800" dirty="0"/>
              <a:t>max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总共</a:t>
            </a:r>
            <a:r>
              <a:rPr lang="zh-CN" altLang="zh-CN" sz="1800" dirty="0"/>
              <a:t>有多少工作量。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progress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progress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0795" y="2284095"/>
            <a:ext cx="3422015" cy="1979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4692650"/>
            <a:ext cx="6445885" cy="96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 smtClean="0"/>
              <a:t>列表元素</a:t>
            </a:r>
            <a:endParaRPr lang="zh-CN" altLang="en-US" sz="2400" dirty="0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673365"/>
            <a:ext cx="2431383" cy="507813"/>
            <a:chOff x="1710670" y="1252383"/>
            <a:chExt cx="3092692" cy="611808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166315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>
                  <a:solidFill>
                    <a:srgbClr val="009ED6"/>
                  </a:solidFill>
                </a:rPr>
                <a:t>ul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/>
          <p:nvPr/>
        </p:nvGrpSpPr>
        <p:grpSpPr bwMode="auto">
          <a:xfrm>
            <a:off x="4629469" y="2625865"/>
            <a:ext cx="2442400" cy="507813"/>
            <a:chOff x="1710670" y="1252383"/>
            <a:chExt cx="3106706" cy="611808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63084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ol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/>
          <p:nvPr/>
        </p:nvGrpSpPr>
        <p:grpSpPr bwMode="auto">
          <a:xfrm>
            <a:off x="4642169" y="3565665"/>
            <a:ext cx="3861818" cy="507813"/>
            <a:chOff x="1710670" y="1252383"/>
            <a:chExt cx="4912190" cy="611808"/>
          </a:xfrm>
        </p:grpSpPr>
        <p:grpSp>
          <p:nvGrpSpPr>
            <p:cNvPr id="26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161469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dl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35" name="组合 1"/>
          <p:cNvGrpSpPr/>
          <p:nvPr/>
        </p:nvGrpSpPr>
        <p:grpSpPr bwMode="auto">
          <a:xfrm>
            <a:off x="4640331" y="4500272"/>
            <a:ext cx="3861818" cy="507813"/>
            <a:chOff x="1710670" y="1252383"/>
            <a:chExt cx="4912190" cy="611808"/>
          </a:xfrm>
        </p:grpSpPr>
        <p:grpSp>
          <p:nvGrpSpPr>
            <p:cNvPr id="36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9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1189"/>
              <a:ext cx="335468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列表的嵌套应用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02264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 meter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用于表示</a:t>
            </a:r>
            <a:r>
              <a:rPr lang="zh-CN" altLang="zh-CN" sz="1800" dirty="0">
                <a:solidFill>
                  <a:srgbClr val="009ED6"/>
                </a:solidFill>
              </a:rPr>
              <a:t>指定范围</a:t>
            </a:r>
            <a:r>
              <a:rPr lang="zh-CN" altLang="zh-CN" sz="1800" dirty="0"/>
              <a:t>内的数值。例如，显示硬盘容量或者对某个候</a:t>
            </a:r>
            <a:r>
              <a:rPr lang="zh-CN" altLang="zh-CN" sz="1800" dirty="0"/>
              <a:t>选者的投票人数占投票总人数的比例等，都可以使用</a:t>
            </a:r>
            <a:r>
              <a:rPr lang="en-US" altLang="zh-CN" sz="1800" dirty="0"/>
              <a:t>meter</a:t>
            </a:r>
            <a:r>
              <a:rPr lang="zh-CN" altLang="zh-CN" sz="1800" dirty="0"/>
              <a:t>元素。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meter</a:t>
            </a:r>
            <a:r>
              <a:rPr lang="zh-CN" altLang="zh-CN" sz="1800" dirty="0"/>
              <a:t>元素有多个常用的属性，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下表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meter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5025" y="3646170"/>
          <a:ext cx="7595235" cy="28371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35250"/>
                <a:gridCol w="4959985"/>
              </a:tblGrid>
              <a:tr h="297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2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定义度量的值。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2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r>
                        <a:rPr lang="zh-CN" sz="1200" kern="100">
                          <a:effectLst/>
                        </a:rPr>
                        <a:t>最小值，默认值是</a:t>
                      </a:r>
                      <a:r>
                        <a:rPr lang="en-US" sz="1200" kern="100">
                          <a:effectLst/>
                        </a:rPr>
                        <a:t> 0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2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r>
                        <a:rPr lang="zh-CN" sz="1200" kern="100">
                          <a:effectLst/>
                        </a:rPr>
                        <a:t>最大值，默认值是</a:t>
                      </a:r>
                      <a:r>
                        <a:rPr lang="en-US" sz="1200" kern="100">
                          <a:effectLst/>
                        </a:rPr>
                        <a:t> 1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设置过低</a:t>
                      </a:r>
                      <a:r>
                        <a:rPr lang="zh-CN" sz="1200" kern="100">
                          <a:effectLst/>
                        </a:rPr>
                        <a:t>的阀值。当value小于low时，显示过低的颜色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high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设置过高</a:t>
                      </a:r>
                      <a:r>
                        <a:rPr lang="zh-CN" sz="1200" kern="100">
                          <a:effectLst/>
                        </a:rPr>
                        <a:t>的阀值。当value大于high时，显示过高的颜色。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optimum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kern="100">
                          <a:effectLst/>
                        </a:rPr>
                        <a:t>设置最佳值</a:t>
                      </a:r>
                      <a:endParaRPr sz="1200" kern="10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meter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2805" y="1656080"/>
            <a:ext cx="3093720" cy="1760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3640455"/>
            <a:ext cx="8030210" cy="21564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文本层次语义元素</a:t>
            </a:r>
            <a:endParaRPr lang="zh-CN" altLang="en-US" sz="2400" dirty="0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704749"/>
            <a:ext cx="2358591" cy="498464"/>
            <a:chOff x="1710670" y="1263647"/>
            <a:chExt cx="3000101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19013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/>
          <p:nvPr/>
        </p:nvGrpSpPr>
        <p:grpSpPr bwMode="auto">
          <a:xfrm>
            <a:off x="4629469" y="2899623"/>
            <a:ext cx="2450868" cy="498464"/>
            <a:chOff x="1710670" y="1263647"/>
            <a:chExt cx="3117476" cy="600544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0187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time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mark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25" name="组合 1"/>
          <p:cNvGrpSpPr/>
          <p:nvPr/>
        </p:nvGrpSpPr>
        <p:grpSpPr bwMode="auto">
          <a:xfrm>
            <a:off x="4627631" y="4153723"/>
            <a:ext cx="2335030" cy="498464"/>
            <a:chOff x="1710670" y="1263647"/>
            <a:chExt cx="2970131" cy="600544"/>
          </a:xfrm>
        </p:grpSpPr>
        <p:grpSp>
          <p:nvGrpSpPr>
            <p:cNvPr id="26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779418" y="1761189"/>
              <a:ext cx="190138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5518274" y="4149434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cite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time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用于定义</a:t>
            </a:r>
            <a:r>
              <a:rPr lang="zh-CN" altLang="zh-CN" sz="1800" dirty="0">
                <a:solidFill>
                  <a:srgbClr val="009ED6"/>
                </a:solidFill>
              </a:rPr>
              <a:t>时间或日期</a:t>
            </a:r>
            <a:r>
              <a:rPr lang="zh-CN" altLang="zh-CN" sz="1800" dirty="0"/>
              <a:t>，可以代表</a:t>
            </a:r>
            <a:r>
              <a:rPr lang="en-US" altLang="zh-CN" sz="1800" dirty="0"/>
              <a:t>24</a:t>
            </a:r>
            <a:r>
              <a:rPr lang="zh-CN" altLang="zh-CN" sz="1800" dirty="0"/>
              <a:t>小时中的某一时间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457200" indent="0">
              <a:buNone/>
            </a:pPr>
            <a:r>
              <a:rPr lang="en-US" altLang="zh-CN" sz="1800" dirty="0" smtClean="0"/>
              <a:t>time</a:t>
            </a:r>
            <a:r>
              <a:rPr lang="zh-CN" altLang="zh-CN" sz="1800" dirty="0"/>
              <a:t>元素有两个属性：</a:t>
            </a:r>
            <a:endParaRPr lang="zh-CN" altLang="zh-CN" sz="1800" dirty="0"/>
          </a:p>
          <a:p>
            <a:pPr marL="742950" indent="-285750"/>
            <a:r>
              <a:rPr lang="en-US" altLang="zh-CN" sz="1800" dirty="0" err="1"/>
              <a:t>datetime</a:t>
            </a:r>
            <a:r>
              <a:rPr lang="zh-CN" altLang="zh-CN" sz="1800" dirty="0"/>
              <a:t>：用于定义相应的时间或日期。取值为</a:t>
            </a:r>
            <a:r>
              <a:rPr lang="zh-CN" altLang="zh-CN" sz="1800" dirty="0">
                <a:solidFill>
                  <a:srgbClr val="009ED6"/>
                </a:solidFill>
              </a:rPr>
              <a:t>具体时间（例如：</a:t>
            </a:r>
            <a:r>
              <a:rPr lang="en-US" altLang="zh-CN" sz="1800" dirty="0">
                <a:solidFill>
                  <a:srgbClr val="009ED6"/>
                </a:solidFill>
              </a:rPr>
              <a:t>14:00</a:t>
            </a:r>
            <a:r>
              <a:rPr lang="zh-CN" altLang="zh-CN" sz="1800" dirty="0">
                <a:solidFill>
                  <a:srgbClr val="009ED6"/>
                </a:solidFill>
              </a:rPr>
              <a:t>）或具体日期（例如</a:t>
            </a:r>
            <a:r>
              <a:rPr lang="en-US" altLang="zh-CN" sz="1800" dirty="0">
                <a:solidFill>
                  <a:srgbClr val="009ED6"/>
                </a:solidFill>
              </a:rPr>
              <a:t>2015</a:t>
            </a:r>
            <a:r>
              <a:rPr lang="zh-CN" altLang="zh-CN" sz="1800" dirty="0">
                <a:solidFill>
                  <a:srgbClr val="009ED6"/>
                </a:solidFill>
              </a:rPr>
              <a:t>—</a:t>
            </a:r>
            <a:r>
              <a:rPr lang="en-US" altLang="zh-CN" sz="1800" dirty="0">
                <a:solidFill>
                  <a:srgbClr val="009ED6"/>
                </a:solidFill>
              </a:rPr>
              <a:t>09</a:t>
            </a:r>
            <a:r>
              <a:rPr lang="zh-CN" altLang="zh-CN" sz="1800" dirty="0">
                <a:solidFill>
                  <a:srgbClr val="009ED6"/>
                </a:solidFill>
              </a:rPr>
              <a:t>—</a:t>
            </a:r>
            <a:r>
              <a:rPr lang="en-US" altLang="zh-CN" sz="1800" dirty="0">
                <a:solidFill>
                  <a:srgbClr val="009ED6"/>
                </a:solidFill>
              </a:rPr>
              <a:t>01</a:t>
            </a:r>
            <a:r>
              <a:rPr lang="zh-CN" altLang="zh-CN" sz="1800" dirty="0">
                <a:solidFill>
                  <a:srgbClr val="009ED6"/>
                </a:solidFill>
              </a:rPr>
              <a:t>）</a:t>
            </a:r>
            <a:r>
              <a:rPr lang="zh-CN" altLang="zh-CN" sz="1800" dirty="0"/>
              <a:t>，不定义该属性时，由元素的内容给定日期</a:t>
            </a:r>
            <a:r>
              <a:rPr lang="en-US" altLang="zh-CN" sz="1800" dirty="0"/>
              <a:t> / </a:t>
            </a:r>
            <a:r>
              <a:rPr lang="zh-CN" altLang="zh-CN" sz="1800" dirty="0"/>
              <a:t>时间。</a:t>
            </a:r>
            <a:endParaRPr lang="zh-CN" altLang="zh-CN" sz="1800" dirty="0"/>
          </a:p>
          <a:p>
            <a:pPr marL="742950" indent="-285750"/>
            <a:r>
              <a:rPr lang="en-US" altLang="zh-CN" sz="1800" dirty="0" err="1"/>
              <a:t>pubdate</a:t>
            </a:r>
            <a:r>
              <a:rPr lang="zh-CN" altLang="zh-CN" sz="1800" dirty="0"/>
              <a:t>：用于定义</a:t>
            </a:r>
            <a:r>
              <a:rPr lang="en-US" altLang="zh-CN" sz="1800" dirty="0"/>
              <a:t>time</a:t>
            </a:r>
            <a:r>
              <a:rPr lang="zh-CN" altLang="zh-CN" sz="1800" dirty="0"/>
              <a:t>元素中的日期</a:t>
            </a:r>
            <a:r>
              <a:rPr lang="en-US" altLang="zh-CN" sz="1800" dirty="0"/>
              <a:t>/</a:t>
            </a:r>
            <a:r>
              <a:rPr lang="zh-CN" altLang="zh-CN" sz="1800" dirty="0"/>
              <a:t>时间是</a:t>
            </a:r>
            <a:r>
              <a:rPr lang="zh-CN" altLang="zh-CN" sz="1800" dirty="0">
                <a:solidFill>
                  <a:srgbClr val="009ED6"/>
                </a:solidFill>
              </a:rPr>
              <a:t>文档（或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>
                <a:solidFill>
                  <a:srgbClr val="009ED6"/>
                </a:solidFill>
              </a:rPr>
              <a:t>元素）的发布日期</a:t>
            </a:r>
            <a:r>
              <a:rPr lang="zh-CN" altLang="zh-CN" sz="1800" dirty="0"/>
              <a:t>。取值一般为“</a:t>
            </a:r>
            <a:r>
              <a:rPr lang="en-US" altLang="zh-CN" sz="1800" dirty="0" err="1"/>
              <a:t>pubdate</a:t>
            </a:r>
            <a:r>
              <a:rPr lang="zh-CN" altLang="zh-CN" sz="1800" dirty="0"/>
              <a:t>”。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time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time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2670175"/>
            <a:ext cx="3834765" cy="210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10" y="2734945"/>
            <a:ext cx="4480560" cy="2644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mark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的主要功能是在文本中高亮显示某些</a:t>
            </a:r>
            <a:r>
              <a:rPr lang="zh-CN" altLang="zh-CN" sz="1800" dirty="0">
                <a:solidFill>
                  <a:srgbClr val="009ED6"/>
                </a:solidFill>
              </a:rPr>
              <a:t>字符</a:t>
            </a:r>
            <a:r>
              <a:rPr lang="zh-CN" altLang="zh-CN" sz="1800" dirty="0"/>
              <a:t>，以引起用户注意</a:t>
            </a:r>
            <a:r>
              <a:rPr lang="zh-CN" altLang="zh-CN" sz="1800" dirty="0" smtClean="0"/>
              <a:t>。该元素</a:t>
            </a:r>
            <a:r>
              <a:rPr lang="zh-CN" altLang="zh-CN" sz="1800" dirty="0"/>
              <a:t>的用法与</a:t>
            </a:r>
            <a:r>
              <a:rPr lang="en-US" altLang="zh-CN" sz="1800" dirty="0" err="1"/>
              <a:t>em</a:t>
            </a:r>
            <a:r>
              <a:rPr lang="zh-CN" altLang="zh-CN" sz="1800" dirty="0"/>
              <a:t>和</a:t>
            </a:r>
            <a:r>
              <a:rPr lang="en-US" altLang="zh-CN" sz="1800" dirty="0"/>
              <a:t>strong</a:t>
            </a:r>
            <a:r>
              <a:rPr lang="zh-CN" altLang="zh-CN" sz="1800" dirty="0"/>
              <a:t>有相似之处，但是使用</a:t>
            </a:r>
            <a:r>
              <a:rPr lang="en-US" altLang="zh-CN" sz="1800" dirty="0"/>
              <a:t>mark</a:t>
            </a:r>
            <a:r>
              <a:rPr lang="zh-CN" altLang="zh-CN" sz="1800" dirty="0"/>
              <a:t>元素在突出显示样式时更随意灵活。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mark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mark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2896870"/>
            <a:ext cx="3680460" cy="1882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317115"/>
            <a:ext cx="5082540" cy="2880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97350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cite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可以创建一个</a:t>
            </a:r>
            <a:r>
              <a:rPr lang="zh-CN" altLang="zh-CN" sz="1800" dirty="0">
                <a:solidFill>
                  <a:srgbClr val="009ED6"/>
                </a:solidFill>
              </a:rPr>
              <a:t>引用标记</a:t>
            </a:r>
            <a:r>
              <a:rPr lang="zh-CN" altLang="zh-CN" sz="1800" dirty="0"/>
              <a:t>，用于对文档参考文献的引用说明，一旦在文档中使用了该标记，被标记的文档内容将以</a:t>
            </a:r>
            <a:r>
              <a:rPr lang="zh-CN" altLang="zh-CN" sz="1800" dirty="0">
                <a:solidFill>
                  <a:srgbClr val="009ED6"/>
                </a:solidFill>
              </a:rPr>
              <a:t>斜体</a:t>
            </a:r>
            <a:r>
              <a:rPr lang="zh-CN" altLang="zh-CN" sz="1800" dirty="0"/>
              <a:t>的样式展示在页面中，以区别于段落中的其他字符。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cite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cite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5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2155" y="1846580"/>
            <a:ext cx="4411980" cy="1337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5" y="3299460"/>
            <a:ext cx="4411980" cy="29343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全局属性</a:t>
            </a:r>
            <a:endParaRPr lang="zh-CN" altLang="en-US" sz="2400" dirty="0"/>
          </a:p>
        </p:txBody>
      </p:sp>
      <p:grpSp>
        <p:nvGrpSpPr>
          <p:cNvPr id="7" name="组合 1"/>
          <p:cNvGrpSpPr/>
          <p:nvPr/>
        </p:nvGrpSpPr>
        <p:grpSpPr bwMode="auto">
          <a:xfrm>
            <a:off x="4604069" y="1704749"/>
            <a:ext cx="3173840" cy="498464"/>
            <a:chOff x="1710670" y="1263647"/>
            <a:chExt cx="4037088" cy="600544"/>
          </a:xfrm>
        </p:grpSpPr>
        <p:grpSp>
          <p:nvGrpSpPr>
            <p:cNvPr id="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293836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/>
          <p:nvPr/>
        </p:nvGrpSpPr>
        <p:grpSpPr bwMode="auto">
          <a:xfrm>
            <a:off x="4629469" y="2899623"/>
            <a:ext cx="2641664" cy="498464"/>
            <a:chOff x="1710670" y="1263647"/>
            <a:chExt cx="3360166" cy="600544"/>
          </a:xfrm>
        </p:grpSpPr>
        <p:grpSp>
          <p:nvGrpSpPr>
            <p:cNvPr id="18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26144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9ED6"/>
                </a:solidFill>
              </a:rPr>
              <a:t>draggable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913824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hidden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r>
              <a:rPr lang="en-US" altLang="zh-CN" sz="2400" b="1" dirty="0">
                <a:solidFill>
                  <a:srgbClr val="009ED6"/>
                </a:solidFill>
              </a:rPr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34" name="组合 1"/>
          <p:cNvGrpSpPr/>
          <p:nvPr/>
        </p:nvGrpSpPr>
        <p:grpSpPr bwMode="auto">
          <a:xfrm>
            <a:off x="4660083" y="4080962"/>
            <a:ext cx="3977438" cy="498464"/>
            <a:chOff x="1710670" y="1263647"/>
            <a:chExt cx="5059255" cy="600544"/>
          </a:xfrm>
        </p:grpSpPr>
        <p:grpSp>
          <p:nvGrpSpPr>
            <p:cNvPr id="35" name="组合 29"/>
            <p:cNvGrpSpPr/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7" name="组合 31"/>
              <p:cNvGrpSpPr/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8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779418" y="1761189"/>
              <a:ext cx="399050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2" name="矩形 31"/>
          <p:cNvSpPr/>
          <p:nvPr/>
        </p:nvSpPr>
        <p:spPr>
          <a:xfrm>
            <a:off x="5561038" y="4054771"/>
            <a:ext cx="307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9ED6"/>
                </a:solidFill>
              </a:rPr>
              <a:t>contenteditable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无序列表</a:t>
            </a:r>
            <a:r>
              <a:rPr lang="zh-CN" altLang="zh-CN" sz="1800" dirty="0"/>
              <a:t>是网页中最常用的列表，之所以称为“</a:t>
            </a:r>
            <a:r>
              <a:rPr lang="zh-CN" altLang="zh-CN" sz="1800" dirty="0">
                <a:solidFill>
                  <a:srgbClr val="009ED6"/>
                </a:solidFill>
              </a:rPr>
              <a:t>无序列表</a:t>
            </a:r>
            <a:r>
              <a:rPr lang="zh-CN" altLang="zh-CN" sz="1800" dirty="0"/>
              <a:t>”，是因为其各个列表项之间没有</a:t>
            </a:r>
            <a:r>
              <a:rPr lang="zh-CN" altLang="zh-CN" sz="1800" dirty="0">
                <a:solidFill>
                  <a:srgbClr val="009ED6"/>
                </a:solidFill>
              </a:rPr>
              <a:t>顺序级别</a:t>
            </a:r>
            <a:r>
              <a:rPr lang="zh-CN" altLang="zh-CN" sz="1800" dirty="0"/>
              <a:t>之分，通常是</a:t>
            </a:r>
            <a:r>
              <a:rPr lang="zh-CN" altLang="zh-CN" sz="1800" dirty="0">
                <a:solidFill>
                  <a:srgbClr val="009ED6"/>
                </a:solidFill>
              </a:rPr>
              <a:t>并列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。定义</a:t>
            </a:r>
            <a:r>
              <a:rPr lang="zh-CN" altLang="zh-CN" sz="1800" dirty="0"/>
              <a:t>无序列表的基本语法格式如下：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ul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3354267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1&lt;/li&gt;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2&lt;/li&gt;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3&lt;/li&gt;</a:t>
            </a:r>
            <a:endParaRPr lang="zh-CN" altLang="zh-CN" dirty="0"/>
          </a:p>
          <a:p>
            <a:r>
              <a:rPr lang="en-US" altLang="zh-CN" dirty="0"/>
              <a:t>......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draggable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用来定义元素是否可以</a:t>
            </a:r>
            <a:r>
              <a:rPr lang="zh-CN" altLang="zh-CN" sz="1800" dirty="0">
                <a:solidFill>
                  <a:srgbClr val="009ED6"/>
                </a:solidFill>
              </a:rPr>
              <a:t>拖动</a:t>
            </a:r>
            <a:r>
              <a:rPr lang="zh-CN" altLang="zh-CN" sz="1800" dirty="0"/>
              <a:t>，该属性有两个值：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，默认为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，当值为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时表示元素选中之后可以进行拖动操作，否则不能拖动。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draggable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draggable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8065" y="2008505"/>
            <a:ext cx="3820160" cy="239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4599940"/>
            <a:ext cx="6878955" cy="10013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中，大多数元素都支持</a:t>
            </a:r>
            <a:r>
              <a:rPr lang="en-US" altLang="zh-CN" sz="1800" dirty="0">
                <a:solidFill>
                  <a:srgbClr val="009ED6"/>
                </a:solidFill>
              </a:rPr>
              <a:t>hidden</a:t>
            </a:r>
            <a:r>
              <a:rPr lang="zh-CN" altLang="zh-CN" sz="1800" dirty="0"/>
              <a:t>属性，该属性有两个属性值：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。当</a:t>
            </a:r>
            <a:r>
              <a:rPr lang="en-US" altLang="zh-CN" sz="1800" dirty="0"/>
              <a:t>hidden</a:t>
            </a:r>
            <a:r>
              <a:rPr lang="zh-CN" altLang="zh-CN" sz="1800" dirty="0"/>
              <a:t>属性取值为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/>
              <a:t>时，元素将会被</a:t>
            </a:r>
            <a:r>
              <a:rPr lang="zh-CN" altLang="zh-CN" sz="1800" dirty="0">
                <a:solidFill>
                  <a:srgbClr val="009ED6"/>
                </a:solidFill>
              </a:rPr>
              <a:t>隐藏</a:t>
            </a:r>
            <a:r>
              <a:rPr lang="zh-CN" altLang="zh-CN" sz="1800" dirty="0"/>
              <a:t>，反之则会显示。元素中的内容是通过浏览器创建的，页面装载后允许使用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脚本将该属性取消，取消后该元素变为可见状态，同时元素中的内容也及时显示出来。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hidden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en-US" altLang="zh-CN" sz="1800" dirty="0" err="1">
                <a:solidFill>
                  <a:srgbClr val="009ED6"/>
                </a:solidFill>
              </a:rPr>
              <a:t>contenteditable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规定是否可编辑元素的内容，但是前提是该元素必须可以获得鼠标焦点并且其内容不是只读的</a:t>
            </a:r>
            <a:r>
              <a:rPr lang="zh-CN" altLang="zh-CN" sz="1800" dirty="0" smtClean="0"/>
              <a:t>。该</a:t>
            </a:r>
            <a:r>
              <a:rPr lang="zh-CN" altLang="zh-CN" sz="1800" dirty="0"/>
              <a:t>属性有两个值，如果为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表示可编辑，为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>
                <a:solidFill>
                  <a:srgbClr val="009ED6"/>
                </a:solidFill>
              </a:rPr>
              <a:t>表示不可编辑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contenteditable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contenteditable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110" y="2010410"/>
            <a:ext cx="5097780" cy="1455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4214495"/>
            <a:ext cx="6339840" cy="1104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制作电影影评网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本章前面讲解了</a:t>
            </a:r>
            <a:r>
              <a:rPr lang="en-US" altLang="zh-CN" sz="1800" dirty="0"/>
              <a:t>HTML5</a:t>
            </a:r>
            <a:r>
              <a:rPr lang="zh-CN" altLang="zh-CN" sz="1800" dirty="0"/>
              <a:t>新增的</a:t>
            </a:r>
            <a:r>
              <a:rPr lang="zh-CN" altLang="zh-CN" sz="1800" dirty="0">
                <a:solidFill>
                  <a:srgbClr val="009ED6"/>
                </a:solidFill>
              </a:rPr>
              <a:t>结构元素、分组元素、页面交互元素、文本层次语义元素</a:t>
            </a:r>
            <a:r>
              <a:rPr lang="zh-CN" altLang="zh-CN" sz="1800" dirty="0"/>
              <a:t>以及常用的</a:t>
            </a:r>
            <a:r>
              <a:rPr lang="zh-CN" altLang="zh-CN" sz="1800" dirty="0">
                <a:solidFill>
                  <a:srgbClr val="009ED6"/>
                </a:solidFill>
              </a:rPr>
              <a:t>标准属性</a:t>
            </a:r>
            <a:r>
              <a:rPr lang="zh-CN" altLang="zh-CN" sz="1800" dirty="0"/>
              <a:t>等内容。本节将结合前面所学知识点制作一个 “</a:t>
            </a:r>
            <a:r>
              <a:rPr lang="zh-CN" altLang="zh-CN" sz="1800" dirty="0">
                <a:solidFill>
                  <a:srgbClr val="009ED6"/>
                </a:solidFill>
              </a:rPr>
              <a:t>电影影评网</a:t>
            </a:r>
            <a:r>
              <a:rPr lang="zh-CN" altLang="zh-CN" sz="1800" dirty="0"/>
              <a:t>”，默认效果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4100513"/>
            <a:ext cx="4893670" cy="245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2.7 </a:t>
            </a:r>
            <a:r>
              <a:rPr lang="zh-CN" altLang="en-US" sz="2400" dirty="0"/>
              <a:t>制作电影影评网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/>
              <a:t>当点击“动作电影”时，会显示动作电影的下拉菜单，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示；再次点击，将下拉菜单收缩。</a:t>
            </a:r>
            <a:endParaRPr lang="en-US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61799"/>
            <a:ext cx="7072554" cy="329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2.7 </a:t>
            </a:r>
            <a:r>
              <a:rPr lang="zh-CN" altLang="en-US" sz="2400" dirty="0"/>
              <a:t>制作电影影评网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/>
              <a:t>同样，点击“科幻电影”时，会显示科幻电影的下拉菜单，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示；再次点击，将下拉菜单收缩。</a:t>
            </a:r>
            <a:endParaRPr lang="en-US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9" y="2366902"/>
            <a:ext cx="7493711" cy="166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2.7 </a:t>
            </a:r>
            <a:r>
              <a:rPr lang="zh-CN" altLang="en-US" sz="2400" dirty="0" smtClean="0">
                <a:sym typeface="宋体" panose="02010600030101010101" pitchFamily="2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>
            <a:fillRect/>
          </a:stretch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83029" y="-397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97870" y="217883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本章</a:t>
            </a:r>
            <a:r>
              <a:rPr lang="zh-CN" altLang="zh-CN" dirty="0"/>
              <a:t>从</a:t>
            </a:r>
            <a:r>
              <a:rPr lang="zh-CN" altLang="zh-CN" dirty="0">
                <a:solidFill>
                  <a:srgbClr val="009ED6"/>
                </a:solidFill>
              </a:rPr>
              <a:t>页面结构元素</a:t>
            </a:r>
            <a:r>
              <a:rPr lang="zh-CN" altLang="zh-CN" dirty="0"/>
              <a:t>开始介绍，然后针对</a:t>
            </a:r>
            <a:r>
              <a:rPr lang="zh-CN" altLang="zh-CN" dirty="0">
                <a:solidFill>
                  <a:srgbClr val="009ED6"/>
                </a:solidFill>
              </a:rPr>
              <a:t>分组元素、页面交互元素、文本层次语义元素</a:t>
            </a:r>
            <a:r>
              <a:rPr lang="zh-CN" altLang="zh-CN" dirty="0"/>
              <a:t>等</a:t>
            </a:r>
            <a:r>
              <a:rPr lang="en-US" altLang="zh-CN" dirty="0"/>
              <a:t>HTML5</a:t>
            </a:r>
            <a:r>
              <a:rPr lang="zh-CN" altLang="zh-CN" dirty="0"/>
              <a:t>中的重要元素分别进行了讲解，而且针对每个元素设置实例。除了介绍</a:t>
            </a:r>
            <a:r>
              <a:rPr lang="en-US" altLang="zh-CN" dirty="0"/>
              <a:t>HTML5</a:t>
            </a:r>
            <a:r>
              <a:rPr lang="zh-CN" altLang="zh-CN" dirty="0"/>
              <a:t>中的相关元素外，本章还对</a:t>
            </a:r>
            <a:r>
              <a:rPr lang="en-US" altLang="zh-CN" dirty="0"/>
              <a:t>HTML5</a:t>
            </a:r>
            <a:r>
              <a:rPr lang="zh-CN" altLang="zh-CN" dirty="0"/>
              <a:t>中的</a:t>
            </a:r>
            <a:r>
              <a:rPr lang="zh-CN" altLang="zh-CN" dirty="0">
                <a:solidFill>
                  <a:srgbClr val="009ED6"/>
                </a:solidFill>
              </a:rPr>
              <a:t>全局属性</a:t>
            </a:r>
            <a:r>
              <a:rPr lang="zh-CN" altLang="zh-CN" dirty="0"/>
              <a:t>做了详细介绍。最后通过</a:t>
            </a:r>
            <a:r>
              <a:rPr lang="zh-CN" altLang="zh-CN" dirty="0">
                <a:solidFill>
                  <a:srgbClr val="009ED6"/>
                </a:solidFill>
              </a:rPr>
              <a:t>阶段案例</a:t>
            </a:r>
            <a:r>
              <a:rPr lang="zh-CN" altLang="zh-CN" dirty="0"/>
              <a:t>剖析</a:t>
            </a:r>
            <a:r>
              <a:rPr lang="en-US" altLang="zh-CN" dirty="0"/>
              <a:t>HTML5</a:t>
            </a:r>
            <a:r>
              <a:rPr lang="zh-CN" altLang="zh-CN" dirty="0"/>
              <a:t>元素的实际应用。</a:t>
            </a:r>
            <a:endParaRPr lang="zh-CN" altLang="zh-CN" dirty="0"/>
          </a:p>
          <a:p>
            <a:r>
              <a:rPr lang="en-US" altLang="zh-CN" dirty="0" smtClean="0"/>
              <a:t>       HTML5</a:t>
            </a:r>
            <a:r>
              <a:rPr lang="zh-CN" altLang="zh-CN" dirty="0"/>
              <a:t>中的相关元素还有很多，在后面的章节中将会做进一步介绍。希望通过本章的学习，读者能够加深对各元素的理解，为后面章节的学习打下扎实的基础。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ul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900" y="2778125"/>
            <a:ext cx="3528060" cy="1737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30" y="2778125"/>
            <a:ext cx="3124200" cy="1714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有序列表</a:t>
            </a:r>
            <a:r>
              <a:rPr lang="zh-CN" altLang="zh-CN" sz="1800" dirty="0"/>
              <a:t>即为</a:t>
            </a:r>
            <a:r>
              <a:rPr lang="zh-CN" altLang="zh-CN" sz="1800" dirty="0">
                <a:solidFill>
                  <a:srgbClr val="009ED6"/>
                </a:solidFill>
              </a:rPr>
              <a:t>有排列顺序</a:t>
            </a:r>
            <a:r>
              <a:rPr lang="zh-CN" altLang="zh-CN" sz="1800" dirty="0"/>
              <a:t>的列表，其各个列表项按照一定的顺序排列，例如网页中常见的歌曲排行榜、游戏排行榜等都可以通过有序列表来定义。定义有序列表的基本语法格式如下：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ol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3354267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1&lt;/li&gt;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2&lt;/li&gt;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3&lt;/li&gt;</a:t>
            </a:r>
            <a:endParaRPr lang="zh-CN" altLang="zh-CN" dirty="0"/>
          </a:p>
          <a:p>
            <a:r>
              <a:rPr lang="en-US" altLang="zh-CN" dirty="0"/>
              <a:t>......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endParaRPr lang="zh-CN" altLang="zh-CN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ol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3440" y="3133725"/>
            <a:ext cx="3154680" cy="1584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2838450"/>
            <a:ext cx="3992880" cy="19659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定义列表</a:t>
            </a:r>
            <a:r>
              <a:rPr lang="zh-CN" altLang="zh-CN" sz="1800" dirty="0"/>
              <a:t>常用于对</a:t>
            </a:r>
            <a:r>
              <a:rPr lang="zh-CN" altLang="zh-CN" sz="1800" dirty="0">
                <a:solidFill>
                  <a:srgbClr val="009ED6"/>
                </a:solidFill>
              </a:rPr>
              <a:t>术语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名词</a:t>
            </a:r>
            <a:r>
              <a:rPr lang="zh-CN" altLang="zh-CN" sz="1800" dirty="0"/>
              <a:t>进行解释和描述，与无序和有序列表不同，定义列表的列表项前</a:t>
            </a:r>
            <a:r>
              <a:rPr lang="zh-CN" altLang="zh-CN" sz="1800" dirty="0">
                <a:solidFill>
                  <a:srgbClr val="009ED6"/>
                </a:solidFill>
              </a:rPr>
              <a:t>没有任何项目符号</a:t>
            </a:r>
            <a:r>
              <a:rPr lang="zh-CN" altLang="zh-CN" sz="1800" dirty="0"/>
              <a:t>。其基本语法如下：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2968673"/>
            <a:ext cx="6637338" cy="286232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&lt;dl&gt;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</a:t>
            </a:r>
            <a:r>
              <a:rPr lang="zh-CN" altLang="zh-CN" dirty="0"/>
              <a:t>解释</a:t>
            </a:r>
            <a:r>
              <a:rPr lang="en-US" altLang="zh-CN" dirty="0"/>
              <a:t>1&lt;/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</a:t>
            </a:r>
            <a:r>
              <a:rPr lang="zh-CN" altLang="zh-CN" dirty="0"/>
              <a:t>解释</a:t>
            </a:r>
            <a:r>
              <a:rPr lang="en-US" altLang="zh-CN" dirty="0"/>
              <a:t>2&lt;/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</a:t>
            </a:r>
            <a:r>
              <a:rPr lang="zh-CN" altLang="zh-CN" dirty="0"/>
              <a:t>解释</a:t>
            </a:r>
            <a:r>
              <a:rPr lang="en-US" altLang="zh-CN" dirty="0"/>
              <a:t>1&lt;/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</a:t>
            </a:r>
            <a:r>
              <a:rPr lang="zh-CN" altLang="zh-CN" dirty="0"/>
              <a:t>解释</a:t>
            </a:r>
            <a:r>
              <a:rPr lang="en-US" altLang="zh-CN" dirty="0"/>
              <a:t>2&lt;/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&lt;/dl&gt;</a:t>
            </a:r>
            <a:endParaRPr lang="zh-CN" altLang="zh-CN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2949575"/>
            <a:ext cx="3162300" cy="1554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10" y="2774315"/>
            <a:ext cx="3741420" cy="1905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1 </a:t>
            </a:r>
            <a:r>
              <a:rPr lang="zh-CN" altLang="en-US" sz="2400" dirty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1800" dirty="0"/>
              <a:t>在网上购物商城中浏览商品时，经常会看到某一类商品被分为若干小类，这些小类通常还包含若干的子类。同样，在使用列表时，列表项中也有可能包含</a:t>
            </a:r>
            <a:r>
              <a:rPr lang="zh-CN" altLang="zh-CN" sz="1800" dirty="0">
                <a:solidFill>
                  <a:srgbClr val="009ED6"/>
                </a:solidFill>
              </a:rPr>
              <a:t>若干子列表项</a:t>
            </a:r>
            <a:r>
              <a:rPr lang="zh-CN" altLang="zh-CN" sz="1800" dirty="0"/>
              <a:t>，要想在列表项中定义子列表项就需要将列表进行</a:t>
            </a:r>
            <a:r>
              <a:rPr lang="zh-CN" altLang="zh-CN" sz="1800" dirty="0">
                <a:solidFill>
                  <a:srgbClr val="009ED6"/>
                </a:solidFill>
              </a:rPr>
              <a:t>嵌套</a:t>
            </a:r>
            <a:r>
              <a:rPr lang="zh-CN" altLang="zh-CN" sz="1800" dirty="0"/>
              <a:t>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、列表的嵌套应用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736,&quot;width&quot;:5556}"/>
</p:tagLst>
</file>

<file path=ppt/tags/tag2.xml><?xml version="1.0" encoding="utf-8"?>
<p:tagLst xmlns:p="http://schemas.openxmlformats.org/presentationml/2006/main">
  <p:tag name="KSO_WM_UNIT_PLACING_PICTURE_USER_VIEWPORT" val="{&quot;height&quot;:3024,&quot;width&quot;:4092}"/>
</p:tagLst>
</file>

<file path=ppt/tags/tag3.xml><?xml version="1.0" encoding="utf-8"?>
<p:tagLst xmlns:p="http://schemas.openxmlformats.org/presentationml/2006/main">
  <p:tag name="KSO_WM_UNIT_TABLE_BEAUTIFY" val="smartTable{ed1e43f9-51bf-467e-920f-83148183a04d}"/>
</p:tagLst>
</file>

<file path=ppt/tags/tag4.xml><?xml version="1.0" encoding="utf-8"?>
<p:tagLst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5.xml><?xml version="1.0" encoding="utf-8"?>
<p:tagLst xmlns:p="http://schemas.openxmlformats.org/presentationml/2006/main">
  <p:tag name="ISPRING_RESOURCE_PATHS_HASH_PRESENTER" val="f9f64a5ab01d1e88406c1b270c7202abfbcb73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演示</Application>
  <PresentationFormat>全屏显示(4:3)</PresentationFormat>
  <Paragraphs>337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Cambria Math</vt:lpstr>
      <vt:lpstr>汉仪综艺体简</vt:lpstr>
      <vt:lpstr>Arial Unicode MS</vt:lpstr>
      <vt:lpstr>Times New Roman</vt:lpstr>
      <vt:lpstr>默认设计模板</vt:lpstr>
      <vt:lpstr>      HTML5页面元素及属性</vt:lpstr>
      <vt:lpstr>2.1 列表元素</vt:lpstr>
      <vt:lpstr>2.1 知识点讲解</vt:lpstr>
      <vt:lpstr>2.1 知识点讲解</vt:lpstr>
      <vt:lpstr>2.1 知识点讲解</vt:lpstr>
      <vt:lpstr>2.1 知识点讲解</vt:lpstr>
      <vt:lpstr>2.1 知识点讲解</vt:lpstr>
      <vt:lpstr>2.1 知识点讲解</vt:lpstr>
      <vt:lpstr>2.1 知识点讲解</vt:lpstr>
      <vt:lpstr>2.1 知识点讲解</vt:lpstr>
      <vt:lpstr>2.3 分组元素</vt:lpstr>
      <vt:lpstr>2.3 知识点讲解</vt:lpstr>
      <vt:lpstr>2.3 知识点讲解</vt:lpstr>
      <vt:lpstr>2.3 知识点讲解</vt:lpstr>
      <vt:lpstr>2.4 页面交互元素</vt:lpstr>
      <vt:lpstr>2.4 知识点讲解</vt:lpstr>
      <vt:lpstr>2.4 知识点讲解</vt:lpstr>
      <vt:lpstr>2.4 知识点讲解</vt:lpstr>
      <vt:lpstr>2.4 知识点讲解</vt:lpstr>
      <vt:lpstr>2.4 知识点讲解</vt:lpstr>
      <vt:lpstr>2.4 知识点讲解</vt:lpstr>
      <vt:lpstr>2.5 文本层次语义元素</vt:lpstr>
      <vt:lpstr>2.5 知识点讲解</vt:lpstr>
      <vt:lpstr>2.5 知识点讲解</vt:lpstr>
      <vt:lpstr>2.5 知识点讲解</vt:lpstr>
      <vt:lpstr>2.5 知识点讲解</vt:lpstr>
      <vt:lpstr>2.5 知识点讲解</vt:lpstr>
      <vt:lpstr>2.5 知识点讲解</vt:lpstr>
      <vt:lpstr>2.6 全局属性</vt:lpstr>
      <vt:lpstr>2.6 知识点讲解</vt:lpstr>
      <vt:lpstr>2.6 知识点讲解</vt:lpstr>
      <vt:lpstr>2.6 知识点讲解</vt:lpstr>
      <vt:lpstr>2.6 知识点讲解</vt:lpstr>
      <vt:lpstr>2.6 知识点讲解</vt:lpstr>
      <vt:lpstr>2.7 制作电影影评网</vt:lpstr>
      <vt:lpstr>2.7 制作电影影评网</vt:lpstr>
      <vt:lpstr>2.7 制作电影影评网</vt:lpstr>
      <vt:lpstr>2.7 案例实现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Gym</cp:lastModifiedBy>
  <cp:revision>420</cp:revision>
  <dcterms:created xsi:type="dcterms:W3CDTF">2013-01-25T01:44:00Z</dcterms:created>
  <dcterms:modified xsi:type="dcterms:W3CDTF">2021-03-09T07:55:29Z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