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1D1B1E"/>
    <a:srgbClr val="020003"/>
    <a:srgbClr val="DD1D2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0" d="100"/>
          <a:sy n="80" d="100"/>
        </p:scale>
        <p:origin x="40" y="11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6F45-838D-4BF8-AD3D-59F5E069E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8B002B4-D7B3-411D-B3F7-9C14D8B15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A30148F-1CFC-489B-A4E0-CE3B216FA0A3}"/>
              </a:ext>
            </a:extLst>
          </p:cNvPr>
          <p:cNvSpPr>
            <a:spLocks noGrp="1"/>
          </p:cNvSpPr>
          <p:nvPr>
            <p:ph type="dt" sz="half" idx="10"/>
          </p:nvPr>
        </p:nvSpPr>
        <p:spPr/>
        <p:txBody>
          <a:bodyPr/>
          <a:lstStyle/>
          <a:p>
            <a:fld id="{53AE2D45-FB3F-4A2E-A073-63B64C927BB4}" type="datetimeFigureOut">
              <a:rPr lang="en-GB" smtClean="0"/>
              <a:t>23/08/2023</a:t>
            </a:fld>
            <a:endParaRPr lang="en-GB"/>
          </a:p>
        </p:txBody>
      </p:sp>
      <p:sp>
        <p:nvSpPr>
          <p:cNvPr id="5" name="Footer Placeholder 4">
            <a:extLst>
              <a:ext uri="{FF2B5EF4-FFF2-40B4-BE49-F238E27FC236}">
                <a16:creationId xmlns:a16="http://schemas.microsoft.com/office/drawing/2014/main" id="{2EA82F34-9D87-4845-8E9A-4D412A4D0E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6D5578-BD31-4EC1-B269-F9BE6D649E08}"/>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73014110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25EE9B-26C3-4D7C-A3B3-A9CAC5095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5ECFBAD8-18CD-40C2-A49C-0BDC1D6A44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12E07EAC-3EB0-427E-B3D4-1DD1B979A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hellMedium" panose="00000600000000000000" pitchFamily="2" charset="0"/>
              </a:defRPr>
            </a:lvl1pPr>
          </a:lstStyle>
          <a:p>
            <a:fld id="{53AE2D45-FB3F-4A2E-A073-63B64C927BB4}" type="datetimeFigureOut">
              <a:rPr lang="en-GB" smtClean="0"/>
              <a:pPr/>
              <a:t>23/08/2023</a:t>
            </a:fld>
            <a:endParaRPr lang="en-GB" dirty="0"/>
          </a:p>
        </p:txBody>
      </p:sp>
      <p:sp>
        <p:nvSpPr>
          <p:cNvPr id="5" name="Footer Placeholder 4">
            <a:extLst>
              <a:ext uri="{FF2B5EF4-FFF2-40B4-BE49-F238E27FC236}">
                <a16:creationId xmlns:a16="http://schemas.microsoft.com/office/drawing/2014/main" id="{B7A4CC11-7305-4295-93A6-3D1D92BA32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hellMedium" panose="00000600000000000000" pitchFamily="2" charset="0"/>
              </a:defRPr>
            </a:lvl1pPr>
          </a:lstStyle>
          <a:p>
            <a:endParaRPr lang="en-GB" dirty="0"/>
          </a:p>
        </p:txBody>
      </p:sp>
      <p:sp>
        <p:nvSpPr>
          <p:cNvPr id="6" name="Slide Number Placeholder 5">
            <a:extLst>
              <a:ext uri="{FF2B5EF4-FFF2-40B4-BE49-F238E27FC236}">
                <a16:creationId xmlns:a16="http://schemas.microsoft.com/office/drawing/2014/main" id="{DC05057C-78E7-4AE0-B592-11918E9FAF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hellMedium" panose="00000600000000000000" pitchFamily="2" charset="0"/>
              </a:defRPr>
            </a:lvl1pPr>
          </a:lstStyle>
          <a:p>
            <a:fld id="{F8E36CC5-0BE0-4CA0-BEAA-5849978C3C24}" type="slidenum">
              <a:rPr lang="en-GB" smtClean="0"/>
              <a:pPr/>
              <a:t>‹#›</a:t>
            </a:fld>
            <a:endParaRPr lang="en-GB" dirty="0"/>
          </a:p>
        </p:txBody>
      </p:sp>
    </p:spTree>
    <p:extLst>
      <p:ext uri="{BB962C8B-B14F-4D97-AF65-F5344CB8AC3E}">
        <p14:creationId xmlns:p14="http://schemas.microsoft.com/office/powerpoint/2010/main" val="467275514"/>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ShellBold" panose="000008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hellMedium" panose="000006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hellMedium" panose="000006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hellMedium" panose="000006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hellMedium" panose="000006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hellMedium" panose="000006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4658" r="30858"/>
          <a:stretch/>
        </p:blipFill>
        <p:spPr>
          <a:xfrm>
            <a:off x="4895514" y="-3771"/>
            <a:ext cx="7352146" cy="6857276"/>
          </a:xfrm>
          <a:prstGeom prst="rect">
            <a:avLst/>
          </a:prstGeom>
        </p:spPr>
      </p:pic>
      <p:sp>
        <p:nvSpPr>
          <p:cNvPr id="6" name="Title 3" descr="&lt;TITLE&gt;{65.76378,407.8534,315.2126,171.2992}">
            <a:extLst>
              <a:ext uri="{FF2B5EF4-FFF2-40B4-BE49-F238E27FC236}">
                <a16:creationId xmlns:a16="http://schemas.microsoft.com/office/drawing/2014/main" id="{68822B38-7EFE-4BC4-8804-6CA2F02BCE98}"/>
              </a:ext>
            </a:extLst>
          </p:cNvPr>
          <p:cNvSpPr txBox="1">
            <a:spLocks/>
          </p:cNvSpPr>
          <p:nvPr/>
        </p:nvSpPr>
        <p:spPr>
          <a:xfrm>
            <a:off x="1101129" y="5750907"/>
            <a:ext cx="3636660" cy="507831"/>
          </a:xfrm>
          <a:prstGeom prst="rect">
            <a:avLst/>
          </a:prstGeom>
        </p:spPr>
        <p:txBody>
          <a:bodyPr wrap="square" lIns="0">
            <a:spAutoFit/>
          </a:bodyPr>
          <a:lst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pPr>
              <a:lnSpc>
                <a:spcPct val="90000"/>
              </a:lnSpc>
            </a:pPr>
            <a:r>
              <a:rPr lang="en-GB" sz="3000" dirty="0">
                <a:solidFill>
                  <a:srgbClr val="404040"/>
                </a:solidFill>
                <a:latin typeface="ShellMedium" panose="00000600000000000000" pitchFamily="2" charset="0"/>
                <a:ea typeface="Futura Light" charset="0"/>
                <a:cs typeface="Futura Light" charset="0"/>
              </a:rPr>
              <a:t>Utkarsh Dwivedi</a:t>
            </a:r>
          </a:p>
        </p:txBody>
      </p:sp>
      <p:pic>
        <p:nvPicPr>
          <p:cNvPr id="4" name="Picture 3">
            <a:extLst>
              <a:ext uri="{FF2B5EF4-FFF2-40B4-BE49-F238E27FC236}">
                <a16:creationId xmlns:a16="http://schemas.microsoft.com/office/drawing/2014/main" id="{39F45C3C-ADF9-47FF-A289-27B85AE6C0B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3771"/>
            <a:ext cx="1775421" cy="1775421"/>
          </a:xfrm>
          <a:prstGeom prst="rect">
            <a:avLst/>
          </a:prstGeom>
          <a:solidFill>
            <a:schemeClr val="bg1"/>
          </a:solidFill>
        </p:spPr>
      </p:pic>
      <p:sp>
        <p:nvSpPr>
          <p:cNvPr id="7" name="Title 7">
            <a:extLst>
              <a:ext uri="{FF2B5EF4-FFF2-40B4-BE49-F238E27FC236}">
                <a16:creationId xmlns:a16="http://schemas.microsoft.com/office/drawing/2014/main" id="{57D43724-F00D-4E72-9E97-9A32880359C0}"/>
              </a:ext>
            </a:extLst>
          </p:cNvPr>
          <p:cNvSpPr txBox="1">
            <a:spLocks/>
          </p:cNvSpPr>
          <p:nvPr/>
        </p:nvSpPr>
        <p:spPr>
          <a:xfrm>
            <a:off x="1101129" y="1929490"/>
            <a:ext cx="3892704" cy="1086190"/>
          </a:xfrm>
          <a:prstGeom prst="rect">
            <a:avLst/>
          </a:prstGeom>
        </p:spPr>
        <p:txBody>
          <a:bodyPr lIns="0"/>
          <a:lst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r>
              <a:rPr lang="en-GB" sz="4400" dirty="0">
                <a:solidFill>
                  <a:srgbClr val="DD1D21"/>
                </a:solidFill>
                <a:latin typeface="ShellHeavy" panose="00000700000000000000" pitchFamily="2" charset="0"/>
              </a:rPr>
              <a:t>Journey PPT</a:t>
            </a:r>
            <a:endParaRPr lang="en-GB" sz="4400" dirty="0">
              <a:solidFill>
                <a:srgbClr val="404040"/>
              </a:solidFill>
              <a:latin typeface="ShellHeavy" panose="00000700000000000000" pitchFamily="2" charset="0"/>
            </a:endParaRPr>
          </a:p>
        </p:txBody>
      </p:sp>
      <p:sp>
        <p:nvSpPr>
          <p:cNvPr id="11" name="TextBox 10">
            <a:extLst>
              <a:ext uri="{FF2B5EF4-FFF2-40B4-BE49-F238E27FC236}">
                <a16:creationId xmlns:a16="http://schemas.microsoft.com/office/drawing/2014/main" id="{E776F82F-634D-4529-9BE9-0141ABA14B60}"/>
              </a:ext>
            </a:extLst>
          </p:cNvPr>
          <p:cNvSpPr txBox="1"/>
          <p:nvPr/>
        </p:nvSpPr>
        <p:spPr bwMode="auto">
          <a:xfrm>
            <a:off x="1101129" y="3518073"/>
            <a:ext cx="3933121" cy="583942"/>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1219170">
              <a:lnSpc>
                <a:spcPts val="2400"/>
              </a:lnSpc>
            </a:pPr>
            <a:r>
              <a:rPr lang="en-GB" sz="1500" dirty="0">
                <a:solidFill>
                  <a:srgbClr val="404040"/>
                </a:solidFill>
                <a:latin typeface="ShellMedium" panose="00000600000000000000" pitchFamily="2" charset="0"/>
              </a:rPr>
              <a:t>Foundational Training – Week 1</a:t>
            </a:r>
          </a:p>
          <a:p>
            <a:pPr defTabSz="1219170">
              <a:lnSpc>
                <a:spcPts val="2400"/>
              </a:lnSpc>
            </a:pPr>
            <a:r>
              <a:rPr lang="en-GB" sz="1500" dirty="0">
                <a:solidFill>
                  <a:srgbClr val="404040"/>
                </a:solidFill>
                <a:latin typeface="ShellMedium" panose="00000600000000000000" pitchFamily="2" charset="0"/>
              </a:rPr>
              <a:t>          (18</a:t>
            </a:r>
            <a:r>
              <a:rPr lang="en-GB" sz="1500" baseline="30000" dirty="0">
                <a:solidFill>
                  <a:srgbClr val="404040"/>
                </a:solidFill>
                <a:latin typeface="ShellMedium" panose="00000600000000000000" pitchFamily="2" charset="0"/>
              </a:rPr>
              <a:t>th</a:t>
            </a:r>
            <a:r>
              <a:rPr lang="en-GB" sz="1500" dirty="0">
                <a:solidFill>
                  <a:srgbClr val="404040"/>
                </a:solidFill>
                <a:latin typeface="ShellMedium" panose="00000600000000000000" pitchFamily="2" charset="0"/>
              </a:rPr>
              <a:t> Aug 2023)</a:t>
            </a:r>
            <a:endParaRPr lang="en-GB" sz="1500" dirty="0">
              <a:solidFill>
                <a:srgbClr val="DD1D21"/>
              </a:solidFill>
              <a:latin typeface="ShellMedium" panose="00000600000000000000" pitchFamily="2" charset="0"/>
            </a:endParaRPr>
          </a:p>
        </p:txBody>
      </p:sp>
    </p:spTree>
    <p:extLst>
      <p:ext uri="{BB962C8B-B14F-4D97-AF65-F5344CB8AC3E}">
        <p14:creationId xmlns:p14="http://schemas.microsoft.com/office/powerpoint/2010/main" val="212324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4658" r="30858"/>
          <a:stretch/>
        </p:blipFill>
        <p:spPr>
          <a:xfrm>
            <a:off x="4993833" y="0"/>
            <a:ext cx="7352146" cy="6857276"/>
          </a:xfrm>
          <a:prstGeom prst="rect">
            <a:avLst/>
          </a:prstGeom>
        </p:spPr>
      </p:pic>
      <p:pic>
        <p:nvPicPr>
          <p:cNvPr id="4" name="Picture 3">
            <a:extLst>
              <a:ext uri="{FF2B5EF4-FFF2-40B4-BE49-F238E27FC236}">
                <a16:creationId xmlns:a16="http://schemas.microsoft.com/office/drawing/2014/main" id="{39F45C3C-ADF9-47FF-A289-27B85AE6C0B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775421" cy="1775421"/>
          </a:xfrm>
          <a:prstGeom prst="rect">
            <a:avLst/>
          </a:prstGeom>
          <a:solidFill>
            <a:schemeClr val="bg1"/>
          </a:solidFill>
        </p:spPr>
      </p:pic>
      <p:sp>
        <p:nvSpPr>
          <p:cNvPr id="7" name="Title 7">
            <a:extLst>
              <a:ext uri="{FF2B5EF4-FFF2-40B4-BE49-F238E27FC236}">
                <a16:creationId xmlns:a16="http://schemas.microsoft.com/office/drawing/2014/main" id="{57D43724-F00D-4E72-9E97-9A32880359C0}"/>
              </a:ext>
            </a:extLst>
          </p:cNvPr>
          <p:cNvSpPr txBox="1">
            <a:spLocks/>
          </p:cNvSpPr>
          <p:nvPr/>
        </p:nvSpPr>
        <p:spPr>
          <a:xfrm>
            <a:off x="1101129" y="1929490"/>
            <a:ext cx="3892704" cy="1086190"/>
          </a:xfrm>
          <a:prstGeom prst="rect">
            <a:avLst/>
          </a:prstGeom>
        </p:spPr>
        <p:txBody>
          <a:bodyPr lIns="0"/>
          <a:lst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r>
              <a:rPr lang="en-GB" sz="4400" dirty="0">
                <a:solidFill>
                  <a:srgbClr val="DD1D21"/>
                </a:solidFill>
                <a:latin typeface="ShellHeavy" panose="00000700000000000000" pitchFamily="2" charset="0"/>
              </a:rPr>
              <a:t>Day - 1</a:t>
            </a:r>
            <a:endParaRPr lang="en-GB" sz="4400" dirty="0">
              <a:solidFill>
                <a:srgbClr val="404040"/>
              </a:solidFill>
              <a:latin typeface="ShellHeavy" panose="00000700000000000000" pitchFamily="2" charset="0"/>
            </a:endParaRPr>
          </a:p>
        </p:txBody>
      </p:sp>
      <p:sp>
        <p:nvSpPr>
          <p:cNvPr id="11" name="TextBox 10">
            <a:extLst>
              <a:ext uri="{FF2B5EF4-FFF2-40B4-BE49-F238E27FC236}">
                <a16:creationId xmlns:a16="http://schemas.microsoft.com/office/drawing/2014/main" id="{E776F82F-634D-4529-9BE9-0141ABA14B60}"/>
              </a:ext>
            </a:extLst>
          </p:cNvPr>
          <p:cNvSpPr txBox="1"/>
          <p:nvPr/>
        </p:nvSpPr>
        <p:spPr bwMode="auto">
          <a:xfrm>
            <a:off x="1080920" y="3034229"/>
            <a:ext cx="3933121" cy="119949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85750" indent="-285750" defTabSz="1219170">
              <a:lnSpc>
                <a:spcPts val="2400"/>
              </a:lnSpc>
              <a:buFont typeface="Wingdings" panose="05000000000000000000" pitchFamily="2" charset="2"/>
              <a:buChar char="q"/>
            </a:pPr>
            <a:r>
              <a:rPr lang="en-GB" dirty="0">
                <a:solidFill>
                  <a:srgbClr val="404040"/>
                </a:solidFill>
                <a:latin typeface="ShellMedium" panose="00000600000000000000" pitchFamily="2" charset="0"/>
              </a:rPr>
              <a:t>SDLC</a:t>
            </a:r>
          </a:p>
          <a:p>
            <a:pPr marL="285750" indent="-285750" defTabSz="1219170">
              <a:lnSpc>
                <a:spcPts val="2400"/>
              </a:lnSpc>
              <a:buFont typeface="Wingdings" panose="05000000000000000000" pitchFamily="2" charset="2"/>
              <a:buChar char="q"/>
            </a:pPr>
            <a:r>
              <a:rPr lang="en-GB" dirty="0">
                <a:solidFill>
                  <a:srgbClr val="404040"/>
                </a:solidFill>
                <a:latin typeface="ShellMedium" panose="00000600000000000000" pitchFamily="2" charset="0"/>
              </a:rPr>
              <a:t>SDLC models</a:t>
            </a:r>
          </a:p>
          <a:p>
            <a:pPr marL="285750" indent="-285750" defTabSz="1219170">
              <a:lnSpc>
                <a:spcPts val="2400"/>
              </a:lnSpc>
              <a:buFont typeface="Wingdings" panose="05000000000000000000" pitchFamily="2" charset="2"/>
              <a:buChar char="q"/>
            </a:pPr>
            <a:r>
              <a:rPr lang="en-GB" dirty="0">
                <a:solidFill>
                  <a:srgbClr val="404040"/>
                </a:solidFill>
                <a:latin typeface="ShellMedium" panose="00000600000000000000" pitchFamily="2" charset="0"/>
              </a:rPr>
              <a:t>Agile</a:t>
            </a:r>
          </a:p>
          <a:p>
            <a:pPr marL="285750" indent="-285750" defTabSz="1219170">
              <a:lnSpc>
                <a:spcPts val="2400"/>
              </a:lnSpc>
              <a:buFont typeface="Wingdings" panose="05000000000000000000" pitchFamily="2" charset="2"/>
              <a:buChar char="q"/>
            </a:pPr>
            <a:r>
              <a:rPr lang="en-GB" dirty="0">
                <a:solidFill>
                  <a:srgbClr val="404040"/>
                </a:solidFill>
                <a:latin typeface="ShellMedium" panose="00000600000000000000" pitchFamily="2" charset="0"/>
              </a:rPr>
              <a:t>Scrum</a:t>
            </a:r>
            <a:endParaRPr lang="en-GB" dirty="0">
              <a:solidFill>
                <a:srgbClr val="DD1D21"/>
              </a:solidFill>
              <a:latin typeface="ShellMedium" panose="00000600000000000000" pitchFamily="2" charset="0"/>
            </a:endParaRPr>
          </a:p>
        </p:txBody>
      </p:sp>
    </p:spTree>
    <p:extLst>
      <p:ext uri="{BB962C8B-B14F-4D97-AF65-F5344CB8AC3E}">
        <p14:creationId xmlns:p14="http://schemas.microsoft.com/office/powerpoint/2010/main" val="945803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4658" r="30858"/>
          <a:stretch/>
        </p:blipFill>
        <p:spPr>
          <a:xfrm>
            <a:off x="4993833" y="0"/>
            <a:ext cx="7352146" cy="6857276"/>
          </a:xfrm>
          <a:prstGeom prst="rect">
            <a:avLst/>
          </a:prstGeom>
        </p:spPr>
      </p:pic>
      <p:pic>
        <p:nvPicPr>
          <p:cNvPr id="4" name="Picture 3">
            <a:extLst>
              <a:ext uri="{FF2B5EF4-FFF2-40B4-BE49-F238E27FC236}">
                <a16:creationId xmlns:a16="http://schemas.microsoft.com/office/drawing/2014/main" id="{39F45C3C-ADF9-47FF-A289-27B85AE6C0B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775421" cy="1775421"/>
          </a:xfrm>
          <a:prstGeom prst="rect">
            <a:avLst/>
          </a:prstGeom>
          <a:solidFill>
            <a:schemeClr val="bg1"/>
          </a:solidFill>
        </p:spPr>
      </p:pic>
      <p:sp>
        <p:nvSpPr>
          <p:cNvPr id="7" name="Title 7">
            <a:extLst>
              <a:ext uri="{FF2B5EF4-FFF2-40B4-BE49-F238E27FC236}">
                <a16:creationId xmlns:a16="http://schemas.microsoft.com/office/drawing/2014/main" id="{57D43724-F00D-4E72-9E97-9A32880359C0}"/>
              </a:ext>
            </a:extLst>
          </p:cNvPr>
          <p:cNvSpPr txBox="1">
            <a:spLocks/>
          </p:cNvSpPr>
          <p:nvPr/>
        </p:nvSpPr>
        <p:spPr>
          <a:xfrm>
            <a:off x="1101129" y="1929490"/>
            <a:ext cx="3892704" cy="1086190"/>
          </a:xfrm>
          <a:prstGeom prst="rect">
            <a:avLst/>
          </a:prstGeom>
        </p:spPr>
        <p:txBody>
          <a:bodyPr lIns="0"/>
          <a:lst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r>
              <a:rPr lang="en-GB" sz="4400" dirty="0">
                <a:solidFill>
                  <a:srgbClr val="DD1D21"/>
                </a:solidFill>
                <a:latin typeface="ShellHeavy" panose="00000700000000000000" pitchFamily="2" charset="0"/>
              </a:rPr>
              <a:t>SDLC</a:t>
            </a:r>
            <a:endParaRPr lang="en-GB" sz="4400" dirty="0">
              <a:solidFill>
                <a:srgbClr val="404040"/>
              </a:solidFill>
              <a:latin typeface="ShellHeavy" panose="00000700000000000000" pitchFamily="2" charset="0"/>
            </a:endParaRPr>
          </a:p>
        </p:txBody>
      </p:sp>
      <p:sp>
        <p:nvSpPr>
          <p:cNvPr id="11" name="TextBox 10">
            <a:extLst>
              <a:ext uri="{FF2B5EF4-FFF2-40B4-BE49-F238E27FC236}">
                <a16:creationId xmlns:a16="http://schemas.microsoft.com/office/drawing/2014/main" id="{E776F82F-634D-4529-9BE9-0141ABA14B60}"/>
              </a:ext>
            </a:extLst>
          </p:cNvPr>
          <p:cNvSpPr txBox="1"/>
          <p:nvPr/>
        </p:nvSpPr>
        <p:spPr bwMode="auto">
          <a:xfrm>
            <a:off x="1080920" y="3034229"/>
            <a:ext cx="8063080" cy="1516313"/>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1219170">
              <a:lnSpc>
                <a:spcPts val="2400"/>
              </a:lnSpc>
            </a:pPr>
            <a:r>
              <a:rPr lang="en-US" b="0" i="0" dirty="0">
                <a:solidFill>
                  <a:srgbClr val="1F1F1F"/>
                </a:solidFill>
                <a:effectLst/>
                <a:latin typeface="ShellMedium" panose="00000600000000000000" pitchFamily="50" charset="0"/>
              </a:rPr>
              <a:t>The software development life cycle (SDLC) is the process of planning, writing, modifying, and maintaining software. Developers use the methodology as they design and write modern software for computers, cloud deployment, mobile-phones, video games, and more. Adhering to the SDLC methodology helps to optimize the final outcome.</a:t>
            </a:r>
            <a:endParaRPr lang="en-GB" dirty="0">
              <a:solidFill>
                <a:srgbClr val="404040"/>
              </a:solidFill>
              <a:latin typeface="ShellMedium" panose="00000600000000000000" pitchFamily="50" charset="0"/>
            </a:endParaRPr>
          </a:p>
        </p:txBody>
      </p:sp>
    </p:spTree>
    <p:extLst>
      <p:ext uri="{BB962C8B-B14F-4D97-AF65-F5344CB8AC3E}">
        <p14:creationId xmlns:p14="http://schemas.microsoft.com/office/powerpoint/2010/main" val="4135769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4658" r="30858"/>
          <a:stretch/>
        </p:blipFill>
        <p:spPr>
          <a:xfrm>
            <a:off x="4993833" y="724"/>
            <a:ext cx="7352146" cy="6857276"/>
          </a:xfrm>
          <a:prstGeom prst="rect">
            <a:avLst/>
          </a:prstGeom>
        </p:spPr>
      </p:pic>
      <p:pic>
        <p:nvPicPr>
          <p:cNvPr id="4" name="Picture 3">
            <a:extLst>
              <a:ext uri="{FF2B5EF4-FFF2-40B4-BE49-F238E27FC236}">
                <a16:creationId xmlns:a16="http://schemas.microsoft.com/office/drawing/2014/main" id="{39F45C3C-ADF9-47FF-A289-27B85AE6C0B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775421" cy="1775421"/>
          </a:xfrm>
          <a:prstGeom prst="rect">
            <a:avLst/>
          </a:prstGeom>
          <a:solidFill>
            <a:schemeClr val="bg1"/>
          </a:solidFill>
        </p:spPr>
      </p:pic>
      <p:sp>
        <p:nvSpPr>
          <p:cNvPr id="7" name="Title 7">
            <a:extLst>
              <a:ext uri="{FF2B5EF4-FFF2-40B4-BE49-F238E27FC236}">
                <a16:creationId xmlns:a16="http://schemas.microsoft.com/office/drawing/2014/main" id="{57D43724-F00D-4E72-9E97-9A32880359C0}"/>
              </a:ext>
            </a:extLst>
          </p:cNvPr>
          <p:cNvSpPr txBox="1">
            <a:spLocks/>
          </p:cNvSpPr>
          <p:nvPr/>
        </p:nvSpPr>
        <p:spPr>
          <a:xfrm>
            <a:off x="1101129" y="1929490"/>
            <a:ext cx="3892704" cy="1086190"/>
          </a:xfrm>
          <a:prstGeom prst="rect">
            <a:avLst/>
          </a:prstGeom>
        </p:spPr>
        <p:txBody>
          <a:bodyPr lIns="0"/>
          <a:lst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r>
              <a:rPr lang="en-GB" sz="4400" dirty="0">
                <a:solidFill>
                  <a:srgbClr val="DD1D21"/>
                </a:solidFill>
                <a:latin typeface="ShellHeavy" panose="00000700000000000000" pitchFamily="2" charset="0"/>
              </a:rPr>
              <a:t>SDLC Models</a:t>
            </a:r>
            <a:endParaRPr lang="en-GB" sz="4400" dirty="0">
              <a:solidFill>
                <a:srgbClr val="404040"/>
              </a:solidFill>
              <a:latin typeface="ShellHeavy" panose="00000700000000000000" pitchFamily="2" charset="0"/>
            </a:endParaRPr>
          </a:p>
        </p:txBody>
      </p:sp>
      <p:sp>
        <p:nvSpPr>
          <p:cNvPr id="11" name="TextBox 10">
            <a:extLst>
              <a:ext uri="{FF2B5EF4-FFF2-40B4-BE49-F238E27FC236}">
                <a16:creationId xmlns:a16="http://schemas.microsoft.com/office/drawing/2014/main" id="{E776F82F-634D-4529-9BE9-0141ABA14B60}"/>
              </a:ext>
            </a:extLst>
          </p:cNvPr>
          <p:cNvSpPr txBox="1"/>
          <p:nvPr/>
        </p:nvSpPr>
        <p:spPr bwMode="auto">
          <a:xfrm>
            <a:off x="1080920" y="3034229"/>
            <a:ext cx="8063080" cy="2862322"/>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1219170">
              <a:lnSpc>
                <a:spcPts val="2400"/>
              </a:lnSpc>
            </a:pPr>
            <a:r>
              <a:rPr lang="en-US" b="0" i="0" dirty="0">
                <a:solidFill>
                  <a:srgbClr val="1F1F1F"/>
                </a:solidFill>
                <a:effectLst/>
                <a:latin typeface="ShellMedium" panose="00000600000000000000" pitchFamily="50" charset="0"/>
              </a:rPr>
              <a:t>There are six main software development approach models available. Each has its own advantages and disadvantages. These are listed below:</a:t>
            </a:r>
          </a:p>
          <a:p>
            <a:pPr defTabSz="1219170">
              <a:lnSpc>
                <a:spcPts val="2400"/>
              </a:lnSpc>
            </a:pPr>
            <a:endParaRPr lang="en-US" b="0" i="0" dirty="0">
              <a:solidFill>
                <a:srgbClr val="1F1F1F"/>
              </a:solidFill>
              <a:effectLst/>
              <a:latin typeface="Source Sans Pro" panose="020B0503030403020204" pitchFamily="34" charset="0"/>
            </a:endParaRPr>
          </a:p>
          <a:p>
            <a:pPr marL="342900" indent="-342900">
              <a:buFont typeface="+mj-lt"/>
              <a:buAutoNum type="arabicParenR"/>
            </a:pPr>
            <a:r>
              <a:rPr lang="en-US" sz="1800" dirty="0">
                <a:latin typeface="ShellMedium" panose="00000600000000000000" pitchFamily="50" charset="0"/>
              </a:rPr>
              <a:t>Waterfall Model</a:t>
            </a:r>
          </a:p>
          <a:p>
            <a:pPr marL="342900" indent="-342900">
              <a:buFont typeface="+mj-lt"/>
              <a:buAutoNum type="arabicParenR"/>
            </a:pPr>
            <a:r>
              <a:rPr lang="en-US" sz="1800" dirty="0">
                <a:latin typeface="ShellMedium" panose="00000600000000000000" pitchFamily="50" charset="0"/>
              </a:rPr>
              <a:t>V-Shape Model</a:t>
            </a:r>
          </a:p>
          <a:p>
            <a:pPr marL="342900" indent="-342900">
              <a:buFont typeface="+mj-lt"/>
              <a:buAutoNum type="arabicParenR"/>
            </a:pPr>
            <a:r>
              <a:rPr lang="en-US" sz="1800" dirty="0">
                <a:latin typeface="ShellMedium" panose="00000600000000000000" pitchFamily="50" charset="0"/>
              </a:rPr>
              <a:t>Prototype Model</a:t>
            </a:r>
          </a:p>
          <a:p>
            <a:pPr marL="342900" indent="-342900">
              <a:buFont typeface="+mj-lt"/>
              <a:buAutoNum type="arabicParenR"/>
            </a:pPr>
            <a:r>
              <a:rPr lang="en-US" sz="1800" dirty="0">
                <a:latin typeface="ShellMedium" panose="00000600000000000000" pitchFamily="50" charset="0"/>
              </a:rPr>
              <a:t>Iterative Model</a:t>
            </a:r>
          </a:p>
          <a:p>
            <a:pPr marL="342900" indent="-342900">
              <a:buFont typeface="+mj-lt"/>
              <a:buAutoNum type="arabicParenR"/>
            </a:pPr>
            <a:r>
              <a:rPr lang="en-US" sz="1800" dirty="0">
                <a:latin typeface="ShellMedium" panose="00000600000000000000" pitchFamily="50" charset="0"/>
              </a:rPr>
              <a:t>Spiral Model</a:t>
            </a:r>
          </a:p>
          <a:p>
            <a:pPr marL="342900" indent="-342900">
              <a:buFont typeface="+mj-lt"/>
              <a:buAutoNum type="arabicParenR"/>
            </a:pPr>
            <a:r>
              <a:rPr lang="en-US" sz="1800" dirty="0">
                <a:latin typeface="ShellMedium" panose="00000600000000000000" pitchFamily="50" charset="0"/>
              </a:rPr>
              <a:t>Rapid Application Development (RAD)</a:t>
            </a:r>
          </a:p>
          <a:p>
            <a:pPr marL="342900" indent="-342900">
              <a:buFont typeface="+mj-lt"/>
              <a:buAutoNum type="arabicParenR"/>
            </a:pPr>
            <a:r>
              <a:rPr lang="en-US" sz="1800" dirty="0">
                <a:latin typeface="ShellMedium" panose="00000600000000000000" pitchFamily="50" charset="0"/>
              </a:rPr>
              <a:t>Agile Model</a:t>
            </a:r>
          </a:p>
        </p:txBody>
      </p:sp>
    </p:spTree>
    <p:extLst>
      <p:ext uri="{BB962C8B-B14F-4D97-AF65-F5344CB8AC3E}">
        <p14:creationId xmlns:p14="http://schemas.microsoft.com/office/powerpoint/2010/main" val="1359311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4658" r="30858"/>
          <a:stretch/>
        </p:blipFill>
        <p:spPr>
          <a:xfrm>
            <a:off x="4993833" y="0"/>
            <a:ext cx="7352146" cy="6857276"/>
          </a:xfrm>
          <a:prstGeom prst="rect">
            <a:avLst/>
          </a:prstGeom>
        </p:spPr>
      </p:pic>
      <p:pic>
        <p:nvPicPr>
          <p:cNvPr id="4" name="Picture 3">
            <a:extLst>
              <a:ext uri="{FF2B5EF4-FFF2-40B4-BE49-F238E27FC236}">
                <a16:creationId xmlns:a16="http://schemas.microsoft.com/office/drawing/2014/main" id="{39F45C3C-ADF9-47FF-A289-27B85AE6C0B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775421" cy="1775421"/>
          </a:xfrm>
          <a:prstGeom prst="rect">
            <a:avLst/>
          </a:prstGeom>
          <a:solidFill>
            <a:schemeClr val="bg1"/>
          </a:solidFill>
        </p:spPr>
      </p:pic>
      <p:sp>
        <p:nvSpPr>
          <p:cNvPr id="7" name="Title 7">
            <a:extLst>
              <a:ext uri="{FF2B5EF4-FFF2-40B4-BE49-F238E27FC236}">
                <a16:creationId xmlns:a16="http://schemas.microsoft.com/office/drawing/2014/main" id="{57D43724-F00D-4E72-9E97-9A32880359C0}"/>
              </a:ext>
            </a:extLst>
          </p:cNvPr>
          <p:cNvSpPr txBox="1">
            <a:spLocks/>
          </p:cNvSpPr>
          <p:nvPr/>
        </p:nvSpPr>
        <p:spPr>
          <a:xfrm>
            <a:off x="1101129" y="1929490"/>
            <a:ext cx="3892704" cy="1086190"/>
          </a:xfrm>
          <a:prstGeom prst="rect">
            <a:avLst/>
          </a:prstGeom>
        </p:spPr>
        <p:txBody>
          <a:bodyPr lIns="0"/>
          <a:lst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r>
              <a:rPr lang="en-GB" sz="4400" dirty="0">
                <a:solidFill>
                  <a:srgbClr val="DD1D21"/>
                </a:solidFill>
                <a:latin typeface="ShellHeavy" panose="00000700000000000000" pitchFamily="2" charset="0"/>
              </a:rPr>
              <a:t>Agile</a:t>
            </a:r>
            <a:endParaRPr lang="en-GB" sz="4400" dirty="0">
              <a:solidFill>
                <a:srgbClr val="404040"/>
              </a:solidFill>
              <a:latin typeface="ShellHeavy" panose="00000700000000000000" pitchFamily="2" charset="0"/>
            </a:endParaRPr>
          </a:p>
        </p:txBody>
      </p:sp>
      <p:sp>
        <p:nvSpPr>
          <p:cNvPr id="11" name="TextBox 10">
            <a:extLst>
              <a:ext uri="{FF2B5EF4-FFF2-40B4-BE49-F238E27FC236}">
                <a16:creationId xmlns:a16="http://schemas.microsoft.com/office/drawing/2014/main" id="{E776F82F-634D-4529-9BE9-0141ABA14B60}"/>
              </a:ext>
            </a:extLst>
          </p:cNvPr>
          <p:cNvSpPr txBox="1"/>
          <p:nvPr/>
        </p:nvSpPr>
        <p:spPr bwMode="auto">
          <a:xfrm>
            <a:off x="1080920" y="3034229"/>
            <a:ext cx="8063080" cy="152086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1219170">
              <a:lnSpc>
                <a:spcPts val="2400"/>
              </a:lnSpc>
            </a:pPr>
            <a:r>
              <a:rPr lang="en-US" b="0" i="0" dirty="0">
                <a:solidFill>
                  <a:srgbClr val="1F1F1F"/>
                </a:solidFill>
                <a:effectLst/>
                <a:latin typeface="ShellMedium" panose="00000600000000000000" pitchFamily="50" charset="0"/>
              </a:rPr>
              <a:t>It is a modern approach with short phases that works well when software requirements are likely to emerge as the development process begins. The Agile model offers more flexibility than the Waterfall model, but it is not always suitable for large-scale projects with complex requirements because it lacks initial documentation.</a:t>
            </a:r>
            <a:endParaRPr lang="en-US" sz="1800" dirty="0">
              <a:latin typeface="ShellMedium" panose="00000600000000000000" pitchFamily="50" charset="0"/>
            </a:endParaRPr>
          </a:p>
        </p:txBody>
      </p:sp>
    </p:spTree>
    <p:extLst>
      <p:ext uri="{BB962C8B-B14F-4D97-AF65-F5344CB8AC3E}">
        <p14:creationId xmlns:p14="http://schemas.microsoft.com/office/powerpoint/2010/main" val="2473563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4658" r="30858"/>
          <a:stretch/>
        </p:blipFill>
        <p:spPr>
          <a:xfrm>
            <a:off x="4993833" y="724"/>
            <a:ext cx="7352146" cy="6857276"/>
          </a:xfrm>
          <a:prstGeom prst="rect">
            <a:avLst/>
          </a:prstGeom>
        </p:spPr>
      </p:pic>
      <p:pic>
        <p:nvPicPr>
          <p:cNvPr id="4" name="Picture 3">
            <a:extLst>
              <a:ext uri="{FF2B5EF4-FFF2-40B4-BE49-F238E27FC236}">
                <a16:creationId xmlns:a16="http://schemas.microsoft.com/office/drawing/2014/main" id="{39F45C3C-ADF9-47FF-A289-27B85AE6C0B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775421" cy="1775421"/>
          </a:xfrm>
          <a:prstGeom prst="rect">
            <a:avLst/>
          </a:prstGeom>
          <a:solidFill>
            <a:schemeClr val="bg1"/>
          </a:solidFill>
        </p:spPr>
      </p:pic>
      <p:sp>
        <p:nvSpPr>
          <p:cNvPr id="7" name="Title 7">
            <a:extLst>
              <a:ext uri="{FF2B5EF4-FFF2-40B4-BE49-F238E27FC236}">
                <a16:creationId xmlns:a16="http://schemas.microsoft.com/office/drawing/2014/main" id="{57D43724-F00D-4E72-9E97-9A32880359C0}"/>
              </a:ext>
            </a:extLst>
          </p:cNvPr>
          <p:cNvSpPr txBox="1">
            <a:spLocks/>
          </p:cNvSpPr>
          <p:nvPr/>
        </p:nvSpPr>
        <p:spPr>
          <a:xfrm>
            <a:off x="1101129" y="1499659"/>
            <a:ext cx="3892704" cy="1086190"/>
          </a:xfrm>
          <a:prstGeom prst="rect">
            <a:avLst/>
          </a:prstGeom>
        </p:spPr>
        <p:txBody>
          <a:bodyPr lIns="0"/>
          <a:lst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r>
              <a:rPr lang="en-GB" sz="4400" dirty="0">
                <a:solidFill>
                  <a:srgbClr val="DD1D21"/>
                </a:solidFill>
                <a:latin typeface="ShellHeavy" panose="00000700000000000000" pitchFamily="2" charset="0"/>
              </a:rPr>
              <a:t>Scrum</a:t>
            </a:r>
            <a:endParaRPr lang="en-GB" sz="4400" dirty="0">
              <a:solidFill>
                <a:srgbClr val="404040"/>
              </a:solidFill>
              <a:latin typeface="ShellHeavy" panose="00000700000000000000" pitchFamily="2" charset="0"/>
            </a:endParaRPr>
          </a:p>
        </p:txBody>
      </p:sp>
      <p:sp>
        <p:nvSpPr>
          <p:cNvPr id="11" name="TextBox 10">
            <a:extLst>
              <a:ext uri="{FF2B5EF4-FFF2-40B4-BE49-F238E27FC236}">
                <a16:creationId xmlns:a16="http://schemas.microsoft.com/office/drawing/2014/main" id="{E776F82F-634D-4529-9BE9-0141ABA14B60}"/>
              </a:ext>
            </a:extLst>
          </p:cNvPr>
          <p:cNvSpPr txBox="1"/>
          <p:nvPr/>
        </p:nvSpPr>
        <p:spPr bwMode="auto">
          <a:xfrm>
            <a:off x="1101129" y="2408442"/>
            <a:ext cx="8063080" cy="4286302"/>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1219170">
              <a:lnSpc>
                <a:spcPts val="2400"/>
              </a:lnSpc>
            </a:pPr>
            <a:r>
              <a:rPr lang="en-IN" sz="1800" dirty="0">
                <a:latin typeface="ShellMedium" panose="00000600000000000000" pitchFamily="50" charset="0"/>
              </a:rPr>
              <a:t>SCRUM is an agile development method which concentrates specifically on how to manage tasks within a team-based development environment. </a:t>
            </a:r>
          </a:p>
          <a:p>
            <a:pPr defTabSz="1219170">
              <a:lnSpc>
                <a:spcPts val="2400"/>
              </a:lnSpc>
            </a:pPr>
            <a:r>
              <a:rPr lang="en-IN" sz="1800" dirty="0">
                <a:latin typeface="ShellMedium" panose="00000600000000000000" pitchFamily="50" charset="0"/>
              </a:rPr>
              <a:t>It consists of three roles, and their responsibilities are:</a:t>
            </a:r>
          </a:p>
          <a:p>
            <a:pPr defTabSz="1219170">
              <a:lnSpc>
                <a:spcPts val="2400"/>
              </a:lnSpc>
            </a:pPr>
            <a:endParaRPr lang="en-IN" sz="1800" dirty="0">
              <a:latin typeface="ShellMedium" panose="00000600000000000000" pitchFamily="50" charset="0"/>
            </a:endParaRPr>
          </a:p>
          <a:p>
            <a:pPr marL="285750" indent="-285750">
              <a:buFont typeface="Wingdings" panose="05000000000000000000" pitchFamily="2" charset="2"/>
              <a:buChar char="Ø"/>
            </a:pPr>
            <a:r>
              <a:rPr lang="en-IN" dirty="0">
                <a:latin typeface="ShellMedium" panose="00000600000000000000" pitchFamily="50" charset="0"/>
              </a:rPr>
              <a:t>Scrum Master : Master is responsible for setting up the team, sprint meeting and removes obstacles to progress</a:t>
            </a:r>
          </a:p>
          <a:p>
            <a:pPr marL="285750" indent="-285750">
              <a:buFont typeface="Wingdings" panose="05000000000000000000" pitchFamily="2" charset="2"/>
              <a:buChar char="Ø"/>
            </a:pPr>
            <a:endParaRPr lang="en-IN" dirty="0">
              <a:latin typeface="ShellMedium" panose="00000600000000000000" pitchFamily="50" charset="0"/>
            </a:endParaRPr>
          </a:p>
          <a:p>
            <a:pPr marL="285750" indent="-285750">
              <a:buFont typeface="Wingdings" panose="05000000000000000000" pitchFamily="2" charset="2"/>
              <a:buChar char="Ø"/>
            </a:pPr>
            <a:r>
              <a:rPr lang="en-IN" dirty="0">
                <a:latin typeface="ShellMedium" panose="00000600000000000000" pitchFamily="50" charset="0"/>
              </a:rPr>
              <a:t>Product owner : The Product Owner creates product backlog, prioritizes the backlog and is responsible for the delivery of the functionality at each iteration</a:t>
            </a:r>
          </a:p>
          <a:p>
            <a:pPr marL="285750" indent="-285750">
              <a:buFont typeface="Wingdings" panose="05000000000000000000" pitchFamily="2" charset="2"/>
              <a:buChar char="Ø"/>
            </a:pPr>
            <a:endParaRPr lang="en-IN" dirty="0">
              <a:latin typeface="ShellMedium" panose="00000600000000000000" pitchFamily="50" charset="0"/>
            </a:endParaRPr>
          </a:p>
          <a:p>
            <a:pPr marL="285750" indent="-285750">
              <a:buFont typeface="Wingdings" panose="05000000000000000000" pitchFamily="2" charset="2"/>
              <a:buChar char="Ø"/>
            </a:pPr>
            <a:r>
              <a:rPr lang="en-IN" dirty="0">
                <a:latin typeface="ShellMedium" panose="00000600000000000000" pitchFamily="50" charset="0"/>
              </a:rPr>
              <a:t>Scrum Team : Team manages its own work and organizes the work to complete the sprint or cycle</a:t>
            </a:r>
          </a:p>
          <a:p>
            <a:endParaRPr lang="en-IN" dirty="0"/>
          </a:p>
          <a:p>
            <a:pPr defTabSz="1219170">
              <a:lnSpc>
                <a:spcPts val="2400"/>
              </a:lnSpc>
            </a:pPr>
            <a:endParaRPr lang="en-US" sz="1800" dirty="0">
              <a:latin typeface="ShellMedium" panose="00000600000000000000" pitchFamily="50" charset="0"/>
            </a:endParaRPr>
          </a:p>
        </p:txBody>
      </p:sp>
    </p:spTree>
    <p:extLst>
      <p:ext uri="{BB962C8B-B14F-4D97-AF65-F5344CB8AC3E}">
        <p14:creationId xmlns:p14="http://schemas.microsoft.com/office/powerpoint/2010/main" val="3990329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4658" r="30858"/>
          <a:stretch/>
        </p:blipFill>
        <p:spPr>
          <a:xfrm>
            <a:off x="4993833" y="724"/>
            <a:ext cx="7352146" cy="6857276"/>
          </a:xfrm>
          <a:prstGeom prst="rect">
            <a:avLst/>
          </a:prstGeom>
        </p:spPr>
      </p:pic>
      <p:pic>
        <p:nvPicPr>
          <p:cNvPr id="4" name="Picture 3">
            <a:extLst>
              <a:ext uri="{FF2B5EF4-FFF2-40B4-BE49-F238E27FC236}">
                <a16:creationId xmlns:a16="http://schemas.microsoft.com/office/drawing/2014/main" id="{39F45C3C-ADF9-47FF-A289-27B85AE6C0B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775421" cy="1775421"/>
          </a:xfrm>
          <a:prstGeom prst="rect">
            <a:avLst/>
          </a:prstGeom>
          <a:solidFill>
            <a:schemeClr val="bg1"/>
          </a:solidFill>
        </p:spPr>
      </p:pic>
      <p:sp>
        <p:nvSpPr>
          <p:cNvPr id="7" name="Title 7">
            <a:extLst>
              <a:ext uri="{FF2B5EF4-FFF2-40B4-BE49-F238E27FC236}">
                <a16:creationId xmlns:a16="http://schemas.microsoft.com/office/drawing/2014/main" id="{57D43724-F00D-4E72-9E97-9A32880359C0}"/>
              </a:ext>
            </a:extLst>
          </p:cNvPr>
          <p:cNvSpPr txBox="1">
            <a:spLocks/>
          </p:cNvSpPr>
          <p:nvPr/>
        </p:nvSpPr>
        <p:spPr>
          <a:xfrm>
            <a:off x="4003354" y="2614656"/>
            <a:ext cx="3892704" cy="1086190"/>
          </a:xfrm>
          <a:prstGeom prst="rect">
            <a:avLst/>
          </a:prstGeom>
        </p:spPr>
        <p:txBody>
          <a:bodyPr lIns="0"/>
          <a:lst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r>
              <a:rPr lang="en-GB" sz="4400" dirty="0">
                <a:solidFill>
                  <a:srgbClr val="DD1D21"/>
                </a:solidFill>
                <a:latin typeface="ShellHeavy" panose="00000700000000000000" pitchFamily="2" charset="0"/>
              </a:rPr>
              <a:t>Thank You!</a:t>
            </a:r>
            <a:endParaRPr lang="en-GB" sz="4400" dirty="0">
              <a:solidFill>
                <a:srgbClr val="404040"/>
              </a:solidFill>
              <a:latin typeface="ShellHeavy" panose="00000700000000000000" pitchFamily="2" charset="0"/>
            </a:endParaRPr>
          </a:p>
        </p:txBody>
      </p:sp>
    </p:spTree>
    <p:extLst>
      <p:ext uri="{BB962C8B-B14F-4D97-AF65-F5344CB8AC3E}">
        <p14:creationId xmlns:p14="http://schemas.microsoft.com/office/powerpoint/2010/main" val="774008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hell Futura Font Theme">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CED461D8-3171-4273-A831-AE00D50E602B}" vid="{592A44DA-0034-4F8C-A571-9113A0A156FC}"/>
    </a:ext>
  </a:extLst>
</a:theme>
</file>

<file path=docProps/app.xml><?xml version="1.0" encoding="utf-8"?>
<Properties xmlns="http://schemas.openxmlformats.org/officeDocument/2006/extended-properties" xmlns:vt="http://schemas.openxmlformats.org/officeDocument/2006/docPropsVTypes">
  <Template>blank</Template>
  <TotalTime>51</TotalTime>
  <Words>277</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Futura Medium</vt:lpstr>
      <vt:lpstr>ShellBold</vt:lpstr>
      <vt:lpstr>ShellHeavy</vt:lpstr>
      <vt:lpstr>ShellMedium</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Dwivedi, Utkarsh SBOBNG-PTIY/TAD</dc:creator>
  <cp:lastModifiedBy>Dwivedi, Utkarsh SBOBNG-PTIY/TAD</cp:lastModifiedBy>
  <cp:revision>5</cp:revision>
  <dcterms:created xsi:type="dcterms:W3CDTF">2023-08-23T15:59:48Z</dcterms:created>
  <dcterms:modified xsi:type="dcterms:W3CDTF">2023-08-23T16:56:26Z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0cb1e24-a0e2-4a4c-9340-733297c9cd7c_Enabled">
    <vt:lpwstr>true</vt:lpwstr>
  </property>
  <property fmtid="{D5CDD505-2E9C-101B-9397-08002B2CF9AE}" pid="3" name="MSIP_Label_d0cb1e24-a0e2-4a4c-9340-733297c9cd7c_SetDate">
    <vt:lpwstr>2023-08-23T16:55:40Z</vt:lpwstr>
  </property>
  <property fmtid="{D5CDD505-2E9C-101B-9397-08002B2CF9AE}" pid="4" name="MSIP_Label_d0cb1e24-a0e2-4a4c-9340-733297c9cd7c_Method">
    <vt:lpwstr>Privileged</vt:lpwstr>
  </property>
  <property fmtid="{D5CDD505-2E9C-101B-9397-08002B2CF9AE}" pid="5" name="MSIP_Label_d0cb1e24-a0e2-4a4c-9340-733297c9cd7c_Name">
    <vt:lpwstr>Internal</vt:lpwstr>
  </property>
  <property fmtid="{D5CDD505-2E9C-101B-9397-08002B2CF9AE}" pid="6" name="MSIP_Label_d0cb1e24-a0e2-4a4c-9340-733297c9cd7c_SiteId">
    <vt:lpwstr>db1e96a8-a3da-442a-930b-235cac24cd5c</vt:lpwstr>
  </property>
  <property fmtid="{D5CDD505-2E9C-101B-9397-08002B2CF9AE}" pid="7" name="MSIP_Label_d0cb1e24-a0e2-4a4c-9340-733297c9cd7c_ActionId">
    <vt:lpwstr>8008aaae-c229-4613-aba7-bb05876a61d1</vt:lpwstr>
  </property>
  <property fmtid="{D5CDD505-2E9C-101B-9397-08002B2CF9AE}" pid="8" name="MSIP_Label_d0cb1e24-a0e2-4a4c-9340-733297c9cd7c_ContentBits">
    <vt:lpwstr>0</vt:lpwstr>
  </property>
</Properties>
</file>