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7" r:id="rId3"/>
    <p:sldId id="283" r:id="rId4"/>
    <p:sldId id="284" r:id="rId5"/>
    <p:sldId id="287" r:id="rId6"/>
    <p:sldId id="289" r:id="rId7"/>
    <p:sldId id="288" r:id="rId8"/>
    <p:sldId id="270" r:id="rId9"/>
    <p:sldId id="266" r:id="rId10"/>
    <p:sldId id="280" r:id="rId11"/>
    <p:sldId id="268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 志鑫" initials="朱" lastIdx="3" clrIdx="0">
    <p:extLst>
      <p:ext uri="{19B8F6BF-5375-455C-9EA6-DF929625EA0E}">
        <p15:presenceInfo xmlns:p15="http://schemas.microsoft.com/office/powerpoint/2012/main" userId="652ffdb53a042e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40926-9376-4725-8E2B-80CE5C99C66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5B4F8E-423D-41EC-9CED-A2D43FAEB6DD}">
      <dgm:prSet phldrT="[文本]"/>
      <dgm:spPr/>
      <dgm:t>
        <a:bodyPr/>
        <a:lstStyle/>
        <a:p>
          <a:r>
            <a:rPr lang="zh-CN" altLang="en-US" dirty="0"/>
            <a:t>采集层</a:t>
          </a:r>
        </a:p>
      </dgm:t>
    </dgm:pt>
    <dgm:pt modelId="{B9BCF831-2919-45DE-9FE2-CF663E770BD6}" type="parTrans" cxnId="{1AA91B57-814A-48B2-B0FE-60250D2BD01A}">
      <dgm:prSet/>
      <dgm:spPr/>
      <dgm:t>
        <a:bodyPr/>
        <a:lstStyle/>
        <a:p>
          <a:endParaRPr lang="zh-CN" altLang="en-US"/>
        </a:p>
      </dgm:t>
    </dgm:pt>
    <dgm:pt modelId="{0B1EB124-DF60-4692-9D07-9158D49A3AFB}" type="sibTrans" cxnId="{1AA91B57-814A-48B2-B0FE-60250D2BD01A}">
      <dgm:prSet/>
      <dgm:spPr/>
      <dgm:t>
        <a:bodyPr/>
        <a:lstStyle/>
        <a:p>
          <a:endParaRPr lang="zh-CN" altLang="en-US"/>
        </a:p>
      </dgm:t>
    </dgm:pt>
    <dgm:pt modelId="{F2C6862F-C6EF-4798-938C-CE39FDF9EDB0}">
      <dgm:prSet phldrT="[文本]"/>
      <dgm:spPr/>
      <dgm:t>
        <a:bodyPr/>
        <a:lstStyle/>
        <a:p>
          <a:r>
            <a:rPr lang="zh-CN" altLang="en-US" dirty="0"/>
            <a:t>利用</a:t>
          </a:r>
          <a:r>
            <a:rPr lang="en-US" altLang="zh-CN" dirty="0"/>
            <a:t>DHT11</a:t>
          </a:r>
          <a:r>
            <a:rPr lang="zh-CN" altLang="en-US" dirty="0"/>
            <a:t>温湿度传感器，</a:t>
          </a:r>
          <a:r>
            <a:rPr lang="en-US" altLang="zh-CN" dirty="0"/>
            <a:t>MQ-9</a:t>
          </a:r>
          <a:r>
            <a:rPr lang="zh-CN" altLang="en-US" dirty="0"/>
            <a:t>可燃气体传感器与</a:t>
          </a:r>
          <a:r>
            <a:rPr lang="en-US" altLang="zh-CN" dirty="0"/>
            <a:t>PM2.5</a:t>
          </a:r>
          <a:r>
            <a:rPr lang="zh-CN" altLang="en-US" dirty="0"/>
            <a:t>传感器采集相关数据</a:t>
          </a:r>
          <a:r>
            <a:rPr lang="en-US" altLang="zh-CN" dirty="0"/>
            <a:t>.</a:t>
          </a:r>
          <a:endParaRPr lang="zh-CN" altLang="en-US" dirty="0"/>
        </a:p>
      </dgm:t>
    </dgm:pt>
    <dgm:pt modelId="{4F8C5A04-82C2-405D-BE7E-9961A64E6909}" type="parTrans" cxnId="{17108D0A-AED0-4903-88D4-6307C85EC2D1}">
      <dgm:prSet/>
      <dgm:spPr/>
      <dgm:t>
        <a:bodyPr/>
        <a:lstStyle/>
        <a:p>
          <a:endParaRPr lang="zh-CN" altLang="en-US"/>
        </a:p>
      </dgm:t>
    </dgm:pt>
    <dgm:pt modelId="{CBD4DC3E-4671-4C5C-8FC3-93701D5A4AF7}" type="sibTrans" cxnId="{17108D0A-AED0-4903-88D4-6307C85EC2D1}">
      <dgm:prSet/>
      <dgm:spPr/>
      <dgm:t>
        <a:bodyPr/>
        <a:lstStyle/>
        <a:p>
          <a:endParaRPr lang="zh-CN" altLang="en-US"/>
        </a:p>
      </dgm:t>
    </dgm:pt>
    <dgm:pt modelId="{49DDA4D5-E958-44EF-BE06-965C508FBA37}">
      <dgm:prSet phldrT="[文本]"/>
      <dgm:spPr/>
      <dgm:t>
        <a:bodyPr/>
        <a:lstStyle/>
        <a:p>
          <a:r>
            <a:rPr lang="zh-CN" altLang="en-US" dirty="0"/>
            <a:t>分发层</a:t>
          </a:r>
        </a:p>
      </dgm:t>
    </dgm:pt>
    <dgm:pt modelId="{11FC952D-26EC-4ED4-8583-8238FF84BB08}" type="parTrans" cxnId="{77D36FF1-3C9B-4DFF-B5BB-6649455C45DB}">
      <dgm:prSet/>
      <dgm:spPr/>
      <dgm:t>
        <a:bodyPr/>
        <a:lstStyle/>
        <a:p>
          <a:endParaRPr lang="zh-CN" altLang="en-US"/>
        </a:p>
      </dgm:t>
    </dgm:pt>
    <dgm:pt modelId="{714978E9-273D-4B1E-BD14-5A833499C838}" type="sibTrans" cxnId="{77D36FF1-3C9B-4DFF-B5BB-6649455C45DB}">
      <dgm:prSet/>
      <dgm:spPr/>
      <dgm:t>
        <a:bodyPr/>
        <a:lstStyle/>
        <a:p>
          <a:endParaRPr lang="zh-CN" altLang="en-US"/>
        </a:p>
      </dgm:t>
    </dgm:pt>
    <dgm:pt modelId="{3DEB6AC4-7807-4010-BD13-855149856283}">
      <dgm:prSet phldrT="[文本]"/>
      <dgm:spPr/>
      <dgm:t>
        <a:bodyPr/>
        <a:lstStyle/>
        <a:p>
          <a:r>
            <a:rPr lang="en-US" altLang="zh-CN" dirty="0"/>
            <a:t>Arduino Uno</a:t>
          </a:r>
          <a:r>
            <a:rPr lang="zh-CN" altLang="en-US" dirty="0"/>
            <a:t>开发板接收到采集层传来的数据后对数据进行不同的处理</a:t>
          </a:r>
        </a:p>
      </dgm:t>
    </dgm:pt>
    <dgm:pt modelId="{B5121E0A-FC9E-4269-8752-DDD5813FB2D1}" type="parTrans" cxnId="{AF82F9BD-06C0-4BEC-98B4-530A00030777}">
      <dgm:prSet/>
      <dgm:spPr/>
      <dgm:t>
        <a:bodyPr/>
        <a:lstStyle/>
        <a:p>
          <a:endParaRPr lang="zh-CN" altLang="en-US"/>
        </a:p>
      </dgm:t>
    </dgm:pt>
    <dgm:pt modelId="{680CA6AC-F74E-4389-A1F7-F7C1518F557E}" type="sibTrans" cxnId="{AF82F9BD-06C0-4BEC-98B4-530A00030777}">
      <dgm:prSet/>
      <dgm:spPr/>
      <dgm:t>
        <a:bodyPr/>
        <a:lstStyle/>
        <a:p>
          <a:endParaRPr lang="zh-CN" altLang="en-US"/>
        </a:p>
      </dgm:t>
    </dgm:pt>
    <dgm:pt modelId="{27FB3CFC-47E8-4097-8646-F32B8F37C2A1}">
      <dgm:prSet phldrT="[文本]"/>
      <dgm:spPr/>
      <dgm:t>
        <a:bodyPr/>
        <a:lstStyle/>
        <a:p>
          <a:r>
            <a:rPr lang="zh-CN" altLang="en-US" dirty="0"/>
            <a:t>发布层</a:t>
          </a:r>
        </a:p>
      </dgm:t>
    </dgm:pt>
    <dgm:pt modelId="{D06F5A6F-FE87-46A1-844D-6EBFC42B55BF}" type="parTrans" cxnId="{26A9ADE4-C0CE-4567-928E-EFDC992BDDE9}">
      <dgm:prSet/>
      <dgm:spPr/>
      <dgm:t>
        <a:bodyPr/>
        <a:lstStyle/>
        <a:p>
          <a:endParaRPr lang="zh-CN" altLang="en-US"/>
        </a:p>
      </dgm:t>
    </dgm:pt>
    <dgm:pt modelId="{EC893D4C-D22A-43FF-B168-68D29772B0CB}" type="sibTrans" cxnId="{26A9ADE4-C0CE-4567-928E-EFDC992BDDE9}">
      <dgm:prSet/>
      <dgm:spPr/>
      <dgm:t>
        <a:bodyPr/>
        <a:lstStyle/>
        <a:p>
          <a:endParaRPr lang="zh-CN" altLang="en-US"/>
        </a:p>
      </dgm:t>
    </dgm:pt>
    <dgm:pt modelId="{4BC4F870-8D5C-457C-9F02-7EDFA0AAD074}">
      <dgm:prSet phldrT="[文本]"/>
      <dgm:spPr/>
      <dgm:t>
        <a:bodyPr/>
        <a:lstStyle/>
        <a:p>
          <a:r>
            <a:rPr lang="en-US" altLang="zh-CN" dirty="0" err="1"/>
            <a:t>nodeMCU</a:t>
          </a:r>
          <a:r>
            <a:rPr lang="zh-CN" altLang="en-US" dirty="0"/>
            <a:t>开发板将数据上传到服务器</a:t>
          </a:r>
        </a:p>
      </dgm:t>
    </dgm:pt>
    <dgm:pt modelId="{E1E322B6-DD23-4B07-AACC-9CE10D55FFFE}" type="parTrans" cxnId="{7A487900-3EEA-4E4E-854D-DCBAABD056BD}">
      <dgm:prSet/>
      <dgm:spPr/>
      <dgm:t>
        <a:bodyPr/>
        <a:lstStyle/>
        <a:p>
          <a:endParaRPr lang="zh-CN" altLang="en-US"/>
        </a:p>
      </dgm:t>
    </dgm:pt>
    <dgm:pt modelId="{044C9F9A-AD68-4099-A3F7-99D4988EBBBB}" type="sibTrans" cxnId="{7A487900-3EEA-4E4E-854D-DCBAABD056BD}">
      <dgm:prSet/>
      <dgm:spPr/>
      <dgm:t>
        <a:bodyPr/>
        <a:lstStyle/>
        <a:p>
          <a:endParaRPr lang="zh-CN" altLang="en-US"/>
        </a:p>
      </dgm:t>
    </dgm:pt>
    <dgm:pt modelId="{82562B83-05D9-4702-B865-F64F5C7E6431}" type="pres">
      <dgm:prSet presAssocID="{FBC40926-9376-4725-8E2B-80CE5C99C664}" presName="rootnode" presStyleCnt="0">
        <dgm:presLayoutVars>
          <dgm:chMax/>
          <dgm:chPref/>
          <dgm:dir/>
          <dgm:animLvl val="lvl"/>
        </dgm:presLayoutVars>
      </dgm:prSet>
      <dgm:spPr/>
    </dgm:pt>
    <dgm:pt modelId="{209E0C5D-84B2-4F94-B183-1BAB26C00076}" type="pres">
      <dgm:prSet presAssocID="{925B4F8E-423D-41EC-9CED-A2D43FAEB6DD}" presName="composite" presStyleCnt="0"/>
      <dgm:spPr/>
    </dgm:pt>
    <dgm:pt modelId="{AF9258A1-A0FC-43D6-809C-D69C56198B40}" type="pres">
      <dgm:prSet presAssocID="{925B4F8E-423D-41EC-9CED-A2D43FAEB6DD}" presName="bentUpArrow1" presStyleLbl="alignImgPlace1" presStyleIdx="0" presStyleCnt="2"/>
      <dgm:spPr/>
    </dgm:pt>
    <dgm:pt modelId="{0BB35234-F075-49A5-9A71-0678FF35A79C}" type="pres">
      <dgm:prSet presAssocID="{925B4F8E-423D-41EC-9CED-A2D43FAEB6D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6647FC2-94EE-4A8D-B7D7-019F11AF3FFB}" type="pres">
      <dgm:prSet presAssocID="{925B4F8E-423D-41EC-9CED-A2D43FAEB6DD}" presName="ChildText" presStyleLbl="revTx" presStyleIdx="0" presStyleCnt="3" custScaleX="274935" custLinFactNeighborX="92858" custLinFactNeighborY="777">
        <dgm:presLayoutVars>
          <dgm:chMax val="0"/>
          <dgm:chPref val="0"/>
          <dgm:bulletEnabled val="1"/>
        </dgm:presLayoutVars>
      </dgm:prSet>
      <dgm:spPr/>
    </dgm:pt>
    <dgm:pt modelId="{17C42012-028E-47CE-B9E7-FD2F660D1BA8}" type="pres">
      <dgm:prSet presAssocID="{0B1EB124-DF60-4692-9D07-9158D49A3AFB}" presName="sibTrans" presStyleCnt="0"/>
      <dgm:spPr/>
    </dgm:pt>
    <dgm:pt modelId="{3515610C-C7B5-4F22-8999-79AC4F8F2B20}" type="pres">
      <dgm:prSet presAssocID="{49DDA4D5-E958-44EF-BE06-965C508FBA37}" presName="composite" presStyleCnt="0"/>
      <dgm:spPr/>
    </dgm:pt>
    <dgm:pt modelId="{152C3F70-43AA-4041-AE8D-497622521B5A}" type="pres">
      <dgm:prSet presAssocID="{49DDA4D5-E958-44EF-BE06-965C508FBA37}" presName="bentUpArrow1" presStyleLbl="alignImgPlace1" presStyleIdx="1" presStyleCnt="2"/>
      <dgm:spPr/>
    </dgm:pt>
    <dgm:pt modelId="{F77A8691-7B0E-4897-BD84-B39FEC2CD03F}" type="pres">
      <dgm:prSet presAssocID="{49DDA4D5-E958-44EF-BE06-965C508FBA3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08D1622-C4BA-4DE0-8D9F-40F76D00AD41}" type="pres">
      <dgm:prSet presAssocID="{49DDA4D5-E958-44EF-BE06-965C508FBA37}" presName="ChildText" presStyleLbl="revTx" presStyleIdx="1" presStyleCnt="3" custScaleX="255198" custLinFactNeighborX="81024">
        <dgm:presLayoutVars>
          <dgm:chMax val="0"/>
          <dgm:chPref val="0"/>
          <dgm:bulletEnabled val="1"/>
        </dgm:presLayoutVars>
      </dgm:prSet>
      <dgm:spPr/>
    </dgm:pt>
    <dgm:pt modelId="{B69858D7-BC8D-4789-8314-4E50B54B9DC5}" type="pres">
      <dgm:prSet presAssocID="{714978E9-273D-4B1E-BD14-5A833499C838}" presName="sibTrans" presStyleCnt="0"/>
      <dgm:spPr/>
    </dgm:pt>
    <dgm:pt modelId="{C4422257-EA5B-40EC-8C69-8D48D09FAC84}" type="pres">
      <dgm:prSet presAssocID="{27FB3CFC-47E8-4097-8646-F32B8F37C2A1}" presName="composite" presStyleCnt="0"/>
      <dgm:spPr/>
    </dgm:pt>
    <dgm:pt modelId="{68DEA85B-9333-4BA8-922A-AF366A29BFF2}" type="pres">
      <dgm:prSet presAssocID="{27FB3CFC-47E8-4097-8646-F32B8F37C2A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704146B2-3FE7-4DBC-A09A-8C4F6D2C1672}" type="pres">
      <dgm:prSet presAssocID="{27FB3CFC-47E8-4097-8646-F32B8F37C2A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87900-3EEA-4E4E-854D-DCBAABD056BD}" srcId="{27FB3CFC-47E8-4097-8646-F32B8F37C2A1}" destId="{4BC4F870-8D5C-457C-9F02-7EDFA0AAD074}" srcOrd="0" destOrd="0" parTransId="{E1E322B6-DD23-4B07-AACC-9CE10D55FFFE}" sibTransId="{044C9F9A-AD68-4099-A3F7-99D4988EBBBB}"/>
    <dgm:cxn modelId="{17108D0A-AED0-4903-88D4-6307C85EC2D1}" srcId="{925B4F8E-423D-41EC-9CED-A2D43FAEB6DD}" destId="{F2C6862F-C6EF-4798-938C-CE39FDF9EDB0}" srcOrd="0" destOrd="0" parTransId="{4F8C5A04-82C2-405D-BE7E-9961A64E6909}" sibTransId="{CBD4DC3E-4671-4C5C-8FC3-93701D5A4AF7}"/>
    <dgm:cxn modelId="{C6C0C417-1508-46D3-83CF-4F41F75ECD86}" type="presOf" srcId="{925B4F8E-423D-41EC-9CED-A2D43FAEB6DD}" destId="{0BB35234-F075-49A5-9A71-0678FF35A79C}" srcOrd="0" destOrd="0" presId="urn:microsoft.com/office/officeart/2005/8/layout/StepDownProcess"/>
    <dgm:cxn modelId="{40396039-137D-4D1A-9CFA-403BC988C925}" type="presOf" srcId="{3DEB6AC4-7807-4010-BD13-855149856283}" destId="{808D1622-C4BA-4DE0-8D9F-40F76D00AD41}" srcOrd="0" destOrd="0" presId="urn:microsoft.com/office/officeart/2005/8/layout/StepDownProcess"/>
    <dgm:cxn modelId="{1AA91B57-814A-48B2-B0FE-60250D2BD01A}" srcId="{FBC40926-9376-4725-8E2B-80CE5C99C664}" destId="{925B4F8E-423D-41EC-9CED-A2D43FAEB6DD}" srcOrd="0" destOrd="0" parTransId="{B9BCF831-2919-45DE-9FE2-CF663E770BD6}" sibTransId="{0B1EB124-DF60-4692-9D07-9158D49A3AFB}"/>
    <dgm:cxn modelId="{07EBD68F-E4FA-46A9-8569-29FF0E6242D7}" type="presOf" srcId="{FBC40926-9376-4725-8E2B-80CE5C99C664}" destId="{82562B83-05D9-4702-B865-F64F5C7E6431}" srcOrd="0" destOrd="0" presId="urn:microsoft.com/office/officeart/2005/8/layout/StepDownProcess"/>
    <dgm:cxn modelId="{A4940BB9-DA5A-4AA4-872D-1045E1D40001}" type="presOf" srcId="{F2C6862F-C6EF-4798-938C-CE39FDF9EDB0}" destId="{66647FC2-94EE-4A8D-B7D7-019F11AF3FFB}" srcOrd="0" destOrd="0" presId="urn:microsoft.com/office/officeart/2005/8/layout/StepDownProcess"/>
    <dgm:cxn modelId="{AF82F9BD-06C0-4BEC-98B4-530A00030777}" srcId="{49DDA4D5-E958-44EF-BE06-965C508FBA37}" destId="{3DEB6AC4-7807-4010-BD13-855149856283}" srcOrd="0" destOrd="0" parTransId="{B5121E0A-FC9E-4269-8752-DDD5813FB2D1}" sibTransId="{680CA6AC-F74E-4389-A1F7-F7C1518F557E}"/>
    <dgm:cxn modelId="{3B6510D1-367A-4410-A107-58FAE22B28E8}" type="presOf" srcId="{4BC4F870-8D5C-457C-9F02-7EDFA0AAD074}" destId="{704146B2-3FE7-4DBC-A09A-8C4F6D2C1672}" srcOrd="0" destOrd="0" presId="urn:microsoft.com/office/officeart/2005/8/layout/StepDownProcess"/>
    <dgm:cxn modelId="{CAC137D9-5F5D-4FBA-98AE-EEAD2DBEB2C9}" type="presOf" srcId="{27FB3CFC-47E8-4097-8646-F32B8F37C2A1}" destId="{68DEA85B-9333-4BA8-922A-AF366A29BFF2}" srcOrd="0" destOrd="0" presId="urn:microsoft.com/office/officeart/2005/8/layout/StepDownProcess"/>
    <dgm:cxn modelId="{26A9ADE4-C0CE-4567-928E-EFDC992BDDE9}" srcId="{FBC40926-9376-4725-8E2B-80CE5C99C664}" destId="{27FB3CFC-47E8-4097-8646-F32B8F37C2A1}" srcOrd="2" destOrd="0" parTransId="{D06F5A6F-FE87-46A1-844D-6EBFC42B55BF}" sibTransId="{EC893D4C-D22A-43FF-B168-68D29772B0CB}"/>
    <dgm:cxn modelId="{77D36FF1-3C9B-4DFF-B5BB-6649455C45DB}" srcId="{FBC40926-9376-4725-8E2B-80CE5C99C664}" destId="{49DDA4D5-E958-44EF-BE06-965C508FBA37}" srcOrd="1" destOrd="0" parTransId="{11FC952D-26EC-4ED4-8583-8238FF84BB08}" sibTransId="{714978E9-273D-4B1E-BD14-5A833499C838}"/>
    <dgm:cxn modelId="{F125F7FF-27C6-48BA-BAAE-EE4AF9722E90}" type="presOf" srcId="{49DDA4D5-E958-44EF-BE06-965C508FBA37}" destId="{F77A8691-7B0E-4897-BD84-B39FEC2CD03F}" srcOrd="0" destOrd="0" presId="urn:microsoft.com/office/officeart/2005/8/layout/StepDownProcess"/>
    <dgm:cxn modelId="{24AC7381-699A-4236-9A84-DE2FE6E128EA}" type="presParOf" srcId="{82562B83-05D9-4702-B865-F64F5C7E6431}" destId="{209E0C5D-84B2-4F94-B183-1BAB26C00076}" srcOrd="0" destOrd="0" presId="urn:microsoft.com/office/officeart/2005/8/layout/StepDownProcess"/>
    <dgm:cxn modelId="{64CF8078-C1F3-4AAF-A891-37AE950E8A09}" type="presParOf" srcId="{209E0C5D-84B2-4F94-B183-1BAB26C00076}" destId="{AF9258A1-A0FC-43D6-809C-D69C56198B40}" srcOrd="0" destOrd="0" presId="urn:microsoft.com/office/officeart/2005/8/layout/StepDownProcess"/>
    <dgm:cxn modelId="{0CD2A602-3556-4703-BDF9-9AE3A4B67053}" type="presParOf" srcId="{209E0C5D-84B2-4F94-B183-1BAB26C00076}" destId="{0BB35234-F075-49A5-9A71-0678FF35A79C}" srcOrd="1" destOrd="0" presId="urn:microsoft.com/office/officeart/2005/8/layout/StepDownProcess"/>
    <dgm:cxn modelId="{61963ECE-C039-4DEF-A173-13CB511E2DF6}" type="presParOf" srcId="{209E0C5D-84B2-4F94-B183-1BAB26C00076}" destId="{66647FC2-94EE-4A8D-B7D7-019F11AF3FFB}" srcOrd="2" destOrd="0" presId="urn:microsoft.com/office/officeart/2005/8/layout/StepDownProcess"/>
    <dgm:cxn modelId="{03F03672-2B3B-49E8-B4C8-3C876695E15C}" type="presParOf" srcId="{82562B83-05D9-4702-B865-F64F5C7E6431}" destId="{17C42012-028E-47CE-B9E7-FD2F660D1BA8}" srcOrd="1" destOrd="0" presId="urn:microsoft.com/office/officeart/2005/8/layout/StepDownProcess"/>
    <dgm:cxn modelId="{C7223706-632C-47A2-AF0F-99B70C464A91}" type="presParOf" srcId="{82562B83-05D9-4702-B865-F64F5C7E6431}" destId="{3515610C-C7B5-4F22-8999-79AC4F8F2B20}" srcOrd="2" destOrd="0" presId="urn:microsoft.com/office/officeart/2005/8/layout/StepDownProcess"/>
    <dgm:cxn modelId="{D25E1B99-9CA7-4F62-B30B-9BF5D50F5BFD}" type="presParOf" srcId="{3515610C-C7B5-4F22-8999-79AC4F8F2B20}" destId="{152C3F70-43AA-4041-AE8D-497622521B5A}" srcOrd="0" destOrd="0" presId="urn:microsoft.com/office/officeart/2005/8/layout/StepDownProcess"/>
    <dgm:cxn modelId="{D51B4D4A-3B21-444C-B1C9-67C3C023F6FC}" type="presParOf" srcId="{3515610C-C7B5-4F22-8999-79AC4F8F2B20}" destId="{F77A8691-7B0E-4897-BD84-B39FEC2CD03F}" srcOrd="1" destOrd="0" presId="urn:microsoft.com/office/officeart/2005/8/layout/StepDownProcess"/>
    <dgm:cxn modelId="{502EF459-9339-4F1F-84CB-E7671F9BED20}" type="presParOf" srcId="{3515610C-C7B5-4F22-8999-79AC4F8F2B20}" destId="{808D1622-C4BA-4DE0-8D9F-40F76D00AD41}" srcOrd="2" destOrd="0" presId="urn:microsoft.com/office/officeart/2005/8/layout/StepDownProcess"/>
    <dgm:cxn modelId="{CA2D3064-A058-4FB8-A653-2B869D89176A}" type="presParOf" srcId="{82562B83-05D9-4702-B865-F64F5C7E6431}" destId="{B69858D7-BC8D-4789-8314-4E50B54B9DC5}" srcOrd="3" destOrd="0" presId="urn:microsoft.com/office/officeart/2005/8/layout/StepDownProcess"/>
    <dgm:cxn modelId="{E615DD98-D118-4A38-80CE-E114785183BA}" type="presParOf" srcId="{82562B83-05D9-4702-B865-F64F5C7E6431}" destId="{C4422257-EA5B-40EC-8C69-8D48D09FAC84}" srcOrd="4" destOrd="0" presId="urn:microsoft.com/office/officeart/2005/8/layout/StepDownProcess"/>
    <dgm:cxn modelId="{AF64149C-D16E-4606-8CFB-67C581984162}" type="presParOf" srcId="{C4422257-EA5B-40EC-8C69-8D48D09FAC84}" destId="{68DEA85B-9333-4BA8-922A-AF366A29BFF2}" srcOrd="0" destOrd="0" presId="urn:microsoft.com/office/officeart/2005/8/layout/StepDownProcess"/>
    <dgm:cxn modelId="{2AB09E24-0505-47FD-9BA0-6AF7E18A043B}" type="presParOf" srcId="{C4422257-EA5B-40EC-8C69-8D48D09FAC84}" destId="{704146B2-3FE7-4DBC-A09A-8C4F6D2C167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258A1-A0FC-43D6-809C-D69C56198B40}">
      <dsp:nvSpPr>
        <dsp:cNvPr id="0" name=""/>
        <dsp:cNvSpPr/>
      </dsp:nvSpPr>
      <dsp:spPr>
        <a:xfrm rot="5400000">
          <a:off x="401208" y="1306552"/>
          <a:ext cx="1155532" cy="1315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35234-F075-49A5-9A71-0678FF35A79C}">
      <dsp:nvSpPr>
        <dsp:cNvPr id="0" name=""/>
        <dsp:cNvSpPr/>
      </dsp:nvSpPr>
      <dsp:spPr>
        <a:xfrm>
          <a:off x="95062" y="25620"/>
          <a:ext cx="1945236" cy="13616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采集层</a:t>
          </a:r>
        </a:p>
      </dsp:txBody>
      <dsp:txXfrm>
        <a:off x="161542" y="92100"/>
        <a:ext cx="1812276" cy="1228642"/>
      </dsp:txXfrm>
    </dsp:sp>
    <dsp:sp modelId="{66647FC2-94EE-4A8D-B7D7-019F11AF3FFB}">
      <dsp:nvSpPr>
        <dsp:cNvPr id="0" name=""/>
        <dsp:cNvSpPr/>
      </dsp:nvSpPr>
      <dsp:spPr>
        <a:xfrm>
          <a:off x="2116562" y="164031"/>
          <a:ext cx="3889725" cy="1100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利用</a:t>
          </a:r>
          <a:r>
            <a:rPr lang="en-US" altLang="zh-CN" sz="1900" kern="1200" dirty="0"/>
            <a:t>DHT11</a:t>
          </a:r>
          <a:r>
            <a:rPr lang="zh-CN" altLang="en-US" sz="1900" kern="1200" dirty="0"/>
            <a:t>温湿度传感器，</a:t>
          </a:r>
          <a:r>
            <a:rPr lang="en-US" altLang="zh-CN" sz="1900" kern="1200" dirty="0"/>
            <a:t>MQ-9</a:t>
          </a:r>
          <a:r>
            <a:rPr lang="zh-CN" altLang="en-US" sz="1900" kern="1200" dirty="0"/>
            <a:t>可燃气体传感器与</a:t>
          </a:r>
          <a:r>
            <a:rPr lang="en-US" altLang="zh-CN" sz="1900" kern="1200" dirty="0"/>
            <a:t>PM2.5</a:t>
          </a:r>
          <a:r>
            <a:rPr lang="zh-CN" altLang="en-US" sz="1900" kern="1200" dirty="0"/>
            <a:t>传感器采集相关数据</a:t>
          </a:r>
          <a:r>
            <a:rPr lang="en-US" altLang="zh-CN" sz="1900" kern="1200" dirty="0"/>
            <a:t>.</a:t>
          </a:r>
          <a:endParaRPr lang="zh-CN" altLang="en-US" sz="1900" kern="1200" dirty="0"/>
        </a:p>
      </dsp:txBody>
      <dsp:txXfrm>
        <a:off x="2116562" y="164031"/>
        <a:ext cx="3889725" cy="1100507"/>
      </dsp:txXfrm>
    </dsp:sp>
    <dsp:sp modelId="{152C3F70-43AA-4041-AE8D-497622521B5A}">
      <dsp:nvSpPr>
        <dsp:cNvPr id="0" name=""/>
        <dsp:cNvSpPr/>
      </dsp:nvSpPr>
      <dsp:spPr>
        <a:xfrm rot="5400000">
          <a:off x="2608003" y="2836081"/>
          <a:ext cx="1155532" cy="1315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A8691-7B0E-4897-BD84-B39FEC2CD03F}">
      <dsp:nvSpPr>
        <dsp:cNvPr id="0" name=""/>
        <dsp:cNvSpPr/>
      </dsp:nvSpPr>
      <dsp:spPr>
        <a:xfrm>
          <a:off x="2301857" y="1555150"/>
          <a:ext cx="1945236" cy="13616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分发层</a:t>
          </a:r>
        </a:p>
      </dsp:txBody>
      <dsp:txXfrm>
        <a:off x="2368337" y="1621630"/>
        <a:ext cx="1812276" cy="1228642"/>
      </dsp:txXfrm>
    </dsp:sp>
    <dsp:sp modelId="{808D1622-C4BA-4DE0-8D9F-40F76D00AD41}">
      <dsp:nvSpPr>
        <dsp:cNvPr id="0" name=""/>
        <dsp:cNvSpPr/>
      </dsp:nvSpPr>
      <dsp:spPr>
        <a:xfrm>
          <a:off x="4295550" y="1685009"/>
          <a:ext cx="3610490" cy="1100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Arduino Uno</a:t>
          </a:r>
          <a:r>
            <a:rPr lang="zh-CN" altLang="en-US" sz="1900" kern="1200" dirty="0"/>
            <a:t>开发板接收到采集层传来的数据后对数据进行不同的处理</a:t>
          </a:r>
        </a:p>
      </dsp:txBody>
      <dsp:txXfrm>
        <a:off x="4295550" y="1685009"/>
        <a:ext cx="3610490" cy="1100507"/>
      </dsp:txXfrm>
    </dsp:sp>
    <dsp:sp modelId="{68DEA85B-9333-4BA8-922A-AF366A29BFF2}">
      <dsp:nvSpPr>
        <dsp:cNvPr id="0" name=""/>
        <dsp:cNvSpPr/>
      </dsp:nvSpPr>
      <dsp:spPr>
        <a:xfrm>
          <a:off x="4508652" y="3084679"/>
          <a:ext cx="1945236" cy="13616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发布层</a:t>
          </a:r>
        </a:p>
      </dsp:txBody>
      <dsp:txXfrm>
        <a:off x="4575132" y="3151159"/>
        <a:ext cx="1812276" cy="1228642"/>
      </dsp:txXfrm>
    </dsp:sp>
    <dsp:sp modelId="{704146B2-3FE7-4DBC-A09A-8C4F6D2C1672}">
      <dsp:nvSpPr>
        <dsp:cNvPr id="0" name=""/>
        <dsp:cNvSpPr/>
      </dsp:nvSpPr>
      <dsp:spPr>
        <a:xfrm>
          <a:off x="6453888" y="3214539"/>
          <a:ext cx="1414779" cy="1100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 err="1"/>
            <a:t>nodeMCU</a:t>
          </a:r>
          <a:r>
            <a:rPr lang="zh-CN" altLang="en-US" sz="1500" kern="1200" dirty="0"/>
            <a:t>开发板将数据上传到服务器</a:t>
          </a:r>
        </a:p>
      </dsp:txBody>
      <dsp:txXfrm>
        <a:off x="6453888" y="3214539"/>
        <a:ext cx="1414779" cy="1100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FFDC6-3CD4-4C20-93D1-095E7B1FE14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2DAE5-A79A-411B-9BEB-EC8301D2E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9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5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2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1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74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1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6CEF2-CBDC-4652-ABEB-32246E68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974195-6F2E-4CA6-9518-CD30D6B61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2CB8F-48FC-48BB-B231-7B1EACFB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74F0-FBAD-4D2A-A1BD-54140EC4D78F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DCB62-89DB-4ABE-BF6B-8AB3F6AA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F4788-C076-409C-BD1D-9DC25875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9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00439-5BD0-41E2-A885-D638DAD8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F33FB4-F896-423C-ACC8-BC88B2FC0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B44F2-6709-4364-A170-B777B9AC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80F6-D49B-4411-97BC-96ED000336A8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9FBBC-83D6-4466-854C-5B7C4845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7DC25-6D70-44BA-BF92-F859C94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3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170F22-BB79-4ECD-9EF6-3192411EA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9BD0E-52F2-4003-B3C3-B474CC91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ADD7B-0A89-45BE-95D7-4B4BAA52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89B4-F6F2-4FA6-8714-A5226FA4C8C3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9A532-2F92-4EFC-8C6B-7A7123F5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62804-3D8B-4506-9EFA-F82A5AC4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48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5A22-8344-4B30-827A-065F38A6ABF6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8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48D1-F7E3-453E-A187-5D0337D4195C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8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E615C-7386-4D7A-9316-7398FF63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99B35-F5E0-447D-ACC6-970383E4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14886-67DE-424D-A165-D0E79BDD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6869-D5FC-487A-96F8-C1D89294EF6A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32537-2D1B-4B05-B26C-A0598C04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580C4-7D3A-46BC-97BE-066B997F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0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669C-908D-4622-AF6A-A72872E8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FB549-51BB-4FB1-ADB0-7633FD98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8F082-CBBE-453E-83EC-75EEBC8F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2267-5A4D-4F3E-B3CF-CB11931D17E6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21E07-C033-4A77-B8F6-D55FD46B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71378-3FB1-4E8F-8A52-DB8FDCCD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2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73BB2-2C4C-4ACE-A3F7-599BC92C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A7731-70A4-492B-BDCB-F4B1281AB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6105A-76F5-4249-9427-B81E8ACD8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2D041-D867-412F-80F9-CDD2771D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37C0-3A01-4E55-872B-1DF7C49CFD44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858F3-F642-4138-A567-9870C272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80259A-6AC3-4246-820D-45022318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5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14C34-8AB3-4BB0-9053-6FAD98D0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7F129-DA63-4301-B1C7-871B32DD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EF8AD-44FF-4B8C-8285-F93E78C2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547001-3ACE-421C-917D-00E00CA89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FA5A3D-477F-44F8-A2A2-405462DA3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086AE-C7A5-46F3-93C0-DA85528D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C87-4E54-4726-8323-6F5C1A5018C0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9137CD-F6C2-49F1-AF5B-88604D26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A60A2E-CA7E-4D74-8A5E-2AEDAB25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4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DA8FF-53F0-4A2F-89C3-DD89536E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C3021-D8A5-4271-91C4-1ED43644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D33F-E7C5-4D4D-8FED-16905F3B0CEB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CBAA7F-7FE2-425F-8E52-85C2D8BE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5123A7-7DB0-499F-9F93-8371DED2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0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F389C0-F5F1-406A-BFF3-29D99F01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873E-4265-4BDC-AD40-A48556F6B9F9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CA8D92-F996-4AB6-BEA9-BCBE52EB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4AF58-3927-4217-9805-22DC778B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2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158D-1D6F-4AE1-AA76-1E92EEA5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8FB34-AB62-429F-9DF3-0FE0B9C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782B2-2749-493D-B096-84D318595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E0E01-E5F1-4DF6-8E7F-E7DA1E3B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6A09-6C11-4EAC-9E02-99C68F629A1B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41239-F298-4092-9192-B1FC065D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E072D-A463-4B74-B7CE-3ED51B09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0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A1345-59B1-4D27-9873-2C5882D6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4FFA69-5CA4-460B-8DD7-861E151E6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CC4BE3-5E63-4A9C-83C7-F16222774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D0F4C-DBDB-431A-8CA0-207E4B59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F90-5874-4D46-8EC5-151451F3A1F1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78CB2-10EC-4F58-812D-48B376D3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F9D45-215A-4FDD-BCF8-377E5D67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6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851260-D5E7-46C7-8B47-666810EB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D5875-E5D8-4D89-AFA0-9482C604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B4203-3966-4CC2-8411-CC8B116AF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B7CF-AA4C-4DDB-81A2-C3BDB0F131ED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3C091-44E1-45EC-8C02-0680DD3CC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123CA-B2C2-4F4B-BA0D-22604404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0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85ADE-A9C2-4F07-A121-97F477A76DD1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7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coder-Zzx/Arduino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6790" y="1452774"/>
            <a:ext cx="12579587" cy="769441"/>
            <a:chOff x="226790" y="1452774"/>
            <a:chExt cx="12579587" cy="769441"/>
          </a:xfrm>
        </p:grpSpPr>
        <p:sp>
          <p:nvSpPr>
            <p:cNvPr id="14" name="文本框 13"/>
            <p:cNvSpPr txBox="1"/>
            <p:nvPr/>
          </p:nvSpPr>
          <p:spPr>
            <a:xfrm>
              <a:off x="593014" y="1452774"/>
              <a:ext cx="118060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C678E"/>
                  </a:solidFill>
                  <a:effectLst/>
                  <a:uLnTx/>
                  <a:uFillTx/>
                  <a:latin typeface="汉仪铁线黑-65简" panose="00020600040101010101" pitchFamily="18" charset="-122"/>
                  <a:ea typeface="汉仪铁线黑-65简" panose="00020600040101010101" pitchFamily="18" charset="-122"/>
                  <a:cs typeface="+mn-cs"/>
                </a:rPr>
                <a:t>基于</a:t>
              </a: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C678E"/>
                  </a:solidFill>
                  <a:effectLst/>
                  <a:uLnTx/>
                  <a:uFillTx/>
                  <a:latin typeface="汉仪铁线黑-65简" panose="00020600040101010101" pitchFamily="18" charset="-122"/>
                  <a:ea typeface="汉仪铁线黑-65简" panose="00020600040101010101" pitchFamily="18" charset="-122"/>
                  <a:cs typeface="+mn-cs"/>
                </a:rPr>
                <a:t>Arduino</a:t>
              </a: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C678E"/>
                  </a:solidFill>
                  <a:effectLst/>
                  <a:uLnTx/>
                  <a:uFillTx/>
                  <a:latin typeface="汉仪铁线黑-65简" panose="00020600040101010101" pitchFamily="18" charset="-122"/>
                  <a:ea typeface="汉仪铁线黑-65简" panose="00020600040101010101" pitchFamily="18" charset="-122"/>
                  <a:cs typeface="+mn-cs"/>
                </a:rPr>
                <a:t>与</a:t>
              </a:r>
              <a:r>
                <a:rPr kumimoji="0" lang="en-US" altLang="zh-CN" sz="4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C678E"/>
                  </a:solidFill>
                  <a:effectLst/>
                  <a:uLnTx/>
                  <a:uFillTx/>
                  <a:latin typeface="汉仪铁线黑-65简" panose="00020600040101010101" pitchFamily="18" charset="-122"/>
                  <a:ea typeface="汉仪铁线黑-65简" panose="00020600040101010101" pitchFamily="18" charset="-122"/>
                  <a:cs typeface="+mn-cs"/>
                </a:rPr>
                <a:t>nodeMCU</a:t>
              </a: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C678E"/>
                  </a:solidFill>
                  <a:effectLst/>
                  <a:uLnTx/>
                  <a:uFillTx/>
                  <a:latin typeface="汉仪铁线黑-65简" panose="00020600040101010101" pitchFamily="18" charset="-122"/>
                  <a:ea typeface="汉仪铁线黑-65简" panose="00020600040101010101" pitchFamily="18" charset="-122"/>
                  <a:cs typeface="+mn-cs"/>
                </a:rPr>
                <a:t>的气象监测系统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26790" y="1837494"/>
              <a:ext cx="12579587" cy="0"/>
              <a:chOff x="337004" y="2008944"/>
              <a:chExt cx="12579587" cy="0"/>
            </a:xfrm>
          </p:grpSpPr>
          <p:cxnSp>
            <p:nvCxnSpPr>
              <p:cNvPr id="21" name="直接箭头连接符 25"/>
              <p:cNvCxnSpPr>
                <a:cxnSpLocks/>
              </p:cNvCxnSpPr>
              <p:nvPr/>
            </p:nvCxnSpPr>
            <p:spPr>
              <a:xfrm>
                <a:off x="337004" y="2008944"/>
                <a:ext cx="85154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5"/>
              <p:cNvCxnSpPr/>
              <p:nvPr/>
            </p:nvCxnSpPr>
            <p:spPr>
              <a:xfrm flipH="1">
                <a:off x="12096094" y="2008944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矩形: 圆角 28"/>
          <p:cNvSpPr/>
          <p:nvPr/>
        </p:nvSpPr>
        <p:spPr>
          <a:xfrm>
            <a:off x="4640367" y="3891477"/>
            <a:ext cx="1455634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678E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cs"/>
              </a:rPr>
              <a:t>主讲：</a:t>
            </a:r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朱志鑫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C678E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cs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6170170" y="3891477"/>
            <a:ext cx="1455634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cs"/>
              </a:rPr>
              <a:t>时间：</a:t>
            </a:r>
            <a:r>
              <a:rPr lang="en-US" altLang="zh-CN" sz="1400" noProof="0" dirty="0">
                <a:solidFill>
                  <a:prstClr val="whit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7.16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612386" y="2958361"/>
            <a:ext cx="496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600" dirty="0">
                <a:solidFill>
                  <a:srgbClr val="4C678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小组成员：朱志鑫 姚浩 陈佳豪</a:t>
            </a:r>
            <a:endParaRPr kumimoji="0" lang="zh-CN" altLang="en-US" sz="1800" b="0" i="0" u="none" strike="noStrike" kern="1200" cap="none" spc="600" normalizeH="0" baseline="0" noProof="0" dirty="0">
              <a:ln>
                <a:noFill/>
              </a:ln>
              <a:solidFill>
                <a:srgbClr val="4C678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E0FC68-7000-47F5-80BF-59F8D056D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64" y="377646"/>
            <a:ext cx="3134346" cy="888065"/>
          </a:xfrm>
          <a:prstGeom prst="rect">
            <a:avLst/>
          </a:prstGeom>
        </p:spPr>
      </p:pic>
      <p:sp>
        <p:nvSpPr>
          <p:cNvPr id="16" name="页脚占位符 15">
            <a:extLst>
              <a:ext uri="{FF2B5EF4-FFF2-40B4-BE49-F238E27FC236}">
                <a16:creationId xmlns:a16="http://schemas.microsoft.com/office/drawing/2014/main" id="{D1EAD369-5329-4A33-A86F-18F3E5C1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特别感谢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70339" y="1624026"/>
            <a:ext cx="12192000" cy="4732324"/>
            <a:chOff x="0" y="1973943"/>
            <a:chExt cx="12192000" cy="4884057"/>
          </a:xfrm>
        </p:grpSpPr>
        <p:sp>
          <p:nvSpPr>
            <p:cNvPr id="15" name="矩形 14"/>
            <p:cNvSpPr/>
            <p:nvPr/>
          </p:nvSpPr>
          <p:spPr>
            <a:xfrm>
              <a:off x="0" y="1973943"/>
              <a:ext cx="12192000" cy="4884057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 t="-39159" b="-3915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73943"/>
              <a:ext cx="12192000" cy="4884057"/>
            </a:xfrm>
            <a:prstGeom prst="rect">
              <a:avLst/>
            </a:prstGeom>
            <a:gradFill flip="none" rotWithShape="1">
              <a:gsLst>
                <a:gs pos="0">
                  <a:srgbClr val="4C678E"/>
                </a:gs>
                <a:gs pos="100000">
                  <a:srgbClr val="4C678E">
                    <a:alpha val="76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335215" y="2076406"/>
            <a:ext cx="5521569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·   </a:t>
            </a: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郝宽宽老师与付博文老师耐心仔细的指导</a:t>
            </a:r>
            <a:endParaRPr lang="en-US" altLang="zh-CN" sz="20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·   </a:t>
            </a: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小组伙伴的一同学习与努力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15DA2AB-FEE4-4839-AB09-DB312AF84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3BEAFD8B-EA0A-45A5-978B-EE0DFF1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143837" y="1967408"/>
            <a:ext cx="8058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感谢您的观看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5103437" y="4455259"/>
            <a:ext cx="1985124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THNAK YOU</a:t>
            </a:r>
            <a:endParaRPr lang="zh-CN" altLang="en-US" sz="140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1AD0FBE7-9A19-422D-8A20-982C2D4F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4" y="377646"/>
            <a:ext cx="3134346" cy="888065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7C433D4-75A7-4C42-AAAD-0650A212D758}"/>
              </a:ext>
            </a:extLst>
          </p:cNvPr>
          <p:cNvSpPr/>
          <p:nvPr/>
        </p:nvSpPr>
        <p:spPr>
          <a:xfrm>
            <a:off x="4092723" y="3545545"/>
            <a:ext cx="4006553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第八组     朱志鑫   姚浩   陈佳豪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C678E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cs"/>
            </a:endParaRP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243A341-54AA-4A4D-8569-392E7B23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9000">
        <p14:warp dir="in"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整体模块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DEBBA96B-7970-48CA-A09E-D2A057C5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2F7DB524-DC4E-4B6C-9D84-1FE6B8A74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88330"/>
              </p:ext>
            </p:extLst>
          </p:nvPr>
        </p:nvGraphicFramePr>
        <p:xfrm>
          <a:off x="2196268" y="1666429"/>
          <a:ext cx="7963731" cy="4471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矩形: 圆角 4">
            <a:extLst>
              <a:ext uri="{FF2B5EF4-FFF2-40B4-BE49-F238E27FC236}">
                <a16:creationId xmlns:a16="http://schemas.microsoft.com/office/drawing/2014/main" id="{E230FDAD-4BF5-440E-858C-9C6D6545E1DC}"/>
              </a:ext>
            </a:extLst>
          </p:cNvPr>
          <p:cNvSpPr txBox="1"/>
          <p:nvPr/>
        </p:nvSpPr>
        <p:spPr>
          <a:xfrm>
            <a:off x="404217" y="1732909"/>
            <a:ext cx="1812276" cy="12286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900" kern="1200" dirty="0"/>
              <a:t>采集层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5355FCB-4207-43BD-BFC0-E2942294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BFDCF97-3D73-45A6-B55F-B6DAAD8DC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6682" y="5191571"/>
            <a:ext cx="512726" cy="5127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C5F088-FD45-4431-81E8-48D6FE7C7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18" y="3646017"/>
            <a:ext cx="512726" cy="5127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CD55F2D-A1F3-4E56-ABF6-9705BB3135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42" y="2090867"/>
            <a:ext cx="512726" cy="51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DEBBA96B-7970-48CA-A09E-D2A057C5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40BC9C-4F22-4E30-9D42-6ED40920A296}"/>
              </a:ext>
            </a:extLst>
          </p:cNvPr>
          <p:cNvSpPr txBox="1"/>
          <p:nvPr/>
        </p:nvSpPr>
        <p:spPr>
          <a:xfrm>
            <a:off x="1136591" y="539560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600" dirty="0">
                <a:solidFill>
                  <a:srgbClr val="4C678E"/>
                </a:solidFill>
                <a:ea typeface="思源宋体 Heavy" panose="02020900000000000000" pitchFamily="18" charset="-122"/>
              </a:rPr>
              <a:t>硬件搭建</a:t>
            </a:r>
          </a:p>
        </p:txBody>
      </p:sp>
      <p:cxnSp>
        <p:nvCxnSpPr>
          <p:cNvPr id="35" name="直接箭头连接符 25">
            <a:extLst>
              <a:ext uri="{FF2B5EF4-FFF2-40B4-BE49-F238E27FC236}">
                <a16:creationId xmlns:a16="http://schemas.microsoft.com/office/drawing/2014/main" id="{433D193F-0047-4B50-9570-601EE4B99917}"/>
              </a:ext>
            </a:extLst>
          </p:cNvPr>
          <p:cNvCxnSpPr>
            <a:cxnSpLocks/>
          </p:cNvCxnSpPr>
          <p:nvPr/>
        </p:nvCxnSpPr>
        <p:spPr>
          <a:xfrm>
            <a:off x="461473" y="797434"/>
            <a:ext cx="675118" cy="0"/>
          </a:xfrm>
          <a:prstGeom prst="straightConnector1">
            <a:avLst/>
          </a:prstGeom>
          <a:ln>
            <a:gradFill>
              <a:gsLst>
                <a:gs pos="100000">
                  <a:srgbClr val="4C678E">
                    <a:alpha val="0"/>
                  </a:srgbClr>
                </a:gs>
                <a:gs pos="0">
                  <a:srgbClr val="4C678E"/>
                </a:gs>
              </a:gsLst>
              <a:lin ang="108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5">
            <a:extLst>
              <a:ext uri="{FF2B5EF4-FFF2-40B4-BE49-F238E27FC236}">
                <a16:creationId xmlns:a16="http://schemas.microsoft.com/office/drawing/2014/main" id="{799BA171-C68C-4B63-8BC4-43C599577704}"/>
              </a:ext>
            </a:extLst>
          </p:cNvPr>
          <p:cNvCxnSpPr>
            <a:cxnSpLocks/>
          </p:cNvCxnSpPr>
          <p:nvPr/>
        </p:nvCxnSpPr>
        <p:spPr>
          <a:xfrm flipH="1">
            <a:off x="3799178" y="817201"/>
            <a:ext cx="653181" cy="0"/>
          </a:xfrm>
          <a:prstGeom prst="straightConnector1">
            <a:avLst/>
          </a:prstGeom>
          <a:ln>
            <a:gradFill>
              <a:gsLst>
                <a:gs pos="100000">
                  <a:srgbClr val="4C678E">
                    <a:alpha val="0"/>
                  </a:srgbClr>
                </a:gs>
                <a:gs pos="0">
                  <a:srgbClr val="4C678E"/>
                </a:gs>
              </a:gsLst>
              <a:lin ang="108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8285A2A4-2623-406F-B87A-4AE960A36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22" y="1238530"/>
            <a:ext cx="7282555" cy="5117820"/>
          </a:xfrm>
          <a:prstGeom prst="rect">
            <a:avLst/>
          </a:prstGeom>
        </p:spPr>
      </p:pic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8DAA30CA-9AEE-4381-9FE3-0AFEC7D1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CE6981E-AECE-4D1B-8DC7-8DC0D78F4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82" y="575584"/>
            <a:ext cx="512726" cy="51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5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6731000" y="4686997"/>
            <a:ext cx="3505200" cy="7003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点击这里，输入您的文本文字，更改文字的颜色或者大小属性。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EBBA96B-7970-48CA-A09E-D2A057C5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cxnSp>
        <p:nvCxnSpPr>
          <p:cNvPr id="23" name="直接箭头连接符 25">
            <a:extLst>
              <a:ext uri="{FF2B5EF4-FFF2-40B4-BE49-F238E27FC236}">
                <a16:creationId xmlns:a16="http://schemas.microsoft.com/office/drawing/2014/main" id="{E034C86D-C01E-43FA-94B1-896F0E6234DF}"/>
              </a:ext>
            </a:extLst>
          </p:cNvPr>
          <p:cNvCxnSpPr>
            <a:cxnSpLocks/>
          </p:cNvCxnSpPr>
          <p:nvPr/>
        </p:nvCxnSpPr>
        <p:spPr>
          <a:xfrm>
            <a:off x="461473" y="797434"/>
            <a:ext cx="675118" cy="0"/>
          </a:xfrm>
          <a:prstGeom prst="straightConnector1">
            <a:avLst/>
          </a:prstGeom>
          <a:ln>
            <a:gradFill>
              <a:gsLst>
                <a:gs pos="100000">
                  <a:srgbClr val="4C678E">
                    <a:alpha val="0"/>
                  </a:srgbClr>
                </a:gs>
                <a:gs pos="0">
                  <a:srgbClr val="4C678E"/>
                </a:gs>
              </a:gsLst>
              <a:lin ang="108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25">
            <a:extLst>
              <a:ext uri="{FF2B5EF4-FFF2-40B4-BE49-F238E27FC236}">
                <a16:creationId xmlns:a16="http://schemas.microsoft.com/office/drawing/2014/main" id="{4D2BA591-D92D-4F98-B369-093E413847F6}"/>
              </a:ext>
            </a:extLst>
          </p:cNvPr>
          <p:cNvCxnSpPr>
            <a:cxnSpLocks/>
          </p:cNvCxnSpPr>
          <p:nvPr/>
        </p:nvCxnSpPr>
        <p:spPr>
          <a:xfrm flipH="1">
            <a:off x="3712009" y="792057"/>
            <a:ext cx="653181" cy="0"/>
          </a:xfrm>
          <a:prstGeom prst="straightConnector1">
            <a:avLst/>
          </a:prstGeom>
          <a:ln>
            <a:gradFill>
              <a:gsLst>
                <a:gs pos="100000">
                  <a:srgbClr val="4C678E">
                    <a:alpha val="0"/>
                  </a:srgbClr>
                </a:gs>
                <a:gs pos="0">
                  <a:srgbClr val="4C678E"/>
                </a:gs>
              </a:gsLst>
              <a:lin ang="108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223B5FE-DE61-4526-A475-F09BEB581B8C}"/>
              </a:ext>
            </a:extLst>
          </p:cNvPr>
          <p:cNvSpPr txBox="1"/>
          <p:nvPr/>
        </p:nvSpPr>
        <p:spPr>
          <a:xfrm>
            <a:off x="1136591" y="505046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600" dirty="0">
                <a:solidFill>
                  <a:srgbClr val="4C678E"/>
                </a:solidFill>
                <a:ea typeface="思源宋体 Heavy" panose="02020900000000000000" pitchFamily="18" charset="-122"/>
              </a:rPr>
              <a:t>软件实现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7D84F8-D8DC-46E0-A568-B9DC795227F2}"/>
              </a:ext>
            </a:extLst>
          </p:cNvPr>
          <p:cNvSpPr txBox="1"/>
          <p:nvPr/>
        </p:nvSpPr>
        <p:spPr>
          <a:xfrm>
            <a:off x="1136591" y="1079067"/>
            <a:ext cx="7378943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4C678E"/>
                </a:solidFill>
                <a:ea typeface="思源黑体 CN Bold" panose="020B0800000000000000" pitchFamily="34" charset="-122"/>
                <a:cs typeface="+mn-ea"/>
              </a:rPr>
              <a:t>项目完整代码开源在</a:t>
            </a:r>
            <a:r>
              <a:rPr lang="en-US" altLang="zh-CN" sz="2000" b="1" dirty="0">
                <a:solidFill>
                  <a:srgbClr val="4C678E"/>
                </a:solidFill>
                <a:ea typeface="思源黑体 CN Bold" panose="020B0800000000000000" pitchFamily="34" charset="-122"/>
                <a:cs typeface="+mn-ea"/>
                <a:hlinkClick r:id="rId4"/>
              </a:rPr>
              <a:t>https://github.com/coder-Zzx/Arduino</a:t>
            </a:r>
            <a:endParaRPr lang="zh-CN" altLang="en-US" sz="2000" b="1" dirty="0">
              <a:solidFill>
                <a:srgbClr val="4C678E"/>
              </a:solidFill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2114DF-1420-483A-828A-51B7D1014202}"/>
              </a:ext>
            </a:extLst>
          </p:cNvPr>
          <p:cNvSpPr txBox="1"/>
          <p:nvPr/>
        </p:nvSpPr>
        <p:spPr>
          <a:xfrm>
            <a:off x="1401510" y="2726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2C0B072-B3A9-4A5E-A148-5ECE87F4B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221" y="1663842"/>
            <a:ext cx="3706575" cy="493455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E877D5-BD8C-44C3-BE62-D3B4612BE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185" y="1584590"/>
            <a:ext cx="5171167" cy="4936954"/>
          </a:xfrm>
          <a:prstGeom prst="rect">
            <a:avLst/>
          </a:prstGeom>
        </p:spPr>
      </p:pic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A4E00881-096C-4451-A05A-96489604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00865A8-32F9-4D06-920A-E39E06B1B4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01" y="535694"/>
            <a:ext cx="512726" cy="51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6731000" y="4686997"/>
            <a:ext cx="3505200" cy="7003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点击这里，输入您的文本文字，更改文字的颜色或者大小属性。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EBBA96B-7970-48CA-A09E-D2A057C5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cxnSp>
        <p:nvCxnSpPr>
          <p:cNvPr id="23" name="直接箭头连接符 25">
            <a:extLst>
              <a:ext uri="{FF2B5EF4-FFF2-40B4-BE49-F238E27FC236}">
                <a16:creationId xmlns:a16="http://schemas.microsoft.com/office/drawing/2014/main" id="{E034C86D-C01E-43FA-94B1-896F0E6234DF}"/>
              </a:ext>
            </a:extLst>
          </p:cNvPr>
          <p:cNvCxnSpPr>
            <a:cxnSpLocks/>
          </p:cNvCxnSpPr>
          <p:nvPr/>
        </p:nvCxnSpPr>
        <p:spPr>
          <a:xfrm>
            <a:off x="461473" y="797434"/>
            <a:ext cx="675118" cy="0"/>
          </a:xfrm>
          <a:prstGeom prst="straightConnector1">
            <a:avLst/>
          </a:prstGeom>
          <a:ln>
            <a:gradFill>
              <a:gsLst>
                <a:gs pos="100000">
                  <a:srgbClr val="4C678E">
                    <a:alpha val="0"/>
                  </a:srgbClr>
                </a:gs>
                <a:gs pos="0">
                  <a:srgbClr val="4C678E"/>
                </a:gs>
              </a:gsLst>
              <a:lin ang="108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25">
            <a:extLst>
              <a:ext uri="{FF2B5EF4-FFF2-40B4-BE49-F238E27FC236}">
                <a16:creationId xmlns:a16="http://schemas.microsoft.com/office/drawing/2014/main" id="{4D2BA591-D92D-4F98-B369-093E413847F6}"/>
              </a:ext>
            </a:extLst>
          </p:cNvPr>
          <p:cNvCxnSpPr>
            <a:cxnSpLocks/>
          </p:cNvCxnSpPr>
          <p:nvPr/>
        </p:nvCxnSpPr>
        <p:spPr>
          <a:xfrm flipH="1">
            <a:off x="3712009" y="792057"/>
            <a:ext cx="653181" cy="0"/>
          </a:xfrm>
          <a:prstGeom prst="straightConnector1">
            <a:avLst/>
          </a:prstGeom>
          <a:ln>
            <a:gradFill>
              <a:gsLst>
                <a:gs pos="100000">
                  <a:srgbClr val="4C678E">
                    <a:alpha val="0"/>
                  </a:srgbClr>
                </a:gs>
                <a:gs pos="0">
                  <a:srgbClr val="4C678E"/>
                </a:gs>
              </a:gsLst>
              <a:lin ang="108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223B5FE-DE61-4526-A475-F09BEB581B8C}"/>
              </a:ext>
            </a:extLst>
          </p:cNvPr>
          <p:cNvSpPr txBox="1"/>
          <p:nvPr/>
        </p:nvSpPr>
        <p:spPr>
          <a:xfrm>
            <a:off x="1136591" y="505046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600" dirty="0">
                <a:solidFill>
                  <a:srgbClr val="4C678E"/>
                </a:solidFill>
                <a:ea typeface="思源宋体 Heavy" panose="02020900000000000000" pitchFamily="18" charset="-122"/>
              </a:rPr>
              <a:t>实物展示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7D84F8-D8DC-46E0-A568-B9DC795227F2}"/>
              </a:ext>
            </a:extLst>
          </p:cNvPr>
          <p:cNvSpPr txBox="1"/>
          <p:nvPr/>
        </p:nvSpPr>
        <p:spPr>
          <a:xfrm>
            <a:off x="1136591" y="1079067"/>
            <a:ext cx="6311343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4C678E"/>
                </a:solidFill>
                <a:ea typeface="思源黑体 CN Bold" panose="020B0800000000000000" pitchFamily="34" charset="-122"/>
                <a:cs typeface="+mn-ea"/>
              </a:rPr>
              <a:t>数据发布在</a:t>
            </a:r>
            <a:r>
              <a:rPr lang="en-US" altLang="zh-CN" sz="2000" b="1" dirty="0">
                <a:solidFill>
                  <a:srgbClr val="4C678E"/>
                </a:solidFill>
                <a:ea typeface="思源黑体 CN Bold" panose="020B0800000000000000" pitchFamily="34" charset="-122"/>
                <a:cs typeface="+mn-ea"/>
              </a:rPr>
              <a:t>https://io.adafruit.com/coderzzx/feeds</a:t>
            </a:r>
            <a:endParaRPr lang="zh-CN" altLang="en-US" sz="2000" b="1" dirty="0">
              <a:solidFill>
                <a:srgbClr val="4C678E"/>
              </a:solidFill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2114DF-1420-483A-828A-51B7D1014202}"/>
              </a:ext>
            </a:extLst>
          </p:cNvPr>
          <p:cNvSpPr txBox="1"/>
          <p:nvPr/>
        </p:nvSpPr>
        <p:spPr>
          <a:xfrm>
            <a:off x="1401510" y="2726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A4E00881-096C-4451-A05A-96489604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EADEB68-23EE-4C36-B9E0-4D07AFB1F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5" y="1661106"/>
            <a:ext cx="5018278" cy="22582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89D0481-2D29-44E9-B166-76F153AA6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1105"/>
            <a:ext cx="5018278" cy="22582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53150FA-27A5-4294-B8A5-63AE1CFF5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4" y="4067781"/>
            <a:ext cx="5018279" cy="22582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9B668B7-39CC-48FD-9030-92419D7F2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61711"/>
            <a:ext cx="5018276" cy="225822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849E391-4B29-4797-829D-62BE7E34A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00" y="541929"/>
            <a:ext cx="512726" cy="51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6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563208" y="541929"/>
            <a:ext cx="3130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功能实现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516923" y="939638"/>
            <a:ext cx="5064369" cy="150607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1714500" y="2162859"/>
            <a:ext cx="1123274" cy="413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文本标题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EBBA96B-7970-48CA-A09E-D2A057C5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04EEE7C0-E7CE-4122-9B28-13C02479B5C2}"/>
              </a:ext>
            </a:extLst>
          </p:cNvPr>
          <p:cNvSpPr/>
          <p:nvPr/>
        </p:nvSpPr>
        <p:spPr>
          <a:xfrm>
            <a:off x="3022948" y="1647524"/>
            <a:ext cx="6146104" cy="4100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监测温度与湿度数据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监测空气中</a:t>
            </a:r>
            <a:r>
              <a:rPr lang="en-US" altLang="zh-CN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CO</a:t>
            </a: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的浓度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监测空气中</a:t>
            </a:r>
            <a:r>
              <a:rPr lang="en-US" altLang="zh-CN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PM2.5</a:t>
            </a: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浓度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显示系统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914400" lvl="1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在液晶屏上循环显示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914400" lvl="1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将数据发布到服务器上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警报系统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2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当空气中</a:t>
            </a:r>
            <a:r>
              <a:rPr lang="en-US" altLang="zh-CN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PM2.5</a:t>
            </a: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达到设定值时，触发蜂鸣器警报并且提示灯亮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F7E377A5-DDEB-46CD-AC53-A82A5A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  <p:extLst>
      <p:ext uri="{BB962C8B-B14F-4D97-AF65-F5344CB8AC3E}">
        <p14:creationId xmlns:p14="http://schemas.microsoft.com/office/powerpoint/2010/main" val="10587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椭圆 17"/>
          <p:cNvSpPr/>
          <p:nvPr/>
        </p:nvSpPr>
        <p:spPr>
          <a:xfrm>
            <a:off x="877830" y="1584455"/>
            <a:ext cx="4115084" cy="4115084"/>
          </a:xfrm>
          <a:prstGeom prst="ellipse">
            <a:avLst/>
          </a:prstGeom>
          <a:ln>
            <a:gradFill>
              <a:gsLst>
                <a:gs pos="100000">
                  <a:srgbClr val="4C678E">
                    <a:alpha val="0"/>
                  </a:srgbClr>
                </a:gs>
                <a:gs pos="0">
                  <a:srgbClr val="4C678E"/>
                </a:gs>
              </a:gsLst>
              <a:lin ang="108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50835" y="1957460"/>
            <a:ext cx="3369075" cy="3369075"/>
          </a:xfrm>
          <a:prstGeom prst="ellipse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781164" y="1793057"/>
            <a:ext cx="574607" cy="57460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62308" y="2025287"/>
            <a:ext cx="168206" cy="168206"/>
          </a:xfrm>
          <a:prstGeom prst="ellipse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34422" y="5305515"/>
            <a:ext cx="429464" cy="429464"/>
          </a:xfrm>
          <a:prstGeom prst="ellipse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589030" y="2295655"/>
            <a:ext cx="2692684" cy="2692684"/>
          </a:xfrm>
          <a:prstGeom prst="ellipse">
            <a:avLst/>
          </a:prstGeom>
          <a:blipFill dpi="0" rotWithShape="1">
            <a:blip r:embed="rId3"/>
            <a:srcRect/>
            <a:stretch>
              <a:fillRect l="-25000" r="-25000"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Google Shape;1376;p34"/>
          <p:cNvSpPr/>
          <p:nvPr/>
        </p:nvSpPr>
        <p:spPr>
          <a:xfrm>
            <a:off x="6389464" y="2687134"/>
            <a:ext cx="355120" cy="35962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000" dirty="0">
              <a:latin typeface="汉仪铁线黑-65简" panose="00020600040101010101" pitchFamily="18" charset="-122"/>
              <a:ea typeface="汉仪铁线黑-65简" panose="00020600040101010101" pitchFamily="18" charset="-122"/>
              <a:sym typeface="Fira San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41680" y="1623272"/>
            <a:ext cx="1517296" cy="570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8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项目分工</a:t>
            </a:r>
          </a:p>
        </p:txBody>
      </p:sp>
      <p:sp>
        <p:nvSpPr>
          <p:cNvPr id="30" name="矩形 29"/>
          <p:cNvSpPr/>
          <p:nvPr/>
        </p:nvSpPr>
        <p:spPr>
          <a:xfrm>
            <a:off x="7042862" y="2586028"/>
            <a:ext cx="4115084" cy="1042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朱志鑫完成了代码编写与电路搭建</a:t>
            </a:r>
          </a:p>
        </p:txBody>
      </p:sp>
      <p:sp>
        <p:nvSpPr>
          <p:cNvPr id="34" name="矩形 33"/>
          <p:cNvSpPr/>
          <p:nvPr/>
        </p:nvSpPr>
        <p:spPr>
          <a:xfrm>
            <a:off x="7042786" y="4104188"/>
            <a:ext cx="4115084" cy="1216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姚浩与陈佳豪负责制作答辩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PPT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与查找各方面资料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486373D-DD83-4345-94DD-81963A1D6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sp>
        <p:nvSpPr>
          <p:cNvPr id="38" name="Google Shape;1376;p34">
            <a:extLst>
              <a:ext uri="{FF2B5EF4-FFF2-40B4-BE49-F238E27FC236}">
                <a16:creationId xmlns:a16="http://schemas.microsoft.com/office/drawing/2014/main" id="{D83E3C38-0D65-4DC3-A325-B53445E3E187}"/>
              </a:ext>
            </a:extLst>
          </p:cNvPr>
          <p:cNvSpPr/>
          <p:nvPr/>
        </p:nvSpPr>
        <p:spPr>
          <a:xfrm>
            <a:off x="6389388" y="4271972"/>
            <a:ext cx="355120" cy="35962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000" dirty="0">
              <a:latin typeface="汉仪铁线黑-65简" panose="00020600040101010101" pitchFamily="18" charset="-122"/>
              <a:ea typeface="汉仪铁线黑-65简" panose="00020600040101010101" pitchFamily="18" charset="-122"/>
              <a:sym typeface="Fira Sans"/>
            </a:endParaRP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1ECC260-E75B-49A0-83BB-90D3E61B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3675185" y="541929"/>
            <a:ext cx="487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顺利完成的原因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10154" y="887107"/>
            <a:ext cx="7992156" cy="52532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6"/>
          <p:cNvSpPr>
            <a:spLocks noChangeArrowheads="1"/>
          </p:cNvSpPr>
          <p:nvPr/>
        </p:nvSpPr>
        <p:spPr bwMode="auto">
          <a:xfrm>
            <a:off x="1168401" y="1857586"/>
            <a:ext cx="4755076" cy="1775860"/>
          </a:xfrm>
          <a:custGeom>
            <a:avLst/>
            <a:gdLst>
              <a:gd name="T0" fmla="*/ 119537221 w 1028"/>
              <a:gd name="T1" fmla="*/ 0 h 522"/>
              <a:gd name="T2" fmla="*/ 2147483647 w 1028"/>
              <a:gd name="T3" fmla="*/ 0 h 522"/>
              <a:gd name="T4" fmla="*/ 2147483647 w 1028"/>
              <a:gd name="T5" fmla="*/ 101697971 h 522"/>
              <a:gd name="T6" fmla="*/ 2147483647 w 1028"/>
              <a:gd name="T7" fmla="*/ 1430140007 h 522"/>
              <a:gd name="T8" fmla="*/ 2147483647 w 1028"/>
              <a:gd name="T9" fmla="*/ 1665317511 h 522"/>
              <a:gd name="T10" fmla="*/ 2147483647 w 1028"/>
              <a:gd name="T11" fmla="*/ 1919564959 h 522"/>
              <a:gd name="T12" fmla="*/ 2147483647 w 1028"/>
              <a:gd name="T13" fmla="*/ 2147483647 h 522"/>
              <a:gd name="T14" fmla="*/ 2147483647 w 1028"/>
              <a:gd name="T15" fmla="*/ 2147483647 h 522"/>
              <a:gd name="T16" fmla="*/ 119537221 w 1028"/>
              <a:gd name="T17" fmla="*/ 2147483647 h 522"/>
              <a:gd name="T18" fmla="*/ 0 w 1028"/>
              <a:gd name="T19" fmla="*/ 2147483647 h 522"/>
              <a:gd name="T20" fmla="*/ 0 w 1028"/>
              <a:gd name="T21" fmla="*/ 101697971 h 522"/>
              <a:gd name="T22" fmla="*/ 119537221 w 1028"/>
              <a:gd name="T23" fmla="*/ 0 h 5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28"/>
              <a:gd name="T37" fmla="*/ 0 h 522"/>
              <a:gd name="T38" fmla="*/ 1028 w 1028"/>
              <a:gd name="T39" fmla="*/ 522 h 52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15" name="Freeform 6"/>
          <p:cNvSpPr>
            <a:spLocks noChangeArrowheads="1"/>
          </p:cNvSpPr>
          <p:nvPr/>
        </p:nvSpPr>
        <p:spPr bwMode="auto">
          <a:xfrm>
            <a:off x="1168401" y="3893546"/>
            <a:ext cx="4755076" cy="1775860"/>
          </a:xfrm>
          <a:custGeom>
            <a:avLst/>
            <a:gdLst>
              <a:gd name="T0" fmla="*/ 119537221 w 1028"/>
              <a:gd name="T1" fmla="*/ 0 h 522"/>
              <a:gd name="T2" fmla="*/ 2147483647 w 1028"/>
              <a:gd name="T3" fmla="*/ 0 h 522"/>
              <a:gd name="T4" fmla="*/ 2147483647 w 1028"/>
              <a:gd name="T5" fmla="*/ 101697971 h 522"/>
              <a:gd name="T6" fmla="*/ 2147483647 w 1028"/>
              <a:gd name="T7" fmla="*/ 1430140007 h 522"/>
              <a:gd name="T8" fmla="*/ 2147483647 w 1028"/>
              <a:gd name="T9" fmla="*/ 1665317511 h 522"/>
              <a:gd name="T10" fmla="*/ 2147483647 w 1028"/>
              <a:gd name="T11" fmla="*/ 1919564959 h 522"/>
              <a:gd name="T12" fmla="*/ 2147483647 w 1028"/>
              <a:gd name="T13" fmla="*/ 2147483647 h 522"/>
              <a:gd name="T14" fmla="*/ 2147483647 w 1028"/>
              <a:gd name="T15" fmla="*/ 2147483647 h 522"/>
              <a:gd name="T16" fmla="*/ 119537221 w 1028"/>
              <a:gd name="T17" fmla="*/ 2147483647 h 522"/>
              <a:gd name="T18" fmla="*/ 0 w 1028"/>
              <a:gd name="T19" fmla="*/ 2147483647 h 522"/>
              <a:gd name="T20" fmla="*/ 0 w 1028"/>
              <a:gd name="T21" fmla="*/ 101697971 h 522"/>
              <a:gd name="T22" fmla="*/ 119537221 w 1028"/>
              <a:gd name="T23" fmla="*/ 0 h 5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28"/>
              <a:gd name="T37" fmla="*/ 0 h 522"/>
              <a:gd name="T38" fmla="*/ 1028 w 1028"/>
              <a:gd name="T39" fmla="*/ 522 h 52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21" name="Freeform 6"/>
          <p:cNvSpPr>
            <a:spLocks noChangeArrowheads="1"/>
          </p:cNvSpPr>
          <p:nvPr/>
        </p:nvSpPr>
        <p:spPr bwMode="auto">
          <a:xfrm>
            <a:off x="6268525" y="1857586"/>
            <a:ext cx="4755076" cy="1775860"/>
          </a:xfrm>
          <a:custGeom>
            <a:avLst/>
            <a:gdLst>
              <a:gd name="T0" fmla="*/ 119537221 w 1028"/>
              <a:gd name="T1" fmla="*/ 0 h 522"/>
              <a:gd name="T2" fmla="*/ 2147483647 w 1028"/>
              <a:gd name="T3" fmla="*/ 0 h 522"/>
              <a:gd name="T4" fmla="*/ 2147483647 w 1028"/>
              <a:gd name="T5" fmla="*/ 101697971 h 522"/>
              <a:gd name="T6" fmla="*/ 2147483647 w 1028"/>
              <a:gd name="T7" fmla="*/ 1430140007 h 522"/>
              <a:gd name="T8" fmla="*/ 2147483647 w 1028"/>
              <a:gd name="T9" fmla="*/ 1665317511 h 522"/>
              <a:gd name="T10" fmla="*/ 2147483647 w 1028"/>
              <a:gd name="T11" fmla="*/ 1919564959 h 522"/>
              <a:gd name="T12" fmla="*/ 2147483647 w 1028"/>
              <a:gd name="T13" fmla="*/ 2147483647 h 522"/>
              <a:gd name="T14" fmla="*/ 2147483647 w 1028"/>
              <a:gd name="T15" fmla="*/ 2147483647 h 522"/>
              <a:gd name="T16" fmla="*/ 119537221 w 1028"/>
              <a:gd name="T17" fmla="*/ 2147483647 h 522"/>
              <a:gd name="T18" fmla="*/ 0 w 1028"/>
              <a:gd name="T19" fmla="*/ 2147483647 h 522"/>
              <a:gd name="T20" fmla="*/ 0 w 1028"/>
              <a:gd name="T21" fmla="*/ 101697971 h 522"/>
              <a:gd name="T22" fmla="*/ 119537221 w 1028"/>
              <a:gd name="T23" fmla="*/ 0 h 5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28"/>
              <a:gd name="T37" fmla="*/ 0 h 522"/>
              <a:gd name="T38" fmla="*/ 1028 w 1028"/>
              <a:gd name="T39" fmla="*/ 522 h 52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22" name="Freeform 6"/>
          <p:cNvSpPr>
            <a:spLocks noChangeArrowheads="1"/>
          </p:cNvSpPr>
          <p:nvPr/>
        </p:nvSpPr>
        <p:spPr bwMode="auto">
          <a:xfrm>
            <a:off x="6268525" y="3893546"/>
            <a:ext cx="4755076" cy="1775860"/>
          </a:xfrm>
          <a:custGeom>
            <a:avLst/>
            <a:gdLst>
              <a:gd name="T0" fmla="*/ 119537221 w 1028"/>
              <a:gd name="T1" fmla="*/ 0 h 522"/>
              <a:gd name="T2" fmla="*/ 2147483647 w 1028"/>
              <a:gd name="T3" fmla="*/ 0 h 522"/>
              <a:gd name="T4" fmla="*/ 2147483647 w 1028"/>
              <a:gd name="T5" fmla="*/ 101697971 h 522"/>
              <a:gd name="T6" fmla="*/ 2147483647 w 1028"/>
              <a:gd name="T7" fmla="*/ 1430140007 h 522"/>
              <a:gd name="T8" fmla="*/ 2147483647 w 1028"/>
              <a:gd name="T9" fmla="*/ 1665317511 h 522"/>
              <a:gd name="T10" fmla="*/ 2147483647 w 1028"/>
              <a:gd name="T11" fmla="*/ 1919564959 h 522"/>
              <a:gd name="T12" fmla="*/ 2147483647 w 1028"/>
              <a:gd name="T13" fmla="*/ 2147483647 h 522"/>
              <a:gd name="T14" fmla="*/ 2147483647 w 1028"/>
              <a:gd name="T15" fmla="*/ 2147483647 h 522"/>
              <a:gd name="T16" fmla="*/ 119537221 w 1028"/>
              <a:gd name="T17" fmla="*/ 2147483647 h 522"/>
              <a:gd name="T18" fmla="*/ 0 w 1028"/>
              <a:gd name="T19" fmla="*/ 2147483647 h 522"/>
              <a:gd name="T20" fmla="*/ 0 w 1028"/>
              <a:gd name="T21" fmla="*/ 101697971 h 522"/>
              <a:gd name="T22" fmla="*/ 119537221 w 1028"/>
              <a:gd name="T23" fmla="*/ 0 h 5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28"/>
              <a:gd name="T37" fmla="*/ 0 h 522"/>
              <a:gd name="T38" fmla="*/ 1028 w 1028"/>
              <a:gd name="T39" fmla="*/ 522 h 52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7977" y="4081091"/>
            <a:ext cx="3505200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分工合作让小组的工作效率更高，任务完成得更快更好</a:t>
            </a:r>
          </a:p>
        </p:txBody>
      </p:sp>
      <p:sp>
        <p:nvSpPr>
          <p:cNvPr id="26" name="矩形 25"/>
          <p:cNvSpPr/>
          <p:nvPr/>
        </p:nvSpPr>
        <p:spPr>
          <a:xfrm>
            <a:off x="6449646" y="2045131"/>
            <a:ext cx="3505200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老师对代码的细心讲解让很多任务变得简单</a:t>
            </a:r>
          </a:p>
        </p:txBody>
      </p:sp>
      <p:sp>
        <p:nvSpPr>
          <p:cNvPr id="28" name="矩形 27"/>
          <p:cNvSpPr/>
          <p:nvPr/>
        </p:nvSpPr>
        <p:spPr>
          <a:xfrm>
            <a:off x="6449646" y="3993213"/>
            <a:ext cx="3505200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老师对拓展知识的介绍让课堂多了很多趣味性，学习效率也变高了</a:t>
            </a:r>
          </a:p>
        </p:txBody>
      </p:sp>
      <p:sp>
        <p:nvSpPr>
          <p:cNvPr id="30" name="矩形 29"/>
          <p:cNvSpPr/>
          <p:nvPr/>
        </p:nvSpPr>
        <p:spPr>
          <a:xfrm>
            <a:off x="1397977" y="2045131"/>
            <a:ext cx="3505200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小组内各位伙伴积极合作，一同学习探索，许多问题在交流中得以解决。</a:t>
            </a:r>
            <a:endParaRPr lang="en-US" altLang="zh-CN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EBBA96B-7970-48CA-A09E-D2A057C5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0497AD75-2BBF-4E58-951A-40F8D7C0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102100" y="541929"/>
            <a:ext cx="3696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收获与不足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795954" y="904468"/>
            <a:ext cx="6268915" cy="144408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698500" y="1816100"/>
            <a:ext cx="7518400" cy="3594096"/>
          </a:xfrm>
          <a:prstGeom prst="rect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94700" y="1816100"/>
            <a:ext cx="3098800" cy="359409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05253" y="2063994"/>
            <a:ext cx="7030915" cy="1174628"/>
            <a:chOff x="1587500" y="3051859"/>
            <a:chExt cx="2806700" cy="1174628"/>
          </a:xfrm>
        </p:grpSpPr>
        <p:sp>
          <p:nvSpPr>
            <p:cNvPr id="16" name="矩形 15"/>
            <p:cNvSpPr/>
            <p:nvPr/>
          </p:nvSpPr>
          <p:spPr>
            <a:xfrm>
              <a:off x="1587500" y="3051859"/>
              <a:ext cx="1123274" cy="4130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收获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677586" y="3531297"/>
              <a:ext cx="2716614" cy="6951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hangingPunct="0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 · 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完成了实习目标                             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·  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自我知识的提升</a:t>
              </a:r>
              <a:endPara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 hangingPunct="0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 · 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动手能力得到了提高                      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·   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团队协作能力得到了锻炼</a:t>
              </a:r>
              <a:endPara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05253" y="3613148"/>
            <a:ext cx="7127631" cy="1174628"/>
            <a:chOff x="1587500" y="3051859"/>
            <a:chExt cx="2806700" cy="1174628"/>
          </a:xfrm>
        </p:grpSpPr>
        <p:sp>
          <p:nvSpPr>
            <p:cNvPr id="20" name="矩形 19"/>
            <p:cNvSpPr/>
            <p:nvPr/>
          </p:nvSpPr>
          <p:spPr>
            <a:xfrm>
              <a:off x="1587500" y="3051859"/>
              <a:ext cx="1123274" cy="4130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不足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676364" y="3531297"/>
              <a:ext cx="2717836" cy="6951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 · 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有些实验的代码未能完全理解</a:t>
              </a:r>
              <a:endPara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 algn="just" hangingPunct="0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 · 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部分实验电路连接不够整齐，看起来有些杂乱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6BB35AD8-6D4D-4031-9ED6-615035556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6590EC8F-6B24-4911-9B62-DA4297E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0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2E353D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2E353D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2E353D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396</Words>
  <Application>Microsoft Office PowerPoint</Application>
  <PresentationFormat>宽屏</PresentationFormat>
  <Paragraphs>62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汉仪铁线黑-65简</vt:lpstr>
      <vt:lpstr>思源黑体 CN Bold</vt:lpstr>
      <vt:lpstr>思源黑体 CN Normal</vt:lpstr>
      <vt:lpstr>思源宋体 Heavy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浩</dc:creator>
  <cp:lastModifiedBy>朱 志鑫</cp:lastModifiedBy>
  <cp:revision>16</cp:revision>
  <dcterms:created xsi:type="dcterms:W3CDTF">2021-07-15T05:13:12Z</dcterms:created>
  <dcterms:modified xsi:type="dcterms:W3CDTF">2021-07-16T01:02:50Z</dcterms:modified>
</cp:coreProperties>
</file>