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973-37CF-4081-85E2-93C7A513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44A8D-49E0-4A49-8D3B-2D93F504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D23A-58F6-483C-BA22-17B6DB5A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0F88-566C-488B-A127-9E3C2373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18A-4DEF-458B-AFBB-B3274DF7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8785-E18E-42B9-9649-0FA762B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CECC-25CC-490A-B150-C1F04818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CB2A-92FD-4A19-B30B-EDAA360F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5164-1319-463A-99B0-5C391510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9818-EE3E-486E-8C23-7D7FA78C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AF07-CAFF-42F8-A792-B629A023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CEB7-81DE-4BA2-AF44-DE75CEA1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FE27-A549-4792-89B5-23D2671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3169-B6E7-499C-921F-418815D4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070C-B421-4067-8F3D-957F5E20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8CE1-07BE-4205-ADC0-5586ECD7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20B5-2D67-4956-8334-A523C42E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009-76C2-4DD3-B7C6-C0AABE87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7926-3413-4810-9784-AD6BD05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100-B068-4EA3-A941-1F4E157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749E-EF20-4E54-9789-5AEE098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0732-256E-465D-945E-5CCF786E3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5DDD-B33C-4B4F-829A-4578BB9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3E4A-D56A-46D8-A581-C2A339AD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A400-79FA-4573-BB8E-141FA7F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958-AECE-4539-818F-BB2E569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CB8F-7D12-4C74-838D-9F763838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A0875-4707-48D8-9FA2-BA7E18AC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11E8-1D34-4174-A469-1D0C772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AAE9-D8FB-4601-9139-F116B3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AC01-EDEC-45EA-964B-09DDA48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FF9-A52C-42CA-AA2D-ACB28E1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1EA2-2856-4AC4-B861-AC6E9D11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52012-C852-4910-8646-1542F34DC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1E9D-9248-4772-88E2-E11A2231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035A2-187A-4975-B007-5652B1B8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5D6B2-72FE-4889-B0A3-92E49756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53790-B6B9-449C-BA42-1D6AC8BE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FE80F-A947-4446-8C6D-AD29684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2288-4D4C-462E-BF8B-1FD6022E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8D6E-5FDA-4948-8A0E-C6593C1C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4344F-552F-453E-B90C-4B54A31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F7A7-69A7-45F4-8241-67F5CCA6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F485C-18A4-42E2-8199-7D9DC044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2685-5398-4453-BB34-26EC3716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0493A-0D8D-40BD-8777-8CB37D4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A9B-2F19-47C4-A97D-3E69D8FE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18D3-31C9-4095-BEFD-40645B0F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58AE-3FB6-4116-AF1F-A13AC97C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E860-556A-4154-BDA7-917F214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271F-124C-4CD8-A123-730C9B9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9DB5-F92F-4DCD-BB78-AF2729F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651-AF95-4494-A7E4-B58CE63A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3FCB-DF61-4FA7-8204-DB8E6FE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EC3F-4111-44E0-91F2-13D1D553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6E19-FA1F-4BBE-AEE5-3C0A8E83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6A520-C935-4EB5-AF7F-680C378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91FB-969A-4BCD-B317-1B7DB781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8C9D4-9564-4E04-84CB-7269701F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B5A8-4D24-4BF3-BC1C-930C3E84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6CC3-56CF-4A9F-B9CD-3747DF34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E3A-2A2A-4F2F-BFC7-0929BC6FF3A4}" type="datetimeFigureOut">
              <a:rPr lang="en-US" smtClean="0"/>
              <a:t>08-Jul-25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55FC-458B-46D1-9E86-12C02844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1626-DDE1-4C8A-9EC4-574A69AE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Used as Calculator</a:t>
            </a:r>
            <a:endParaRPr lang="en-US" sz="36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8463E-102B-B256-206B-BEB75C3BA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D556-CCCF-0714-1FEC-7BDF6ACC6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0F80B-77B3-5B77-0CCF-795BB0AB6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17995"/>
            <a:ext cx="12192000" cy="907742"/>
          </a:xfrm>
        </p:spPr>
        <p:txBody>
          <a:bodyPr>
            <a:normAutofit/>
          </a:bodyPr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Which Types Used in Python</a:t>
            </a:r>
            <a:endParaRPr lang="en-US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74B43-5F45-B4E5-99FA-8B7196D96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4FFE1A-ECAB-192E-3632-9287C2B63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050CE02B-4AD5-E0AE-3B1D-673055674E12}"/>
              </a:ext>
            </a:extLst>
          </p:cNvPr>
          <p:cNvSpPr txBox="1">
            <a:spLocks/>
          </p:cNvSpPr>
          <p:nvPr/>
        </p:nvSpPr>
        <p:spPr>
          <a:xfrm>
            <a:off x="1046163" y="1925830"/>
            <a:ext cx="9705474" cy="2149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738D07-7801-7AA1-6DEF-467EC9A31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04604"/>
              </p:ext>
            </p:extLst>
          </p:nvPr>
        </p:nvGraphicFramePr>
        <p:xfrm>
          <a:off x="1046163" y="1779048"/>
          <a:ext cx="10525350" cy="49653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8450">
                  <a:extLst>
                    <a:ext uri="{9D8B030D-6E8A-4147-A177-3AD203B41FA5}">
                      <a16:colId xmlns:a16="http://schemas.microsoft.com/office/drawing/2014/main" val="3729827271"/>
                    </a:ext>
                  </a:extLst>
                </a:gridCol>
                <a:gridCol w="3508450">
                  <a:extLst>
                    <a:ext uri="{9D8B030D-6E8A-4147-A177-3AD203B41FA5}">
                      <a16:colId xmlns:a16="http://schemas.microsoft.com/office/drawing/2014/main" val="2079171526"/>
                    </a:ext>
                  </a:extLst>
                </a:gridCol>
                <a:gridCol w="3508450">
                  <a:extLst>
                    <a:ext uri="{9D8B030D-6E8A-4147-A177-3AD203B41FA5}">
                      <a16:colId xmlns:a16="http://schemas.microsoft.com/office/drawing/2014/main" val="3816952283"/>
                    </a:ext>
                  </a:extLst>
                </a:gridCol>
              </a:tblGrid>
              <a:tr h="410401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923475"/>
                  </a:ext>
                </a:extLst>
              </a:tr>
              <a:tr h="5059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&gt;&gt;print(2+3)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920856"/>
                  </a:ext>
                </a:extLst>
              </a:tr>
              <a:tr h="7083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Subtraction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&gt;&gt;print(2-3) = -1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702846"/>
                  </a:ext>
                </a:extLst>
              </a:tr>
              <a:tr h="5059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&gt;&gt;print(2*3) =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483638"/>
                  </a:ext>
                </a:extLst>
              </a:tr>
              <a:tr h="5059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Float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&gt;&gt;print(4/2) = 2.0</a:t>
                      </a:r>
                    </a:p>
                    <a:p>
                      <a:r>
                        <a:rPr lang="en-US" dirty="0"/>
                        <a:t>&gt;&gt;print(2/4) 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293032"/>
                  </a:ext>
                </a:extLst>
              </a:tr>
              <a:tr h="505974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//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Integer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&gt;&gt;print(4//2) = 2</a:t>
                      </a:r>
                    </a:p>
                    <a:p>
                      <a:r>
                        <a:rPr lang="en-US" dirty="0"/>
                        <a:t>&gt;&gt;print(2//4) =0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423929"/>
                  </a:ext>
                </a:extLst>
              </a:tr>
              <a:tr h="5059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Modulo, it gives 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&gt;&gt;print(6%2) = 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156240"/>
                  </a:ext>
                </a:extLst>
              </a:tr>
              <a:tr h="5059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Exponent(Square Root)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&gt;&gt;print(2**3) = 8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777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4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561F7-E90D-BADC-1ACB-26F552263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F2BC-428E-7F97-51CD-1A6EAB2C5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11F8A-C20C-9E24-E75C-C7B9E93A1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17994"/>
            <a:ext cx="12192000" cy="5640005"/>
          </a:xfrm>
        </p:spPr>
        <p:txBody>
          <a:bodyPr>
            <a:normAutofit/>
          </a:bodyPr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Which Types Used in Python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% | Modulo| 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	5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5	25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	25</a:t>
            </a:r>
          </a:p>
          <a:p>
            <a:pPr algn="l"/>
            <a:r>
              <a:rPr lang="en-US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		0 (called modulo)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D11A1-3A08-3245-FCC3-1A983EA97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B7FEE-1A0D-1A3E-4036-DE735FC04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3DE85EB4-0084-17BF-1A6E-D338B7F9CC32}"/>
              </a:ext>
            </a:extLst>
          </p:cNvPr>
          <p:cNvSpPr txBox="1">
            <a:spLocks/>
          </p:cNvSpPr>
          <p:nvPr/>
        </p:nvSpPr>
        <p:spPr>
          <a:xfrm>
            <a:off x="0" y="2103383"/>
            <a:ext cx="9705474" cy="2149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554E8D-9259-CA53-FE09-082B6D725D5C}"/>
              </a:ext>
            </a:extLst>
          </p:cNvPr>
          <p:cNvCxnSpPr/>
          <p:nvPr/>
        </p:nvCxnSpPr>
        <p:spPr>
          <a:xfrm>
            <a:off x="3187083" y="2592280"/>
            <a:ext cx="23170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450D6E-14C6-7DC8-F3CB-3034707C5233}"/>
              </a:ext>
            </a:extLst>
          </p:cNvPr>
          <p:cNvCxnSpPr/>
          <p:nvPr/>
        </p:nvCxnSpPr>
        <p:spPr>
          <a:xfrm>
            <a:off x="3187083" y="2592280"/>
            <a:ext cx="0" cy="1660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8D6DAA-BA50-EC52-9290-D3B64A2BC95B}"/>
              </a:ext>
            </a:extLst>
          </p:cNvPr>
          <p:cNvCxnSpPr/>
          <p:nvPr/>
        </p:nvCxnSpPr>
        <p:spPr>
          <a:xfrm>
            <a:off x="3258105" y="3429000"/>
            <a:ext cx="179328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E45CA-3E78-B3A2-9779-E5D4047B2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E401-3B9D-BAEE-4590-64634A37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7320F-AD16-1F80-76B4-0ABBD1E07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17995"/>
            <a:ext cx="12192000" cy="907742"/>
          </a:xfrm>
        </p:spPr>
        <p:txBody>
          <a:bodyPr>
            <a:normAutofit/>
          </a:bodyPr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Precedence Role in python </a:t>
            </a:r>
            <a:endParaRPr lang="en-US" sz="28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FA2FB-2D0D-2B6D-F1A6-3E2030201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0553E-2BAE-1FC1-733B-94AB5E297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177127F-CD01-0D9C-FF18-898457F684F8}"/>
              </a:ext>
            </a:extLst>
          </p:cNvPr>
          <p:cNvSpPr txBox="1">
            <a:spLocks/>
          </p:cNvSpPr>
          <p:nvPr/>
        </p:nvSpPr>
        <p:spPr>
          <a:xfrm>
            <a:off x="1046163" y="1925830"/>
            <a:ext cx="9705474" cy="2149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735325D-55A0-AE7F-95C7-E7D6D9B63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76438"/>
              </p:ext>
            </p:extLst>
          </p:nvPr>
        </p:nvGraphicFramePr>
        <p:xfrm>
          <a:off x="1544715" y="1925830"/>
          <a:ext cx="9601200" cy="35661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84140">
                  <a:extLst>
                    <a:ext uri="{9D8B030D-6E8A-4147-A177-3AD203B41FA5}">
                      <a16:colId xmlns:a16="http://schemas.microsoft.com/office/drawing/2014/main" val="1353853264"/>
                    </a:ext>
                  </a:extLst>
                </a:gridCol>
                <a:gridCol w="4817060">
                  <a:extLst>
                    <a:ext uri="{9D8B030D-6E8A-4147-A177-3AD203B41FA5}">
                      <a16:colId xmlns:a16="http://schemas.microsoft.com/office/drawing/2014/main" val="493205486"/>
                    </a:ext>
                  </a:extLst>
                </a:gridCol>
              </a:tblGrid>
              <a:tr h="5201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Precedence and Associativity Rule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560716"/>
                  </a:ext>
                </a:extLst>
              </a:tr>
              <a:tr h="761508">
                <a:tc>
                  <a:txBody>
                    <a:bodyPr/>
                    <a:lstStyle/>
                    <a:p>
                      <a:r>
                        <a:rPr lang="en-US" dirty="0"/>
                        <a:t>Parentheses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Highest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9211751"/>
                  </a:ext>
                </a:extLst>
              </a:tr>
              <a:tr h="761508">
                <a:tc>
                  <a:txBody>
                    <a:bodyPr/>
                    <a:lstStyle/>
                    <a:p>
                      <a:r>
                        <a:rPr lang="en-US" dirty="0"/>
                        <a:t>Exponent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To Left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555209"/>
                  </a:ext>
                </a:extLst>
              </a:tr>
              <a:tr h="761508">
                <a:tc>
                  <a:txBody>
                    <a:bodyPr/>
                    <a:lstStyle/>
                    <a:p>
                      <a:r>
                        <a:rPr lang="en-US" dirty="0"/>
                        <a:t>*, /, //, 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To Right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8449627"/>
                  </a:ext>
                </a:extLst>
              </a:tr>
              <a:tr h="761508">
                <a:tc>
                  <a:txBody>
                    <a:bodyPr/>
                    <a:lstStyle/>
                    <a:p>
                      <a:r>
                        <a:rPr lang="en-US" dirty="0"/>
                        <a:t>+, 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Left To Right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822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39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C8421-368F-6FE5-552A-6F26CDEB0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8468-EB34-D17A-7B59-AB93562D9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6A5544-C7DA-131D-0504-3D168D156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See the Source code of its example in the file below.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04197-EE68-2E59-6F10-F18073D7C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4271D4-C795-DF71-07C3-A9EF40066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5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190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Python Course</vt:lpstr>
      <vt:lpstr>Python Course</vt:lpstr>
      <vt:lpstr>Python Course</vt:lpstr>
      <vt:lpstr>Python Course</vt:lpstr>
      <vt:lpstr>Python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Anonymous</dc:creator>
  <cp:lastModifiedBy>Ali Raza</cp:lastModifiedBy>
  <cp:revision>21</cp:revision>
  <dcterms:created xsi:type="dcterms:W3CDTF">2024-10-13T13:24:28Z</dcterms:created>
  <dcterms:modified xsi:type="dcterms:W3CDTF">2025-07-08T06:54:33Z</dcterms:modified>
</cp:coreProperties>
</file>