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9" d="100"/>
          <a:sy n="89" d="100"/>
        </p:scale>
        <p:origin x="37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3562709" y="4124747"/>
            <a:ext cx="7254816" cy="861497"/>
          </a:xfrm>
        </p:spPr>
        <p:txBody>
          <a:bodyPr>
            <a:normAutofit fontScale="85000" lnSpcReduction="10000"/>
          </a:bodyPr>
          <a:lstStyle/>
          <a:p>
            <a:r>
              <a:rPr lang="en-US" sz="2100" dirty="0">
                <a:solidFill>
                  <a:schemeClr val="tx1"/>
                </a:solidFill>
              </a:rPr>
              <a:t>                                                              Avinash Raj Anand</a:t>
            </a:r>
          </a:p>
          <a:p>
            <a:r>
              <a:rPr lang="en-US" b="0" dirty="0"/>
              <a:t>AICTE Internship Student Registration ID : STU68a5ea91c305a1755703953</a:t>
            </a:r>
            <a:endParaRPr lang="en-IN"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673851" y="2417176"/>
            <a:ext cx="6074661" cy="1011824"/>
          </a:xfrm>
        </p:spPr>
        <p:txBody>
          <a:bodyPr>
            <a:normAutofit fontScale="90000"/>
          </a:bodyPr>
          <a:lstStyle/>
          <a:p>
            <a:r>
              <a:rPr lang="en-GB" sz="3200" dirty="0"/>
              <a:t>Project Title: </a:t>
            </a:r>
            <a:r>
              <a:rPr lang="en-US" sz="3600" b="1" dirty="0"/>
              <a:t>Netflix Dataset Analysis</a:t>
            </a:r>
            <a:endParaRPr lang="en-IN" sz="36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0" name="Picture 9">
            <a:extLst>
              <a:ext uri="{FF2B5EF4-FFF2-40B4-BE49-F238E27FC236}">
                <a16:creationId xmlns:a16="http://schemas.microsoft.com/office/drawing/2014/main" id="{6BF176BE-AA6F-7CA9-C753-63EDD5CF3964}"/>
              </a:ext>
            </a:extLst>
          </p:cNvPr>
          <p:cNvPicPr>
            <a:picLocks noChangeAspect="1"/>
          </p:cNvPicPr>
          <p:nvPr/>
        </p:nvPicPr>
        <p:blipFill>
          <a:blip r:embed="rId3"/>
          <a:stretch>
            <a:fillRect/>
          </a:stretch>
        </p:blipFill>
        <p:spPr>
          <a:xfrm>
            <a:off x="675958" y="1207698"/>
            <a:ext cx="9149530" cy="518447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descr="A certificate of completion with red text and a red ribbon">
            <a:extLst>
              <a:ext uri="{FF2B5EF4-FFF2-40B4-BE49-F238E27FC236}">
                <a16:creationId xmlns:a16="http://schemas.microsoft.com/office/drawing/2014/main" id="{964096BB-A0F9-A136-2150-DB577AFACF31}"/>
              </a:ext>
            </a:extLst>
          </p:cNvPr>
          <p:cNvPicPr>
            <a:picLocks noChangeAspect="1"/>
          </p:cNvPicPr>
          <p:nvPr/>
        </p:nvPicPr>
        <p:blipFill>
          <a:blip r:embed="rId3"/>
          <a:stretch>
            <a:fillRect/>
          </a:stretch>
        </p:blipFill>
        <p:spPr>
          <a:xfrm>
            <a:off x="675957" y="1152438"/>
            <a:ext cx="7851502" cy="5534564"/>
          </a:xfrm>
          <a:prstGeom prst="rect">
            <a:avLst/>
          </a:prstGeom>
        </p:spPr>
      </p:pic>
      <p:pic>
        <p:nvPicPr>
          <p:cNvPr id="2" name="Picture 1">
            <a:extLst>
              <a:ext uri="{FF2B5EF4-FFF2-40B4-BE49-F238E27FC236}">
                <a16:creationId xmlns:a16="http://schemas.microsoft.com/office/drawing/2014/main" id="{5BD9F23B-56EB-0F18-D9F2-E8604D00ECCF}"/>
              </a:ext>
            </a:extLst>
          </p:cNvPr>
          <p:cNvPicPr>
            <a:picLocks noChangeAspect="1"/>
          </p:cNvPicPr>
          <p:nvPr/>
        </p:nvPicPr>
        <p:blipFill>
          <a:blip r:embed="rId4"/>
          <a:stretch>
            <a:fillRect/>
          </a:stretch>
        </p:blipFill>
        <p:spPr>
          <a:xfrm>
            <a:off x="517547" y="1078302"/>
            <a:ext cx="9333819" cy="560870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26000" y="3078943"/>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79" y="1875556"/>
            <a:ext cx="7650049" cy="4223687"/>
          </a:xfrm>
        </p:spPr>
        <p:txBody>
          <a:bodyPr>
            <a:normAutofit lnSpcReduction="10000"/>
          </a:bodyPr>
          <a:lstStyle/>
          <a:p>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IN" dirty="0"/>
          </a:p>
          <a:p>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a:t>
            </a:r>
            <a:endParaRPr lang="en-IN" dirty="0"/>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3B71B85F-108C-2257-8A6F-DF54E149AECF}"/>
              </a:ext>
            </a:extLst>
          </p:cNvPr>
          <p:cNvSpPr txBox="1"/>
          <p:nvPr/>
        </p:nvSpPr>
        <p:spPr>
          <a:xfrm>
            <a:off x="675957" y="2821185"/>
            <a:ext cx="7767216" cy="4524315"/>
          </a:xfrm>
          <a:prstGeom prst="rect">
            <a:avLst/>
          </a:prstGeom>
          <a:noFill/>
        </p:spPr>
        <p:txBody>
          <a:bodyPr wrap="square">
            <a:spAutoFit/>
          </a:bodyPr>
          <a:lstStyle/>
          <a:p>
            <a:r>
              <a:rPr lang="en-US" dirty="0"/>
              <a:t>The project </a:t>
            </a:r>
            <a:r>
              <a:rPr lang="en-US" i="1" dirty="0"/>
              <a:t>“Netflix Dataset Analysis”</a:t>
            </a:r>
            <a:r>
              <a:rPr lang="en-US" dirty="0"/>
              <a:t> aims to explore and analyze a dataset of 7,789 records containing details of Movies and TV Shows on Netflix. The focus is on identifying content trends such as the evolution of Movies vs. TV Shows, popular and underrepresented genres, and country-wise contributions. By applying data analytics and visualization techniques, the study uncovers how Netflix’s catalog has evolved over time and provides strategic recommendations for content acquisition and production, helping Netflix strengthen its global presence in the highly competitive OTT industry.</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D3251DFE-43B7-30E6-D2BD-7FA80CB82846}"/>
              </a:ext>
            </a:extLst>
          </p:cNvPr>
          <p:cNvSpPr>
            <a:spLocks noGrp="1" noChangeArrowheads="1"/>
          </p:cNvSpPr>
          <p:nvPr>
            <p:ph type="body" sz="quarter" idx="12"/>
          </p:nvPr>
        </p:nvSpPr>
        <p:spPr bwMode="auto">
          <a:xfrm>
            <a:off x="721359" y="2150733"/>
            <a:ext cx="598999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Netflix Management &amp; Strategy Teams</a:t>
            </a:r>
            <a:r>
              <a:rPr kumimoji="0" lang="en-US" altLang="en-US" sz="1800" b="0" i="0" u="none" strike="noStrike" cap="none" normalizeH="0" baseline="0" dirty="0">
                <a:ln>
                  <a:noFill/>
                </a:ln>
                <a:solidFill>
                  <a:schemeClr val="tx1"/>
                </a:solidFill>
                <a:effectLst/>
                <a:latin typeface="Arial" panose="020B0604020202020204" pitchFamily="34" charset="0"/>
              </a:rPr>
              <a:t> – to use insights for decision-making on content acquisition, production, and expansion.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Content Creators &amp; Producers</a:t>
            </a:r>
            <a:r>
              <a:rPr kumimoji="0" lang="en-US" altLang="en-US" sz="1800" b="0" i="0" u="none" strike="noStrike" cap="none" normalizeH="0" baseline="0" dirty="0">
                <a:ln>
                  <a:noFill/>
                </a:ln>
                <a:solidFill>
                  <a:schemeClr val="tx1"/>
                </a:solidFill>
                <a:effectLst/>
                <a:latin typeface="Arial" panose="020B0604020202020204" pitchFamily="34" charset="0"/>
              </a:rPr>
              <a:t> – to understand trends in genres and audience preferences for aligning future productions.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Market Analysts &amp; Researchers</a:t>
            </a:r>
            <a:r>
              <a:rPr kumimoji="0" lang="en-US" altLang="en-US" sz="1800" b="0" i="0" u="none" strike="noStrike" cap="none" normalizeH="0" baseline="0" dirty="0">
                <a:ln>
                  <a:noFill/>
                </a:ln>
                <a:solidFill>
                  <a:schemeClr val="tx1"/>
                </a:solidFill>
                <a:effectLst/>
                <a:latin typeface="Arial" panose="020B0604020202020204" pitchFamily="34" charset="0"/>
              </a:rPr>
              <a:t> – to study OTT content distribution patterns and industry competition.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Students &amp; Academics</a:t>
            </a:r>
            <a:r>
              <a:rPr kumimoji="0" lang="en-US" altLang="en-US" sz="1800" b="0" i="0" u="none" strike="noStrike" cap="none" normalizeH="0" baseline="0" dirty="0">
                <a:ln>
                  <a:noFill/>
                </a:ln>
                <a:solidFill>
                  <a:schemeClr val="tx1"/>
                </a:solidFill>
                <a:effectLst/>
                <a:latin typeface="Arial" panose="020B0604020202020204" pitchFamily="34" charset="0"/>
              </a:rPr>
              <a:t> – as a case study for applying data analytics in real-world business scenarios.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A404E202-32B3-ACCC-8E13-5D15C6768392}"/>
              </a:ext>
            </a:extLst>
          </p:cNvPr>
          <p:cNvSpPr>
            <a:spLocks noGrp="1" noChangeArrowheads="1"/>
          </p:cNvSpPr>
          <p:nvPr>
            <p:ph type="body" sz="quarter" idx="12"/>
          </p:nvPr>
        </p:nvSpPr>
        <p:spPr bwMode="auto">
          <a:xfrm>
            <a:off x="1500590" y="1829897"/>
            <a:ext cx="7479507"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Libraries for Data Analysis &amp; Cleaning</a:t>
            </a:r>
            <a:r>
              <a:rPr kumimoji="0" lang="en-US" altLang="en-US" sz="1800" b="0" i="0" u="none" strike="noStrike" cap="none" normalizeH="0" baseline="0" dirty="0">
                <a:ln>
                  <a:noFill/>
                </a:ln>
                <a:solidFill>
                  <a:schemeClr val="tx1"/>
                </a:solidFill>
                <a:effectLst/>
                <a:latin typeface="Arial" panose="020B0604020202020204" pitchFamily="34" charset="0"/>
              </a:rPr>
              <a:t>: Pandas, NumPy</a:t>
            </a: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Matplotlib, Seaborn, </a:t>
            </a:r>
            <a:r>
              <a:rPr kumimoji="0" lang="en-US" altLang="en-US" sz="1800" b="0" i="0" u="none" strike="noStrike" cap="none" normalizeH="0" baseline="0" dirty="0" err="1">
                <a:ln>
                  <a:noFill/>
                </a:ln>
                <a:solidFill>
                  <a:schemeClr val="tx1"/>
                </a:solidFill>
                <a:effectLst/>
                <a:latin typeface="Arial" panose="020B0604020202020204" pitchFamily="34" charset="0"/>
              </a:rPr>
              <a:t>Plotly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Exploratory Data Analysis (EDA)</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Jupyter</a:t>
            </a:r>
            <a:r>
              <a:rPr kumimoji="0" lang="en-US" altLang="en-US" sz="1800" b="0" i="0" u="none" strike="noStrike" cap="none" normalizeH="0" baseline="0" dirty="0">
                <a:ln>
                  <a:noFill/>
                </a:ln>
                <a:solidFill>
                  <a:schemeClr val="tx1"/>
                </a:solidFill>
                <a:effectLst/>
                <a:latin typeface="Arial" panose="020B0604020202020204" pitchFamily="34" charset="0"/>
              </a:rPr>
              <a:t> Notebook</a:t>
            </a: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Storage/Handling</a:t>
            </a:r>
            <a:r>
              <a:rPr kumimoji="0" lang="en-US" altLang="en-US" sz="1800" b="0" i="0" u="none" strike="noStrike" cap="none" normalizeH="0" baseline="0" dirty="0">
                <a:ln>
                  <a:noFill/>
                </a:ln>
                <a:solidFill>
                  <a:schemeClr val="tx1"/>
                </a:solidFill>
                <a:effectLst/>
                <a:latin typeface="Arial" panose="020B0604020202020204" pitchFamily="34" charset="0"/>
              </a:rPr>
              <a:t>: CSV (Netflix dataset)</a:t>
            </a:r>
          </a:p>
          <a:p>
            <a:pPr marL="0" marR="0" lvl="0" indent="0" algn="l" defTabSz="914400" rtl="0" eaLnBrk="0" fontAlgn="base" latinLnBrk="0" hangingPunct="0">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Optional (if you extend)</a:t>
            </a:r>
            <a:r>
              <a:rPr kumimoji="0" lang="en-US" altLang="en-US" sz="1800" b="0" i="0" u="none" strike="noStrike" cap="none" normalizeH="0" baseline="0" dirty="0">
                <a:ln>
                  <a:noFill/>
                </a:ln>
                <a:solidFill>
                  <a:schemeClr val="tx1"/>
                </a:solidFill>
                <a:effectLst/>
                <a:latin typeface="Arial" panose="020B0604020202020204" pitchFamily="34" charset="0"/>
              </a:rPr>
              <a:t>: Tableau/Power BI for dashboarding, Scikit-learn for trend prediction</a:t>
            </a:r>
          </a:p>
          <a:p>
            <a:pPr marL="0" marR="0" lvl="0" indent="0" algn="l" defTabSz="914400" rtl="0" eaLnBrk="0" fontAlgn="base" latinLnBrk="0" hangingPunct="0">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D4A2D720-2B30-C1E2-A83E-9FEAEEC8C0EF}"/>
              </a:ext>
            </a:extLst>
          </p:cNvPr>
          <p:cNvPicPr>
            <a:picLocks noChangeAspect="1"/>
          </p:cNvPicPr>
          <p:nvPr/>
        </p:nvPicPr>
        <p:blipFill>
          <a:blip r:embed="rId3"/>
          <a:stretch>
            <a:fillRect/>
          </a:stretch>
        </p:blipFill>
        <p:spPr>
          <a:xfrm>
            <a:off x="855591" y="1275371"/>
            <a:ext cx="8306959" cy="472505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0234EDB3-8680-2CE2-EDA0-826AAC06F337}"/>
              </a:ext>
            </a:extLst>
          </p:cNvPr>
          <p:cNvPicPr>
            <a:picLocks noChangeAspect="1"/>
          </p:cNvPicPr>
          <p:nvPr/>
        </p:nvPicPr>
        <p:blipFill>
          <a:blip r:embed="rId3"/>
          <a:stretch>
            <a:fillRect/>
          </a:stretch>
        </p:blipFill>
        <p:spPr>
          <a:xfrm>
            <a:off x="675957" y="1608410"/>
            <a:ext cx="8924925" cy="4505325"/>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C95318F6-51DB-C249-C158-2B62DF520C99}"/>
              </a:ext>
            </a:extLst>
          </p:cNvPr>
          <p:cNvPicPr>
            <a:picLocks noChangeAspect="1"/>
          </p:cNvPicPr>
          <p:nvPr/>
        </p:nvPicPr>
        <p:blipFill>
          <a:blip r:embed="rId3"/>
          <a:stretch>
            <a:fillRect/>
          </a:stretch>
        </p:blipFill>
        <p:spPr>
          <a:xfrm>
            <a:off x="801480" y="1201586"/>
            <a:ext cx="8523676" cy="4799387"/>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7" y="1716657"/>
            <a:ext cx="7493258" cy="878623"/>
          </a:xfrm>
        </p:spPr>
        <p:txBody>
          <a:bodyPr vert="horz" lIns="91440" tIns="45720" rIns="91440" bIns="45720" rtlCol="0" anchor="t">
            <a:normAutofit fontScale="92500"/>
          </a:bodyPr>
          <a:lstStyle/>
          <a:p>
            <a:pPr marL="0" indent="0">
              <a:buNone/>
            </a:pPr>
            <a:r>
              <a:rPr lang="en-US" dirty="0">
                <a:solidFill>
                  <a:schemeClr val="tx1"/>
                </a:solidFill>
              </a:rPr>
              <a:t>https://github.com/coder-avinash7/VOIS_AICTE_Oct2025_MajorProject_AvinashRajAnand.git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600</TotalTime>
  <Words>417</Words>
  <Application>Microsoft Office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Netflix Dataset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ANAND</cp:lastModifiedBy>
  <cp:revision>110</cp:revision>
  <dcterms:created xsi:type="dcterms:W3CDTF">2021-07-11T13:13:15Z</dcterms:created>
  <dcterms:modified xsi:type="dcterms:W3CDTF">2025-10-08T09:27:33Z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