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42" r:id="rId5"/>
    <p:sldId id="359" r:id="rId6"/>
    <p:sldId id="382" r:id="rId7"/>
    <p:sldId id="373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365" r:id="rId28"/>
    <p:sldId id="403" r:id="rId29"/>
    <p:sldId id="375" r:id="rId30"/>
    <p:sldId id="376" r:id="rId31"/>
    <p:sldId id="4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0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61B0E-435E-2625-1E45-63FA18550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7E5CBB-78E5-4765-8077-0124C9C76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11036-2C46-0ACF-4E85-AF3D67EC3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B9F9B-7AFA-FA7D-4E14-3EE6EE718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54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F3F8E-CF9B-C1B6-BE8A-61FF9A6AC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74FD6-1952-1DAE-A77C-5A697E86E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DD3F7-81EF-559A-8800-2D629B616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32C47-2DED-465E-CCA3-973516EEA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09DB-F9E8-46B1-003D-22F9AE1EE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9440B5-5E4A-B838-554F-4B5CAAA76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09244-BB07-1FAC-3651-4447F711E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656AB-DF8B-0F64-2B23-C6DEFAB5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9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48BCE-DBB4-0E5D-C68E-E12ACAB57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3CBEA8-73A8-D0D6-825B-B0F79B334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3B3ED4-FF81-19B0-E8AC-D2AF753D0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C1921-CDDF-C485-FB19-617E5053E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8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029A1-A94E-AB3E-3019-6DDF49345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CD10A-49B5-C753-D330-D91DA8706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A2EE3-2008-A372-3B27-8EFA2562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72CC9-E68B-F5EE-4674-1E2E84853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5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3BD5E-F297-CF96-60D0-CB08FC963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9803C-DDD0-D1E2-398E-471789D7B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96F34D-A0B2-2637-84C7-E4215DF8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DFF13-E69E-D2A3-7865-79F4FF81A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5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743" y="2182761"/>
            <a:ext cx="5948514" cy="1753338"/>
          </a:xfrm>
        </p:spPr>
        <p:txBody>
          <a:bodyPr anchor="b"/>
          <a:lstStyle/>
          <a:p>
            <a:r>
              <a:rPr lang="en-US" sz="4000" b="1" dirty="0"/>
              <a:t>Unlocking the Power of Pointers in C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60564"/>
            <a:ext cx="12191997" cy="8817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100" b="1" cap="none" spc="300" dirty="0">
                <a:latin typeface="Amasis MT Pro Light" panose="020F0502020204030204" pitchFamily="18" charset="0"/>
              </a:rPr>
              <a:t>Presented By: Chitra Jitendra Shinde</a:t>
            </a:r>
          </a:p>
          <a:p>
            <a:pPr>
              <a:lnSpc>
                <a:spcPct val="100000"/>
              </a:lnSpc>
            </a:pPr>
            <a:r>
              <a:rPr lang="en-US" sz="2100" b="1" cap="none" spc="300" dirty="0">
                <a:latin typeface="Amasis MT Pro Light" panose="020F0502020204030204" pitchFamily="18" charset="0"/>
              </a:rPr>
              <a:t>Kartikeya </a:t>
            </a:r>
            <a:r>
              <a:rPr lang="en-US" sz="2100" b="1" cap="none" spc="300" dirty="0" err="1">
                <a:latin typeface="Amasis MT Pro Light" panose="020F0502020204030204" pitchFamily="18" charset="0"/>
              </a:rPr>
              <a:t>Rindani</a:t>
            </a:r>
            <a:r>
              <a:rPr lang="en-US" sz="2100" b="1" cap="none" spc="300" dirty="0">
                <a:latin typeface="Amasis MT Pro Light" panose="020F0502020204030204" pitchFamily="18" charset="0"/>
              </a:rPr>
              <a:t> Intercollegiate Seminar Competition 2025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045C-D7EC-9651-5B36-3673F0FD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8" y="2076572"/>
            <a:ext cx="11548261" cy="1296813"/>
          </a:xfrm>
        </p:spPr>
        <p:txBody>
          <a:bodyPr/>
          <a:lstStyle/>
          <a:p>
            <a:r>
              <a:rPr lang="en-US" sz="5400" cap="none" dirty="0">
                <a:latin typeface="Abadi" panose="020F0502020204030204" pitchFamily="34" charset="0"/>
                <a:cs typeface="Aharoni" panose="02010803020104030203" pitchFamily="2" charset="-79"/>
              </a:rPr>
              <a:t>int x = 10;</a:t>
            </a:r>
            <a:endParaRPr lang="LID4096" sz="5400" cap="none" dirty="0">
              <a:latin typeface="Abad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9C6EE-086C-9660-22E0-C1B030A2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26" y="3612435"/>
            <a:ext cx="11562303" cy="802250"/>
          </a:xfrm>
        </p:spPr>
        <p:txBody>
          <a:bodyPr/>
          <a:lstStyle/>
          <a:p>
            <a:r>
              <a:rPr lang="en-US" sz="3600" cap="none" spc="300" dirty="0">
                <a:latin typeface="Aptos Narrow" panose="020B0004020202020204" pitchFamily="34" charset="0"/>
              </a:rPr>
              <a:t>English : “</a:t>
            </a:r>
            <a:r>
              <a:rPr lang="en-US" sz="4000" cap="none" spc="300" dirty="0">
                <a:latin typeface="Aptos Narrow" panose="020B0004020202020204" pitchFamily="34" charset="0"/>
              </a:rPr>
              <a:t>Integer</a:t>
            </a:r>
            <a:r>
              <a:rPr lang="en-US" sz="3600" cap="none" spc="300" dirty="0">
                <a:latin typeface="Aptos Narrow" panose="020B0004020202020204" pitchFamily="34" charset="0"/>
              </a:rPr>
              <a:t> Named X Is Set To 10”</a:t>
            </a:r>
            <a:endParaRPr lang="LID4096" sz="3600" cap="none" spc="300" dirty="0">
              <a:latin typeface="Aptos Narrow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8B0B3-20FB-A280-C4FE-C998F2C1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5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B5A32-D4BB-E6E6-A504-26888DC14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6C58-DC60-0C45-0C2B-D81ADDC1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8" y="2076572"/>
            <a:ext cx="11548261" cy="1296813"/>
          </a:xfrm>
        </p:spPr>
        <p:txBody>
          <a:bodyPr/>
          <a:lstStyle/>
          <a:p>
            <a:r>
              <a:rPr lang="en-US" sz="5400" cap="none" dirty="0">
                <a:latin typeface="Aptos Narrow" panose="020B0004020202020204" pitchFamily="34" charset="0"/>
                <a:cs typeface="Aldhabi" panose="020F0502020204030204" pitchFamily="2" charset="-78"/>
              </a:rPr>
              <a:t>int *</a:t>
            </a:r>
            <a:r>
              <a:rPr lang="en-US" sz="5400" cap="none" dirty="0" err="1">
                <a:latin typeface="Aptos Narrow" panose="020B0004020202020204" pitchFamily="34" charset="0"/>
                <a:cs typeface="Aldhabi" panose="020F0502020204030204" pitchFamily="2" charset="-78"/>
              </a:rPr>
              <a:t>px</a:t>
            </a:r>
            <a:r>
              <a:rPr lang="en-US" sz="5400" cap="none" dirty="0">
                <a:latin typeface="Aptos Narrow" panose="020B0004020202020204" pitchFamily="34" charset="0"/>
                <a:cs typeface="Aldhabi" panose="020F0502020204030204" pitchFamily="2" charset="-78"/>
              </a:rPr>
              <a:t> = &amp;x;</a:t>
            </a:r>
            <a:endParaRPr lang="LID4096" sz="5400" cap="none" dirty="0">
              <a:latin typeface="Aptos Narrow" panose="020B0004020202020204" pitchFamily="34" charset="0"/>
              <a:cs typeface="Aldhabi" panose="020F050202020403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783C2-BA93-9FB9-5586-1AEAEF6A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26" y="3620078"/>
            <a:ext cx="11562303" cy="802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cap="none" spc="300" dirty="0">
                <a:latin typeface="Aptos Narrow" panose="020B0004020202020204" pitchFamily="34" charset="0"/>
              </a:rPr>
              <a:t>English : “Integer Pointer Named </a:t>
            </a:r>
            <a:r>
              <a:rPr lang="en-US" sz="3200" cap="none" spc="300" dirty="0" err="1">
                <a:latin typeface="Aptos Narrow" panose="020B0004020202020204" pitchFamily="34" charset="0"/>
              </a:rPr>
              <a:t>pX</a:t>
            </a:r>
            <a:r>
              <a:rPr lang="en-US" sz="3200" cap="none" spc="300" dirty="0">
                <a:latin typeface="Aptos Narrow" panose="020B0004020202020204" pitchFamily="34" charset="0"/>
              </a:rPr>
              <a:t> Is Set to the Address of X”</a:t>
            </a:r>
            <a:endParaRPr lang="LID4096" sz="3200" cap="none" spc="300" dirty="0">
              <a:latin typeface="Aptos Narrow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ECEB-018A-C25B-D278-B1FCA4D9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D7E12-C3C2-1B3A-1539-5F3EDD18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2E73A-274B-5D35-1607-94D1CD4A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F8B874E-F26B-A518-04BC-D4F4D021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Pointer Declaration in C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019905-3654-D939-092C-9CF63C20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07" y="1758460"/>
            <a:ext cx="11309785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2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7F803-C35C-49EF-4485-4656A0E48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0B6FD-291A-8B6A-F0AE-53B82926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F7B0631E-2969-C0D4-7FA3-2C118FE4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Verifying Declaration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3F39B-3D1E-0402-3030-80CC00D5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20645"/>
            <a:ext cx="11565636" cy="31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2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FE153-2E40-AE25-765C-B62AE0A61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D3A7-6908-9AFA-5BB3-BDFBD04C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574B2203-1FD4-D16F-B5B6-3081ECEC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Swapping 2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012DC-1697-CD2C-D95C-99F51D97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025"/>
          <a:stretch/>
        </p:blipFill>
        <p:spPr>
          <a:xfrm>
            <a:off x="5975418" y="2974312"/>
            <a:ext cx="5820994" cy="3333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81432-158E-19B5-9A5E-0C775686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714"/>
          <a:stretch/>
        </p:blipFill>
        <p:spPr>
          <a:xfrm>
            <a:off x="984852" y="1723589"/>
            <a:ext cx="5505189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6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59D0E-DC0F-0DBD-3512-140C23413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F5C5A-1508-9FB1-57BD-A58CE5C3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A4CC69B-2C71-562F-1C78-FEEE7BE4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Swapping 2 Numbers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1F5AF-FCB9-2E67-9D07-6C85DB34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78" y="2343875"/>
            <a:ext cx="9999842" cy="21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0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9A39F-4A85-7001-3F93-1B7BDAAE4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82F43-9B1B-C234-7101-D0A16F1D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C064453-AF3E-B9CF-4F65-D06331B3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Swapping 2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21431-75B5-C1F7-0E35-8A8CCA20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10" y="1446908"/>
            <a:ext cx="5430008" cy="1781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BC64EE-015F-16DC-DAB8-0DA78B62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418" y="3136266"/>
            <a:ext cx="5823292" cy="331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09C13-FF15-8054-91AD-20E819565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424F3-B2A0-FCD7-E638-02866BE1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D9AE737-6831-774E-922E-393C9527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Swapping 2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2F4F8-13C1-00B9-8E85-1007FA45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3" y="2241926"/>
            <a:ext cx="7706033" cy="23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2CADE-FE57-630B-AB11-2C5009AA0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EDC1A-C879-C02E-6D56-6DF123CF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E1DC432-58D1-51F9-F53D-90A2C95E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Pointer 2 Pointer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E726C-496E-6B39-6DBD-A3F471F9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609965"/>
            <a:ext cx="5104158" cy="4284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A2DCD-F14A-84DD-DD06-7BC47B2F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747" y="2100987"/>
            <a:ext cx="3949669" cy="32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7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CB799-1208-8F6D-3A61-136035FE4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3AC63-B857-E5CA-CEAC-04EFEAAB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18D96D9-391D-D78F-7AE4-80410187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Function Pointers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B3FE4-D2CF-6E8C-2609-B12BF70B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31" y="1635049"/>
            <a:ext cx="5058116" cy="3704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640E6F-0090-56CB-31F9-22D99E107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863" y="2340266"/>
            <a:ext cx="3637504" cy="21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1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2941984"/>
            <a:ext cx="4466504" cy="3405187"/>
          </a:xfrm>
        </p:spPr>
        <p:txBody>
          <a:bodyPr anchor="t"/>
          <a:lstStyle/>
          <a:p>
            <a:r>
              <a:rPr lang="en-US" dirty="0"/>
              <a:t>📌 What is memory?</a:t>
            </a:r>
            <a:br>
              <a:rPr lang="en-US" dirty="0"/>
            </a:br>
            <a:r>
              <a:rPr lang="en-US" dirty="0"/>
              <a:t>📌 What are pointers &amp; how to use them?</a:t>
            </a:r>
            <a:br>
              <a:rPr lang="en-US" dirty="0"/>
            </a:br>
            <a:r>
              <a:rPr lang="en-US" dirty="0"/>
              <a:t>📌 Some cool pointer tricks (Swapping, Function Pointers, etc.)</a:t>
            </a:r>
            <a:br>
              <a:rPr lang="en-US" dirty="0"/>
            </a:br>
            <a:r>
              <a:rPr lang="en-US" dirty="0"/>
              <a:t>📌 Real-world applications</a:t>
            </a:r>
            <a:br>
              <a:rPr lang="en-US" dirty="0"/>
            </a:br>
            <a:r>
              <a:rPr lang="en-US" dirty="0"/>
              <a:t>📌 Common mistakes &amp; how to avoid them</a:t>
            </a: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Bonus:</a:t>
            </a:r>
            <a:r>
              <a:rPr lang="en-US" dirty="0"/>
              <a:t> A GitHub repo with all the resources!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EE345-C39F-0FB6-14AB-C5CFAE27A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7DDEC-4029-73B4-C48D-D1F0D538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E5874AD-C03E-43B5-7179-C1BC3ABF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Pointer to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5613F-60E8-C603-2946-3042900F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6" y="1489368"/>
            <a:ext cx="5040923" cy="4736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7A281-2BF1-6BA5-A252-E2617E19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99" y="2457902"/>
            <a:ext cx="4202905" cy="26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3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4B29E-9B50-8D08-381B-B9462546A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314DE-78DD-86B9-73DD-0FA426BF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B9E8E41-2E24-F194-3AE0-0B908EAB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Pointer to a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2854B-D1BE-84A6-90D9-758E600C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3" y="1437672"/>
            <a:ext cx="4467849" cy="4887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CC593D-4196-BD20-E3F2-4C0F6FCF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147" y="2105750"/>
            <a:ext cx="3721219" cy="26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0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C1183-3BC1-C575-B57E-5AAD718C7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F975-3817-1C37-A86C-1447AFD4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33B5DD0-0581-7290-B027-944CB667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Self Referential Pointer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315F8-7F74-F95A-C787-45B8E193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83" r="783" b="10049"/>
          <a:stretch/>
        </p:blipFill>
        <p:spPr>
          <a:xfrm>
            <a:off x="2684208" y="1319872"/>
            <a:ext cx="6929526" cy="52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7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0275-B086-2FCA-2230-7AE93CCD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75CC4-FA7A-7AC7-0F9D-6618AF75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FA38041-2935-7C30-6D77-76C64A06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Self Referential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CDA42-6AE7-9FF4-3CF2-8728EA1B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59" y="1481248"/>
            <a:ext cx="5768380" cy="4862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016A9-DC33-8088-B4AA-DBBF1AC3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788" y="2672001"/>
            <a:ext cx="3324366" cy="21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4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230" y="2526889"/>
            <a:ext cx="7712189" cy="180422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/>
              <a:t>✅ Operating Systems (Memory Management)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✅ Embedded Systems (Microcontrollers)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✅ Game Development (Optimization)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1FCB685-63C3-C712-9D17-67F162B9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903" y="1281306"/>
            <a:ext cx="8898194" cy="504559"/>
          </a:xfrm>
        </p:spPr>
        <p:txBody>
          <a:bodyPr/>
          <a:lstStyle/>
          <a:p>
            <a:r>
              <a:rPr lang="en-IL" spc="0" dirty="0"/>
              <a:t>Real-World Applications of Pointers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60DF3-94AE-1BF0-0DDD-3104665CD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8B5B047-62E6-1F35-2B42-F8F56EA19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9019B4-64CC-3552-97D7-CEE3227A3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230" y="2526888"/>
            <a:ext cx="6040705" cy="2831693"/>
          </a:xfrm>
        </p:spPr>
        <p:txBody>
          <a:bodyPr/>
          <a:lstStyle/>
          <a:p>
            <a:pPr algn="l"/>
            <a:r>
              <a:rPr lang="en-IL" sz="2000" dirty="0"/>
              <a:t>🚨 </a:t>
            </a:r>
            <a:r>
              <a:rPr lang="en-US" sz="2000" dirty="0"/>
              <a:t>Dangling Pointers</a:t>
            </a:r>
          </a:p>
          <a:p>
            <a:pPr algn="l"/>
            <a:r>
              <a:rPr lang="en-IL" sz="2000" dirty="0"/>
              <a:t>🚨 </a:t>
            </a:r>
            <a:r>
              <a:rPr lang="en-US" sz="2000" dirty="0"/>
              <a:t>NULL Pointer Dereferencing</a:t>
            </a:r>
          </a:p>
          <a:p>
            <a:pPr algn="l"/>
            <a:r>
              <a:rPr lang="en-IL" sz="2000" dirty="0"/>
              <a:t>🚨 </a:t>
            </a:r>
            <a:r>
              <a:rPr lang="en-US" sz="2000" dirty="0"/>
              <a:t>Memory Leaks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Example:</a:t>
            </a:r>
          </a:p>
          <a:p>
            <a:pPr algn="l"/>
            <a:r>
              <a:rPr lang="en-US" sz="2000" cap="none" dirty="0"/>
              <a:t>int *p = malloc(</a:t>
            </a:r>
            <a:r>
              <a:rPr lang="en-US" sz="2000" cap="none" dirty="0" err="1"/>
              <a:t>sizeof</a:t>
            </a:r>
            <a:r>
              <a:rPr lang="en-US" sz="2000" cap="none" dirty="0"/>
              <a:t>(int));</a:t>
            </a:r>
          </a:p>
          <a:p>
            <a:pPr algn="l"/>
            <a:r>
              <a:rPr lang="en-US" sz="2000" cap="none" dirty="0"/>
              <a:t>free(p); p = null;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930FBDB-F5A6-7BAD-A3BE-AF272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903" y="1281306"/>
            <a:ext cx="8627807" cy="504559"/>
          </a:xfrm>
        </p:spPr>
        <p:txBody>
          <a:bodyPr/>
          <a:lstStyle/>
          <a:p>
            <a:r>
              <a:rPr lang="en-US" dirty="0"/>
              <a:t>Common Mistakes and Security Issues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3635038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💡 </a:t>
            </a:r>
            <a:r>
              <a:rPr lang="en-US" b="1" dirty="0"/>
              <a:t>Final Takeaway: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Pointers are </a:t>
            </a:r>
            <a:r>
              <a:rPr lang="en-US" b="1" dirty="0"/>
              <a:t>powerful but dangerous</a:t>
            </a:r>
            <a:r>
              <a:rPr lang="en-US" dirty="0"/>
              <a:t> if misused. Just remember:</a:t>
            </a:r>
            <a:br>
              <a:rPr lang="en-US" dirty="0"/>
            </a:br>
            <a:r>
              <a:rPr lang="en-US" dirty="0"/>
              <a:t>✔ Always </a:t>
            </a:r>
            <a:r>
              <a:rPr lang="en-US" b="1" dirty="0"/>
              <a:t>free memory</a:t>
            </a:r>
            <a:r>
              <a:rPr lang="en-US" dirty="0"/>
              <a:t> when done.</a:t>
            </a:r>
            <a:br>
              <a:rPr lang="en-US" dirty="0"/>
            </a:br>
            <a:r>
              <a:rPr lang="en-US" dirty="0"/>
              <a:t>✔ Always </a:t>
            </a:r>
            <a:r>
              <a:rPr lang="en-US" b="1" dirty="0"/>
              <a:t>set pointers to NULL</a:t>
            </a:r>
            <a:r>
              <a:rPr lang="en-US" dirty="0"/>
              <a:t> after freeing.</a:t>
            </a:r>
            <a:br>
              <a:rPr lang="en-US" dirty="0"/>
            </a:br>
            <a:r>
              <a:rPr lang="en-US" dirty="0"/>
              <a:t>✔ Always </a:t>
            </a:r>
            <a:r>
              <a:rPr lang="en-US" b="1" dirty="0"/>
              <a:t>check if a pointer is NULL</a:t>
            </a:r>
            <a:r>
              <a:rPr lang="en-US" dirty="0"/>
              <a:t> before accessing.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9172948" cy="1616904"/>
          </a:xfrm>
        </p:spPr>
        <p:txBody>
          <a:bodyPr/>
          <a:lstStyle/>
          <a:p>
            <a:r>
              <a:rPr lang="en-US" sz="2800" dirty="0"/>
              <a:t>Linking You to the Code, Just Like a Pointer!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889012" cy="3528397"/>
          </a:xfrm>
        </p:spPr>
        <p:txBody>
          <a:bodyPr/>
          <a:lstStyle/>
          <a:p>
            <a:r>
              <a:rPr lang="en-US" sz="2000" b="1" dirty="0"/>
              <a:t>📂 What's Inside?</a:t>
            </a:r>
          </a:p>
          <a:p>
            <a:endParaRPr lang="en-US" b="1" dirty="0"/>
          </a:p>
          <a:p>
            <a:r>
              <a:rPr lang="en-US" sz="1600" dirty="0"/>
              <a:t>✅ </a:t>
            </a:r>
            <a:r>
              <a:rPr lang="en-US" sz="1600" b="1" dirty="0"/>
              <a:t>PowerPoint Presentation</a:t>
            </a:r>
            <a:r>
              <a:rPr lang="en-US" sz="1600" dirty="0"/>
              <a:t> - Well-structured slides with code snippets 📊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Code Examples</a:t>
            </a:r>
            <a:r>
              <a:rPr lang="en-US" sz="1600" dirty="0"/>
              <a:t> - Practical implementations of pointers 🧑‍💻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K&amp;R Book PDF</a:t>
            </a:r>
            <a:r>
              <a:rPr lang="en-US" sz="1600" dirty="0"/>
              <a:t> - The legendary book </a:t>
            </a:r>
            <a:r>
              <a:rPr lang="en-US" sz="1600" b="1" dirty="0"/>
              <a:t>"The C Programming Language"</a:t>
            </a:r>
            <a:r>
              <a:rPr lang="en-US" sz="1600" dirty="0"/>
              <a:t> 📖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4A328-D349-DE98-9382-4CD585C7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793" y="2474811"/>
            <a:ext cx="3867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9DDAA-C54F-945C-413B-88F575299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F6E0355-8DA0-E0F1-48FC-ACCBD3EBD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6992197-5594-2CE5-4757-DF001558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903" y="3176720"/>
            <a:ext cx="8627807" cy="504559"/>
          </a:xfrm>
        </p:spPr>
        <p:txBody>
          <a:bodyPr/>
          <a:lstStyle/>
          <a:p>
            <a:r>
              <a:rPr lang="en-US" sz="8000" dirty="0"/>
              <a:t>Thank You</a:t>
            </a:r>
            <a:endParaRPr lang="en-US" sz="8000" spc="0" dirty="0"/>
          </a:p>
        </p:txBody>
      </p:sp>
    </p:spTree>
    <p:extLst>
      <p:ext uri="{BB962C8B-B14F-4D97-AF65-F5344CB8AC3E}">
        <p14:creationId xmlns:p14="http://schemas.microsoft.com/office/powerpoint/2010/main" val="94651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3033-4EDD-066F-21C3-292D3DBCE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B48FE-34A1-C075-FE06-B8A13E52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F2E266AB-D3D9-7D33-DF37-C918B633B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36" y="560439"/>
            <a:ext cx="10072462" cy="566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02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A26A77A-4381-9100-304F-24856830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34" y="558594"/>
            <a:ext cx="10246308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72ADB-34C5-F27A-5065-4D02BE792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82B53-F683-9E65-A6EE-0FE38B7C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89251F-0384-4BC7-F0BF-4036DDF8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45" y="539238"/>
            <a:ext cx="10274710" cy="57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1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298BF-7527-1426-2CFD-A385B0E63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8F46A-A7DC-65CD-DDF1-AD877E94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51CE778-C772-6361-2C5B-BE96F7BA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96" y="555523"/>
            <a:ext cx="10216807" cy="57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8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EF04C-BB65-C3D8-70AC-6CAAD765C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C3CADF-D61B-CA27-FAE6-F1F0DB13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BA2E35-9BE4-C468-57B8-242AB1241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98" y="675393"/>
            <a:ext cx="9790603" cy="550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3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3A3F9-635D-501E-8D06-32005E74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computer screen shot of a memory&#10;&#10;AI-generated content may be incorrect.">
            <a:extLst>
              <a:ext uri="{FF2B5EF4-FFF2-40B4-BE49-F238E27FC236}">
                <a16:creationId xmlns:a16="http://schemas.microsoft.com/office/drawing/2014/main" id="{083F3DFB-7FA0-DD71-A9FD-900DDB40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09" y="685800"/>
            <a:ext cx="9842091" cy="55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3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4D990-EA00-89F0-88E2-F5929F0B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8908F-9DE2-0589-736A-7358D399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 descr="A person looking at a computer screen&#10;&#10;AI-generated content may be incorrect.">
            <a:extLst>
              <a:ext uri="{FF2B5EF4-FFF2-40B4-BE49-F238E27FC236}">
                <a16:creationId xmlns:a16="http://schemas.microsoft.com/office/drawing/2014/main" id="{44B14BC2-634F-BC22-B76C-2122EBE2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542003"/>
            <a:ext cx="10412363" cy="58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304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{640519CF-918F-48B8-AD1A-D653C7925761}tf11936837_win32</Template>
  <TotalTime>222</TotalTime>
  <Words>343</Words>
  <Application>Microsoft Office PowerPoint</Application>
  <PresentationFormat>Widescreen</PresentationFormat>
  <Paragraphs>75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Abadi</vt:lpstr>
      <vt:lpstr>Amasis MT Pro Light</vt:lpstr>
      <vt:lpstr>Aptos Narrow</vt:lpstr>
      <vt:lpstr>Arial</vt:lpstr>
      <vt:lpstr>Arial Nova</vt:lpstr>
      <vt:lpstr>Biome</vt:lpstr>
      <vt:lpstr>Calibri</vt:lpstr>
      <vt:lpstr>Custom</vt:lpstr>
      <vt:lpstr>Unlocking the Power of Pointers in C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 x = 10;</vt:lpstr>
      <vt:lpstr>int *px = &amp;x;</vt:lpstr>
      <vt:lpstr>Pointer Declaration in C </vt:lpstr>
      <vt:lpstr>Verifying Declaration</vt:lpstr>
      <vt:lpstr>Swapping 2 Numbers</vt:lpstr>
      <vt:lpstr>Swapping 2 Numbers</vt:lpstr>
      <vt:lpstr>Swapping 2 Numbers</vt:lpstr>
      <vt:lpstr>Swapping 2 Numbers</vt:lpstr>
      <vt:lpstr>Pointer 2 Pointer</vt:lpstr>
      <vt:lpstr>Function Pointers</vt:lpstr>
      <vt:lpstr>Pointer to an Array</vt:lpstr>
      <vt:lpstr>Pointer to a Structure</vt:lpstr>
      <vt:lpstr>Self Referential Pointer</vt:lpstr>
      <vt:lpstr>Self Referential Pointer</vt:lpstr>
      <vt:lpstr>Real-World Applications of Pointers</vt:lpstr>
      <vt:lpstr>Common Mistakes and Security Issues</vt:lpstr>
      <vt:lpstr>💡 Final Takeaway:</vt:lpstr>
      <vt:lpstr>Linking You to the Code, Just Like a Pointer!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Chitra Shinde</dc:creator>
  <cp:lastModifiedBy>Chitra Shinde</cp:lastModifiedBy>
  <cp:revision>5</cp:revision>
  <dcterms:created xsi:type="dcterms:W3CDTF">2025-02-19T19:57:45Z</dcterms:created>
  <dcterms:modified xsi:type="dcterms:W3CDTF">2025-02-20T06:52:35Z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