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650" r:id="rId2"/>
    <p:sldId id="662" r:id="rId3"/>
    <p:sldId id="660" r:id="rId4"/>
    <p:sldId id="659" r:id="rId5"/>
    <p:sldId id="658" r:id="rId6"/>
    <p:sldId id="651" r:id="rId7"/>
    <p:sldId id="653" r:id="rId8"/>
    <p:sldId id="655" r:id="rId9"/>
    <p:sldId id="661" r:id="rId10"/>
    <p:sldId id="6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>
          <p15:clr>
            <a:srgbClr val="A4A3A4"/>
          </p15:clr>
        </p15:guide>
        <p15:guide id="2" pos="3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>
        <p:guide orient="horz" pos="2284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3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68086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165080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425638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108758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199697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423297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401898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394005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406492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向前兼容表示旧版本的系统可以接受新版本的数据，是旧版本对新版本的兼容。</a:t>
            </a:r>
          </a:p>
          <a:p>
            <a:r>
              <a:rPr lang="zh-CN" altLang="en-US"/>
              <a:t>向后兼容表示新版本的系统可以接受旧版本的数据，是新版本对旧版本的兼容</a:t>
            </a:r>
          </a:p>
        </p:txBody>
      </p:sp>
    </p:spTree>
    <p:extLst>
      <p:ext uri="{BB962C8B-B14F-4D97-AF65-F5344CB8AC3E}">
        <p14:creationId xmlns:p14="http://schemas.microsoft.com/office/powerpoint/2010/main" val="95531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291E-8F2F-4CE2-83F3-D4D6BCA11E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2C6F-C04D-44A3-B320-3D6E08B57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圆角矩形 217"/>
          <p:cNvSpPr/>
          <p:nvPr/>
        </p:nvSpPr>
        <p:spPr>
          <a:xfrm>
            <a:off x="7673103" y="2863261"/>
            <a:ext cx="3870030" cy="174567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平台定位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1644074" y="3916201"/>
            <a:ext cx="3870030" cy="1389143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平台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1644074" y="2327548"/>
            <a:ext cx="863413" cy="62807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资产定位</a:t>
            </a:r>
            <a:endParaRPr lang="en-US" altLang="zh-CN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3713027" y="2327548"/>
            <a:ext cx="905160" cy="62807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管道云</a:t>
            </a:r>
            <a:endParaRPr lang="en-US" altLang="zh-CN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2595422" y="2327548"/>
            <a:ext cx="974725" cy="62807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车联网</a:t>
            </a:r>
            <a:endParaRPr lang="en-US" altLang="zh-CN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1644072" y="3232711"/>
            <a:ext cx="3870031" cy="37869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APIG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55" name="直接连接符 154"/>
          <p:cNvCxnSpPr>
            <a:stCxn id="153" idx="2"/>
            <a:endCxn id="147" idx="0"/>
          </p:cNvCxnSpPr>
          <p:nvPr/>
        </p:nvCxnSpPr>
        <p:spPr>
          <a:xfrm>
            <a:off x="3579088" y="3611402"/>
            <a:ext cx="1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4828304" y="2327547"/>
            <a:ext cx="685799" cy="62807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XXX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644072" y="5610147"/>
            <a:ext cx="1570184" cy="79432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</a:t>
            </a:r>
          </a:p>
        </p:txBody>
      </p:sp>
      <p:sp>
        <p:nvSpPr>
          <p:cNvPr id="173" name="圆角矩形 172"/>
          <p:cNvSpPr/>
          <p:nvPr/>
        </p:nvSpPr>
        <p:spPr>
          <a:xfrm>
            <a:off x="3359729" y="5610147"/>
            <a:ext cx="2154374" cy="28263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网关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3368967" y="6108912"/>
            <a:ext cx="685797" cy="29556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</a:t>
            </a:r>
          </a:p>
        </p:txBody>
      </p:sp>
      <p:cxnSp>
        <p:nvCxnSpPr>
          <p:cNvPr id="176" name="直接箭头连接符 175"/>
          <p:cNvCxnSpPr>
            <a:stCxn id="172" idx="0"/>
          </p:cNvCxnSpPr>
          <p:nvPr/>
        </p:nvCxnSpPr>
        <p:spPr>
          <a:xfrm flipV="1">
            <a:off x="2429164" y="5301657"/>
            <a:ext cx="0" cy="3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3" idx="0"/>
          </p:cNvCxnSpPr>
          <p:nvPr/>
        </p:nvCxnSpPr>
        <p:spPr>
          <a:xfrm flipV="1">
            <a:off x="4436916" y="5301657"/>
            <a:ext cx="0" cy="3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圆角矩形 178"/>
          <p:cNvSpPr/>
          <p:nvPr/>
        </p:nvSpPr>
        <p:spPr>
          <a:xfrm>
            <a:off x="4756734" y="6118148"/>
            <a:ext cx="757369" cy="29556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</a:t>
            </a:r>
          </a:p>
        </p:txBody>
      </p:sp>
      <p:sp>
        <p:nvSpPr>
          <p:cNvPr id="180" name="圆角矩形 179"/>
          <p:cNvSpPr/>
          <p:nvPr/>
        </p:nvSpPr>
        <p:spPr>
          <a:xfrm>
            <a:off x="4267205" y="6108911"/>
            <a:ext cx="341745" cy="282638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 smtClean="0"/>
          </a:p>
        </p:txBody>
      </p:sp>
      <p:cxnSp>
        <p:nvCxnSpPr>
          <p:cNvPr id="182" name="直接箭头连接符 181"/>
          <p:cNvCxnSpPr>
            <a:stCxn id="174" idx="0"/>
            <a:endCxn id="173" idx="2"/>
          </p:cNvCxnSpPr>
          <p:nvPr/>
        </p:nvCxnSpPr>
        <p:spPr>
          <a:xfrm flipV="1">
            <a:off x="3711866" y="5892786"/>
            <a:ext cx="725050" cy="2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79" idx="0"/>
            <a:endCxn id="173" idx="2"/>
          </p:cNvCxnSpPr>
          <p:nvPr/>
        </p:nvCxnSpPr>
        <p:spPr>
          <a:xfrm flipH="1" flipV="1">
            <a:off x="4436916" y="5892786"/>
            <a:ext cx="698503" cy="22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80" idx="0"/>
            <a:endCxn id="173" idx="2"/>
          </p:cNvCxnSpPr>
          <p:nvPr/>
        </p:nvCxnSpPr>
        <p:spPr>
          <a:xfrm flipH="1" flipV="1">
            <a:off x="4436916" y="5892786"/>
            <a:ext cx="1162" cy="21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454892" y="2327547"/>
            <a:ext cx="1004449" cy="297411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Ops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5" name="圆角矩形 214"/>
          <p:cNvSpPr/>
          <p:nvPr/>
        </p:nvSpPr>
        <p:spPr>
          <a:xfrm>
            <a:off x="7961745" y="3241958"/>
            <a:ext cx="3241964" cy="508001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aPaaS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6" name="圆角矩形 215"/>
          <p:cNvSpPr/>
          <p:nvPr/>
        </p:nvSpPr>
        <p:spPr>
          <a:xfrm>
            <a:off x="7961745" y="3852489"/>
            <a:ext cx="3241964" cy="54401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gPaaS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7673103" y="4738243"/>
            <a:ext cx="3870030" cy="54401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IaaS</a:t>
            </a:r>
            <a:endParaRPr lang="zh-CN" altLang="en-US" sz="1400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786256" y="2863261"/>
            <a:ext cx="96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PaaS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21" name="肘形连接符 220"/>
          <p:cNvCxnSpPr>
            <a:stCxn id="147" idx="3"/>
            <a:endCxn id="215" idx="1"/>
          </p:cNvCxnSpPr>
          <p:nvPr/>
        </p:nvCxnSpPr>
        <p:spPr>
          <a:xfrm flipV="1">
            <a:off x="5514104" y="3495959"/>
            <a:ext cx="2447641" cy="11148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圆角矩形 221"/>
          <p:cNvSpPr/>
          <p:nvPr/>
        </p:nvSpPr>
        <p:spPr>
          <a:xfrm>
            <a:off x="7673103" y="2327546"/>
            <a:ext cx="3870029" cy="35857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SaaS</a:t>
            </a:r>
            <a:endParaRPr lang="zh-CN" altLang="en-US" sz="1400" b="1" dirty="0" err="1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314036" y="770307"/>
            <a:ext cx="11517746" cy="1169551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定位：</a:t>
            </a:r>
            <a:r>
              <a:rPr lang="en-US" altLang="zh-CN" sz="1400" b="1" dirty="0" err="1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en-US" altLang="zh-CN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4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</a:t>
            </a:r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平台。包含海量设备接入、管理、智能运维。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关键特性：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：支持多租户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：海量设备快速接入和便捷维护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：海量设备数据分析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7599212" y="5503291"/>
            <a:ext cx="433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平台处于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PaaS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层次的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aPaaS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部分。是物联网领域的基础平台服务。其基于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gPaaS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部分，服务与上层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SaaS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29" name="直接连接符 228"/>
          <p:cNvCxnSpPr>
            <a:stCxn id="147" idx="1"/>
          </p:cNvCxnSpPr>
          <p:nvPr/>
        </p:nvCxnSpPr>
        <p:spPr>
          <a:xfrm flipH="1" flipV="1">
            <a:off x="1459341" y="4608934"/>
            <a:ext cx="184733" cy="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3057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123567" y="4094209"/>
            <a:ext cx="11584465" cy="8507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8" name="圆角矩形 47"/>
          <p:cNvSpPr/>
          <p:nvPr/>
        </p:nvSpPr>
        <p:spPr>
          <a:xfrm>
            <a:off x="9862758" y="1301578"/>
            <a:ext cx="1845274" cy="2232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7" name="圆角矩形 46"/>
          <p:cNvSpPr/>
          <p:nvPr/>
        </p:nvSpPr>
        <p:spPr>
          <a:xfrm>
            <a:off x="7681789" y="1301578"/>
            <a:ext cx="1845274" cy="22324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6" name="圆角矩形 45"/>
          <p:cNvSpPr/>
          <p:nvPr/>
        </p:nvSpPr>
        <p:spPr>
          <a:xfrm>
            <a:off x="4617307" y="1301578"/>
            <a:ext cx="2776152" cy="22324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5" name="圆角矩形 44"/>
          <p:cNvSpPr/>
          <p:nvPr/>
        </p:nvSpPr>
        <p:spPr>
          <a:xfrm>
            <a:off x="2318950" y="1301578"/>
            <a:ext cx="1948251" cy="22324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4" name="圆角矩形 43"/>
          <p:cNvSpPr/>
          <p:nvPr/>
        </p:nvSpPr>
        <p:spPr>
          <a:xfrm>
            <a:off x="123567" y="1301578"/>
            <a:ext cx="1705234" cy="22324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3" name="圆角矩形 42"/>
          <p:cNvSpPr/>
          <p:nvPr/>
        </p:nvSpPr>
        <p:spPr>
          <a:xfrm>
            <a:off x="7927892" y="4249493"/>
            <a:ext cx="1754660" cy="5848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2" name="圆角矩形 41"/>
          <p:cNvSpPr/>
          <p:nvPr/>
        </p:nvSpPr>
        <p:spPr>
          <a:xfrm>
            <a:off x="4296033" y="4249493"/>
            <a:ext cx="2887362" cy="5848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3" name="圆角矩形 12"/>
          <p:cNvSpPr/>
          <p:nvPr/>
        </p:nvSpPr>
        <p:spPr>
          <a:xfrm>
            <a:off x="801126" y="4249493"/>
            <a:ext cx="3054182" cy="5848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Ares-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开发计划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803" y="1578576"/>
            <a:ext cx="1518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系列开发工程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系列：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elasticsearch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opentsdb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自动化部署脚本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产品包、流水线，测试环境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18950" y="1455466"/>
            <a:ext cx="194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fmm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restful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接口与逻辑开发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dmm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restful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接口与逻辑开发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restful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接口与逻辑开发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Ares-module restful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接口与逻辑开发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81150" y="1541716"/>
            <a:ext cx="25928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input-channel-output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框架建设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模板执行机制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Connector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-Restful</a:t>
            </a: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Connector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-EMQ</a:t>
            </a: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Connector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-JIT-808</a:t>
            </a:r>
          </a:p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Output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dmcompute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Output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fmcompute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Output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lmcompute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Output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emcompute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en-US" altLang="zh-CN" sz="1000" dirty="0" err="1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Output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pmcompute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16799" y="1809409"/>
            <a:ext cx="190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电信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OC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Ares-T101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设备适配包开发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Ares-OBD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设备适配包开发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01888" y="1466338"/>
            <a:ext cx="1721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设备数据上报模拟器工具开发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Ares-API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网关部署开发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Ares-Console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开发（提供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基础数据管理维护）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性能测试：基于模拟器工具构造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千万设备，模拟数据上报场景，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小时跑侧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67479" y="4429915"/>
            <a:ext cx="190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管道云收编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接口适配调整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88243" y="4429914"/>
            <a:ext cx="190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车联网收编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接口适配调整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27892" y="4372777"/>
            <a:ext cx="190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资产定位收编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接口适配调整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stCxn id="44" idx="3"/>
            <a:endCxn id="45" idx="1"/>
          </p:cNvCxnSpPr>
          <p:nvPr/>
        </p:nvCxnSpPr>
        <p:spPr>
          <a:xfrm>
            <a:off x="1828801" y="2417805"/>
            <a:ext cx="49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5" idx="3"/>
            <a:endCxn id="46" idx="1"/>
          </p:cNvCxnSpPr>
          <p:nvPr/>
        </p:nvCxnSpPr>
        <p:spPr>
          <a:xfrm>
            <a:off x="4267201" y="2417805"/>
            <a:ext cx="35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3"/>
            <a:endCxn id="47" idx="1"/>
          </p:cNvCxnSpPr>
          <p:nvPr/>
        </p:nvCxnSpPr>
        <p:spPr>
          <a:xfrm>
            <a:off x="7393459" y="2417805"/>
            <a:ext cx="28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3"/>
            <a:endCxn id="48" idx="1"/>
          </p:cNvCxnSpPr>
          <p:nvPr/>
        </p:nvCxnSpPr>
        <p:spPr>
          <a:xfrm>
            <a:off x="9527063" y="2417805"/>
            <a:ext cx="335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8" idx="3"/>
            <a:endCxn id="60" idx="0"/>
          </p:cNvCxnSpPr>
          <p:nvPr/>
        </p:nvCxnSpPr>
        <p:spPr>
          <a:xfrm flipH="1">
            <a:off x="5915800" y="2417805"/>
            <a:ext cx="5792232" cy="1676404"/>
          </a:xfrm>
          <a:prstGeom prst="bentConnector4">
            <a:avLst>
              <a:gd name="adj1" fmla="val -3947"/>
              <a:gd name="adj2" fmla="val 83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51368" y="5014801"/>
            <a:ext cx="404169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工作量评估：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设备接入网关：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iot-dgw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。代码量大约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5K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左右。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告警管理：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iot-fmm+iot-fmcompute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dgw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插件） 代码量大约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3K</a:t>
            </a: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性能管理：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iot-pmcompute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插件：代码量大约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2K</a:t>
            </a: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事件管理：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iot-emcompute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插件：代码量大约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1K</a:t>
            </a: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位置管理：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iot-lmcompute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插件：代码量大约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1K</a:t>
            </a:r>
          </a:p>
          <a:p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包管理：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-module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代码量大约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2K</a:t>
            </a: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电信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OC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模型包开发：大约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1K XML</a:t>
            </a: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T101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模型包开发：大约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1K XML</a:t>
            </a: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OBD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模型包开发：大约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1K XML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296033" y="5014801"/>
            <a:ext cx="404169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工作量评估：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设备接入网关模拟器开发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上行报文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2K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代码量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Ares-Console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开发：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网关部署开发：大约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人天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Elasticsearch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opentsdb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部署开发。大约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人天。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Ares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产品包、流水线测试环境：大约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人天。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382005" y="5014800"/>
            <a:ext cx="332602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工作量评估：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管道云收编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接口与相关逻辑调整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人月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车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联网收编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接口与相关逻辑调整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人月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资产定位收编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接口与相关逻辑调整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人月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3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031998" y="4623470"/>
            <a:ext cx="8478983" cy="6810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3" name="圆角矩形 42"/>
          <p:cNvSpPr/>
          <p:nvPr/>
        </p:nvSpPr>
        <p:spPr>
          <a:xfrm>
            <a:off x="2032000" y="3069622"/>
            <a:ext cx="8478981" cy="14590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1" name="圆角矩形 40"/>
          <p:cNvSpPr/>
          <p:nvPr/>
        </p:nvSpPr>
        <p:spPr>
          <a:xfrm>
            <a:off x="2031999" y="2485650"/>
            <a:ext cx="8478983" cy="4834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36" name="圆角矩形 35"/>
          <p:cNvSpPr/>
          <p:nvPr/>
        </p:nvSpPr>
        <p:spPr>
          <a:xfrm>
            <a:off x="2031999" y="1709000"/>
            <a:ext cx="8478983" cy="6866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7" name="圆角矩形 16"/>
          <p:cNvSpPr/>
          <p:nvPr/>
        </p:nvSpPr>
        <p:spPr>
          <a:xfrm>
            <a:off x="267857" y="896796"/>
            <a:ext cx="1130094" cy="51345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1175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参考目标技术架构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0224" y="1533203"/>
            <a:ext cx="914393" cy="70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67529" y="4683008"/>
            <a:ext cx="8081456" cy="26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设备接入网关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267531" y="3536569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031999" y="1275741"/>
            <a:ext cx="8478983" cy="3593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服务统一门户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0735806" y="896796"/>
            <a:ext cx="983674" cy="42478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5707" y="2842328"/>
            <a:ext cx="914393" cy="554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60224" y="3856176"/>
            <a:ext cx="914393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部署与变更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60224" y="4982109"/>
            <a:ext cx="914393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OpsTools</a:t>
            </a:r>
            <a:endParaRPr lang="zh-CN" altLang="en-US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856" y="1001177"/>
            <a:ext cx="116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维中心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26341" y="3541184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385152" y="3536569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设备告警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943959" y="3536569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设备日志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504933" y="3536569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设备升级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477873" y="3536568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功耗监测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29609" y="3536567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网络分析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581350" y="3536566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流量监测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8130101" y="3536565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信道控制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686465" y="3536564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066456" y="3536563"/>
            <a:ext cx="485258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设备位置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267531" y="1916793"/>
            <a:ext cx="1072597" cy="355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接入云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509825" y="1912150"/>
            <a:ext cx="1177634" cy="355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智能燃气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907391" y="1912149"/>
            <a:ext cx="1177634" cy="355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智慧水务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203356" y="1912148"/>
            <a:ext cx="1177634" cy="3556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智慧电力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668740" y="1916692"/>
            <a:ext cx="1177634" cy="351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智慧交通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9058808" y="1912148"/>
            <a:ext cx="1290177" cy="355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智慧物流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068951" y="1709000"/>
            <a:ext cx="892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267531" y="3326163"/>
            <a:ext cx="8081454" cy="1531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89022" y="3025454"/>
            <a:ext cx="892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639107" y="3536563"/>
            <a:ext cx="715547" cy="869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LoRa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007714" y="4562036"/>
            <a:ext cx="74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0845921" y="1662544"/>
            <a:ext cx="768077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产品管理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10845921" y="2312493"/>
            <a:ext cx="768077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订购管理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0845920" y="2856045"/>
            <a:ext cx="768077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计费管理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9950517" y="3534640"/>
            <a:ext cx="421213" cy="8757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租户管理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0845921" y="3545829"/>
            <a:ext cx="768077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文档管理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10843604" y="4187782"/>
            <a:ext cx="768077" cy="44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726571" y="1130765"/>
            <a:ext cx="9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运营中心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>
            <a:stCxn id="43" idx="2"/>
            <a:endCxn id="46" idx="0"/>
          </p:cNvCxnSpPr>
          <p:nvPr/>
        </p:nvCxnSpPr>
        <p:spPr>
          <a:xfrm flipH="1">
            <a:off x="6271490" y="4528676"/>
            <a:ext cx="1" cy="9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3" idx="0"/>
            <a:endCxn id="41" idx="2"/>
          </p:cNvCxnSpPr>
          <p:nvPr/>
        </p:nvCxnSpPr>
        <p:spPr>
          <a:xfrm flipV="1">
            <a:off x="6271491" y="2969051"/>
            <a:ext cx="0" cy="10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1" idx="0"/>
            <a:endCxn id="36" idx="2"/>
          </p:cNvCxnSpPr>
          <p:nvPr/>
        </p:nvCxnSpPr>
        <p:spPr>
          <a:xfrm flipV="1">
            <a:off x="6271491" y="2395639"/>
            <a:ext cx="0" cy="9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031998" y="5519519"/>
            <a:ext cx="9687482" cy="5117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1570182" y="5398653"/>
            <a:ext cx="9026806" cy="461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左大括号 69"/>
          <p:cNvSpPr/>
          <p:nvPr/>
        </p:nvSpPr>
        <p:spPr>
          <a:xfrm>
            <a:off x="1644074" y="2697006"/>
            <a:ext cx="323975" cy="2309103"/>
          </a:xfrm>
          <a:prstGeom prst="leftBrac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450643" y="3573046"/>
            <a:ext cx="721130" cy="333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aPaaS</a:t>
            </a:r>
            <a:endParaRPr lang="zh-CN" altLang="en-US" sz="1200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267530" y="5615709"/>
            <a:ext cx="1326364" cy="29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ySQL</a:t>
            </a:r>
            <a:endParaRPr lang="zh-CN" altLang="en-US" sz="12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165605" y="5614313"/>
            <a:ext cx="1025230" cy="29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2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070691" y="5614313"/>
            <a:ext cx="1113977" cy="29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2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150309" y="5618273"/>
            <a:ext cx="1326364" cy="287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zh-CN" altLang="en-US" sz="12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0235613" y="5633542"/>
            <a:ext cx="1326364" cy="2788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FastDFS</a:t>
            </a:r>
            <a:endParaRPr lang="zh-CN" altLang="en-US" sz="12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45497" y="5563935"/>
            <a:ext cx="721129" cy="333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sz="1200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445496" y="1683247"/>
            <a:ext cx="721130" cy="333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aaS</a:t>
            </a:r>
            <a:endParaRPr lang="zh-CN" altLang="en-US" sz="1200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0224" y="6197600"/>
            <a:ext cx="1125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总体包含：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gPaaS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单元、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aPaaS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单元、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XaaS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应用，运营中心，微服务治理单元（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维中心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路由层服务）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267529" y="2636852"/>
            <a:ext cx="3935827" cy="25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IAPIG(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6329526" y="2641061"/>
            <a:ext cx="4019459" cy="25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EAPIG(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网关）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2267530" y="4983756"/>
            <a:ext cx="8081456" cy="25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（后端负载均衡服务）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031997" y="891282"/>
            <a:ext cx="8478983" cy="3274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68" name="圆角矩形 67"/>
          <p:cNvSpPr/>
          <p:nvPr/>
        </p:nvSpPr>
        <p:spPr>
          <a:xfrm>
            <a:off x="2267529" y="925505"/>
            <a:ext cx="8081456" cy="2554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ER(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前置负载均衡服务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561968" y="3665838"/>
            <a:ext cx="7512908" cy="633684"/>
          </a:xfrm>
          <a:prstGeom prst="roundRect">
            <a:avLst/>
          </a:prstGeom>
          <a:solidFill>
            <a:srgbClr val="FFC000">
              <a:alpha val="65000"/>
            </a:srgbClr>
          </a:solidFill>
          <a:ln>
            <a:solidFill>
              <a:srgbClr val="FFC000">
                <a:alpha val="79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Ares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基础平台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5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矩形 310"/>
          <p:cNvSpPr/>
          <p:nvPr/>
        </p:nvSpPr>
        <p:spPr>
          <a:xfrm>
            <a:off x="287706" y="3390336"/>
            <a:ext cx="4763729" cy="6003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307" name="矩形 306"/>
          <p:cNvSpPr/>
          <p:nvPr/>
        </p:nvSpPr>
        <p:spPr>
          <a:xfrm>
            <a:off x="5290426" y="3390336"/>
            <a:ext cx="3484169" cy="5953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244" name="圆角矩形 243"/>
          <p:cNvSpPr/>
          <p:nvPr/>
        </p:nvSpPr>
        <p:spPr>
          <a:xfrm>
            <a:off x="5290426" y="1773032"/>
            <a:ext cx="3484169" cy="8231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9" name="圆角矩形 228"/>
          <p:cNvSpPr/>
          <p:nvPr/>
        </p:nvSpPr>
        <p:spPr>
          <a:xfrm>
            <a:off x="240187" y="1773033"/>
            <a:ext cx="4765963" cy="823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平台技术架构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0187" y="2838498"/>
            <a:ext cx="4765963" cy="378690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Spark</a:t>
            </a:r>
          </a:p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（离线计算框架）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006877" y="3213284"/>
            <a:ext cx="1283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离线计算结果存储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988330" y="4329212"/>
            <a:ext cx="6813109" cy="1041571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DGW(</a:t>
            </a:r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设备接入网关</a:t>
            </a:r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提供基于模型的多协议设备接入、提供数据预处理能力（基于</a:t>
            </a:r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Kafka Stream</a:t>
            </a:r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141" name="流程图: 磁盘 140"/>
          <p:cNvSpPr/>
          <p:nvPr/>
        </p:nvSpPr>
        <p:spPr>
          <a:xfrm>
            <a:off x="351019" y="3454957"/>
            <a:ext cx="1149751" cy="37869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endParaRPr lang="zh-CN" altLang="en-US" sz="12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2" name="流程图: 磁盘 141"/>
          <p:cNvSpPr/>
          <p:nvPr/>
        </p:nvSpPr>
        <p:spPr>
          <a:xfrm>
            <a:off x="1999713" y="3454957"/>
            <a:ext cx="1242113" cy="37869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ElasticSearch</a:t>
            </a:r>
            <a:endParaRPr lang="zh-CN" altLang="en-US" sz="12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3" name="流程图: 磁盘 142"/>
          <p:cNvSpPr/>
          <p:nvPr/>
        </p:nvSpPr>
        <p:spPr>
          <a:xfrm>
            <a:off x="3717854" y="3454957"/>
            <a:ext cx="1242116" cy="37869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OpenTSDB</a:t>
            </a:r>
            <a:endParaRPr lang="zh-CN" altLang="en-US" sz="12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50" name="直接箭头连接符 149"/>
          <p:cNvCxnSpPr>
            <a:stCxn id="142" idx="1"/>
            <a:endCxn id="5" idx="2"/>
          </p:cNvCxnSpPr>
          <p:nvPr/>
        </p:nvCxnSpPr>
        <p:spPr>
          <a:xfrm flipV="1">
            <a:off x="2620770" y="3217188"/>
            <a:ext cx="2399" cy="2377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3932507" y="3208571"/>
            <a:ext cx="2222" cy="292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4719824" y="3217188"/>
            <a:ext cx="0" cy="283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1237712" y="4156341"/>
            <a:ext cx="757382" cy="267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dmcompute</a:t>
            </a:r>
            <a:endParaRPr lang="zh-CN" altLang="en-US" sz="10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082839" y="4163776"/>
            <a:ext cx="757382" cy="267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en-US" altLang="zh-CN" sz="1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mcompute</a:t>
            </a:r>
            <a:endParaRPr lang="zh-CN" altLang="en-US" sz="10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927966" y="4163776"/>
            <a:ext cx="757382" cy="267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lm</a:t>
            </a:r>
            <a:r>
              <a:rPr lang="en-US" altLang="zh-CN" sz="1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compute</a:t>
            </a:r>
            <a:endParaRPr lang="zh-CN" altLang="en-US" sz="10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773093" y="4156340"/>
            <a:ext cx="757382" cy="275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emcompute</a:t>
            </a:r>
            <a:endParaRPr lang="zh-CN" altLang="en-US" sz="10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615909" y="4160057"/>
            <a:ext cx="847437" cy="275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pm</a:t>
            </a:r>
            <a:r>
              <a:rPr lang="en-US" altLang="zh-CN" sz="1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compute</a:t>
            </a:r>
            <a:endParaRPr lang="zh-CN" altLang="en-US" sz="1000" b="1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68" name="直接箭头连接符 167"/>
          <p:cNvCxnSpPr>
            <a:stCxn id="141" idx="1"/>
          </p:cNvCxnSpPr>
          <p:nvPr/>
        </p:nvCxnSpPr>
        <p:spPr>
          <a:xfrm flipH="1" flipV="1">
            <a:off x="923673" y="3162391"/>
            <a:ext cx="2222" cy="292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40187" y="4374412"/>
            <a:ext cx="531088" cy="28680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EMQ</a:t>
            </a:r>
            <a:endParaRPr lang="zh-CN" altLang="en-US" sz="1000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240187" y="4726324"/>
            <a:ext cx="531088" cy="28680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0187" y="5083982"/>
            <a:ext cx="531088" cy="28680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Kafka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5394078" y="3501137"/>
            <a:ext cx="590628" cy="378690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dmm</a:t>
            </a:r>
            <a:endParaRPr lang="zh-CN" altLang="en-US" sz="1200" dirty="0" err="1" smtClean="0"/>
          </a:p>
        </p:txBody>
      </p:sp>
      <p:sp>
        <p:nvSpPr>
          <p:cNvPr id="175" name="圆角矩形 174"/>
          <p:cNvSpPr/>
          <p:nvPr/>
        </p:nvSpPr>
        <p:spPr>
          <a:xfrm>
            <a:off x="6051913" y="3501137"/>
            <a:ext cx="590628" cy="378690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fmm</a:t>
            </a:r>
            <a:endParaRPr lang="zh-CN" altLang="en-US" sz="1200" dirty="0" err="1" smtClean="0"/>
          </a:p>
        </p:txBody>
      </p:sp>
      <p:sp>
        <p:nvSpPr>
          <p:cNvPr id="176" name="圆角矩形 175"/>
          <p:cNvSpPr/>
          <p:nvPr/>
        </p:nvSpPr>
        <p:spPr>
          <a:xfrm>
            <a:off x="6774400" y="3501137"/>
            <a:ext cx="590628" cy="378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pmm</a:t>
            </a:r>
            <a:endParaRPr lang="zh-CN" altLang="en-US" sz="1200" dirty="0" err="1" smtClean="0"/>
          </a:p>
        </p:txBody>
      </p:sp>
      <p:sp>
        <p:nvSpPr>
          <p:cNvPr id="177" name="圆角矩形 176"/>
          <p:cNvSpPr/>
          <p:nvPr/>
        </p:nvSpPr>
        <p:spPr>
          <a:xfrm>
            <a:off x="7432235" y="3501137"/>
            <a:ext cx="590628" cy="378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</a:t>
            </a:r>
            <a:r>
              <a:rPr lang="en-US" altLang="zh-CN" sz="1200" dirty="0" err="1" smtClean="0"/>
              <a:t>mm</a:t>
            </a:r>
            <a:endParaRPr lang="zh-CN" altLang="en-US" sz="1200" dirty="0" err="1" smtClean="0"/>
          </a:p>
        </p:txBody>
      </p:sp>
      <p:sp>
        <p:nvSpPr>
          <p:cNvPr id="178" name="圆角矩形 177"/>
          <p:cNvSpPr/>
          <p:nvPr/>
        </p:nvSpPr>
        <p:spPr>
          <a:xfrm>
            <a:off x="8110078" y="3501137"/>
            <a:ext cx="590628" cy="378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lmm</a:t>
            </a:r>
            <a:endParaRPr lang="zh-CN" altLang="en-US" sz="1200" dirty="0" err="1" smtClean="0"/>
          </a:p>
        </p:txBody>
      </p:sp>
      <p:sp>
        <p:nvSpPr>
          <p:cNvPr id="179" name="圆角矩形 178"/>
          <p:cNvSpPr/>
          <p:nvPr/>
        </p:nvSpPr>
        <p:spPr>
          <a:xfrm>
            <a:off x="5290426" y="2838256"/>
            <a:ext cx="3484169" cy="370314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APIG</a:t>
            </a:r>
          </a:p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网关）</a:t>
            </a:r>
          </a:p>
        </p:txBody>
      </p:sp>
      <p:cxnSp>
        <p:nvCxnSpPr>
          <p:cNvPr id="181" name="肘形连接符 180"/>
          <p:cNvCxnSpPr>
            <a:stCxn id="174" idx="0"/>
            <a:endCxn id="179" idx="2"/>
          </p:cNvCxnSpPr>
          <p:nvPr/>
        </p:nvCxnSpPr>
        <p:spPr>
          <a:xfrm rot="5400000" flipH="1" flipV="1">
            <a:off x="6214668" y="2683295"/>
            <a:ext cx="292567" cy="13431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78" idx="0"/>
            <a:endCxn id="179" idx="2"/>
          </p:cNvCxnSpPr>
          <p:nvPr/>
        </p:nvCxnSpPr>
        <p:spPr>
          <a:xfrm rot="16200000" flipV="1">
            <a:off x="7572669" y="2668413"/>
            <a:ext cx="292567" cy="13728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75" idx="0"/>
            <a:endCxn id="179" idx="2"/>
          </p:cNvCxnSpPr>
          <p:nvPr/>
        </p:nvCxnSpPr>
        <p:spPr>
          <a:xfrm rot="5400000" flipH="1" flipV="1">
            <a:off x="6543586" y="3012212"/>
            <a:ext cx="292567" cy="685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77" idx="0"/>
            <a:endCxn id="179" idx="2"/>
          </p:cNvCxnSpPr>
          <p:nvPr/>
        </p:nvCxnSpPr>
        <p:spPr>
          <a:xfrm rot="16200000" flipV="1">
            <a:off x="7233747" y="3007335"/>
            <a:ext cx="292567" cy="695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76" idx="0"/>
            <a:endCxn id="179" idx="2"/>
          </p:cNvCxnSpPr>
          <p:nvPr/>
        </p:nvCxnSpPr>
        <p:spPr>
          <a:xfrm rot="16200000" flipV="1">
            <a:off x="6904830" y="3336252"/>
            <a:ext cx="292567" cy="3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74" idx="2"/>
          </p:cNvCxnSpPr>
          <p:nvPr/>
        </p:nvCxnSpPr>
        <p:spPr>
          <a:xfrm flipV="1">
            <a:off x="5689392" y="3879827"/>
            <a:ext cx="0" cy="44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endCxn id="175" idx="2"/>
          </p:cNvCxnSpPr>
          <p:nvPr/>
        </p:nvCxnSpPr>
        <p:spPr>
          <a:xfrm flipV="1">
            <a:off x="6347227" y="3879827"/>
            <a:ext cx="0" cy="44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69" idx="3"/>
          </p:cNvCxnSpPr>
          <p:nvPr/>
        </p:nvCxnSpPr>
        <p:spPr>
          <a:xfrm flipV="1">
            <a:off x="771275" y="4516561"/>
            <a:ext cx="226294" cy="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 flipV="1">
            <a:off x="720478" y="4869724"/>
            <a:ext cx="267856" cy="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738948" y="5196418"/>
            <a:ext cx="267856" cy="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>
            <a:stCxn id="155" idx="0"/>
            <a:endCxn id="141" idx="3"/>
          </p:cNvCxnSpPr>
          <p:nvPr/>
        </p:nvCxnSpPr>
        <p:spPr>
          <a:xfrm rot="16200000" flipV="1">
            <a:off x="1109802" y="3649740"/>
            <a:ext cx="322694" cy="690508"/>
          </a:xfrm>
          <a:prstGeom prst="bentConnector3">
            <a:avLst>
              <a:gd name="adj1" fmla="val 67174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6" idx="0"/>
            <a:endCxn id="141" idx="3"/>
          </p:cNvCxnSpPr>
          <p:nvPr/>
        </p:nvCxnSpPr>
        <p:spPr>
          <a:xfrm rot="16200000" flipV="1">
            <a:off x="1528649" y="3230894"/>
            <a:ext cx="330129" cy="1535635"/>
          </a:xfrm>
          <a:prstGeom prst="bentConnector3">
            <a:avLst>
              <a:gd name="adj1" fmla="val 6678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8" idx="0"/>
            <a:endCxn id="142" idx="3"/>
          </p:cNvCxnSpPr>
          <p:nvPr/>
        </p:nvCxnSpPr>
        <p:spPr>
          <a:xfrm rot="16200000" flipV="1">
            <a:off x="3224931" y="3229487"/>
            <a:ext cx="322693" cy="1531014"/>
          </a:xfrm>
          <a:prstGeom prst="bentConnector3">
            <a:avLst>
              <a:gd name="adj1" fmla="val 671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157" idx="0"/>
            <a:endCxn id="142" idx="3"/>
          </p:cNvCxnSpPr>
          <p:nvPr/>
        </p:nvCxnSpPr>
        <p:spPr>
          <a:xfrm rot="16200000" flipV="1">
            <a:off x="2798650" y="3655768"/>
            <a:ext cx="330129" cy="685887"/>
          </a:xfrm>
          <a:prstGeom prst="bentConnector3">
            <a:avLst>
              <a:gd name="adj1" fmla="val 6678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连接符 216"/>
          <p:cNvCxnSpPr>
            <a:stCxn id="159" idx="0"/>
            <a:endCxn id="143" idx="3"/>
          </p:cNvCxnSpPr>
          <p:nvPr/>
        </p:nvCxnSpPr>
        <p:spPr>
          <a:xfrm rot="16200000" flipV="1">
            <a:off x="4526065" y="3646494"/>
            <a:ext cx="326410" cy="700716"/>
          </a:xfrm>
          <a:prstGeom prst="bentConnector3">
            <a:avLst>
              <a:gd name="adj1" fmla="val 641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圆角矩形 217"/>
          <p:cNvSpPr/>
          <p:nvPr/>
        </p:nvSpPr>
        <p:spPr>
          <a:xfrm>
            <a:off x="387968" y="2225941"/>
            <a:ext cx="4433454" cy="2770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算法平台与算法库</a:t>
            </a:r>
          </a:p>
        </p:txBody>
      </p:sp>
      <p:sp>
        <p:nvSpPr>
          <p:cNvPr id="226" name="圆角矩形 225"/>
          <p:cNvSpPr/>
          <p:nvPr/>
        </p:nvSpPr>
        <p:spPr>
          <a:xfrm>
            <a:off x="387968" y="1946369"/>
            <a:ext cx="1385449" cy="2770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指标异常检测</a:t>
            </a:r>
          </a:p>
        </p:txBody>
      </p:sp>
      <p:sp>
        <p:nvSpPr>
          <p:cNvPr id="227" name="圆角矩形 226"/>
          <p:cNvSpPr/>
          <p:nvPr/>
        </p:nvSpPr>
        <p:spPr>
          <a:xfrm>
            <a:off x="1916580" y="1953468"/>
            <a:ext cx="1320799" cy="26999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指标异常预测</a:t>
            </a:r>
          </a:p>
        </p:txBody>
      </p:sp>
      <p:sp>
        <p:nvSpPr>
          <p:cNvPr id="228" name="圆角矩形 227"/>
          <p:cNvSpPr/>
          <p:nvPr/>
        </p:nvSpPr>
        <p:spPr>
          <a:xfrm>
            <a:off x="3380542" y="1949918"/>
            <a:ext cx="1440880" cy="26999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故障根因分析</a:t>
            </a:r>
          </a:p>
        </p:txBody>
      </p:sp>
      <p:cxnSp>
        <p:nvCxnSpPr>
          <p:cNvPr id="231" name="直接连接符 230"/>
          <p:cNvCxnSpPr>
            <a:stCxn id="229" idx="2"/>
            <a:endCxn id="5" idx="0"/>
          </p:cNvCxnSpPr>
          <p:nvPr/>
        </p:nvCxnSpPr>
        <p:spPr>
          <a:xfrm>
            <a:off x="2623169" y="2596181"/>
            <a:ext cx="0" cy="2423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圆角矩形 238"/>
          <p:cNvSpPr/>
          <p:nvPr/>
        </p:nvSpPr>
        <p:spPr>
          <a:xfrm>
            <a:off x="5394079" y="1946369"/>
            <a:ext cx="534972" cy="556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管道云</a:t>
            </a:r>
          </a:p>
        </p:txBody>
      </p:sp>
      <p:sp>
        <p:nvSpPr>
          <p:cNvPr id="240" name="圆角矩形 239"/>
          <p:cNvSpPr/>
          <p:nvPr/>
        </p:nvSpPr>
        <p:spPr>
          <a:xfrm>
            <a:off x="6059098" y="1946369"/>
            <a:ext cx="544947" cy="556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资产</a:t>
            </a:r>
            <a:endParaRPr lang="en-US" altLang="zh-CN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定位</a:t>
            </a:r>
          </a:p>
        </p:txBody>
      </p:sp>
      <p:sp>
        <p:nvSpPr>
          <p:cNvPr id="241" name="圆角矩形 240"/>
          <p:cNvSpPr/>
          <p:nvPr/>
        </p:nvSpPr>
        <p:spPr>
          <a:xfrm>
            <a:off x="6742594" y="1946369"/>
            <a:ext cx="532378" cy="556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车联网</a:t>
            </a:r>
          </a:p>
        </p:txBody>
      </p:sp>
      <p:sp>
        <p:nvSpPr>
          <p:cNvPr id="242" name="圆角矩形 241"/>
          <p:cNvSpPr/>
          <p:nvPr/>
        </p:nvSpPr>
        <p:spPr>
          <a:xfrm>
            <a:off x="7479655" y="1946369"/>
            <a:ext cx="474380" cy="556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接入云</a:t>
            </a:r>
          </a:p>
        </p:txBody>
      </p:sp>
      <p:sp>
        <p:nvSpPr>
          <p:cNvPr id="243" name="圆角矩形 242"/>
          <p:cNvSpPr/>
          <p:nvPr/>
        </p:nvSpPr>
        <p:spPr>
          <a:xfrm>
            <a:off x="8103302" y="1946369"/>
            <a:ext cx="588162" cy="5566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XaaS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46" name="直接箭头连接符 245"/>
          <p:cNvCxnSpPr>
            <a:stCxn id="244" idx="2"/>
            <a:endCxn id="179" idx="0"/>
          </p:cNvCxnSpPr>
          <p:nvPr/>
        </p:nvCxnSpPr>
        <p:spPr>
          <a:xfrm>
            <a:off x="7032511" y="2596179"/>
            <a:ext cx="0" cy="24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圆角矩形 258"/>
          <p:cNvSpPr/>
          <p:nvPr/>
        </p:nvSpPr>
        <p:spPr>
          <a:xfrm>
            <a:off x="8183968" y="4726324"/>
            <a:ext cx="590628" cy="644459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1000" baseline="30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rd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zh-CN" altLang="en-US" sz="1000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7" name="圆角矩形 266"/>
          <p:cNvSpPr/>
          <p:nvPr/>
        </p:nvSpPr>
        <p:spPr>
          <a:xfrm>
            <a:off x="988330" y="5663152"/>
            <a:ext cx="1565748" cy="79432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</a:t>
            </a:r>
          </a:p>
        </p:txBody>
      </p:sp>
      <p:sp>
        <p:nvSpPr>
          <p:cNvPr id="268" name="圆角矩形 267"/>
          <p:cNvSpPr/>
          <p:nvPr/>
        </p:nvSpPr>
        <p:spPr>
          <a:xfrm>
            <a:off x="3685348" y="5653915"/>
            <a:ext cx="4116091" cy="28263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网关</a:t>
            </a:r>
          </a:p>
        </p:txBody>
      </p:sp>
      <p:sp>
        <p:nvSpPr>
          <p:cNvPr id="269" name="圆角矩形 268"/>
          <p:cNvSpPr/>
          <p:nvPr/>
        </p:nvSpPr>
        <p:spPr>
          <a:xfrm>
            <a:off x="3685350" y="6152680"/>
            <a:ext cx="1468582" cy="29556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</a:t>
            </a:r>
          </a:p>
        </p:txBody>
      </p:sp>
      <p:sp>
        <p:nvSpPr>
          <p:cNvPr id="270" name="圆角矩形 269"/>
          <p:cNvSpPr/>
          <p:nvPr/>
        </p:nvSpPr>
        <p:spPr>
          <a:xfrm>
            <a:off x="6347228" y="6161916"/>
            <a:ext cx="1454212" cy="29556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</a:t>
            </a:r>
          </a:p>
        </p:txBody>
      </p:sp>
      <p:sp>
        <p:nvSpPr>
          <p:cNvPr id="271" name="圆角矩形 270"/>
          <p:cNvSpPr/>
          <p:nvPr/>
        </p:nvSpPr>
        <p:spPr>
          <a:xfrm>
            <a:off x="5412551" y="6152679"/>
            <a:ext cx="665019" cy="282638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 smtClean="0"/>
          </a:p>
        </p:txBody>
      </p:sp>
      <p:cxnSp>
        <p:nvCxnSpPr>
          <p:cNvPr id="272" name="直接箭头连接符 271"/>
          <p:cNvCxnSpPr>
            <a:stCxn id="269" idx="0"/>
            <a:endCxn id="268" idx="2"/>
          </p:cNvCxnSpPr>
          <p:nvPr/>
        </p:nvCxnSpPr>
        <p:spPr>
          <a:xfrm flipV="1">
            <a:off x="4419641" y="5936554"/>
            <a:ext cx="1323753" cy="2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270" idx="0"/>
            <a:endCxn id="268" idx="2"/>
          </p:cNvCxnSpPr>
          <p:nvPr/>
        </p:nvCxnSpPr>
        <p:spPr>
          <a:xfrm flipH="1" flipV="1">
            <a:off x="5743394" y="5936554"/>
            <a:ext cx="1330940" cy="22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71" idx="0"/>
            <a:endCxn id="268" idx="2"/>
          </p:cNvCxnSpPr>
          <p:nvPr/>
        </p:nvCxnSpPr>
        <p:spPr>
          <a:xfrm flipH="1" flipV="1">
            <a:off x="5743394" y="5936554"/>
            <a:ext cx="1667" cy="21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67" idx="0"/>
          </p:cNvCxnSpPr>
          <p:nvPr/>
        </p:nvCxnSpPr>
        <p:spPr>
          <a:xfrm flipV="1">
            <a:off x="1771204" y="5370783"/>
            <a:ext cx="2213" cy="292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stCxn id="268" idx="0"/>
          </p:cNvCxnSpPr>
          <p:nvPr/>
        </p:nvCxnSpPr>
        <p:spPr>
          <a:xfrm flipV="1">
            <a:off x="5743394" y="5370783"/>
            <a:ext cx="0" cy="283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/>
          <p:cNvSpPr txBox="1"/>
          <p:nvPr/>
        </p:nvSpPr>
        <p:spPr>
          <a:xfrm>
            <a:off x="240187" y="979056"/>
            <a:ext cx="4765963" cy="523220"/>
          </a:xfrm>
          <a:prstGeom prst="rect">
            <a:avLst/>
          </a:prstGeom>
          <a:solidFill>
            <a:srgbClr val="92D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开发人员基于基于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算法平台库与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Spark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进行算子开发以实现高阶业务特征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5290426" y="974225"/>
            <a:ext cx="3484170" cy="523220"/>
          </a:xfrm>
          <a:prstGeom prst="rect">
            <a:avLst/>
          </a:prstGeom>
          <a:solidFill>
            <a:srgbClr val="92D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开发人员基于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网关服务编排能力进行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console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开发，以实现具体业务场景呈现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9325440" y="4350876"/>
            <a:ext cx="862310" cy="2031325"/>
          </a:xfrm>
          <a:prstGeom prst="rect">
            <a:avLst/>
          </a:prstGeom>
          <a:solidFill>
            <a:srgbClr val="92D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开发人员基于模型包规范开发模型包，以实现快速接入设备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97" name="直接箭头连接符 296"/>
          <p:cNvCxnSpPr/>
          <p:nvPr/>
        </p:nvCxnSpPr>
        <p:spPr>
          <a:xfrm>
            <a:off x="7801439" y="5196418"/>
            <a:ext cx="3825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44" idx="0"/>
            <a:endCxn id="291" idx="2"/>
          </p:cNvCxnSpPr>
          <p:nvPr/>
        </p:nvCxnSpPr>
        <p:spPr>
          <a:xfrm flipV="1">
            <a:off x="7032511" y="1497445"/>
            <a:ext cx="0" cy="275587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29" idx="0"/>
            <a:endCxn id="290" idx="2"/>
          </p:cNvCxnSpPr>
          <p:nvPr/>
        </p:nvCxnSpPr>
        <p:spPr>
          <a:xfrm flipV="1">
            <a:off x="2623169" y="1502276"/>
            <a:ext cx="0" cy="270757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/>
        </p:nvSpPr>
        <p:spPr>
          <a:xfrm>
            <a:off x="984739" y="2027259"/>
            <a:ext cx="3304324" cy="3137613"/>
          </a:xfrm>
          <a:prstGeom prst="roundRect">
            <a:avLst/>
          </a:prstGeom>
          <a:solidFill>
            <a:schemeClr val="accent2">
              <a:alpha val="1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数据面</a:t>
            </a:r>
          </a:p>
        </p:txBody>
      </p:sp>
      <p:sp>
        <p:nvSpPr>
          <p:cNvPr id="306" name="圆角矩形 305"/>
          <p:cNvSpPr/>
          <p:nvPr/>
        </p:nvSpPr>
        <p:spPr>
          <a:xfrm>
            <a:off x="5280187" y="2020665"/>
            <a:ext cx="3304324" cy="3175752"/>
          </a:xfrm>
          <a:prstGeom prst="roundRect">
            <a:avLst/>
          </a:prstGeom>
          <a:solidFill>
            <a:schemeClr val="accent2">
              <a:alpha val="1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业务面</a:t>
            </a:r>
          </a:p>
        </p:txBody>
      </p:sp>
      <p:cxnSp>
        <p:nvCxnSpPr>
          <p:cNvPr id="318" name="直接箭头连接符 317"/>
          <p:cNvCxnSpPr>
            <a:stCxn id="307" idx="1"/>
            <a:endCxn id="311" idx="3"/>
          </p:cNvCxnSpPr>
          <p:nvPr/>
        </p:nvCxnSpPr>
        <p:spPr>
          <a:xfrm flipH="1">
            <a:off x="5051435" y="3688015"/>
            <a:ext cx="238991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圆角矩形 318"/>
          <p:cNvSpPr/>
          <p:nvPr/>
        </p:nvSpPr>
        <p:spPr>
          <a:xfrm>
            <a:off x="9014530" y="2460604"/>
            <a:ext cx="2863273" cy="147732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320" name="椭圆 319"/>
          <p:cNvSpPr/>
          <p:nvPr/>
        </p:nvSpPr>
        <p:spPr>
          <a:xfrm>
            <a:off x="10122882" y="3052593"/>
            <a:ext cx="711204" cy="451315"/>
          </a:xfrm>
          <a:prstGeom prst="ellipse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  <a:endParaRPr lang="zh-CN" altLang="en-US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11032479" y="2802347"/>
            <a:ext cx="711204" cy="4513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</a:t>
            </a:r>
          </a:p>
        </p:txBody>
      </p:sp>
      <p:sp>
        <p:nvSpPr>
          <p:cNvPr id="322" name="椭圆 321"/>
          <p:cNvSpPr/>
          <p:nvPr/>
        </p:nvSpPr>
        <p:spPr>
          <a:xfrm>
            <a:off x="11032479" y="3355000"/>
            <a:ext cx="711204" cy="4513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性能</a:t>
            </a:r>
          </a:p>
        </p:txBody>
      </p:sp>
      <p:sp>
        <p:nvSpPr>
          <p:cNvPr id="323" name="椭圆 322"/>
          <p:cNvSpPr/>
          <p:nvPr/>
        </p:nvSpPr>
        <p:spPr>
          <a:xfrm>
            <a:off x="9199065" y="3355000"/>
            <a:ext cx="711204" cy="4513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324" name="椭圆 323"/>
          <p:cNvSpPr/>
          <p:nvPr/>
        </p:nvSpPr>
        <p:spPr>
          <a:xfrm>
            <a:off x="9199066" y="2802347"/>
            <a:ext cx="711204" cy="4513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位置</a:t>
            </a:r>
          </a:p>
        </p:txBody>
      </p:sp>
      <p:cxnSp>
        <p:nvCxnSpPr>
          <p:cNvPr id="325" name="直接连接符 324"/>
          <p:cNvCxnSpPr>
            <a:stCxn id="320" idx="6"/>
            <a:endCxn id="321" idx="2"/>
          </p:cNvCxnSpPr>
          <p:nvPr/>
        </p:nvCxnSpPr>
        <p:spPr>
          <a:xfrm flipV="1">
            <a:off x="10834086" y="3028005"/>
            <a:ext cx="198393" cy="25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0" idx="6"/>
            <a:endCxn id="322" idx="2"/>
          </p:cNvCxnSpPr>
          <p:nvPr/>
        </p:nvCxnSpPr>
        <p:spPr>
          <a:xfrm>
            <a:off x="10834086" y="3278251"/>
            <a:ext cx="198393" cy="30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0" idx="2"/>
            <a:endCxn id="324" idx="6"/>
          </p:cNvCxnSpPr>
          <p:nvPr/>
        </p:nvCxnSpPr>
        <p:spPr>
          <a:xfrm flipH="1" flipV="1">
            <a:off x="9910270" y="3028005"/>
            <a:ext cx="212612" cy="25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0" idx="2"/>
            <a:endCxn id="323" idx="6"/>
          </p:cNvCxnSpPr>
          <p:nvPr/>
        </p:nvCxnSpPr>
        <p:spPr>
          <a:xfrm flipH="1">
            <a:off x="9910269" y="3278251"/>
            <a:ext cx="212613" cy="30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/>
          <p:cNvSpPr txBox="1"/>
          <p:nvPr/>
        </p:nvSpPr>
        <p:spPr>
          <a:xfrm>
            <a:off x="9014530" y="992924"/>
            <a:ext cx="2863273" cy="11695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：资源拓扑关系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：资源性能数据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大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数据分析：实时分析、离线分析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：资源性能基于规则报警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：资源事件基于规则报警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：资源位置地理空间索引查询。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：资源告警根因定位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30" name="直接箭头连接符 329"/>
          <p:cNvCxnSpPr>
            <a:stCxn id="319" idx="0"/>
            <a:endCxn id="329" idx="2"/>
          </p:cNvCxnSpPr>
          <p:nvPr/>
        </p:nvCxnSpPr>
        <p:spPr>
          <a:xfrm flipV="1">
            <a:off x="10446167" y="2162475"/>
            <a:ext cx="0" cy="2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肘形连接符 331"/>
          <p:cNvCxnSpPr>
            <a:endCxn id="292" idx="1"/>
          </p:cNvCxnSpPr>
          <p:nvPr/>
        </p:nvCxnSpPr>
        <p:spPr>
          <a:xfrm>
            <a:off x="7801439" y="4869724"/>
            <a:ext cx="1524001" cy="496815"/>
          </a:xfrm>
          <a:prstGeom prst="bentConnector3">
            <a:avLst>
              <a:gd name="adj1" fmla="val 8393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902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圆角矩形 119"/>
          <p:cNvSpPr/>
          <p:nvPr/>
        </p:nvSpPr>
        <p:spPr>
          <a:xfrm>
            <a:off x="7940968" y="3213574"/>
            <a:ext cx="1722594" cy="1237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1" name="圆角矩形 10"/>
          <p:cNvSpPr/>
          <p:nvPr/>
        </p:nvSpPr>
        <p:spPr>
          <a:xfrm>
            <a:off x="304797" y="3205027"/>
            <a:ext cx="3278909" cy="1237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平台分区运营</a:t>
            </a:r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统一运营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74252" y="3971645"/>
            <a:ext cx="2632376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接入网关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4253" y="3532919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1353127" y="3532919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022769" y="3532918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性能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720119" y="3532918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位置</a:t>
            </a:r>
          </a:p>
        </p:txBody>
      </p:sp>
      <p:cxnSp>
        <p:nvCxnSpPr>
          <p:cNvPr id="4" name="肘形连接符 3"/>
          <p:cNvCxnSpPr>
            <a:stCxn id="2" idx="0"/>
            <a:endCxn id="62" idx="2"/>
          </p:cNvCxnSpPr>
          <p:nvPr/>
        </p:nvCxnSpPr>
        <p:spPr>
          <a:xfrm rot="16200000" flipV="1">
            <a:off x="1384302" y="3365507"/>
            <a:ext cx="189345" cy="1022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" idx="0"/>
            <a:endCxn id="65" idx="2"/>
          </p:cNvCxnSpPr>
          <p:nvPr/>
        </p:nvCxnSpPr>
        <p:spPr>
          <a:xfrm rot="5400000" flipH="1" flipV="1">
            <a:off x="2407234" y="3365505"/>
            <a:ext cx="189346" cy="1022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2" idx="0"/>
            <a:endCxn id="63" idx="2"/>
          </p:cNvCxnSpPr>
          <p:nvPr/>
        </p:nvCxnSpPr>
        <p:spPr>
          <a:xfrm rot="16200000" flipV="1">
            <a:off x="1723739" y="3704944"/>
            <a:ext cx="189345" cy="344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0"/>
            <a:endCxn id="64" idx="2"/>
          </p:cNvCxnSpPr>
          <p:nvPr/>
        </p:nvCxnSpPr>
        <p:spPr>
          <a:xfrm rot="5400000" flipH="1" flipV="1">
            <a:off x="2058559" y="3714180"/>
            <a:ext cx="189346" cy="325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3821547" y="3205027"/>
            <a:ext cx="3278909" cy="1237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77" name="圆角矩形 76"/>
          <p:cNvSpPr/>
          <p:nvPr/>
        </p:nvSpPr>
        <p:spPr>
          <a:xfrm>
            <a:off x="4191002" y="3971645"/>
            <a:ext cx="2632376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接入网关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4191003" y="3532919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4869877" y="3532919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539519" y="3532918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性能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236869" y="3532918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位置</a:t>
            </a:r>
          </a:p>
        </p:txBody>
      </p:sp>
      <p:cxnSp>
        <p:nvCxnSpPr>
          <p:cNvPr id="83" name="肘形连接符 82"/>
          <p:cNvCxnSpPr>
            <a:stCxn id="77" idx="0"/>
            <a:endCxn id="78" idx="2"/>
          </p:cNvCxnSpPr>
          <p:nvPr/>
        </p:nvCxnSpPr>
        <p:spPr>
          <a:xfrm rot="16200000" flipV="1">
            <a:off x="4901052" y="3365507"/>
            <a:ext cx="189345" cy="1022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7" idx="0"/>
            <a:endCxn id="82" idx="2"/>
          </p:cNvCxnSpPr>
          <p:nvPr/>
        </p:nvCxnSpPr>
        <p:spPr>
          <a:xfrm rot="5400000" flipH="1" flipV="1">
            <a:off x="5923984" y="3365505"/>
            <a:ext cx="189346" cy="1022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7" idx="0"/>
            <a:endCxn id="79" idx="2"/>
          </p:cNvCxnSpPr>
          <p:nvPr/>
        </p:nvCxnSpPr>
        <p:spPr>
          <a:xfrm rot="16200000" flipV="1">
            <a:off x="5240489" y="3704944"/>
            <a:ext cx="189345" cy="344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7" idx="0"/>
            <a:endCxn id="81" idx="2"/>
          </p:cNvCxnSpPr>
          <p:nvPr/>
        </p:nvCxnSpPr>
        <p:spPr>
          <a:xfrm rot="5400000" flipH="1" flipV="1">
            <a:off x="5575309" y="3714180"/>
            <a:ext cx="189346" cy="325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2149767" y="1184572"/>
            <a:ext cx="3278909" cy="1237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88" name="圆角矩形 87"/>
          <p:cNvSpPr/>
          <p:nvPr/>
        </p:nvSpPr>
        <p:spPr>
          <a:xfrm>
            <a:off x="2519222" y="1951190"/>
            <a:ext cx="2632376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接入网关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2519223" y="1512464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3198097" y="1512464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3867739" y="1512463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性能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4565089" y="1512463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位置</a:t>
            </a:r>
          </a:p>
        </p:txBody>
      </p:sp>
      <p:cxnSp>
        <p:nvCxnSpPr>
          <p:cNvPr id="93" name="肘形连接符 92"/>
          <p:cNvCxnSpPr>
            <a:stCxn id="88" idx="0"/>
            <a:endCxn id="89" idx="2"/>
          </p:cNvCxnSpPr>
          <p:nvPr/>
        </p:nvCxnSpPr>
        <p:spPr>
          <a:xfrm rot="16200000" flipV="1">
            <a:off x="3229272" y="1345052"/>
            <a:ext cx="189345" cy="1022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88" idx="0"/>
            <a:endCxn id="92" idx="2"/>
          </p:cNvCxnSpPr>
          <p:nvPr/>
        </p:nvCxnSpPr>
        <p:spPr>
          <a:xfrm rot="5400000" flipH="1" flipV="1">
            <a:off x="4252204" y="1345050"/>
            <a:ext cx="189346" cy="1022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0"/>
            <a:endCxn id="90" idx="2"/>
          </p:cNvCxnSpPr>
          <p:nvPr/>
        </p:nvCxnSpPr>
        <p:spPr>
          <a:xfrm rot="16200000" flipV="1">
            <a:off x="3568709" y="1684489"/>
            <a:ext cx="189345" cy="344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88" idx="0"/>
            <a:endCxn id="91" idx="2"/>
          </p:cNvCxnSpPr>
          <p:nvPr/>
        </p:nvCxnSpPr>
        <p:spPr>
          <a:xfrm rot="5400000" flipH="1" flipV="1">
            <a:off x="3903529" y="1693725"/>
            <a:ext cx="189346" cy="325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3"/>
          </p:cNvCxnSpPr>
          <p:nvPr/>
        </p:nvCxnSpPr>
        <p:spPr>
          <a:xfrm flipV="1">
            <a:off x="3306628" y="2200571"/>
            <a:ext cx="110824" cy="1895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7" idx="1"/>
          </p:cNvCxnSpPr>
          <p:nvPr/>
        </p:nvCxnSpPr>
        <p:spPr>
          <a:xfrm rot="10800000">
            <a:off x="3999352" y="2200572"/>
            <a:ext cx="191651" cy="1895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2510" y="3177319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区域一</a:t>
            </a:r>
            <a:endParaRPr lang="zh-CN" altLang="en-US" sz="1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181451" y="3185886"/>
            <a:ext cx="91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区域二</a:t>
            </a:r>
            <a:endParaRPr lang="zh-CN" altLang="en-US" sz="1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152078" y="1154576"/>
            <a:ext cx="91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Global</a:t>
            </a:r>
            <a:endParaRPr lang="zh-CN" altLang="en-US" sz="1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2510" y="4618191"/>
            <a:ext cx="6767946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支持统一运营和分区运营模式。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Global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侧只汇聚所有区域资源数据。并基于资源数据做分布式路由。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：告警、性能、位置等由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Global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只做透传转发。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107222" y="3874665"/>
            <a:ext cx="1394681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接入网关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7940968" y="1189201"/>
            <a:ext cx="3611442" cy="1237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10" name="圆角矩形 109"/>
          <p:cNvSpPr/>
          <p:nvPr/>
        </p:nvSpPr>
        <p:spPr>
          <a:xfrm>
            <a:off x="8432815" y="1983527"/>
            <a:ext cx="2632376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接入网关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8432816" y="1544801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9111690" y="1544801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9781332" y="1544800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性能</a:t>
            </a:r>
            <a:endParaRPr lang="zh-CN" altLang="en-US" sz="1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478682" y="1544800"/>
            <a:ext cx="586509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位置</a:t>
            </a:r>
          </a:p>
        </p:txBody>
      </p:sp>
      <p:cxnSp>
        <p:nvCxnSpPr>
          <p:cNvPr id="115" name="肘形连接符 114"/>
          <p:cNvCxnSpPr>
            <a:stCxn id="110" idx="0"/>
            <a:endCxn id="111" idx="2"/>
          </p:cNvCxnSpPr>
          <p:nvPr/>
        </p:nvCxnSpPr>
        <p:spPr>
          <a:xfrm rot="16200000" flipV="1">
            <a:off x="9142865" y="1377389"/>
            <a:ext cx="189345" cy="1022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110" idx="0"/>
            <a:endCxn id="114" idx="2"/>
          </p:cNvCxnSpPr>
          <p:nvPr/>
        </p:nvCxnSpPr>
        <p:spPr>
          <a:xfrm rot="5400000" flipH="1" flipV="1">
            <a:off x="10165797" y="1377387"/>
            <a:ext cx="189346" cy="1022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10" idx="0"/>
            <a:endCxn id="112" idx="2"/>
          </p:cNvCxnSpPr>
          <p:nvPr/>
        </p:nvCxnSpPr>
        <p:spPr>
          <a:xfrm rot="16200000" flipV="1">
            <a:off x="9482302" y="1716826"/>
            <a:ext cx="189345" cy="344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0" idx="0"/>
            <a:endCxn id="113" idx="2"/>
          </p:cNvCxnSpPr>
          <p:nvPr/>
        </p:nvCxnSpPr>
        <p:spPr>
          <a:xfrm rot="5400000" flipH="1" flipV="1">
            <a:off x="9817122" y="1726062"/>
            <a:ext cx="189346" cy="325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8148795" y="1159205"/>
            <a:ext cx="91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Global</a:t>
            </a:r>
            <a:endParaRPr lang="zh-CN" altLang="en-US" sz="1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9829816" y="3205027"/>
            <a:ext cx="1722594" cy="1237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22" name="圆角矩形 121"/>
          <p:cNvSpPr/>
          <p:nvPr/>
        </p:nvSpPr>
        <p:spPr>
          <a:xfrm>
            <a:off x="9996070" y="3866118"/>
            <a:ext cx="1394681" cy="2493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接入网关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8007935" y="3225141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区域一</a:t>
            </a:r>
            <a:endParaRPr lang="zh-CN" altLang="en-US" sz="1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896787" y="3225141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区域二</a:t>
            </a:r>
            <a:endParaRPr lang="zh-CN" altLang="en-US" sz="1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3" name="肘形连接符 22"/>
          <p:cNvCxnSpPr>
            <a:stCxn id="107" idx="0"/>
            <a:endCxn id="110" idx="2"/>
          </p:cNvCxnSpPr>
          <p:nvPr/>
        </p:nvCxnSpPr>
        <p:spPr>
          <a:xfrm rot="5400000" flipH="1" flipV="1">
            <a:off x="8455905" y="2581567"/>
            <a:ext cx="1641757" cy="9444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2" idx="0"/>
            <a:endCxn id="110" idx="2"/>
          </p:cNvCxnSpPr>
          <p:nvPr/>
        </p:nvCxnSpPr>
        <p:spPr>
          <a:xfrm rot="16200000" flipV="1">
            <a:off x="9404602" y="2577309"/>
            <a:ext cx="1633210" cy="944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7940968" y="4625809"/>
            <a:ext cx="3611442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支持分布式接入，统一运营模式。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5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圆角矩形 115"/>
          <p:cNvSpPr/>
          <p:nvPr/>
        </p:nvSpPr>
        <p:spPr>
          <a:xfrm>
            <a:off x="175491" y="2052391"/>
            <a:ext cx="9735127" cy="276898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04" name="圆角矩形 103"/>
          <p:cNvSpPr/>
          <p:nvPr/>
        </p:nvSpPr>
        <p:spPr>
          <a:xfrm>
            <a:off x="5503580" y="5092868"/>
            <a:ext cx="2323495" cy="1551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69" name="圆角矩形 68"/>
          <p:cNvSpPr/>
          <p:nvPr/>
        </p:nvSpPr>
        <p:spPr>
          <a:xfrm>
            <a:off x="320040" y="5098463"/>
            <a:ext cx="5018068" cy="1551709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66" name="圆角矩形 65"/>
          <p:cNvSpPr/>
          <p:nvPr/>
        </p:nvSpPr>
        <p:spPr>
          <a:xfrm>
            <a:off x="2891687" y="5331338"/>
            <a:ext cx="937656" cy="115542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1175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</a:t>
            </a:r>
            <a:r>
              <a:rPr lang="en-US" altLang="zh-CN" sz="4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设备接入网关</a:t>
            </a:r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dgw</a:t>
            </a:r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86762" y="5079992"/>
            <a:ext cx="1812971" cy="156458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5" name="圆角矩形 4"/>
          <p:cNvSpPr/>
          <p:nvPr/>
        </p:nvSpPr>
        <p:spPr>
          <a:xfrm>
            <a:off x="7986762" y="2904588"/>
            <a:ext cx="1812971" cy="17720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6" name="圆角矩形 5"/>
          <p:cNvSpPr/>
          <p:nvPr/>
        </p:nvSpPr>
        <p:spPr>
          <a:xfrm>
            <a:off x="5503580" y="2904588"/>
            <a:ext cx="2323495" cy="17720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7" name="圆角矩形 6"/>
          <p:cNvSpPr/>
          <p:nvPr/>
        </p:nvSpPr>
        <p:spPr>
          <a:xfrm>
            <a:off x="320040" y="2904588"/>
            <a:ext cx="5019878" cy="17720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8" name="圆角矩形 7"/>
          <p:cNvSpPr/>
          <p:nvPr/>
        </p:nvSpPr>
        <p:spPr>
          <a:xfrm>
            <a:off x="3977144" y="3159465"/>
            <a:ext cx="1234936" cy="1391041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" name="圆角矩形 8"/>
          <p:cNvSpPr/>
          <p:nvPr/>
        </p:nvSpPr>
        <p:spPr>
          <a:xfrm>
            <a:off x="420624" y="3160620"/>
            <a:ext cx="3382686" cy="603504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0" name="圆角矩形 9"/>
          <p:cNvSpPr/>
          <p:nvPr/>
        </p:nvSpPr>
        <p:spPr>
          <a:xfrm>
            <a:off x="420624" y="3873852"/>
            <a:ext cx="3382686" cy="676656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11" name="圆角矩形 10"/>
          <p:cNvSpPr/>
          <p:nvPr/>
        </p:nvSpPr>
        <p:spPr>
          <a:xfrm>
            <a:off x="673242" y="5331340"/>
            <a:ext cx="754922" cy="115542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07953" y="5333961"/>
            <a:ext cx="1331186" cy="115542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1194" y="4121584"/>
            <a:ext cx="637663" cy="270769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+mn-ea"/>
              </a:rPr>
              <a:t>Socket</a:t>
            </a:r>
            <a:endParaRPr lang="zh-CN" altLang="en-US" sz="1000" dirty="0" smtClean="0"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03810" y="5516278"/>
            <a:ext cx="510989" cy="508668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有方设备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616159" y="5518899"/>
            <a:ext cx="1129467" cy="18326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OceanConnect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16159" y="5743315"/>
            <a:ext cx="1129467" cy="18326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OneNet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921261" y="5331338"/>
            <a:ext cx="885567" cy="115542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接入云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91940" y="6092221"/>
            <a:ext cx="510989" cy="311416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客户设备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80817" y="5333960"/>
            <a:ext cx="108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</a:t>
            </a:r>
            <a:r>
              <a:rPr lang="en-US" altLang="zh-CN" sz="1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3241" y="5331339"/>
            <a:ext cx="108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直连设备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221266" y="4117589"/>
            <a:ext cx="649016" cy="27413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+mn-ea"/>
              </a:rPr>
              <a:t>MQTT</a:t>
            </a:r>
            <a:endParaRPr lang="zh-CN" altLang="en-US" sz="1000" dirty="0" smtClean="0"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30537" y="4117589"/>
            <a:ext cx="647972" cy="270769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+mn-ea"/>
              </a:rPr>
              <a:t>Http(s)</a:t>
            </a:r>
            <a:endParaRPr lang="zh-CN" altLang="en-US" sz="1000" dirty="0" smtClean="0"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44106" y="4117589"/>
            <a:ext cx="532459" cy="270769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+mn-ea"/>
              </a:rPr>
              <a:t>CoAP</a:t>
            </a:r>
            <a:endParaRPr lang="zh-CN" altLang="en-US" sz="1000" dirty="0" smtClean="0"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52140" y="4117589"/>
            <a:ext cx="474768" cy="270769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n-ea"/>
              </a:rPr>
              <a:t>扩展</a:t>
            </a:r>
            <a:endParaRPr lang="zh-CN" altLang="en-US" sz="1000" dirty="0" smtClean="0">
              <a:latin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1195" y="3406840"/>
            <a:ext cx="729660" cy="22540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Request</a:t>
            </a:r>
            <a:endParaRPr lang="zh-CN" altLang="en-US" sz="10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1312705" y="3406840"/>
            <a:ext cx="742651" cy="22540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Response</a:t>
            </a:r>
            <a:endParaRPr lang="zh-CN" altLang="en-US" sz="10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2100322" y="3406840"/>
            <a:ext cx="742651" cy="22540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Endpoint</a:t>
            </a:r>
            <a:endParaRPr lang="zh-CN" altLang="en-US" sz="1000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2943871" y="3406840"/>
            <a:ext cx="742651" cy="22540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Plugin</a:t>
            </a:r>
            <a:endParaRPr lang="zh-CN" altLang="en-US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450610" y="3160620"/>
            <a:ext cx="909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0610" y="3862173"/>
            <a:ext cx="909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Connector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0040" y="2378977"/>
            <a:ext cx="9479693" cy="330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Restfull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endParaRPr lang="zh-CN" altLang="en-US" sz="1000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678575" y="3910796"/>
            <a:ext cx="1883797" cy="564931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Manager</a:t>
            </a:r>
            <a:endParaRPr lang="zh-CN" altLang="en-US" sz="1200" dirty="0" smtClean="0"/>
          </a:p>
        </p:txBody>
      </p:sp>
      <p:sp>
        <p:nvSpPr>
          <p:cNvPr id="36" name="圆角矩形 35"/>
          <p:cNvSpPr/>
          <p:nvPr/>
        </p:nvSpPr>
        <p:spPr>
          <a:xfrm>
            <a:off x="8091494" y="4128037"/>
            <a:ext cx="1516215" cy="338454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Manager</a:t>
            </a:r>
            <a:endParaRPr lang="zh-CN" altLang="en-US" sz="12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4068032" y="3358586"/>
            <a:ext cx="313459" cy="108019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模板</a:t>
            </a:r>
            <a:endParaRPr lang="zh-CN" altLang="en-US" sz="1200" dirty="0" smtClean="0"/>
          </a:p>
        </p:txBody>
      </p:sp>
      <p:sp>
        <p:nvSpPr>
          <p:cNvPr id="38" name="圆角矩形 37"/>
          <p:cNvSpPr/>
          <p:nvPr/>
        </p:nvSpPr>
        <p:spPr>
          <a:xfrm>
            <a:off x="4429422" y="3361200"/>
            <a:ext cx="313459" cy="108019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4806828" y="3358586"/>
            <a:ext cx="313459" cy="108019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模板</a:t>
            </a:r>
            <a:endParaRPr lang="zh-CN" altLang="en-US" sz="12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4004578" y="3166716"/>
            <a:ext cx="909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803310" y="3406841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00262" y="418103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2322" y="2886300"/>
            <a:ext cx="743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678576" y="3159465"/>
            <a:ext cx="586900" cy="71438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Mem</a:t>
            </a:r>
            <a:endParaRPr lang="zh-CN" altLang="en-US" sz="1000" dirty="0" smtClean="0"/>
          </a:p>
        </p:txBody>
      </p:sp>
      <p:sp>
        <p:nvSpPr>
          <p:cNvPr id="45" name="圆角矩形 44"/>
          <p:cNvSpPr/>
          <p:nvPr/>
        </p:nvSpPr>
        <p:spPr>
          <a:xfrm>
            <a:off x="6357424" y="3166716"/>
            <a:ext cx="550968" cy="71438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Redis</a:t>
            </a:r>
            <a:endParaRPr lang="zh-CN" altLang="en-US" sz="1000" dirty="0" smtClean="0"/>
          </a:p>
        </p:txBody>
      </p:sp>
      <p:sp>
        <p:nvSpPr>
          <p:cNvPr id="46" name="圆角矩形 45"/>
          <p:cNvSpPr/>
          <p:nvPr/>
        </p:nvSpPr>
        <p:spPr>
          <a:xfrm>
            <a:off x="7011405" y="3171951"/>
            <a:ext cx="550968" cy="71438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扩展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586311" y="2904846"/>
            <a:ext cx="895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091493" y="3147786"/>
            <a:ext cx="489146" cy="71438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Rest</a:t>
            </a:r>
            <a:endParaRPr lang="zh-CN" altLang="en-US" sz="1000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8624037" y="3145893"/>
            <a:ext cx="459199" cy="71438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MQ</a:t>
            </a:r>
            <a:endParaRPr lang="zh-CN" altLang="en-US" sz="1000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9148510" y="3155036"/>
            <a:ext cx="459199" cy="71438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扩展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022578" y="2930299"/>
            <a:ext cx="895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7" idx="3"/>
            <a:endCxn id="6" idx="1"/>
          </p:cNvCxnSpPr>
          <p:nvPr/>
        </p:nvCxnSpPr>
        <p:spPr>
          <a:xfrm>
            <a:off x="5339918" y="3790615"/>
            <a:ext cx="1636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6" idx="3"/>
            <a:endCxn id="5" idx="1"/>
          </p:cNvCxnSpPr>
          <p:nvPr/>
        </p:nvCxnSpPr>
        <p:spPr>
          <a:xfrm>
            <a:off x="7827075" y="3790615"/>
            <a:ext cx="159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210935" y="5341405"/>
            <a:ext cx="1317452" cy="23374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8210934" y="5629841"/>
            <a:ext cx="1317453" cy="22630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消息队列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210933" y="5927596"/>
            <a:ext cx="1317454" cy="22107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Rest Server</a:t>
            </a:r>
            <a:endParaRPr lang="zh-CN" altLang="en-US" sz="1000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175491" y="769216"/>
            <a:ext cx="11739141" cy="121172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62" name="圆角矩形 61"/>
          <p:cNvSpPr/>
          <p:nvPr/>
        </p:nvSpPr>
        <p:spPr>
          <a:xfrm>
            <a:off x="2968237" y="5521901"/>
            <a:ext cx="710052" cy="18326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968694" y="5734141"/>
            <a:ext cx="710052" cy="18326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968237" y="5952651"/>
            <a:ext cx="710052" cy="18326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959461" y="6152517"/>
            <a:ext cx="710052" cy="183267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91687" y="5302135"/>
            <a:ext cx="95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2117423" y="4651710"/>
            <a:ext cx="10065" cy="48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磁盘 81"/>
          <p:cNvSpPr/>
          <p:nvPr/>
        </p:nvSpPr>
        <p:spPr>
          <a:xfrm>
            <a:off x="5646480" y="5431998"/>
            <a:ext cx="959178" cy="660223"/>
          </a:xfrm>
          <a:prstGeom prst="flowChartMagneticDisk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Redis</a:t>
            </a:r>
            <a:endParaRPr lang="zh-CN" altLang="en-US" sz="1200" dirty="0" err="1" smtClean="0"/>
          </a:p>
        </p:txBody>
      </p:sp>
      <p:cxnSp>
        <p:nvCxnSpPr>
          <p:cNvPr id="84" name="直接连接符 83"/>
          <p:cNvCxnSpPr>
            <a:endCxn id="82" idx="1"/>
          </p:cNvCxnSpPr>
          <p:nvPr/>
        </p:nvCxnSpPr>
        <p:spPr>
          <a:xfrm>
            <a:off x="6123709" y="4701305"/>
            <a:ext cx="2360" cy="730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6927273" y="5431998"/>
            <a:ext cx="794327" cy="660223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</a:t>
            </a:r>
            <a:endParaRPr lang="zh-CN" altLang="en-US" sz="1200" dirty="0" err="1" smtClean="0"/>
          </a:p>
        </p:txBody>
      </p:sp>
      <p:sp>
        <p:nvSpPr>
          <p:cNvPr id="103" name="圆角矩形 102"/>
          <p:cNvSpPr/>
          <p:nvPr/>
        </p:nvSpPr>
        <p:spPr>
          <a:xfrm>
            <a:off x="8210933" y="6220114"/>
            <a:ext cx="1317454" cy="24239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3</a:t>
            </a:r>
            <a:r>
              <a:rPr lang="en-US" altLang="zh-CN" sz="1000" baseline="30000" dirty="0" smtClean="0"/>
              <a:t>rd</a:t>
            </a:r>
            <a:r>
              <a:rPr lang="en-US" altLang="zh-CN" sz="1000" dirty="0" smtClean="0"/>
              <a:t> Server</a:t>
            </a:r>
            <a:endParaRPr lang="zh-CN" altLang="en-US" sz="1000" dirty="0" smtClean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9188808" y="4676642"/>
            <a:ext cx="0" cy="40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745626" y="2732745"/>
            <a:ext cx="0" cy="19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786536" y="2721354"/>
            <a:ext cx="0" cy="19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9244219" y="2730590"/>
            <a:ext cx="0" cy="19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58606" y="2060386"/>
            <a:ext cx="410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DGW Server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（设备接入网关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>
            <a:stCxn id="86" idx="0"/>
          </p:cNvCxnSpPr>
          <p:nvPr/>
        </p:nvCxnSpPr>
        <p:spPr>
          <a:xfrm flipH="1" flipV="1">
            <a:off x="7324436" y="4676642"/>
            <a:ext cx="1" cy="7553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9975273" y="2133600"/>
            <a:ext cx="1939359" cy="452431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：提供一种快速接入海量设备的通道能力。</a:t>
            </a:r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关键词：快速、</a:t>
            </a:r>
            <a:r>
              <a:rPr lang="zh-CN" altLang="en-US" sz="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</a:t>
            </a:r>
            <a:endParaRPr lang="en-US" altLang="zh-CN" sz="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定位解释：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设备接入能力可开放（至少开发态），可低门槛的接入一款设备，后续可由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ISV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合作方基于设备接入开放能力接入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场景分析：</a:t>
            </a:r>
            <a:endParaRPr lang="en-US" altLang="zh-CN" sz="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：接入一款设备需要适配接入协议和提供模型映射转换。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：协议是可枚举的。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：数据流涉及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（直连设备场景）和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（通过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平台场景）两个方向。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：海量目标，至少百万级别设备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方案描述：</a:t>
            </a:r>
            <a:endParaRPr lang="en-US" altLang="zh-CN" sz="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：设备接入服务总体基于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Input-&gt;Channel-&gt;Output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模式。每部分均支持扩展，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部分扩展是为了简化设备接入，基于模板方式，无硬编码的接入，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扩展是为了应对复杂多变的集成场景。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职责：支持快速接入设备而抽象的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Connector-Mapping-Adapter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模型。设备接入方式表现为开发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职责：内部缓存通道，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完成数据接入和模型转换后的数据进入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。内部缓存用于数据做一些较复杂的预处理使用。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职责：从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通道获取数据进行下游数据推送。也可以基于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缓存数据做较复杂的预处理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肘形连接符 130"/>
          <p:cNvCxnSpPr>
            <a:stCxn id="7" idx="2"/>
            <a:endCxn id="5" idx="2"/>
          </p:cNvCxnSpPr>
          <p:nvPr/>
        </p:nvCxnSpPr>
        <p:spPr>
          <a:xfrm rot="16200000" flipH="1">
            <a:off x="5861613" y="1645007"/>
            <a:ext cx="12700" cy="6063269"/>
          </a:xfrm>
          <a:prstGeom prst="bentConnector3">
            <a:avLst>
              <a:gd name="adj1" fmla="val 9272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83652" y="775567"/>
            <a:ext cx="1155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需要设备接入网关服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：我们的业务数据面主要是与设备、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。下游是设备，上游是业务，我们需要一种设备与业务之间的桥梁。因此设备接入网关对于我们系统能力构建是必不可少的。从构建成本上以及维护和复用性上，我们需要的是一种统一融合网关，此即为该服务产生的原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我们需要什么样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的设备接入网关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可快速接入设备、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的能力，可支持预处理的能力、可输出到不同介质的能力、可支持集群联邦模式的能力、具备良好的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的能力，具备良好的二次开发的能力。</a:t>
            </a:r>
            <a:endParaRPr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8091493" y="3854897"/>
            <a:ext cx="1516216" cy="243750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Drools</a:t>
            </a:r>
            <a:endParaRPr lang="zh-CN" altLang="en-US" sz="1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圆角矩形 161"/>
          <p:cNvSpPr/>
          <p:nvPr/>
        </p:nvSpPr>
        <p:spPr>
          <a:xfrm>
            <a:off x="175491" y="2050603"/>
            <a:ext cx="6918036" cy="35420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52" name="圆角矩形 51"/>
          <p:cNvSpPr/>
          <p:nvPr/>
        </p:nvSpPr>
        <p:spPr>
          <a:xfrm>
            <a:off x="2262948" y="5038437"/>
            <a:ext cx="2184401" cy="468479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dgw</a:t>
            </a:r>
            <a:endParaRPr lang="zh-CN" altLang="en-US" sz="1200" dirty="0" err="1" smtClean="0"/>
          </a:p>
        </p:txBody>
      </p:sp>
      <p:sp>
        <p:nvSpPr>
          <p:cNvPr id="68" name="矩形 67"/>
          <p:cNvSpPr/>
          <p:nvPr/>
        </p:nvSpPr>
        <p:spPr>
          <a:xfrm>
            <a:off x="1801142" y="2134526"/>
            <a:ext cx="3380495" cy="2455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Ares-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告警服务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5390" y="4937775"/>
            <a:ext cx="1764145" cy="225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fmcompute</a:t>
            </a:r>
            <a:endParaRPr lang="zh-CN" altLang="en-US" sz="1200" dirty="0" err="1" smtClean="0"/>
          </a:p>
        </p:txBody>
      </p:sp>
      <p:cxnSp>
        <p:nvCxnSpPr>
          <p:cNvPr id="6" name="直接箭头连接符 5"/>
          <p:cNvCxnSpPr>
            <a:stCxn id="52" idx="0"/>
            <a:endCxn id="3" idx="2"/>
          </p:cNvCxnSpPr>
          <p:nvPr/>
        </p:nvCxnSpPr>
        <p:spPr>
          <a:xfrm>
            <a:off x="3355149" y="5038437"/>
            <a:ext cx="2314" cy="12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37147" y="3103419"/>
            <a:ext cx="858978" cy="113607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Iot-dm</a:t>
            </a:r>
            <a:endParaRPr lang="zh-CN" altLang="en-US" sz="1200" dirty="0" err="1" smtClean="0"/>
          </a:p>
        </p:txBody>
      </p:sp>
      <p:sp>
        <p:nvSpPr>
          <p:cNvPr id="32" name="流程图: 磁盘 31"/>
          <p:cNvSpPr/>
          <p:nvPr/>
        </p:nvSpPr>
        <p:spPr>
          <a:xfrm>
            <a:off x="2262948" y="3218873"/>
            <a:ext cx="1025237" cy="37869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MySQL</a:t>
            </a:r>
            <a:endParaRPr lang="zh-CN" altLang="en-US" sz="1200" dirty="0" err="1" smtClean="0"/>
          </a:p>
        </p:txBody>
      </p:sp>
      <p:sp>
        <p:nvSpPr>
          <p:cNvPr id="66" name="流程图: 磁盘 65"/>
          <p:cNvSpPr/>
          <p:nvPr/>
        </p:nvSpPr>
        <p:spPr>
          <a:xfrm>
            <a:off x="3583753" y="3218872"/>
            <a:ext cx="863596" cy="37869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Redis</a:t>
            </a:r>
            <a:endParaRPr lang="zh-CN" altLang="en-US" sz="1200" dirty="0" err="1" smtClean="0"/>
          </a:p>
        </p:txBody>
      </p:sp>
      <p:cxnSp>
        <p:nvCxnSpPr>
          <p:cNvPr id="37" name="直接箭头连接符 36"/>
          <p:cNvCxnSpPr>
            <a:endCxn id="66" idx="3"/>
          </p:cNvCxnSpPr>
          <p:nvPr/>
        </p:nvCxnSpPr>
        <p:spPr>
          <a:xfrm flipH="1" flipV="1">
            <a:off x="4015551" y="3597563"/>
            <a:ext cx="6921" cy="134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262947" y="2375589"/>
            <a:ext cx="2184401" cy="4959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fmm</a:t>
            </a:r>
            <a:endParaRPr lang="zh-CN" altLang="en-US" sz="1200" dirty="0" err="1" smtClean="0"/>
          </a:p>
        </p:txBody>
      </p:sp>
      <p:cxnSp>
        <p:nvCxnSpPr>
          <p:cNvPr id="44" name="直接箭头连接符 43"/>
          <p:cNvCxnSpPr>
            <a:endCxn id="32" idx="1"/>
          </p:cNvCxnSpPr>
          <p:nvPr/>
        </p:nvCxnSpPr>
        <p:spPr>
          <a:xfrm>
            <a:off x="2770953" y="2871580"/>
            <a:ext cx="4614" cy="34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02223" y="4659746"/>
            <a:ext cx="992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设备上报告警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382855" y="4685147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 err="1" smtClean="0"/>
          </a:p>
        </p:txBody>
      </p:sp>
      <p:sp>
        <p:nvSpPr>
          <p:cNvPr id="84" name="椭圆 83"/>
          <p:cNvSpPr/>
          <p:nvPr/>
        </p:nvSpPr>
        <p:spPr>
          <a:xfrm>
            <a:off x="1241178" y="3387753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 err="1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1068006" y="3009065"/>
            <a:ext cx="143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查询设备详情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with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040948" y="3479924"/>
            <a:ext cx="258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查询活动告警缓存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with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、告警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查询告警静态信息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with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734990" y="3617873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 err="1" smtClean="0"/>
          </a:p>
        </p:txBody>
      </p:sp>
      <p:sp>
        <p:nvSpPr>
          <p:cNvPr id="90" name="椭圆 89"/>
          <p:cNvSpPr/>
          <p:nvPr/>
        </p:nvSpPr>
        <p:spPr>
          <a:xfrm>
            <a:off x="2639894" y="4042744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 err="1" smtClean="0"/>
          </a:p>
        </p:txBody>
      </p:sp>
      <p:sp>
        <p:nvSpPr>
          <p:cNvPr id="91" name="文本框 90"/>
          <p:cNvSpPr txBox="1"/>
          <p:nvPr/>
        </p:nvSpPr>
        <p:spPr>
          <a:xfrm>
            <a:off x="2453404" y="3739996"/>
            <a:ext cx="992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告警存储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836751" y="2912111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 err="1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3065357" y="2876678"/>
            <a:ext cx="1682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告警查询、确认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6280774" y="3847673"/>
            <a:ext cx="630374" cy="55807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r>
              <a:rPr lang="en-US" altLang="zh-CN" sz="1200" baseline="30000" dirty="0" smtClean="0"/>
              <a:t>rd</a:t>
            </a:r>
            <a:r>
              <a:rPr lang="en-US" altLang="zh-CN" sz="1200" dirty="0" smtClean="0"/>
              <a:t> </a:t>
            </a:r>
            <a:endParaRPr lang="zh-CN" altLang="en-US" sz="1200" dirty="0" err="1" smtClean="0"/>
          </a:p>
        </p:txBody>
      </p:sp>
      <p:sp>
        <p:nvSpPr>
          <p:cNvPr id="97" name="椭圆 96"/>
          <p:cNvSpPr/>
          <p:nvPr/>
        </p:nvSpPr>
        <p:spPr>
          <a:xfrm>
            <a:off x="4341175" y="4848634"/>
            <a:ext cx="535711" cy="2789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4.1</a:t>
            </a:r>
            <a:endParaRPr lang="zh-CN" altLang="en-US" sz="1200" dirty="0" err="1" smtClean="0"/>
          </a:p>
        </p:txBody>
      </p:sp>
      <p:sp>
        <p:nvSpPr>
          <p:cNvPr id="99" name="文本框 98"/>
          <p:cNvSpPr txBox="1"/>
          <p:nvPr/>
        </p:nvSpPr>
        <p:spPr>
          <a:xfrm>
            <a:off x="4777193" y="4496797"/>
            <a:ext cx="1665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告警向第三方上报如自动转工单能力，向客户工单系统推送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如向第三方专业告警系统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上报</a:t>
            </a:r>
            <a:endParaRPr lang="en-US" altLang="zh-CN" sz="1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82855" y="2050603"/>
            <a:ext cx="99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4" name="直接箭头连接符 63"/>
          <p:cNvCxnSpPr>
            <a:stCxn id="76" idx="0"/>
          </p:cNvCxnSpPr>
          <p:nvPr/>
        </p:nvCxnSpPr>
        <p:spPr>
          <a:xfrm flipH="1" flipV="1">
            <a:off x="3355147" y="1893464"/>
            <a:ext cx="1" cy="48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75491" y="686137"/>
            <a:ext cx="11651732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告警服务定位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：有方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统一告警管理，包含设备直报告警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业务告警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、性能阈值告警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设备告警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自身系统告警（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OM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告警）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告警功能介绍：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：告警数据存储和查询、确认操作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：告警数据与第三方集成能力。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告警架构要求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：可存储千万设备场景下，一亿活动告警记录。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：历史告警（清除后的）需要可保存半年时长。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936358" y="4377598"/>
            <a:ext cx="143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MQTT/Restful</a:t>
            </a:r>
            <a:r>
              <a: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17395" y="3498284"/>
            <a:ext cx="806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75491" y="5665406"/>
            <a:ext cx="1165173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关键实现点说明：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：告警数据总体采用分表存储。分表策略：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TenantID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}_{SEQ}  SEQ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为告警服务部署时候的配置参数，类型为整数，例如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。其目的是用于生成哈希环。再根据设备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做哈希，将同一设备的相关告警存储在同一个分区表下。此数值配置后不可修改，具体配置多少根据具体客户项目管理多少设备来规划。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：告警流水号需要全局唯一，故可借助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实现自增序列。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：告警补齐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关于设备信息补齐步骤，调用的实际是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iot-dm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服务下的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dmcompute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微服务，设备数据应该在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缓存关键字段。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337147" y="4377598"/>
            <a:ext cx="858978" cy="38983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Iot</a:t>
            </a:r>
            <a:r>
              <a:rPr lang="en-US" altLang="zh-CN" sz="1200" dirty="0" smtClean="0"/>
              <a:t>-pm</a:t>
            </a:r>
            <a:endParaRPr lang="zh-CN" altLang="en-US" sz="1200" dirty="0" err="1" smtClean="0"/>
          </a:p>
        </p:txBody>
      </p:sp>
      <p:cxnSp>
        <p:nvCxnSpPr>
          <p:cNvPr id="80" name="肘形连接符 79"/>
          <p:cNvCxnSpPr>
            <a:stCxn id="121" idx="2"/>
            <a:endCxn id="52" idx="1"/>
          </p:cNvCxnSpPr>
          <p:nvPr/>
        </p:nvCxnSpPr>
        <p:spPr>
          <a:xfrm rot="16200000" flipH="1">
            <a:off x="1262168" y="4271896"/>
            <a:ext cx="505249" cy="1496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379035" y="4915326"/>
            <a:ext cx="1525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设备性能阈值告警上报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2054239" y="5116359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7" name="直接箭头连接符 136"/>
          <p:cNvCxnSpPr>
            <a:endCxn id="32" idx="3"/>
          </p:cNvCxnSpPr>
          <p:nvPr/>
        </p:nvCxnSpPr>
        <p:spPr>
          <a:xfrm flipH="1" flipV="1">
            <a:off x="2775567" y="3597564"/>
            <a:ext cx="11530" cy="134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52" idx="3"/>
            <a:endCxn id="51" idx="2"/>
          </p:cNvCxnSpPr>
          <p:nvPr/>
        </p:nvCxnSpPr>
        <p:spPr>
          <a:xfrm flipV="1">
            <a:off x="4447349" y="4405746"/>
            <a:ext cx="2148612" cy="866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3" idx="1"/>
            <a:endCxn id="57" idx="3"/>
          </p:cNvCxnSpPr>
          <p:nvPr/>
        </p:nvCxnSpPr>
        <p:spPr>
          <a:xfrm rot="10800000">
            <a:off x="1196126" y="3671456"/>
            <a:ext cx="1279265" cy="1379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图片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82" y="1972392"/>
            <a:ext cx="4584241" cy="3620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30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136"/>
          <p:cNvSpPr/>
          <p:nvPr/>
        </p:nvSpPr>
        <p:spPr>
          <a:xfrm>
            <a:off x="226289" y="2253673"/>
            <a:ext cx="5731166" cy="364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Ares-</a:t>
            </a:r>
            <a:r>
              <a:rPr lang="zh-CN" altLang="en-US" sz="4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14036" y="770307"/>
            <a:ext cx="11517746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服务定位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：有方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统一事件管理，包含设备和系统两种。设备包含通过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平台对设备的操作事件，设备主动上报的事件。系统包含客户在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平台上的主动操作事件（如登录，页面操作），和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平台自动触发的事件。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事件服务介绍：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：安全审计：谁在什么时间对系统或者设备做了什么操作。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：问题定位：设备连接事件成功或失败？设备上报的消息跟踪。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事件数据要求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：可存储千万设备场景下，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亿事件记录。（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天、每天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条设备事件）。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30424" y="2569217"/>
            <a:ext cx="3676066" cy="1734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45" name="圆角矩形 44"/>
          <p:cNvSpPr/>
          <p:nvPr/>
        </p:nvSpPr>
        <p:spPr>
          <a:xfrm>
            <a:off x="2392230" y="5027916"/>
            <a:ext cx="2184401" cy="72633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dgw</a:t>
            </a:r>
            <a:endParaRPr lang="zh-CN" altLang="en-US" sz="1200" dirty="0" err="1" smtClean="0"/>
          </a:p>
        </p:txBody>
      </p:sp>
      <p:cxnSp>
        <p:nvCxnSpPr>
          <p:cNvPr id="46" name="直接箭头连接符 45"/>
          <p:cNvCxnSpPr>
            <a:stCxn id="45" idx="0"/>
          </p:cNvCxnSpPr>
          <p:nvPr/>
        </p:nvCxnSpPr>
        <p:spPr>
          <a:xfrm flipV="1">
            <a:off x="3484431" y="4119426"/>
            <a:ext cx="0" cy="9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420270" y="2817098"/>
            <a:ext cx="882057" cy="113607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Iot-dm</a:t>
            </a:r>
            <a:endParaRPr lang="zh-CN" altLang="en-US" sz="1200" dirty="0" err="1" smtClean="0"/>
          </a:p>
        </p:txBody>
      </p:sp>
      <p:sp>
        <p:nvSpPr>
          <p:cNvPr id="59" name="圆角矩形 58"/>
          <p:cNvSpPr/>
          <p:nvPr/>
        </p:nvSpPr>
        <p:spPr>
          <a:xfrm>
            <a:off x="2392229" y="2817098"/>
            <a:ext cx="2184401" cy="12736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elasticsearch</a:t>
            </a:r>
            <a:endParaRPr lang="zh-CN" altLang="en-US" sz="1200" dirty="0" err="1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3731505" y="4373425"/>
            <a:ext cx="1228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事件上报（设备事件、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OM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事件）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512137" y="4398826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 err="1" smtClean="0"/>
          </a:p>
        </p:txBody>
      </p:sp>
      <p:sp>
        <p:nvSpPr>
          <p:cNvPr id="65" name="椭圆 64"/>
          <p:cNvSpPr/>
          <p:nvPr/>
        </p:nvSpPr>
        <p:spPr>
          <a:xfrm>
            <a:off x="1950034" y="3697422"/>
            <a:ext cx="228606" cy="1838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 err="1" smtClean="0"/>
          </a:p>
        </p:txBody>
      </p:sp>
      <p:sp>
        <p:nvSpPr>
          <p:cNvPr id="67" name="文本框 66"/>
          <p:cNvSpPr txBox="1"/>
          <p:nvPr/>
        </p:nvSpPr>
        <p:spPr>
          <a:xfrm>
            <a:off x="2159001" y="3613192"/>
            <a:ext cx="143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查询设备详情 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with 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设备</a:t>
            </a:r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484429" y="2502726"/>
            <a:ext cx="99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270" y="4091277"/>
            <a:ext cx="882057" cy="38983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Iot-fm</a:t>
            </a:r>
            <a:endParaRPr lang="zh-CN" altLang="en-US" sz="1200" dirty="0" err="1" smtClean="0"/>
          </a:p>
        </p:txBody>
      </p:sp>
      <p:cxnSp>
        <p:nvCxnSpPr>
          <p:cNvPr id="5" name="肘形连接符 4"/>
          <p:cNvCxnSpPr>
            <a:stCxn id="124" idx="1"/>
            <a:endCxn id="96" idx="2"/>
          </p:cNvCxnSpPr>
          <p:nvPr/>
        </p:nvCxnSpPr>
        <p:spPr>
          <a:xfrm rot="10800000">
            <a:off x="861300" y="4481108"/>
            <a:ext cx="1741059" cy="56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842169" y="5027916"/>
            <a:ext cx="764321" cy="27838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fluentd</a:t>
            </a:r>
            <a:endParaRPr lang="zh-CN" altLang="en-US" sz="1200" dirty="0" err="1" smtClean="0"/>
          </a:p>
        </p:txBody>
      </p:sp>
      <p:sp>
        <p:nvSpPr>
          <p:cNvPr id="106" name="圆角矩形 105"/>
          <p:cNvSpPr/>
          <p:nvPr/>
        </p:nvSpPr>
        <p:spPr>
          <a:xfrm>
            <a:off x="4842169" y="5483494"/>
            <a:ext cx="764321" cy="27075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ER</a:t>
            </a:r>
            <a:endParaRPr lang="zh-CN" altLang="en-US" sz="1200" dirty="0" err="1" smtClean="0"/>
          </a:p>
        </p:txBody>
      </p:sp>
      <p:cxnSp>
        <p:nvCxnSpPr>
          <p:cNvPr id="16" name="直接箭头连接符 15"/>
          <p:cNvCxnSpPr>
            <a:stCxn id="106" idx="0"/>
            <a:endCxn id="105" idx="2"/>
          </p:cNvCxnSpPr>
          <p:nvPr/>
        </p:nvCxnSpPr>
        <p:spPr>
          <a:xfrm flipV="1">
            <a:off x="5224330" y="5306298"/>
            <a:ext cx="0" cy="1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5" idx="1"/>
          </p:cNvCxnSpPr>
          <p:nvPr/>
        </p:nvCxnSpPr>
        <p:spPr>
          <a:xfrm flipH="1" flipV="1">
            <a:off x="4576630" y="5153865"/>
            <a:ext cx="265539" cy="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4673616" y="5293056"/>
            <a:ext cx="11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OM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操作事件采集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008940" y="4870160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491196" y="4684492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59" idx="0"/>
          </p:cNvCxnSpPr>
          <p:nvPr/>
        </p:nvCxnSpPr>
        <p:spPr>
          <a:xfrm flipH="1" flipV="1">
            <a:off x="3484429" y="2447646"/>
            <a:ext cx="1" cy="36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41745" y="5986266"/>
            <a:ext cx="1149003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关键实现点说明：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：事件数据采用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elasticsearch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存储。数据包含系统的操作事件，自触发事件，以及设备消息事件，设备操作事件。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：事件补齐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关于设备信息补齐步骤，调用的实际是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iot-dm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服务下的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dmcompute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微服务，设备数据应该在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缓存关键字段。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：系统操作事件采用外置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agent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2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fluentd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采集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ER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日志，解析并通过</a:t>
            </a: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</a:t>
            </a:r>
            <a:r>
              <a:rPr lang="zh-CN" altLang="en-US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上报。</a:t>
            </a:r>
            <a:endParaRPr lang="en-US" altLang="zh-CN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602358" y="4929397"/>
            <a:ext cx="1764145" cy="225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em</a:t>
            </a:r>
            <a:r>
              <a:rPr lang="en-US" altLang="zh-CN" sz="1200" dirty="0" err="1" smtClean="0"/>
              <a:t>compute</a:t>
            </a:r>
            <a:endParaRPr lang="zh-CN" altLang="en-US" sz="1200" dirty="0" err="1" smtClean="0"/>
          </a:p>
        </p:txBody>
      </p:sp>
      <p:sp>
        <p:nvSpPr>
          <p:cNvPr id="127" name="文本框 126"/>
          <p:cNvSpPr txBox="1"/>
          <p:nvPr/>
        </p:nvSpPr>
        <p:spPr>
          <a:xfrm>
            <a:off x="2380692" y="4798958"/>
            <a:ext cx="1433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事件规则报警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肘形连接符 124"/>
          <p:cNvCxnSpPr>
            <a:stCxn id="124" idx="1"/>
            <a:endCxn id="47" idx="3"/>
          </p:cNvCxnSpPr>
          <p:nvPr/>
        </p:nvCxnSpPr>
        <p:spPr>
          <a:xfrm rot="10800000">
            <a:off x="1302328" y="3385136"/>
            <a:ext cx="1300031" cy="1657117"/>
          </a:xfrm>
          <a:prstGeom prst="bentConnector3">
            <a:avLst>
              <a:gd name="adj1" fmla="val 67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4" y="2254029"/>
            <a:ext cx="5763487" cy="3648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641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2678535" y="4881427"/>
            <a:ext cx="2493824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dgw</a:t>
            </a:r>
            <a:endParaRPr lang="zh-CN" altLang="en-US" sz="1200" dirty="0" err="1" smtClean="0"/>
          </a:p>
        </p:txBody>
      </p:sp>
      <p:sp>
        <p:nvSpPr>
          <p:cNvPr id="33" name="矩形 32"/>
          <p:cNvSpPr/>
          <p:nvPr/>
        </p:nvSpPr>
        <p:spPr>
          <a:xfrm>
            <a:off x="2364507" y="2109578"/>
            <a:ext cx="3131128" cy="2014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Ares-</a:t>
            </a:r>
            <a:r>
              <a:rPr lang="zh-CN" altLang="en-US" sz="4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678538" y="2290630"/>
            <a:ext cx="1597898" cy="11545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</a:t>
            </a:r>
            <a:r>
              <a:rPr lang="en-US" altLang="zh-CN" sz="1200" dirty="0" err="1" smtClean="0"/>
              <a:t>mm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OpenTSDB</a:t>
            </a:r>
            <a:r>
              <a:rPr lang="en-US" altLang="zh-CN" sz="1200" dirty="0" smtClean="0"/>
              <a:t>)</a:t>
            </a:r>
            <a:endParaRPr lang="zh-CN" altLang="en-US" sz="1200" dirty="0" err="1" smtClean="0"/>
          </a:p>
        </p:txBody>
      </p:sp>
      <p:sp>
        <p:nvSpPr>
          <p:cNvPr id="36" name="圆角矩形 35"/>
          <p:cNvSpPr/>
          <p:nvPr/>
        </p:nvSpPr>
        <p:spPr>
          <a:xfrm>
            <a:off x="3131127" y="4717476"/>
            <a:ext cx="1570134" cy="2989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pmcompute</a:t>
            </a:r>
            <a:endParaRPr lang="zh-CN" altLang="en-US" sz="1200" dirty="0" err="1" smtClean="0"/>
          </a:p>
        </p:txBody>
      </p:sp>
      <p:sp>
        <p:nvSpPr>
          <p:cNvPr id="7" name="流程图: 磁盘 6"/>
          <p:cNvSpPr/>
          <p:nvPr/>
        </p:nvSpPr>
        <p:spPr>
          <a:xfrm>
            <a:off x="4470396" y="2290630"/>
            <a:ext cx="701963" cy="115453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hbase</a:t>
            </a:r>
            <a:endParaRPr lang="zh-CN" altLang="en-US" sz="1200" dirty="0" err="1" smtClean="0"/>
          </a:p>
        </p:txBody>
      </p:sp>
      <p:cxnSp>
        <p:nvCxnSpPr>
          <p:cNvPr id="10" name="直接箭头连接符 9"/>
          <p:cNvCxnSpPr>
            <a:stCxn id="35" idx="3"/>
            <a:endCxn id="7" idx="2"/>
          </p:cNvCxnSpPr>
          <p:nvPr/>
        </p:nvCxnSpPr>
        <p:spPr>
          <a:xfrm>
            <a:off x="4276436" y="2867899"/>
            <a:ext cx="19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93661" y="3435929"/>
            <a:ext cx="6919" cy="128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217054" y="3842327"/>
            <a:ext cx="1445491" cy="38983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Iot-fm</a:t>
            </a:r>
            <a:endParaRPr lang="zh-CN" altLang="en-US" sz="1200" dirty="0" err="1" smtClean="0"/>
          </a:p>
        </p:txBody>
      </p:sp>
      <p:cxnSp>
        <p:nvCxnSpPr>
          <p:cNvPr id="32" name="肘形连接符 31"/>
          <p:cNvCxnSpPr>
            <a:stCxn id="36" idx="1"/>
            <a:endCxn id="60" idx="2"/>
          </p:cNvCxnSpPr>
          <p:nvPr/>
        </p:nvCxnSpPr>
        <p:spPr>
          <a:xfrm rot="10800000">
            <a:off x="939801" y="4232157"/>
            <a:ext cx="2191327" cy="634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482440" y="4641377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  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57755" y="4380397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493661" y="3505247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 flipV="1">
            <a:off x="3500580" y="1924852"/>
            <a:ext cx="1" cy="36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428998" y="2001194"/>
            <a:ext cx="99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4036" y="770307"/>
            <a:ext cx="1151774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性能服务定位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：有方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统一性能管理，将设备属性中状态类数据时序化累计存储。例如设备状态、设备温度，电池量等。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性能服务介绍：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：持续监控设备状态类指标。并基于时序关系做大数据分析统计使用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性能数据要求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：可存储千万设备场景下，半年时间的数据。每设备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指标，则需存储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180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亿指标数据。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036" y="5908843"/>
            <a:ext cx="1151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关键实现说明：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：性能数据存储采用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OpenTSDB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：利用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OpenTSDB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的高阶聚合函数，提供平均，计数，标准偏差，百分位数，最大，最小等计算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923471" y="4658239"/>
            <a:ext cx="949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性能规则报警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595" y="3058376"/>
            <a:ext cx="5814290" cy="14876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10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570184" y="4881427"/>
            <a:ext cx="3131128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dgw</a:t>
            </a:r>
            <a:endParaRPr lang="zh-CN" altLang="en-US" sz="1200" dirty="0" err="1" smtClean="0"/>
          </a:p>
        </p:txBody>
      </p:sp>
      <p:sp>
        <p:nvSpPr>
          <p:cNvPr id="33" name="矩形 32"/>
          <p:cNvSpPr/>
          <p:nvPr/>
        </p:nvSpPr>
        <p:spPr>
          <a:xfrm>
            <a:off x="1570184" y="2109578"/>
            <a:ext cx="3131128" cy="1697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err="1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30083" y="866"/>
            <a:ext cx="1226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Ares-</a:t>
            </a:r>
            <a:r>
              <a:rPr lang="zh-CN" altLang="en-US" sz="4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资源</a:t>
            </a:r>
            <a:r>
              <a:rPr lang="zh-CN" altLang="en-US" sz="4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zh-CN" altLang="en-US" sz="4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865743" y="2290630"/>
            <a:ext cx="1597898" cy="11545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dmm</a:t>
            </a:r>
            <a:endParaRPr lang="zh-CN" altLang="en-US" sz="1200" dirty="0" err="1" smtClean="0"/>
          </a:p>
        </p:txBody>
      </p:sp>
      <p:sp>
        <p:nvSpPr>
          <p:cNvPr id="36" name="圆角矩形 35"/>
          <p:cNvSpPr/>
          <p:nvPr/>
        </p:nvSpPr>
        <p:spPr>
          <a:xfrm>
            <a:off x="2022767" y="4717476"/>
            <a:ext cx="1570134" cy="2989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dmm</a:t>
            </a:r>
            <a:r>
              <a:rPr lang="en-US" altLang="zh-CN" sz="1200" dirty="0" err="1" smtClean="0"/>
              <a:t>compute</a:t>
            </a:r>
            <a:endParaRPr lang="zh-CN" altLang="en-US" sz="1200" dirty="0" err="1" smtClean="0"/>
          </a:p>
        </p:txBody>
      </p:sp>
      <p:sp>
        <p:nvSpPr>
          <p:cNvPr id="7" name="流程图: 磁盘 6"/>
          <p:cNvSpPr/>
          <p:nvPr/>
        </p:nvSpPr>
        <p:spPr>
          <a:xfrm>
            <a:off x="3676073" y="2290630"/>
            <a:ext cx="701963" cy="115453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MySQL</a:t>
            </a:r>
            <a:endParaRPr lang="zh-CN" altLang="en-US" sz="1200" dirty="0" err="1" smtClean="0"/>
          </a:p>
        </p:txBody>
      </p:sp>
      <p:cxnSp>
        <p:nvCxnSpPr>
          <p:cNvPr id="10" name="直接箭头连接符 9"/>
          <p:cNvCxnSpPr>
            <a:stCxn id="35" idx="3"/>
            <a:endCxn id="7" idx="2"/>
          </p:cNvCxnSpPr>
          <p:nvPr/>
        </p:nvCxnSpPr>
        <p:spPr>
          <a:xfrm>
            <a:off x="3463641" y="2867899"/>
            <a:ext cx="21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699338" y="3435929"/>
            <a:ext cx="6919" cy="128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747799" y="4324981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MQTT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87618" y="3542239"/>
            <a:ext cx="74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 flipV="1">
            <a:off x="2706257" y="1924852"/>
            <a:ext cx="1" cy="36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34675" y="2001194"/>
            <a:ext cx="99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Restful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4036" y="770307"/>
            <a:ext cx="1151774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服务定位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：有方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IoT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统一资源管理，基于模型驱动的资源管理，存储设备实例、配置数据，提供资源拓扑关系，提供上下行控制。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资源服务介绍：</a:t>
            </a:r>
            <a:endParaRPr lang="en-US" altLang="zh-CN" sz="1400" b="1" dirty="0" smtClean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：资源的基础信息，最新位置信息，最新状态信息等扩展信息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资源数据要求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：可存储千万设备场景下，需要存储千万记录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036" y="5908843"/>
            <a:ext cx="1151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关键实现说明：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：存储采用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：基于资源类型和命名空间进行分表存储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035" y="4881427"/>
            <a:ext cx="868223" cy="5541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模型包</a:t>
            </a:r>
          </a:p>
        </p:txBody>
      </p:sp>
      <p:cxnSp>
        <p:nvCxnSpPr>
          <p:cNvPr id="4" name="直接箭头连接符 3"/>
          <p:cNvCxnSpPr>
            <a:stCxn id="2" idx="3"/>
            <a:endCxn id="37" idx="1"/>
          </p:cNvCxnSpPr>
          <p:nvPr/>
        </p:nvCxnSpPr>
        <p:spPr>
          <a:xfrm>
            <a:off x="1182258" y="5158518"/>
            <a:ext cx="38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41241" y="3906982"/>
            <a:ext cx="130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：上报模型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65744" y="3006417"/>
            <a:ext cx="159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：基于模型创建存储库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12477" y="4124853"/>
            <a:ext cx="130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：上报资源数据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45677" y="3819238"/>
            <a:ext cx="0" cy="106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7037" y="4288804"/>
            <a:ext cx="1059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资源下行操作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32" y="1924854"/>
            <a:ext cx="5972032" cy="26771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032" y="4601979"/>
            <a:ext cx="5972032" cy="1161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4506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err="1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24728</TotalTime>
  <Words>2705</Words>
  <Application>Microsoft Office PowerPoint</Application>
  <PresentationFormat>宽屏</PresentationFormat>
  <Paragraphs>402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仿宋</vt:lpstr>
      <vt:lpstr>黑体</vt:lpstr>
      <vt:lpstr>华文中宋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524119596@qq.com</dc:creator>
  <cp:lastModifiedBy>Jianying Xu胥建英</cp:lastModifiedBy>
  <cp:revision>1025</cp:revision>
  <dcterms:created xsi:type="dcterms:W3CDTF">2019-07-22T01:30:00Z</dcterms:created>
  <dcterms:modified xsi:type="dcterms:W3CDTF">2020-06-20T08:15:05Z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