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53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C7617-42F5-4B4D-AF71-00E82C1C2D9D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F68C9-A9A9-450D-930A-2E4CA8D1C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4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F68C9-A9A9-450D-930A-2E4CA8D1CE9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768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9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377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771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9702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36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608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332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908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6761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87780" y="702309"/>
            <a:ext cx="9616439" cy="3317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654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74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6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06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65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09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73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91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159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  <p:sldLayoutId id="214748379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7780" y="702309"/>
            <a:ext cx="942594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4000" spc="825" dirty="0">
                <a:solidFill>
                  <a:srgbClr val="EAEAEA"/>
                </a:solidFill>
                <a:latin typeface="Trebuchet MS"/>
                <a:cs typeface="Trebuchet MS"/>
              </a:rPr>
              <a:t>AMBA </a:t>
            </a:r>
            <a:r>
              <a:rPr sz="4000" spc="555" dirty="0">
                <a:solidFill>
                  <a:srgbClr val="EAEAEA"/>
                </a:solidFill>
                <a:latin typeface="Trebuchet MS"/>
                <a:cs typeface="Trebuchet MS"/>
              </a:rPr>
              <a:t>Advanced </a:t>
            </a:r>
            <a:r>
              <a:rPr sz="4000" spc="560" dirty="0">
                <a:solidFill>
                  <a:srgbClr val="EAEAEA"/>
                </a:solidFill>
                <a:latin typeface="Trebuchet MS"/>
                <a:cs typeface="Trebuchet MS"/>
              </a:rPr>
              <a:t> </a:t>
            </a:r>
            <a:r>
              <a:rPr sz="4000" spc="295" dirty="0">
                <a:solidFill>
                  <a:srgbClr val="EAEAEA"/>
                </a:solidFill>
                <a:latin typeface="Trebuchet MS"/>
                <a:cs typeface="Trebuchet MS"/>
              </a:rPr>
              <a:t>Peripheral</a:t>
            </a:r>
            <a:r>
              <a:rPr sz="4000" spc="85" dirty="0">
                <a:solidFill>
                  <a:srgbClr val="EAEAEA"/>
                </a:solidFill>
                <a:latin typeface="Trebuchet MS"/>
                <a:cs typeface="Trebuchet MS"/>
              </a:rPr>
              <a:t> </a:t>
            </a:r>
            <a:r>
              <a:rPr sz="4000" spc="770" dirty="0">
                <a:solidFill>
                  <a:srgbClr val="EAEAEA"/>
                </a:solidFill>
                <a:latin typeface="Trebuchet MS"/>
                <a:cs typeface="Trebuchet MS"/>
              </a:rPr>
              <a:t>Bus</a:t>
            </a:r>
            <a:r>
              <a:rPr sz="4000" spc="105" dirty="0">
                <a:solidFill>
                  <a:srgbClr val="EAEAEA"/>
                </a:solidFill>
                <a:latin typeface="Trebuchet MS"/>
                <a:cs typeface="Trebuchet MS"/>
              </a:rPr>
              <a:t> </a:t>
            </a:r>
            <a:r>
              <a:rPr sz="4000" spc="430" dirty="0">
                <a:solidFill>
                  <a:srgbClr val="EAEAEA"/>
                </a:solidFill>
                <a:latin typeface="Trebuchet MS"/>
                <a:cs typeface="Trebuchet MS"/>
              </a:rPr>
              <a:t>(APB) </a:t>
            </a:r>
            <a:r>
              <a:rPr sz="4000" spc="-2150" dirty="0">
                <a:solidFill>
                  <a:srgbClr val="EAEAEA"/>
                </a:solidFill>
                <a:latin typeface="Trebuchet MS"/>
                <a:cs typeface="Trebuchet MS"/>
              </a:rPr>
              <a:t> </a:t>
            </a:r>
            <a:r>
              <a:rPr sz="4000" spc="250" dirty="0">
                <a:solidFill>
                  <a:srgbClr val="EAEAEA"/>
                </a:solidFill>
                <a:latin typeface="Trebuchet MS"/>
                <a:cs typeface="Trebuchet MS"/>
              </a:rPr>
              <a:t>Protocol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F21BEA-255D-403E-8EC7-E49E319C9FC8}"/>
              </a:ext>
            </a:extLst>
          </p:cNvPr>
          <p:cNvSpPr txBox="1"/>
          <p:nvPr/>
        </p:nvSpPr>
        <p:spPr>
          <a:xfrm>
            <a:off x="457200" y="2549382"/>
            <a:ext cx="10668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                        </a:t>
            </a:r>
            <a:r>
              <a:rPr lang="en-IN" sz="3200" b="1" dirty="0"/>
              <a:t>Presented by</a:t>
            </a:r>
            <a:r>
              <a:rPr lang="en-IN" sz="3200" dirty="0"/>
              <a:t>: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AC1F51-1E71-053B-8B49-82D8B98C6575}"/>
              </a:ext>
            </a:extLst>
          </p:cNvPr>
          <p:cNvSpPr txBox="1"/>
          <p:nvPr/>
        </p:nvSpPr>
        <p:spPr>
          <a:xfrm>
            <a:off x="1600200" y="3276600"/>
            <a:ext cx="111252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sz="3200" dirty="0"/>
              <a:t>Shubham Singh | Aditi Nishad | Mukesh Kumar</a:t>
            </a:r>
          </a:p>
          <a:p>
            <a:endParaRPr lang="en-IN" sz="3200" dirty="0"/>
          </a:p>
          <a:p>
            <a:r>
              <a:rPr lang="en-IN" sz="3200" dirty="0"/>
              <a:t>Deepika Dasa | Akhila Sunkireddy | Chanakya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04013"/>
            <a:ext cx="613219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45" dirty="0"/>
              <a:t>Protection</a:t>
            </a:r>
            <a:r>
              <a:rPr sz="3200" spc="30" dirty="0"/>
              <a:t> </a:t>
            </a:r>
            <a:r>
              <a:rPr sz="3200" spc="170" dirty="0"/>
              <a:t>unit</a:t>
            </a:r>
            <a:r>
              <a:rPr sz="3200" spc="40" dirty="0"/>
              <a:t> </a:t>
            </a:r>
            <a:r>
              <a:rPr sz="3200" spc="265" dirty="0"/>
              <a:t>support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725169" y="2743200"/>
            <a:ext cx="8985910" cy="3399649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12700" indent="0">
              <a:spcBef>
                <a:spcPts val="1430"/>
              </a:spcBef>
              <a:buClr>
                <a:srgbClr val="89CFD5"/>
              </a:buClr>
              <a:buNone/>
              <a:tabLst>
                <a:tab pos="469265" algn="l"/>
                <a:tab pos="469900" algn="l"/>
              </a:tabLst>
            </a:pPr>
            <a:r>
              <a:rPr spc="240" dirty="0"/>
              <a:t>Normal</a:t>
            </a:r>
            <a:r>
              <a:rPr spc="75" dirty="0"/>
              <a:t> </a:t>
            </a:r>
            <a:r>
              <a:rPr b="0" spc="95" dirty="0">
                <a:latin typeface="Trebuchet MS"/>
                <a:cs typeface="Trebuchet MS"/>
              </a:rPr>
              <a:t>or</a:t>
            </a:r>
            <a:r>
              <a:rPr b="0" spc="25" dirty="0">
                <a:latin typeface="Trebuchet MS"/>
                <a:cs typeface="Trebuchet MS"/>
              </a:rPr>
              <a:t> </a:t>
            </a:r>
            <a:r>
              <a:rPr spc="175" dirty="0"/>
              <a:t>Privileged</a:t>
            </a:r>
            <a:r>
              <a:rPr b="0" spc="175" dirty="0">
                <a:latin typeface="Trebuchet MS"/>
                <a:cs typeface="Trebuchet MS"/>
              </a:rPr>
              <a:t>,</a:t>
            </a:r>
            <a:r>
              <a:rPr b="0" spc="25" dirty="0">
                <a:latin typeface="Trebuchet MS"/>
                <a:cs typeface="Trebuchet MS"/>
              </a:rPr>
              <a:t> </a:t>
            </a:r>
            <a:r>
              <a:rPr b="0" spc="120" dirty="0">
                <a:latin typeface="Trebuchet MS"/>
                <a:cs typeface="Trebuchet MS"/>
              </a:rPr>
              <a:t>PPROT[0]</a:t>
            </a:r>
            <a:endParaRPr lang="en-US" spc="120" dirty="0">
              <a:latin typeface="Trebuchet MS"/>
              <a:cs typeface="Trebuchet MS"/>
            </a:endParaRPr>
          </a:p>
          <a:p>
            <a:pPr marL="298450" indent="-285750">
              <a:spcBef>
                <a:spcPts val="1430"/>
              </a:spcBef>
              <a:buClr>
                <a:srgbClr val="89CFD5"/>
              </a:buClr>
              <a:buFont typeface="Wingdings" panose="05000000000000000000" pitchFamily="2" charset="2"/>
              <a:buChar char="v"/>
              <a:tabLst>
                <a:tab pos="469265" algn="l"/>
                <a:tab pos="469900" algn="l"/>
              </a:tabLst>
            </a:pPr>
            <a:r>
              <a:rPr lang="en-US" sz="1800" b="0" spc="155" dirty="0">
                <a:latin typeface="Trebuchet MS"/>
                <a:cs typeface="Trebuchet MS"/>
              </a:rPr>
              <a:t>LOW</a:t>
            </a:r>
            <a:r>
              <a:rPr lang="en-US" sz="1800" b="0" spc="35" dirty="0">
                <a:latin typeface="Trebuchet MS"/>
                <a:cs typeface="Trebuchet MS"/>
              </a:rPr>
              <a:t> </a:t>
            </a:r>
            <a:r>
              <a:rPr lang="en-US" sz="1800" b="0" spc="90" dirty="0">
                <a:latin typeface="Trebuchet MS"/>
                <a:cs typeface="Trebuchet MS"/>
              </a:rPr>
              <a:t>indicates</a:t>
            </a:r>
            <a:r>
              <a:rPr lang="en-US" sz="1800" b="0" spc="35" dirty="0">
                <a:latin typeface="Trebuchet MS"/>
                <a:cs typeface="Trebuchet MS"/>
              </a:rPr>
              <a:t> </a:t>
            </a:r>
            <a:r>
              <a:rPr lang="en-US" sz="1800" b="0" spc="155" dirty="0">
                <a:latin typeface="Trebuchet MS"/>
                <a:cs typeface="Trebuchet MS"/>
              </a:rPr>
              <a:t>a</a:t>
            </a:r>
            <a:r>
              <a:rPr lang="en-US" sz="1800" b="0" spc="45" dirty="0">
                <a:latin typeface="Trebuchet MS"/>
                <a:cs typeface="Trebuchet MS"/>
              </a:rPr>
              <a:t> </a:t>
            </a:r>
            <a:r>
              <a:rPr lang="en-US" sz="1800" b="0" spc="110" dirty="0">
                <a:latin typeface="Trebuchet MS"/>
                <a:cs typeface="Trebuchet MS"/>
              </a:rPr>
              <a:t>normal</a:t>
            </a:r>
            <a:r>
              <a:rPr lang="en-US" sz="1800" b="0" spc="40" dirty="0">
                <a:latin typeface="Trebuchet MS"/>
                <a:cs typeface="Trebuchet MS"/>
              </a:rPr>
              <a:t> </a:t>
            </a:r>
            <a:r>
              <a:rPr lang="en-US" sz="1800" b="0" spc="105" dirty="0">
                <a:latin typeface="Trebuchet MS"/>
                <a:cs typeface="Trebuchet MS"/>
              </a:rPr>
              <a:t>access,	</a:t>
            </a:r>
            <a:r>
              <a:rPr lang="en-US" sz="1800" b="0" spc="135" dirty="0">
                <a:latin typeface="Trebuchet MS"/>
                <a:cs typeface="Trebuchet MS"/>
              </a:rPr>
              <a:t>HIGH</a:t>
            </a:r>
            <a:r>
              <a:rPr lang="en-US" sz="1800" b="0" spc="20" dirty="0">
                <a:latin typeface="Trebuchet MS"/>
                <a:cs typeface="Trebuchet MS"/>
              </a:rPr>
              <a:t> </a:t>
            </a:r>
            <a:r>
              <a:rPr lang="en-US" sz="1800" b="0" spc="90" dirty="0">
                <a:latin typeface="Trebuchet MS"/>
                <a:cs typeface="Trebuchet MS"/>
              </a:rPr>
              <a:t>indicates</a:t>
            </a:r>
            <a:r>
              <a:rPr lang="en-US" sz="1800" b="0" spc="20" dirty="0">
                <a:latin typeface="Trebuchet MS"/>
                <a:cs typeface="Trebuchet MS"/>
              </a:rPr>
              <a:t> </a:t>
            </a:r>
            <a:r>
              <a:rPr lang="en-US" sz="1800" b="0" spc="155" dirty="0">
                <a:latin typeface="Trebuchet MS"/>
                <a:cs typeface="Trebuchet MS"/>
              </a:rPr>
              <a:t>a</a:t>
            </a:r>
            <a:r>
              <a:rPr lang="en-US" sz="1800" b="0" spc="20" dirty="0">
                <a:latin typeface="Trebuchet MS"/>
                <a:cs typeface="Trebuchet MS"/>
              </a:rPr>
              <a:t> </a:t>
            </a:r>
            <a:r>
              <a:rPr lang="en-US" sz="1800" b="0" spc="90" dirty="0">
                <a:latin typeface="Trebuchet MS"/>
                <a:cs typeface="Trebuchet MS"/>
              </a:rPr>
              <a:t>privileged</a:t>
            </a:r>
            <a:r>
              <a:rPr lang="en-US" sz="1800" b="0" spc="20" dirty="0">
                <a:latin typeface="Trebuchet MS"/>
                <a:cs typeface="Trebuchet MS"/>
              </a:rPr>
              <a:t> </a:t>
            </a:r>
            <a:r>
              <a:rPr lang="en-US" sz="1800" b="0" spc="105" dirty="0">
                <a:latin typeface="Trebuchet MS"/>
                <a:cs typeface="Trebuchet MS"/>
              </a:rPr>
              <a:t>access.</a:t>
            </a:r>
          </a:p>
          <a:p>
            <a:pPr marL="298450" indent="-285750">
              <a:spcBef>
                <a:spcPts val="1430"/>
              </a:spcBef>
              <a:buClr>
                <a:srgbClr val="89CFD5"/>
              </a:buClr>
              <a:buFont typeface="Wingdings" panose="05000000000000000000" pitchFamily="2" charset="2"/>
              <a:buChar char="v"/>
              <a:tabLst>
                <a:tab pos="469265" algn="l"/>
                <a:tab pos="469900" algn="l"/>
              </a:tabLst>
            </a:pPr>
            <a:endParaRPr lang="en-US" sz="1800" dirty="0">
              <a:latin typeface="Trebuchet MS"/>
              <a:cs typeface="Trebuchet MS"/>
            </a:endParaRPr>
          </a:p>
          <a:p>
            <a:pPr marL="12700" indent="0">
              <a:spcBef>
                <a:spcPts val="1040"/>
              </a:spcBef>
              <a:buClr>
                <a:srgbClr val="89CFD5"/>
              </a:buClr>
              <a:buNone/>
              <a:tabLst>
                <a:tab pos="355600" algn="l"/>
              </a:tabLst>
            </a:pPr>
            <a:r>
              <a:rPr spc="220" dirty="0"/>
              <a:t>Secure</a:t>
            </a:r>
            <a:r>
              <a:rPr spc="35" dirty="0"/>
              <a:t> </a:t>
            </a:r>
            <a:r>
              <a:rPr b="0" spc="95" dirty="0">
                <a:latin typeface="Trebuchet MS"/>
                <a:cs typeface="Trebuchet MS"/>
              </a:rPr>
              <a:t>or</a:t>
            </a:r>
            <a:r>
              <a:rPr b="0" spc="40" dirty="0">
                <a:latin typeface="Trebuchet MS"/>
                <a:cs typeface="Trebuchet MS"/>
              </a:rPr>
              <a:t> </a:t>
            </a:r>
            <a:r>
              <a:rPr spc="195" dirty="0"/>
              <a:t>Non-Secure</a:t>
            </a:r>
            <a:r>
              <a:rPr b="0" spc="195" dirty="0">
                <a:latin typeface="Trebuchet MS"/>
                <a:cs typeface="Trebuchet MS"/>
              </a:rPr>
              <a:t>,</a:t>
            </a:r>
            <a:r>
              <a:rPr b="0" spc="20" dirty="0">
                <a:latin typeface="Trebuchet MS"/>
                <a:cs typeface="Trebuchet MS"/>
              </a:rPr>
              <a:t> </a:t>
            </a:r>
            <a:r>
              <a:rPr b="0" spc="120" dirty="0">
                <a:latin typeface="Trebuchet MS"/>
                <a:cs typeface="Trebuchet MS"/>
              </a:rPr>
              <a:t>PPROT[1]</a:t>
            </a:r>
            <a:endParaRPr lang="en-US" b="0" spc="120" dirty="0">
              <a:latin typeface="Trebuchet MS"/>
              <a:cs typeface="Trebuchet MS"/>
            </a:endParaRPr>
          </a:p>
          <a:p>
            <a:pPr marL="298450" indent="-285750">
              <a:spcBef>
                <a:spcPts val="1040"/>
              </a:spcBef>
              <a:buClr>
                <a:srgbClr val="89CFD5"/>
              </a:buClr>
              <a:buFont typeface="Wingdings" panose="05000000000000000000" pitchFamily="2" charset="2"/>
              <a:buChar char="v"/>
              <a:tabLst>
                <a:tab pos="355600" algn="l"/>
              </a:tabLst>
            </a:pPr>
            <a:r>
              <a:rPr sz="1600" b="0" spc="135" dirty="0">
                <a:latin typeface="Trebuchet MS"/>
                <a:cs typeface="Trebuchet MS"/>
              </a:rPr>
              <a:t>LOW</a:t>
            </a:r>
            <a:r>
              <a:rPr sz="1600" b="0" spc="35" dirty="0">
                <a:latin typeface="Trebuchet MS"/>
                <a:cs typeface="Trebuchet MS"/>
              </a:rPr>
              <a:t> </a:t>
            </a:r>
            <a:r>
              <a:rPr sz="1600" b="0" spc="75" dirty="0">
                <a:latin typeface="Trebuchet MS"/>
                <a:cs typeface="Trebuchet MS"/>
              </a:rPr>
              <a:t>indicates</a:t>
            </a:r>
            <a:r>
              <a:rPr sz="1600" b="0" spc="20" dirty="0">
                <a:latin typeface="Trebuchet MS"/>
                <a:cs typeface="Trebuchet MS"/>
              </a:rPr>
              <a:t> </a:t>
            </a:r>
            <a:r>
              <a:rPr sz="1600" b="0" spc="135" dirty="0">
                <a:latin typeface="Trebuchet MS"/>
                <a:cs typeface="Trebuchet MS"/>
              </a:rPr>
              <a:t>a</a:t>
            </a:r>
            <a:r>
              <a:rPr sz="1600" b="0" spc="40" dirty="0">
                <a:latin typeface="Trebuchet MS"/>
                <a:cs typeface="Trebuchet MS"/>
              </a:rPr>
              <a:t> </a:t>
            </a:r>
            <a:r>
              <a:rPr sz="1600" b="0" spc="100" dirty="0">
                <a:latin typeface="Trebuchet MS"/>
                <a:cs typeface="Trebuchet MS"/>
              </a:rPr>
              <a:t>secure</a:t>
            </a:r>
            <a:r>
              <a:rPr sz="1600" b="0" spc="30" dirty="0">
                <a:latin typeface="Trebuchet MS"/>
                <a:cs typeface="Trebuchet MS"/>
              </a:rPr>
              <a:t> </a:t>
            </a:r>
            <a:r>
              <a:rPr sz="1600" b="0" spc="95" dirty="0">
                <a:latin typeface="Trebuchet MS"/>
                <a:cs typeface="Trebuchet MS"/>
              </a:rPr>
              <a:t>access,	</a:t>
            </a:r>
            <a:r>
              <a:rPr sz="1600" b="0" spc="114" dirty="0">
                <a:latin typeface="Trebuchet MS"/>
                <a:cs typeface="Trebuchet MS"/>
              </a:rPr>
              <a:t>HIGH</a:t>
            </a:r>
            <a:r>
              <a:rPr sz="1600" b="0" spc="10" dirty="0">
                <a:latin typeface="Trebuchet MS"/>
                <a:cs typeface="Trebuchet MS"/>
              </a:rPr>
              <a:t> </a:t>
            </a:r>
            <a:r>
              <a:rPr sz="1600" b="0" spc="75" dirty="0">
                <a:latin typeface="Trebuchet MS"/>
                <a:cs typeface="Trebuchet MS"/>
              </a:rPr>
              <a:t>indicates</a:t>
            </a:r>
            <a:r>
              <a:rPr sz="1600" b="0" spc="10" dirty="0">
                <a:latin typeface="Trebuchet MS"/>
                <a:cs typeface="Trebuchet MS"/>
              </a:rPr>
              <a:t> </a:t>
            </a:r>
            <a:r>
              <a:rPr sz="1600" b="0" spc="135" dirty="0">
                <a:latin typeface="Trebuchet MS"/>
                <a:cs typeface="Trebuchet MS"/>
              </a:rPr>
              <a:t>a</a:t>
            </a:r>
            <a:r>
              <a:rPr sz="1600" b="0" spc="15" dirty="0">
                <a:latin typeface="Trebuchet MS"/>
                <a:cs typeface="Trebuchet MS"/>
              </a:rPr>
              <a:t> </a:t>
            </a:r>
            <a:r>
              <a:rPr sz="1600" b="0" spc="95" dirty="0">
                <a:latin typeface="Trebuchet MS"/>
                <a:cs typeface="Trebuchet MS"/>
              </a:rPr>
              <a:t>non-secure</a:t>
            </a:r>
            <a:r>
              <a:rPr sz="1600" b="0" spc="20" dirty="0">
                <a:latin typeface="Trebuchet MS"/>
                <a:cs typeface="Trebuchet MS"/>
              </a:rPr>
              <a:t> </a:t>
            </a:r>
            <a:r>
              <a:rPr sz="1600" b="0" spc="125" dirty="0">
                <a:latin typeface="Trebuchet MS"/>
                <a:cs typeface="Trebuchet MS"/>
              </a:rPr>
              <a:t>access</a:t>
            </a:r>
            <a:endParaRPr lang="en-US" sz="1600" b="0" spc="125" dirty="0">
              <a:latin typeface="Trebuchet MS"/>
              <a:cs typeface="Trebuchet MS"/>
            </a:endParaRPr>
          </a:p>
          <a:p>
            <a:pPr marL="298450" indent="-285750">
              <a:spcBef>
                <a:spcPts val="1040"/>
              </a:spcBef>
              <a:buClr>
                <a:srgbClr val="89CFD5"/>
              </a:buClr>
              <a:buFont typeface="Wingdings" panose="05000000000000000000" pitchFamily="2" charset="2"/>
              <a:buChar char="v"/>
              <a:tabLst>
                <a:tab pos="355600" algn="l"/>
              </a:tabLst>
            </a:pPr>
            <a:endParaRPr sz="1600" dirty="0">
              <a:latin typeface="Trebuchet MS"/>
              <a:cs typeface="Trebuchet MS"/>
            </a:endParaRPr>
          </a:p>
          <a:p>
            <a:pPr marL="12700" indent="0">
              <a:buNone/>
              <a:tabLst>
                <a:tab pos="269240" algn="l"/>
              </a:tabLst>
            </a:pPr>
            <a:r>
              <a:rPr spc="275" dirty="0"/>
              <a:t>Data</a:t>
            </a:r>
            <a:r>
              <a:rPr spc="35" dirty="0"/>
              <a:t> </a:t>
            </a:r>
            <a:r>
              <a:rPr b="0" spc="95" dirty="0">
                <a:latin typeface="Trebuchet MS"/>
                <a:cs typeface="Trebuchet MS"/>
              </a:rPr>
              <a:t>or</a:t>
            </a:r>
            <a:r>
              <a:rPr b="0" spc="40" dirty="0">
                <a:latin typeface="Trebuchet MS"/>
                <a:cs typeface="Trebuchet MS"/>
              </a:rPr>
              <a:t> </a:t>
            </a:r>
            <a:r>
              <a:rPr spc="170" dirty="0"/>
              <a:t>Instruction</a:t>
            </a:r>
            <a:r>
              <a:rPr b="0" spc="170" dirty="0">
                <a:latin typeface="Trebuchet MS"/>
                <a:cs typeface="Trebuchet MS"/>
              </a:rPr>
              <a:t>,</a:t>
            </a:r>
            <a:r>
              <a:rPr b="0" spc="35" dirty="0">
                <a:latin typeface="Trebuchet MS"/>
                <a:cs typeface="Trebuchet MS"/>
              </a:rPr>
              <a:t> </a:t>
            </a:r>
            <a:r>
              <a:rPr b="0" spc="120" dirty="0">
                <a:latin typeface="Trebuchet MS"/>
                <a:cs typeface="Trebuchet MS"/>
              </a:rPr>
              <a:t>PPROT[2]</a:t>
            </a:r>
            <a:endParaRPr lang="en-US" b="0" spc="120" dirty="0">
              <a:latin typeface="Trebuchet MS"/>
              <a:cs typeface="Trebuchet MS"/>
            </a:endParaRPr>
          </a:p>
          <a:p>
            <a:pPr marL="298450" indent="-285750">
              <a:buFont typeface="Wingdings" panose="05000000000000000000" pitchFamily="2" charset="2"/>
              <a:buChar char="v"/>
              <a:tabLst>
                <a:tab pos="269240" algn="l"/>
              </a:tabLst>
            </a:pPr>
            <a:r>
              <a:rPr sz="1600" b="0" spc="135" dirty="0">
                <a:latin typeface="Trebuchet MS"/>
                <a:cs typeface="Trebuchet MS"/>
              </a:rPr>
              <a:t>LOW</a:t>
            </a:r>
            <a:r>
              <a:rPr sz="1600" b="0" spc="30" dirty="0">
                <a:latin typeface="Trebuchet MS"/>
                <a:cs typeface="Trebuchet MS"/>
              </a:rPr>
              <a:t> </a:t>
            </a:r>
            <a:r>
              <a:rPr sz="1600" b="0" spc="75" dirty="0">
                <a:latin typeface="Trebuchet MS"/>
                <a:cs typeface="Trebuchet MS"/>
              </a:rPr>
              <a:t>indicates</a:t>
            </a:r>
            <a:r>
              <a:rPr sz="1600" b="0" spc="15" dirty="0">
                <a:latin typeface="Trebuchet MS"/>
                <a:cs typeface="Trebuchet MS"/>
              </a:rPr>
              <a:t> </a:t>
            </a:r>
            <a:r>
              <a:rPr sz="1600" b="0" spc="135" dirty="0">
                <a:latin typeface="Trebuchet MS"/>
                <a:cs typeface="Trebuchet MS"/>
              </a:rPr>
              <a:t>a</a:t>
            </a:r>
            <a:r>
              <a:rPr sz="1600" b="0" spc="30" dirty="0">
                <a:latin typeface="Trebuchet MS"/>
                <a:cs typeface="Trebuchet MS"/>
              </a:rPr>
              <a:t> </a:t>
            </a:r>
            <a:r>
              <a:rPr sz="1600" b="0" spc="95" dirty="0">
                <a:latin typeface="Trebuchet MS"/>
                <a:cs typeface="Trebuchet MS"/>
              </a:rPr>
              <a:t>data</a:t>
            </a:r>
            <a:r>
              <a:rPr sz="1600" b="0" spc="30" dirty="0">
                <a:latin typeface="Trebuchet MS"/>
                <a:cs typeface="Trebuchet MS"/>
              </a:rPr>
              <a:t> </a:t>
            </a:r>
            <a:r>
              <a:rPr sz="1600" b="0" spc="95" dirty="0">
                <a:latin typeface="Trebuchet MS"/>
                <a:cs typeface="Trebuchet MS"/>
              </a:rPr>
              <a:t>access,</a:t>
            </a:r>
            <a:r>
              <a:rPr sz="1600" b="0" spc="525" dirty="0">
                <a:latin typeface="Trebuchet MS"/>
                <a:cs typeface="Trebuchet MS"/>
              </a:rPr>
              <a:t> </a:t>
            </a:r>
            <a:r>
              <a:rPr sz="1600" b="0" spc="120" dirty="0">
                <a:latin typeface="Trebuchet MS"/>
                <a:cs typeface="Trebuchet MS"/>
              </a:rPr>
              <a:t>HIGH</a:t>
            </a:r>
            <a:r>
              <a:rPr sz="1600" b="0" spc="15" dirty="0">
                <a:latin typeface="Trebuchet MS"/>
                <a:cs typeface="Trebuchet MS"/>
              </a:rPr>
              <a:t> </a:t>
            </a:r>
            <a:r>
              <a:rPr sz="1600" b="0" spc="75" dirty="0">
                <a:latin typeface="Trebuchet MS"/>
                <a:cs typeface="Trebuchet MS"/>
              </a:rPr>
              <a:t>indicates</a:t>
            </a:r>
            <a:r>
              <a:rPr sz="1600" b="0" spc="15" dirty="0">
                <a:latin typeface="Trebuchet MS"/>
                <a:cs typeface="Trebuchet MS"/>
              </a:rPr>
              <a:t> </a:t>
            </a:r>
            <a:r>
              <a:rPr sz="1600" b="0" spc="140" dirty="0">
                <a:latin typeface="Trebuchet MS"/>
                <a:cs typeface="Trebuchet MS"/>
              </a:rPr>
              <a:t>an</a:t>
            </a:r>
            <a:r>
              <a:rPr sz="1600" b="0" spc="20" dirty="0">
                <a:latin typeface="Trebuchet MS"/>
                <a:cs typeface="Trebuchet MS"/>
              </a:rPr>
              <a:t> </a:t>
            </a:r>
            <a:r>
              <a:rPr sz="1600" b="0" spc="65" dirty="0">
                <a:latin typeface="Trebuchet MS"/>
                <a:cs typeface="Trebuchet MS"/>
              </a:rPr>
              <a:t>instruction</a:t>
            </a:r>
            <a:r>
              <a:rPr sz="1600" b="0" spc="15" dirty="0">
                <a:latin typeface="Trebuchet MS"/>
                <a:cs typeface="Trebuchet MS"/>
              </a:rPr>
              <a:t> </a:t>
            </a:r>
            <a:r>
              <a:rPr sz="1600" b="0" spc="95" dirty="0">
                <a:latin typeface="Trebuchet MS"/>
                <a:cs typeface="Trebuchet MS"/>
              </a:rPr>
              <a:t>access.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5169" y="1297024"/>
            <a:ext cx="7275830" cy="8365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0010">
              <a:lnSpc>
                <a:spcPct val="141700"/>
              </a:lnSpc>
              <a:spcBef>
                <a:spcPts val="100"/>
              </a:spcBef>
            </a:pPr>
            <a:r>
              <a:rPr lang="en-US" sz="2000" spc="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65" dirty="0">
                <a:solidFill>
                  <a:srgbClr val="FFFFFF"/>
                </a:solidFill>
                <a:latin typeface="Trebuchet MS"/>
                <a:cs typeface="Trebuchet MS"/>
              </a:rPr>
              <a:t>o </a:t>
            </a:r>
            <a:r>
              <a:rPr sz="2000" spc="110" dirty="0">
                <a:solidFill>
                  <a:srgbClr val="FFFFFF"/>
                </a:solidFill>
                <a:latin typeface="Trebuchet MS"/>
                <a:cs typeface="Trebuchet MS"/>
              </a:rPr>
              <a:t>provide </a:t>
            </a:r>
            <a:r>
              <a:rPr sz="2000" spc="80" dirty="0">
                <a:solidFill>
                  <a:srgbClr val="FFFFFF"/>
                </a:solidFill>
                <a:latin typeface="Trebuchet MS"/>
                <a:cs typeface="Trebuchet MS"/>
              </a:rPr>
              <a:t>protection </a:t>
            </a:r>
            <a:r>
              <a:rPr sz="2000" spc="135" dirty="0">
                <a:solidFill>
                  <a:srgbClr val="FFFFFF"/>
                </a:solidFill>
                <a:latin typeface="Trebuchet MS"/>
                <a:cs typeface="Trebuchet MS"/>
              </a:rPr>
              <a:t>against </a:t>
            </a:r>
            <a:r>
              <a:rPr sz="2000" spc="60" dirty="0">
                <a:solidFill>
                  <a:srgbClr val="FFFFFF"/>
                </a:solidFill>
                <a:latin typeface="Trebuchet MS"/>
                <a:cs typeface="Trebuchet MS"/>
              </a:rPr>
              <a:t>illegal </a:t>
            </a:r>
            <a:r>
              <a:rPr sz="2000" spc="95" dirty="0">
                <a:solidFill>
                  <a:srgbClr val="FFFFFF"/>
                </a:solidFill>
                <a:latin typeface="Trebuchet MS"/>
                <a:cs typeface="Trebuchet MS"/>
              </a:rPr>
              <a:t>transactions. </a:t>
            </a:r>
            <a:r>
              <a:rPr sz="2000" spc="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000" spc="100" dirty="0">
                <a:solidFill>
                  <a:srgbClr val="FFFFFF"/>
                </a:solidFill>
                <a:latin typeface="Trebuchet MS"/>
                <a:cs typeface="Trebuchet MS"/>
              </a:rPr>
              <a:t>       </a:t>
            </a:r>
            <a:r>
              <a:rPr sz="2000" spc="80" dirty="0">
                <a:solidFill>
                  <a:srgbClr val="FFFFFF"/>
                </a:solidFill>
                <a:latin typeface="Trebuchet MS"/>
                <a:cs typeface="Trebuchet MS"/>
              </a:rPr>
              <a:t>protection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Trebuchet MS"/>
                <a:cs typeface="Trebuchet MS"/>
              </a:rPr>
              <a:t>provided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200" dirty="0">
                <a:solidFill>
                  <a:srgbClr val="FFFFFF"/>
                </a:solidFill>
                <a:latin typeface="Trebuchet MS"/>
                <a:cs typeface="Trebuchet MS"/>
              </a:rPr>
              <a:t>PPROT[2:0]</a:t>
            </a:r>
            <a:r>
              <a:rPr sz="2000" b="1" spc="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Trebuchet MS"/>
                <a:cs typeface="Trebuchet MS"/>
              </a:rPr>
              <a:t>signals.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33380" y="577850"/>
            <a:ext cx="4781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05" dirty="0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E7F93-29C7-5DB3-33F2-D15FC5D57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0" dirty="0"/>
              <a:t>     Thank you                   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1294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78459"/>
            <a:ext cx="10591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480" dirty="0"/>
              <a:t>AMBA</a:t>
            </a:r>
            <a:r>
              <a:rPr lang="en-US" sz="3600" b="1" spc="25" dirty="0"/>
              <a:t> </a:t>
            </a:r>
            <a:r>
              <a:rPr sz="3600" b="1" spc="280" dirty="0"/>
              <a:t>System-Level </a:t>
            </a:r>
            <a:r>
              <a:rPr sz="3600" b="1" spc="-1250" dirty="0"/>
              <a:t> </a:t>
            </a:r>
            <a:r>
              <a:rPr sz="3600" b="1" spc="210" dirty="0"/>
              <a:t>View</a:t>
            </a: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9B741372-804A-4BB6-B788-7F5E5129794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800" y="2362200"/>
            <a:ext cx="4800600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B67456-B29F-1A9B-ADD1-07C4E55366BD}"/>
              </a:ext>
            </a:extLst>
          </p:cNvPr>
          <p:cNvSpPr txBox="1"/>
          <p:nvPr/>
        </p:nvSpPr>
        <p:spPr>
          <a:xfrm>
            <a:off x="203200" y="883726"/>
            <a:ext cx="76454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AMBA 5.0 protocol defines six buses/interfaces as follows:</a:t>
            </a:r>
          </a:p>
          <a:p>
            <a:endParaRPr lang="en-US" b="1" dirty="0"/>
          </a:p>
          <a:p>
            <a:r>
              <a:rPr lang="en-US" b="1" dirty="0"/>
              <a:t>1. CHI (Coherent Hub Interface) </a:t>
            </a:r>
          </a:p>
          <a:p>
            <a:r>
              <a:rPr lang="en-US" dirty="0"/>
              <a:t>Targeted at the interface to the coherent hub found in many of today's SoCs (System on Chips).</a:t>
            </a:r>
          </a:p>
          <a:p>
            <a:endParaRPr lang="en-US" dirty="0"/>
          </a:p>
          <a:p>
            <a:r>
              <a:rPr lang="en-US" b="1" dirty="0"/>
              <a:t>2. ACE (AXI Coherency Extensions)</a:t>
            </a:r>
          </a:p>
          <a:p>
            <a:r>
              <a:rPr lang="en-US" dirty="0"/>
              <a:t>   Targeted at high bandwidth, high clock frequency system designs.</a:t>
            </a:r>
          </a:p>
          <a:p>
            <a:endParaRPr lang="en-US" dirty="0"/>
          </a:p>
          <a:p>
            <a:r>
              <a:rPr lang="en-US" b="1" dirty="0"/>
              <a:t>3. AXI (Advanced Extensible Interface)</a:t>
            </a:r>
          </a:p>
          <a:p>
            <a:r>
              <a:rPr lang="en-US" dirty="0"/>
              <a:t>   A high performance, flexible protocol.</a:t>
            </a:r>
          </a:p>
          <a:p>
            <a:endParaRPr lang="en-US" b="1" dirty="0"/>
          </a:p>
          <a:p>
            <a:r>
              <a:rPr lang="en-US" b="1" dirty="0"/>
              <a:t>4. AHB (Advanced High-performance Bus)</a:t>
            </a:r>
          </a:p>
          <a:p>
            <a:r>
              <a:rPr lang="en-US" dirty="0"/>
              <a:t>    Retained for compatibility and to ease the transition.</a:t>
            </a:r>
          </a:p>
          <a:p>
            <a:endParaRPr lang="en-US" dirty="0"/>
          </a:p>
          <a:p>
            <a:r>
              <a:rPr lang="en-US" b="1" dirty="0"/>
              <a:t>5. ASB (Advanced System Bus)</a:t>
            </a:r>
          </a:p>
          <a:p>
            <a:r>
              <a:rPr lang="en-US" dirty="0"/>
              <a:t>    No longer actively supported.</a:t>
            </a:r>
          </a:p>
          <a:p>
            <a:endParaRPr lang="en-US" dirty="0"/>
          </a:p>
          <a:p>
            <a:r>
              <a:rPr lang="en-US" b="1" dirty="0"/>
              <a:t>6. APB (Advanced Peripheral Bus)</a:t>
            </a:r>
          </a:p>
          <a:p>
            <a:r>
              <a:rPr lang="en-US" dirty="0"/>
              <a:t>    Retained for support of simple, low bandwidth peripherals.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58190" y="1659751"/>
            <a:ext cx="8157210" cy="4485780"/>
          </a:xfrm>
          <a:prstGeom prst="rect">
            <a:avLst/>
          </a:prstGeom>
        </p:spPr>
        <p:txBody>
          <a:bodyPr vert="horz" wrap="square" lIns="0" tIns="142240" rIns="0" bIns="0" rtlCol="0" anchor="ctr">
            <a:spAutoFit/>
          </a:bodyPr>
          <a:lstStyle/>
          <a:p>
            <a:pPr marL="355600" indent="-342900" algn="just">
              <a:lnSpc>
                <a:spcPct val="200000"/>
              </a:lnSpc>
              <a:spcBef>
                <a:spcPts val="1120"/>
              </a:spcBef>
              <a:buFont typeface="Wingdings" panose="05000000000000000000" pitchFamily="2" charset="2"/>
              <a:buChar char="Ø"/>
            </a:pPr>
            <a:r>
              <a:rPr sz="2000" spc="114" dirty="0">
                <a:solidFill>
                  <a:srgbClr val="FFFFFF"/>
                </a:solidFill>
                <a:latin typeface="Trebuchet MS"/>
                <a:cs typeface="Trebuchet MS"/>
              </a:rPr>
              <a:t>Low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Trebuchet MS"/>
                <a:cs typeface="Trebuchet MS"/>
              </a:rPr>
              <a:t>cost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Trebuchet MS"/>
                <a:cs typeface="Trebuchet MS"/>
              </a:rPr>
              <a:t>interface</a:t>
            </a:r>
            <a:endParaRPr sz="2000" dirty="0">
              <a:latin typeface="Trebuchet MS"/>
              <a:cs typeface="Trebuchet MS"/>
            </a:endParaRPr>
          </a:p>
          <a:p>
            <a:pPr marL="355600" marR="2136775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sz="2000" spc="120" dirty="0">
                <a:solidFill>
                  <a:srgbClr val="FFFFFF"/>
                </a:solidFill>
                <a:latin typeface="Trebuchet MS"/>
                <a:cs typeface="Trebuchet MS"/>
              </a:rPr>
              <a:t>Minimal</a:t>
            </a:r>
            <a:r>
              <a:rPr lang="en-IN" sz="2000" spc="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Trebuchet MS"/>
                <a:cs typeface="Trebuchet MS"/>
              </a:rPr>
              <a:t>power </a:t>
            </a:r>
            <a:r>
              <a:rPr sz="2000" spc="140" dirty="0">
                <a:solidFill>
                  <a:srgbClr val="FFFFFF"/>
                </a:solidFill>
                <a:latin typeface="Trebuchet MS"/>
                <a:cs typeface="Trebuchet MS"/>
              </a:rPr>
              <a:t>consumption</a:t>
            </a:r>
            <a:r>
              <a:rPr lang="en-IN" sz="2000" spc="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2000" spc="-5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</a:p>
          <a:p>
            <a:pPr marL="355600" marR="2136775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sz="2000" spc="140" dirty="0">
                <a:solidFill>
                  <a:srgbClr val="FFFFFF"/>
                </a:solidFill>
                <a:latin typeface="Trebuchet MS"/>
                <a:cs typeface="Trebuchet MS"/>
              </a:rPr>
              <a:t>Reduce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Trebuchet MS"/>
                <a:cs typeface="Trebuchet MS"/>
              </a:rPr>
              <a:t>interface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Trebuchet MS"/>
                <a:cs typeface="Trebuchet MS"/>
              </a:rPr>
              <a:t>complexity </a:t>
            </a:r>
            <a:r>
              <a:rPr sz="2000" spc="-5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endParaRPr lang="en-US" sz="2000" spc="-59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355600" marR="2136775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sz="2000" spc="180" dirty="0">
                <a:solidFill>
                  <a:srgbClr val="FFFFFF"/>
                </a:solidFill>
                <a:latin typeface="Trebuchet MS"/>
                <a:cs typeface="Trebuchet MS"/>
              </a:rPr>
              <a:t>Non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Trebuchet MS"/>
                <a:cs typeface="Trebuchet MS"/>
              </a:rPr>
              <a:t>pipelined</a:t>
            </a:r>
            <a:endParaRPr sz="2000" dirty="0">
              <a:latin typeface="Trebuchet MS"/>
              <a:cs typeface="Trebuchet MS"/>
            </a:endParaRPr>
          </a:p>
          <a:p>
            <a:pPr marL="355600" indent="-342900" algn="just">
              <a:lnSpc>
                <a:spcPct val="200000"/>
              </a:lnSpc>
              <a:spcBef>
                <a:spcPts val="1019"/>
              </a:spcBef>
              <a:buFont typeface="Wingdings" panose="05000000000000000000" pitchFamily="2" charset="2"/>
              <a:buChar char="Ø"/>
            </a:pPr>
            <a:r>
              <a:rPr sz="2000" spc="90" dirty="0">
                <a:solidFill>
                  <a:srgbClr val="FFFFFF"/>
                </a:solidFill>
                <a:latin typeface="Trebuchet MS"/>
                <a:cs typeface="Trebuchet MS"/>
              </a:rPr>
              <a:t>Ideal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Trebuchet MS"/>
                <a:cs typeface="Trebuchet MS"/>
              </a:rPr>
              <a:t>Low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30" dirty="0">
                <a:solidFill>
                  <a:srgbClr val="FFFFFF"/>
                </a:solidFill>
                <a:latin typeface="Trebuchet MS"/>
                <a:cs typeface="Trebuchet MS"/>
              </a:rPr>
              <a:t>Bandwidth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Trebuchet MS"/>
                <a:cs typeface="Trebuchet MS"/>
              </a:rPr>
              <a:t>peripherals</a:t>
            </a:r>
            <a:endParaRPr sz="2000" dirty="0">
              <a:latin typeface="Trebuchet MS"/>
              <a:cs typeface="Trebuchet MS"/>
            </a:endParaRPr>
          </a:p>
          <a:p>
            <a:pPr marL="355600" marR="5080" indent="-342900" algn="just">
              <a:lnSpc>
                <a:spcPct val="200000"/>
              </a:lnSpc>
              <a:spcBef>
                <a:spcPts val="10"/>
              </a:spcBef>
              <a:buFont typeface="Wingdings" panose="05000000000000000000" pitchFamily="2" charset="2"/>
              <a:buChar char="Ø"/>
            </a:pPr>
            <a:r>
              <a:rPr sz="2000" spc="155" dirty="0">
                <a:solidFill>
                  <a:srgbClr val="FFFFFF"/>
                </a:solidFill>
                <a:latin typeface="Trebuchet MS"/>
                <a:cs typeface="Trebuchet MS"/>
              </a:rPr>
              <a:t>Every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rebuchet MS"/>
                <a:cs typeface="Trebuchet MS"/>
              </a:rPr>
              <a:t>Transfer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Trebuchet MS"/>
                <a:cs typeface="Trebuchet MS"/>
              </a:rPr>
              <a:t>takes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Trebuchet MS"/>
                <a:cs typeface="Trebuchet MS"/>
              </a:rPr>
              <a:t>least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Trebuchet MS"/>
                <a:cs typeface="Trebuchet MS"/>
              </a:rPr>
              <a:t>two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Trebuchet MS"/>
                <a:cs typeface="Trebuchet MS"/>
              </a:rPr>
              <a:t>clock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Trebuchet MS"/>
                <a:cs typeface="Trebuchet MS"/>
              </a:rPr>
              <a:t>cycles </a:t>
            </a:r>
            <a:r>
              <a:rPr sz="2000" spc="-5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endParaRPr lang="en-US" sz="2000" spc="-59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355600" marR="5080" indent="-342900" algn="just">
              <a:lnSpc>
                <a:spcPct val="200000"/>
              </a:lnSpc>
              <a:spcBef>
                <a:spcPts val="10"/>
              </a:spcBef>
              <a:buFont typeface="Wingdings" panose="05000000000000000000" pitchFamily="2" charset="2"/>
              <a:buChar char="Ø"/>
            </a:pPr>
            <a:r>
              <a:rPr sz="2000" spc="135" dirty="0">
                <a:solidFill>
                  <a:srgbClr val="FFFFFF"/>
                </a:solidFill>
                <a:latin typeface="Trebuchet MS"/>
                <a:cs typeface="Trebuchet MS"/>
              </a:rPr>
              <a:t>Only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55" dirty="0">
                <a:solidFill>
                  <a:srgbClr val="FFFFFF"/>
                </a:solidFill>
                <a:latin typeface="Trebuchet MS"/>
                <a:cs typeface="Trebuchet MS"/>
              </a:rPr>
              <a:t>one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40" dirty="0">
                <a:solidFill>
                  <a:srgbClr val="FFFFFF"/>
                </a:solidFill>
                <a:latin typeface="Trebuchet MS"/>
                <a:cs typeface="Trebuchet MS"/>
              </a:rPr>
              <a:t>master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Trebuchet MS"/>
                <a:cs typeface="Trebuchet MS"/>
              </a:rPr>
              <a:t>allowed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31780" y="760729"/>
            <a:ext cx="1320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9CFFCA"/>
                </a:solidFill>
                <a:latin typeface="Trebuchet MS"/>
                <a:cs typeface="Trebuchet MS"/>
              </a:rPr>
              <a:t>3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8190" y="712470"/>
            <a:ext cx="77000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60" dirty="0"/>
              <a:t>APB</a:t>
            </a:r>
            <a:r>
              <a:rPr spc="5" dirty="0"/>
              <a:t> </a:t>
            </a:r>
            <a:r>
              <a:rPr spc="210" dirty="0"/>
              <a:t>Features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6409"/>
            <a:ext cx="59093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60" dirty="0"/>
              <a:t>APB</a:t>
            </a:r>
            <a:r>
              <a:rPr sz="3200" spc="20" dirty="0"/>
              <a:t> </a:t>
            </a:r>
            <a:r>
              <a:rPr sz="3200" spc="300" dirty="0"/>
              <a:t>Signal</a:t>
            </a:r>
            <a:r>
              <a:rPr sz="3200" spc="25" dirty="0"/>
              <a:t> </a:t>
            </a:r>
            <a:r>
              <a:rPr sz="3200" spc="204" dirty="0"/>
              <a:t>Definitions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0179" y="1398270"/>
            <a:ext cx="186055" cy="601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-50" dirty="0">
                <a:solidFill>
                  <a:srgbClr val="89CFD5"/>
                </a:solidFill>
                <a:latin typeface="Symbol"/>
                <a:cs typeface="Symbol"/>
              </a:rPr>
              <a:t></a:t>
            </a:r>
            <a:endParaRPr sz="13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350" spc="-50" dirty="0">
                <a:solidFill>
                  <a:srgbClr val="89CFD5"/>
                </a:solidFill>
                <a:latin typeface="Symbol"/>
                <a:cs typeface="Symbol"/>
              </a:rPr>
              <a:t>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0608" y="1278889"/>
            <a:ext cx="5729605" cy="76454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700" b="1" spc="5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7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7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60" dirty="0">
                <a:solidFill>
                  <a:srgbClr val="FFFFFF"/>
                </a:solidFill>
                <a:latin typeface="Trebuchet MS"/>
                <a:cs typeface="Trebuchet MS"/>
              </a:rPr>
              <a:t>bus</a:t>
            </a:r>
            <a:r>
              <a:rPr sz="17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Trebuchet MS"/>
                <a:cs typeface="Trebuchet MS"/>
              </a:rPr>
              <a:t>clock</a:t>
            </a:r>
            <a:r>
              <a:rPr sz="17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14" dirty="0">
                <a:solidFill>
                  <a:srgbClr val="FFFFFF"/>
                </a:solidFill>
                <a:latin typeface="Trebuchet MS"/>
                <a:cs typeface="Trebuchet MS"/>
              </a:rPr>
              <a:t>source</a:t>
            </a:r>
            <a:r>
              <a:rPr sz="17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05" dirty="0">
                <a:solidFill>
                  <a:srgbClr val="FFFFFF"/>
                </a:solidFill>
                <a:latin typeface="Trebuchet MS"/>
                <a:cs typeface="Trebuchet MS"/>
              </a:rPr>
              <a:t>(rising-edge</a:t>
            </a:r>
            <a:r>
              <a:rPr sz="17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Trebuchet MS"/>
                <a:cs typeface="Trebuchet MS"/>
              </a:rPr>
              <a:t>triggered)</a:t>
            </a:r>
            <a:endParaRPr sz="1700" dirty="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spcBef>
                <a:spcPts val="869"/>
              </a:spcBef>
            </a:pPr>
            <a:r>
              <a:rPr sz="1700" b="1" spc="5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700" b="1" spc="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7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65" dirty="0">
                <a:solidFill>
                  <a:srgbClr val="FFFFFF"/>
                </a:solidFill>
                <a:latin typeface="Trebuchet MS"/>
                <a:cs typeface="Trebuchet MS"/>
              </a:rPr>
              <a:t>bus</a:t>
            </a:r>
            <a:r>
              <a:rPr sz="17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20" dirty="0">
                <a:solidFill>
                  <a:srgbClr val="FFFFFF"/>
                </a:solidFill>
                <a:latin typeface="Trebuchet MS"/>
                <a:cs typeface="Trebuchet MS"/>
              </a:rPr>
              <a:t>(and</a:t>
            </a:r>
            <a:r>
              <a:rPr sz="17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Trebuchet MS"/>
                <a:cs typeface="Trebuchet MS"/>
              </a:rPr>
              <a:t>typically</a:t>
            </a:r>
            <a:r>
              <a:rPr sz="17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40" dirty="0">
                <a:solidFill>
                  <a:srgbClr val="FFFFFF"/>
                </a:solidFill>
                <a:latin typeface="Trebuchet MS"/>
                <a:cs typeface="Trebuchet MS"/>
              </a:rPr>
              <a:t>system)</a:t>
            </a:r>
            <a:r>
              <a:rPr sz="17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Trebuchet MS"/>
                <a:cs typeface="Trebuchet MS"/>
              </a:rPr>
              <a:t>reset</a:t>
            </a:r>
            <a:r>
              <a:rPr sz="17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20" dirty="0">
                <a:solidFill>
                  <a:srgbClr val="FFFFFF"/>
                </a:solidFill>
                <a:latin typeface="Trebuchet MS"/>
                <a:cs typeface="Trebuchet MS"/>
              </a:rPr>
              <a:t>signal</a:t>
            </a:r>
            <a:r>
              <a:rPr sz="17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Trebuchet MS"/>
                <a:cs typeface="Trebuchet MS"/>
              </a:rPr>
              <a:t>(active</a:t>
            </a:r>
            <a:endParaRPr sz="17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009" y="1278889"/>
            <a:ext cx="1111250" cy="1761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600"/>
              </a:lnSpc>
              <a:spcBef>
                <a:spcPts val="100"/>
              </a:spcBef>
            </a:pPr>
            <a:r>
              <a:rPr sz="1700" b="1" spc="220" dirty="0">
                <a:solidFill>
                  <a:srgbClr val="FFFFFF"/>
                </a:solidFill>
                <a:latin typeface="Trebuchet MS"/>
                <a:cs typeface="Trebuchet MS"/>
              </a:rPr>
              <a:t>PCLK </a:t>
            </a:r>
            <a:r>
              <a:rPr sz="1700" b="1" spc="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254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700" b="1" spc="2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00" b="1" spc="20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b="1" spc="36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700" b="1" spc="1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b="1" spc="1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700" b="1" spc="20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7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700" spc="65" dirty="0">
                <a:solidFill>
                  <a:srgbClr val="FFFFFF"/>
                </a:solidFill>
                <a:latin typeface="Trebuchet MS"/>
                <a:cs typeface="Trebuchet MS"/>
              </a:rPr>
              <a:t>low)</a:t>
            </a:r>
            <a:endParaRPr sz="1700" dirty="0">
              <a:latin typeface="Trebuchet MS"/>
              <a:cs typeface="Trebuchet MS"/>
            </a:endParaRPr>
          </a:p>
          <a:p>
            <a:pPr marL="12700" marR="254635">
              <a:lnSpc>
                <a:spcPct val="142200"/>
              </a:lnSpc>
            </a:pPr>
            <a:r>
              <a:rPr sz="1700" b="1" spc="8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700" b="1" spc="25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b="1" spc="33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700" b="1" spc="32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700" b="1" spc="175" dirty="0">
                <a:solidFill>
                  <a:srgbClr val="FFFFFF"/>
                </a:solidFill>
                <a:latin typeface="Trebuchet MS"/>
                <a:cs typeface="Trebuchet MS"/>
              </a:rPr>
              <a:t>R  </a:t>
            </a:r>
            <a:r>
              <a:rPr sz="1700" b="1" spc="225" dirty="0">
                <a:solidFill>
                  <a:srgbClr val="FFFFFF"/>
                </a:solidFill>
                <a:latin typeface="Trebuchet MS"/>
                <a:cs typeface="Trebuchet MS"/>
              </a:rPr>
              <a:t>PSELx</a:t>
            </a:r>
            <a:endParaRPr sz="17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2041" y="2278379"/>
            <a:ext cx="5427345" cy="76200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700" b="1" spc="5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7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7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50" dirty="0">
                <a:solidFill>
                  <a:srgbClr val="FFFFFF"/>
                </a:solidFill>
                <a:latin typeface="Trebuchet MS"/>
                <a:cs typeface="Trebuchet MS"/>
              </a:rPr>
              <a:t>APB</a:t>
            </a:r>
            <a:r>
              <a:rPr sz="17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35" dirty="0">
                <a:solidFill>
                  <a:srgbClr val="FFFFFF"/>
                </a:solidFill>
                <a:latin typeface="Trebuchet MS"/>
                <a:cs typeface="Trebuchet MS"/>
              </a:rPr>
              <a:t>address</a:t>
            </a:r>
            <a:r>
              <a:rPr sz="17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60" dirty="0">
                <a:solidFill>
                  <a:srgbClr val="FFFFFF"/>
                </a:solidFill>
                <a:latin typeface="Trebuchet MS"/>
                <a:cs typeface="Trebuchet MS"/>
              </a:rPr>
              <a:t>bus</a:t>
            </a:r>
            <a:r>
              <a:rPr sz="17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10" dirty="0">
                <a:solidFill>
                  <a:srgbClr val="FFFFFF"/>
                </a:solidFill>
                <a:latin typeface="Trebuchet MS"/>
                <a:cs typeface="Trebuchet MS"/>
              </a:rPr>
              <a:t>(can</a:t>
            </a:r>
            <a:r>
              <a:rPr sz="17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2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17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45" dirty="0">
                <a:solidFill>
                  <a:srgbClr val="FFFFFF"/>
                </a:solidFill>
                <a:latin typeface="Trebuchet MS"/>
                <a:cs typeface="Trebuchet MS"/>
              </a:rPr>
              <a:t>up</a:t>
            </a:r>
            <a:r>
              <a:rPr sz="17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6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7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00" dirty="0">
                <a:solidFill>
                  <a:srgbClr val="FFFFFF"/>
                </a:solidFill>
                <a:latin typeface="Trebuchet MS"/>
                <a:cs typeface="Trebuchet MS"/>
              </a:rPr>
              <a:t>32-bits</a:t>
            </a:r>
            <a:r>
              <a:rPr sz="17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Trebuchet MS"/>
                <a:cs typeface="Trebuchet MS"/>
              </a:rPr>
              <a:t>wide)</a:t>
            </a:r>
            <a:endParaRPr sz="1700" dirty="0">
              <a:latin typeface="Trebuchet MS"/>
              <a:cs typeface="Trebuchet MS"/>
            </a:endParaRPr>
          </a:p>
          <a:p>
            <a:pPr marL="71755">
              <a:lnSpc>
                <a:spcPct val="100000"/>
              </a:lnSpc>
              <a:spcBef>
                <a:spcPts val="860"/>
              </a:spcBef>
            </a:pPr>
            <a:r>
              <a:rPr sz="1700" b="1" spc="5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700" b="1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7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Trebuchet MS"/>
                <a:cs typeface="Trebuchet MS"/>
              </a:rPr>
              <a:t>select</a:t>
            </a:r>
            <a:r>
              <a:rPr sz="17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60" dirty="0">
                <a:solidFill>
                  <a:srgbClr val="FFFFFF"/>
                </a:solidFill>
                <a:latin typeface="Trebuchet MS"/>
                <a:cs typeface="Trebuchet MS"/>
              </a:rPr>
              <a:t>line</a:t>
            </a:r>
            <a:r>
              <a:rPr sz="17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4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7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30" dirty="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sz="17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25" dirty="0">
                <a:solidFill>
                  <a:srgbClr val="FFFFFF"/>
                </a:solidFill>
                <a:latin typeface="Trebuchet MS"/>
                <a:cs typeface="Trebuchet MS"/>
              </a:rPr>
              <a:t>slave</a:t>
            </a:r>
            <a:r>
              <a:rPr sz="17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10" dirty="0">
                <a:solidFill>
                  <a:srgbClr val="FFFFFF"/>
                </a:solidFill>
                <a:latin typeface="Trebuchet MS"/>
                <a:cs typeface="Trebuchet MS"/>
              </a:rPr>
              <a:t>device</a:t>
            </a:r>
            <a:endParaRPr sz="17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179" y="2396489"/>
            <a:ext cx="186055" cy="9696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-50" dirty="0">
                <a:solidFill>
                  <a:srgbClr val="89CFD5"/>
                </a:solidFill>
                <a:latin typeface="Symbol"/>
                <a:cs typeface="Symbol"/>
              </a:rPr>
              <a:t></a:t>
            </a:r>
            <a:endParaRPr sz="13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350" spc="-50" dirty="0">
                <a:solidFill>
                  <a:srgbClr val="89CFD5"/>
                </a:solidFill>
                <a:latin typeface="Symbol"/>
                <a:cs typeface="Symbol"/>
              </a:rPr>
              <a:t></a:t>
            </a:r>
            <a:endParaRPr sz="13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350" spc="-50" dirty="0">
                <a:solidFill>
                  <a:srgbClr val="89CFD5"/>
                </a:solidFill>
                <a:latin typeface="Symbol"/>
                <a:cs typeface="Symbol"/>
              </a:rPr>
              <a:t>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209" y="3125470"/>
            <a:ext cx="6939915" cy="12827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 marR="55880">
              <a:lnSpc>
                <a:spcPct val="100499"/>
              </a:lnSpc>
              <a:spcBef>
                <a:spcPts val="90"/>
              </a:spcBef>
            </a:pPr>
            <a:r>
              <a:rPr sz="1700" b="1" spc="235" dirty="0">
                <a:solidFill>
                  <a:srgbClr val="FFFFFF"/>
                </a:solidFill>
                <a:latin typeface="Trebuchet MS"/>
                <a:cs typeface="Trebuchet MS"/>
              </a:rPr>
              <a:t>PENABLE</a:t>
            </a:r>
            <a:r>
              <a:rPr sz="1700" b="1" spc="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5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7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Trebuchet MS"/>
                <a:cs typeface="Trebuchet MS"/>
              </a:rPr>
              <a:t>indicates</a:t>
            </a:r>
            <a:r>
              <a:rPr sz="17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7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2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500" spc="187" baseline="16666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1500" spc="352" baseline="16666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7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40" dirty="0">
                <a:solidFill>
                  <a:srgbClr val="FFFFFF"/>
                </a:solidFill>
                <a:latin typeface="Trebuchet MS"/>
                <a:cs typeface="Trebuchet MS"/>
              </a:rPr>
              <a:t>subsequent</a:t>
            </a:r>
            <a:r>
              <a:rPr sz="17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10" dirty="0">
                <a:solidFill>
                  <a:srgbClr val="FFFFFF"/>
                </a:solidFill>
                <a:latin typeface="Trebuchet MS"/>
                <a:cs typeface="Trebuchet MS"/>
              </a:rPr>
              <a:t>cycles</a:t>
            </a:r>
            <a:r>
              <a:rPr sz="17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7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5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17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50" dirty="0">
                <a:solidFill>
                  <a:srgbClr val="FFFFFF"/>
                </a:solidFill>
                <a:latin typeface="Trebuchet MS"/>
                <a:cs typeface="Trebuchet MS"/>
              </a:rPr>
              <a:t>APB </a:t>
            </a:r>
            <a:r>
              <a:rPr sz="1700" spc="-4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Trebuchet MS"/>
                <a:cs typeface="Trebuchet MS"/>
              </a:rPr>
              <a:t>transfer</a:t>
            </a:r>
            <a:endParaRPr sz="1700" dirty="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  <a:spcBef>
                <a:spcPts val="860"/>
              </a:spcBef>
              <a:tabLst>
                <a:tab pos="1314450" algn="l"/>
              </a:tabLst>
            </a:pPr>
            <a:r>
              <a:rPr sz="1700" b="1" spc="229" dirty="0">
                <a:solidFill>
                  <a:srgbClr val="FFFFFF"/>
                </a:solidFill>
                <a:latin typeface="Trebuchet MS"/>
                <a:cs typeface="Trebuchet MS"/>
              </a:rPr>
              <a:t>PWRITE	</a:t>
            </a:r>
            <a:r>
              <a:rPr sz="1700" b="1" spc="5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700" b="1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Trebuchet MS"/>
                <a:cs typeface="Trebuchet MS"/>
              </a:rPr>
              <a:t>indicates</a:t>
            </a:r>
            <a:r>
              <a:rPr sz="17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Trebuchet MS"/>
                <a:cs typeface="Trebuchet MS"/>
              </a:rPr>
              <a:t>transfer</a:t>
            </a:r>
            <a:r>
              <a:rPr sz="17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65" dirty="0">
                <a:solidFill>
                  <a:srgbClr val="FFFFFF"/>
                </a:solidFill>
                <a:latin typeface="Trebuchet MS"/>
                <a:cs typeface="Trebuchet MS"/>
              </a:rPr>
              <a:t>direction</a:t>
            </a:r>
            <a:r>
              <a:rPr sz="17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10" dirty="0">
                <a:solidFill>
                  <a:srgbClr val="FFFFFF"/>
                </a:solidFill>
                <a:latin typeface="Trebuchet MS"/>
                <a:cs typeface="Trebuchet MS"/>
              </a:rPr>
              <a:t>(Write=H,</a:t>
            </a:r>
            <a:r>
              <a:rPr sz="17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70" dirty="0">
                <a:solidFill>
                  <a:srgbClr val="FFFFFF"/>
                </a:solidFill>
                <a:latin typeface="Trebuchet MS"/>
                <a:cs typeface="Trebuchet MS"/>
              </a:rPr>
              <a:t>Read=L)</a:t>
            </a:r>
            <a:endParaRPr sz="1700" dirty="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  <a:spcBef>
                <a:spcPts val="870"/>
              </a:spcBef>
            </a:pPr>
            <a:r>
              <a:rPr sz="1700" b="1" spc="220" dirty="0">
                <a:solidFill>
                  <a:srgbClr val="FFFFFF"/>
                </a:solidFill>
                <a:latin typeface="Trebuchet MS"/>
                <a:cs typeface="Trebuchet MS"/>
              </a:rPr>
              <a:t>PWDATA</a:t>
            </a:r>
            <a:r>
              <a:rPr sz="1700" b="1" spc="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5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700" b="1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7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55" dirty="0">
                <a:solidFill>
                  <a:srgbClr val="FFFFFF"/>
                </a:solidFill>
                <a:latin typeface="Trebuchet MS"/>
                <a:cs typeface="Trebuchet MS"/>
              </a:rPr>
              <a:t>write</a:t>
            </a:r>
            <a:r>
              <a:rPr sz="17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7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60" dirty="0">
                <a:solidFill>
                  <a:srgbClr val="FFFFFF"/>
                </a:solidFill>
                <a:latin typeface="Trebuchet MS"/>
                <a:cs typeface="Trebuchet MS"/>
              </a:rPr>
              <a:t>bus</a:t>
            </a:r>
            <a:r>
              <a:rPr sz="17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10" dirty="0">
                <a:solidFill>
                  <a:srgbClr val="FFFFFF"/>
                </a:solidFill>
                <a:latin typeface="Trebuchet MS"/>
                <a:cs typeface="Trebuchet MS"/>
              </a:rPr>
              <a:t>(can</a:t>
            </a:r>
            <a:r>
              <a:rPr sz="17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2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17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45" dirty="0">
                <a:solidFill>
                  <a:srgbClr val="FFFFFF"/>
                </a:solidFill>
                <a:latin typeface="Trebuchet MS"/>
                <a:cs typeface="Trebuchet MS"/>
              </a:rPr>
              <a:t>up</a:t>
            </a:r>
            <a:r>
              <a:rPr sz="17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6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7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00" dirty="0">
                <a:solidFill>
                  <a:srgbClr val="FFFFFF"/>
                </a:solidFill>
                <a:latin typeface="Trebuchet MS"/>
                <a:cs typeface="Trebuchet MS"/>
              </a:rPr>
              <a:t>32-bits</a:t>
            </a:r>
            <a:r>
              <a:rPr sz="17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Trebuchet MS"/>
                <a:cs typeface="Trebuchet MS"/>
              </a:rPr>
              <a:t>wide)</a:t>
            </a:r>
            <a:endParaRPr sz="17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1009" y="4382770"/>
            <a:ext cx="6234430" cy="76200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1133475" algn="l"/>
              </a:tabLst>
            </a:pPr>
            <a:r>
              <a:rPr sz="1700" b="1" spc="229" dirty="0">
                <a:solidFill>
                  <a:srgbClr val="FFFFFF"/>
                </a:solidFill>
                <a:latin typeface="Trebuchet MS"/>
                <a:cs typeface="Trebuchet MS"/>
              </a:rPr>
              <a:t>PREADY	</a:t>
            </a:r>
            <a:r>
              <a:rPr sz="1700" b="1" spc="5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700" b="1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55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17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6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7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10" dirty="0">
                <a:solidFill>
                  <a:srgbClr val="FFFFFF"/>
                </a:solidFill>
                <a:latin typeface="Trebuchet MS"/>
                <a:cs typeface="Trebuchet MS"/>
              </a:rPr>
              <a:t>extend</a:t>
            </a:r>
            <a:r>
              <a:rPr sz="17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Trebuchet MS"/>
                <a:cs typeface="Trebuchet MS"/>
              </a:rPr>
              <a:t>transfer</a:t>
            </a:r>
            <a:endParaRPr sz="17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1123315" algn="l"/>
              </a:tabLst>
            </a:pPr>
            <a:r>
              <a:rPr sz="1700" b="1" spc="200" dirty="0">
                <a:solidFill>
                  <a:srgbClr val="FFFFFF"/>
                </a:solidFill>
                <a:latin typeface="Trebuchet MS"/>
                <a:cs typeface="Trebuchet MS"/>
              </a:rPr>
              <a:t>PRDATA	</a:t>
            </a:r>
            <a:r>
              <a:rPr sz="1700" b="1" spc="5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7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7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00" dirty="0">
                <a:solidFill>
                  <a:srgbClr val="FFFFFF"/>
                </a:solidFill>
                <a:latin typeface="Trebuchet MS"/>
                <a:cs typeface="Trebuchet MS"/>
              </a:rPr>
              <a:t>read</a:t>
            </a:r>
            <a:r>
              <a:rPr sz="17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7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60" dirty="0">
                <a:solidFill>
                  <a:srgbClr val="FFFFFF"/>
                </a:solidFill>
                <a:latin typeface="Trebuchet MS"/>
                <a:cs typeface="Trebuchet MS"/>
              </a:rPr>
              <a:t>bus</a:t>
            </a:r>
            <a:r>
              <a:rPr sz="17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10" dirty="0">
                <a:solidFill>
                  <a:srgbClr val="FFFFFF"/>
                </a:solidFill>
                <a:latin typeface="Trebuchet MS"/>
                <a:cs typeface="Trebuchet MS"/>
              </a:rPr>
              <a:t>(can</a:t>
            </a:r>
            <a:r>
              <a:rPr sz="17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2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17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45" dirty="0">
                <a:solidFill>
                  <a:srgbClr val="FFFFFF"/>
                </a:solidFill>
                <a:latin typeface="Trebuchet MS"/>
                <a:cs typeface="Trebuchet MS"/>
              </a:rPr>
              <a:t>up</a:t>
            </a:r>
            <a:r>
              <a:rPr sz="17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6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7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00" dirty="0">
                <a:solidFill>
                  <a:srgbClr val="FFFFFF"/>
                </a:solidFill>
                <a:latin typeface="Trebuchet MS"/>
                <a:cs typeface="Trebuchet MS"/>
              </a:rPr>
              <a:t>32-bits</a:t>
            </a:r>
            <a:r>
              <a:rPr sz="17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Trebuchet MS"/>
                <a:cs typeface="Trebuchet MS"/>
              </a:rPr>
              <a:t>wide)</a:t>
            </a:r>
            <a:endParaRPr sz="17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179" y="3763009"/>
            <a:ext cx="186055" cy="19678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-50" dirty="0">
                <a:solidFill>
                  <a:srgbClr val="89CFD5"/>
                </a:solidFill>
                <a:latin typeface="Symbol"/>
                <a:cs typeface="Symbol"/>
              </a:rPr>
              <a:t></a:t>
            </a:r>
            <a:endParaRPr sz="13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350" spc="-50" dirty="0">
                <a:solidFill>
                  <a:srgbClr val="89CFD5"/>
                </a:solidFill>
                <a:latin typeface="Symbol"/>
                <a:cs typeface="Symbol"/>
              </a:rPr>
              <a:t></a:t>
            </a:r>
            <a:endParaRPr sz="13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350" spc="-50" dirty="0">
                <a:solidFill>
                  <a:srgbClr val="89CFD5"/>
                </a:solidFill>
                <a:latin typeface="Symbol"/>
                <a:cs typeface="Symbol"/>
              </a:rPr>
              <a:t></a:t>
            </a:r>
            <a:endParaRPr sz="13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350" spc="-50" dirty="0">
                <a:solidFill>
                  <a:srgbClr val="89CFD5"/>
                </a:solidFill>
                <a:latin typeface="Symbol"/>
                <a:cs typeface="Symbol"/>
              </a:rPr>
              <a:t></a:t>
            </a:r>
            <a:endParaRPr sz="13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350" spc="-50" dirty="0">
                <a:solidFill>
                  <a:srgbClr val="89CFD5"/>
                </a:solidFill>
                <a:latin typeface="Symbol"/>
                <a:cs typeface="Symbol"/>
              </a:rPr>
              <a:t></a:t>
            </a:r>
            <a:endParaRPr sz="13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350" spc="-50" dirty="0">
                <a:solidFill>
                  <a:srgbClr val="89CFD5"/>
                </a:solidFill>
                <a:latin typeface="Symbol"/>
                <a:cs typeface="Symbol"/>
              </a:rPr>
              <a:t>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1009" y="5228590"/>
            <a:ext cx="6898005" cy="10668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  <a:tabLst>
                <a:tab pos="1137920" algn="l"/>
              </a:tabLst>
            </a:pPr>
            <a:r>
              <a:rPr sz="1700" b="1" spc="220" dirty="0">
                <a:solidFill>
                  <a:srgbClr val="FFFFFF"/>
                </a:solidFill>
                <a:latin typeface="Trebuchet MS"/>
                <a:cs typeface="Trebuchet MS"/>
              </a:rPr>
              <a:t>PSLVERR </a:t>
            </a:r>
            <a:r>
              <a:rPr sz="1700" b="1" spc="55" dirty="0">
                <a:solidFill>
                  <a:srgbClr val="FFFFFF"/>
                </a:solidFill>
                <a:latin typeface="Trebuchet MS"/>
                <a:cs typeface="Trebuchet MS"/>
              </a:rPr>
              <a:t>: </a:t>
            </a:r>
            <a:r>
              <a:rPr sz="1700" spc="95" dirty="0">
                <a:solidFill>
                  <a:srgbClr val="FFFFFF"/>
                </a:solidFill>
                <a:latin typeface="Trebuchet MS"/>
                <a:cs typeface="Trebuchet MS"/>
              </a:rPr>
              <a:t>indicates </a:t>
            </a:r>
            <a:r>
              <a:rPr sz="1700" spc="145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700" spc="85" dirty="0">
                <a:solidFill>
                  <a:srgbClr val="FFFFFF"/>
                </a:solidFill>
                <a:latin typeface="Trebuchet MS"/>
                <a:cs typeface="Trebuchet MS"/>
              </a:rPr>
              <a:t>transfer </a:t>
            </a:r>
            <a:r>
              <a:rPr sz="1700" spc="55" dirty="0">
                <a:solidFill>
                  <a:srgbClr val="FFFFFF"/>
                </a:solidFill>
                <a:latin typeface="Trebuchet MS"/>
                <a:cs typeface="Trebuchet MS"/>
              </a:rPr>
              <a:t>error </a:t>
            </a:r>
            <a:r>
              <a:rPr sz="1700" spc="125" dirty="0">
                <a:solidFill>
                  <a:srgbClr val="FFFFFF"/>
                </a:solidFill>
                <a:latin typeface="Trebuchet MS"/>
                <a:cs typeface="Trebuchet MS"/>
              </a:rPr>
              <a:t>(OKAY=L, </a:t>
            </a:r>
            <a:r>
              <a:rPr sz="1700" spc="215" dirty="0">
                <a:solidFill>
                  <a:srgbClr val="FFFFFF"/>
                </a:solidFill>
                <a:latin typeface="Trebuchet MS"/>
                <a:cs typeface="Trebuchet MS"/>
              </a:rPr>
              <a:t>ERROR=H) </a:t>
            </a:r>
            <a:r>
              <a:rPr sz="1700" spc="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235" dirty="0">
                <a:solidFill>
                  <a:srgbClr val="FFFFFF"/>
                </a:solidFill>
                <a:latin typeface="Trebuchet MS"/>
                <a:cs typeface="Trebuchet MS"/>
              </a:rPr>
              <a:t>PPROT	</a:t>
            </a:r>
            <a:r>
              <a:rPr sz="1700" b="1" spc="55" dirty="0">
                <a:solidFill>
                  <a:srgbClr val="FFFFFF"/>
                </a:solidFill>
                <a:latin typeface="Trebuchet MS"/>
                <a:cs typeface="Trebuchet MS"/>
              </a:rPr>
              <a:t>: </a:t>
            </a:r>
            <a:r>
              <a:rPr sz="1700" spc="95" dirty="0">
                <a:solidFill>
                  <a:srgbClr val="FFFFFF"/>
                </a:solidFill>
                <a:latin typeface="Trebuchet MS"/>
                <a:cs typeface="Trebuchet MS"/>
              </a:rPr>
              <a:t>indicates </a:t>
            </a:r>
            <a:r>
              <a:rPr sz="1700" spc="85" dirty="0">
                <a:solidFill>
                  <a:srgbClr val="FFFFFF"/>
                </a:solidFill>
                <a:latin typeface="Trebuchet MS"/>
                <a:cs typeface="Trebuchet MS"/>
              </a:rPr>
              <a:t>the normal, </a:t>
            </a:r>
            <a:r>
              <a:rPr sz="1700" spc="75" dirty="0">
                <a:solidFill>
                  <a:srgbClr val="FFFFFF"/>
                </a:solidFill>
                <a:latin typeface="Trebuchet MS"/>
                <a:cs typeface="Trebuchet MS"/>
              </a:rPr>
              <a:t>privileged, </a:t>
            </a:r>
            <a:r>
              <a:rPr sz="1700" spc="85" dirty="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sz="1700" spc="114" dirty="0">
                <a:solidFill>
                  <a:srgbClr val="FFFFFF"/>
                </a:solidFill>
                <a:latin typeface="Trebuchet MS"/>
                <a:cs typeface="Trebuchet MS"/>
              </a:rPr>
              <a:t>secure </a:t>
            </a:r>
            <a:r>
              <a:rPr sz="1700" spc="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70" dirty="0">
                <a:solidFill>
                  <a:srgbClr val="FFFFFF"/>
                </a:solidFill>
                <a:latin typeface="Trebuchet MS"/>
                <a:cs typeface="Trebuchet MS"/>
              </a:rPr>
              <a:t>protection</a:t>
            </a:r>
            <a:r>
              <a:rPr sz="17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Trebuchet MS"/>
                <a:cs typeface="Trebuchet MS"/>
              </a:rPr>
              <a:t>level</a:t>
            </a:r>
            <a:r>
              <a:rPr sz="17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7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7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Trebuchet MS"/>
                <a:cs typeface="Trebuchet MS"/>
              </a:rPr>
              <a:t>transaction</a:t>
            </a:r>
            <a:r>
              <a:rPr sz="17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7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05" dirty="0">
                <a:solidFill>
                  <a:srgbClr val="FFFFFF"/>
                </a:solidFill>
                <a:latin typeface="Trebuchet MS"/>
                <a:cs typeface="Trebuchet MS"/>
              </a:rPr>
              <a:t>whether</a:t>
            </a:r>
            <a:r>
              <a:rPr sz="17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7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Trebuchet MS"/>
                <a:cs typeface="Trebuchet MS"/>
              </a:rPr>
              <a:t>transaction </a:t>
            </a:r>
            <a:r>
              <a:rPr sz="1700" spc="-4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7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7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45" dirty="0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sz="17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17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5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17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Trebuchet MS"/>
                <a:cs typeface="Trebuchet MS"/>
              </a:rPr>
              <a:t>instruction</a:t>
            </a:r>
            <a:r>
              <a:rPr sz="17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14" dirty="0">
                <a:solidFill>
                  <a:srgbClr val="FFFFFF"/>
                </a:solidFill>
                <a:latin typeface="Trebuchet MS"/>
                <a:cs typeface="Trebuchet MS"/>
              </a:rPr>
              <a:t>access.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31780" y="760729"/>
            <a:ext cx="1320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9CFFCA"/>
                </a:solidFill>
                <a:latin typeface="Trebuchet MS"/>
                <a:cs typeface="Trebuchet MS"/>
              </a:rPr>
              <a:t>4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495540" y="1569719"/>
            <a:ext cx="4260850" cy="3644265"/>
            <a:chOff x="7495540" y="1569719"/>
            <a:chExt cx="4260850" cy="364426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95540" y="1569719"/>
              <a:ext cx="4260850" cy="30860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788400" y="4759959"/>
              <a:ext cx="457200" cy="140970"/>
            </a:xfrm>
            <a:custGeom>
              <a:avLst/>
              <a:gdLst/>
              <a:ahLst/>
              <a:cxnLst/>
              <a:rect l="l" t="t" r="r" b="b"/>
              <a:pathLst>
                <a:path w="457200" h="140970">
                  <a:moveTo>
                    <a:pt x="0" y="140969"/>
                  </a:moveTo>
                  <a:lnTo>
                    <a:pt x="457200" y="140969"/>
                  </a:lnTo>
                  <a:lnTo>
                    <a:pt x="457200" y="0"/>
                  </a:lnTo>
                </a:path>
              </a:pathLst>
            </a:custGeom>
            <a:ln w="283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202420" y="4679949"/>
              <a:ext cx="85090" cy="86360"/>
            </a:xfrm>
            <a:custGeom>
              <a:avLst/>
              <a:gdLst/>
              <a:ahLst/>
              <a:cxnLst/>
              <a:rect l="l" t="t" r="r" b="b"/>
              <a:pathLst>
                <a:path w="85090" h="86360">
                  <a:moveTo>
                    <a:pt x="43179" y="0"/>
                  </a:moveTo>
                  <a:lnTo>
                    <a:pt x="0" y="86360"/>
                  </a:lnTo>
                  <a:lnTo>
                    <a:pt x="85089" y="86360"/>
                  </a:lnTo>
                  <a:lnTo>
                    <a:pt x="431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841740" y="4734559"/>
              <a:ext cx="784860" cy="464820"/>
            </a:xfrm>
            <a:custGeom>
              <a:avLst/>
              <a:gdLst/>
              <a:ahLst/>
              <a:cxnLst/>
              <a:rect l="l" t="t" r="r" b="b"/>
              <a:pathLst>
                <a:path w="784859" h="464820">
                  <a:moveTo>
                    <a:pt x="0" y="464819"/>
                  </a:moveTo>
                  <a:lnTo>
                    <a:pt x="784859" y="464819"/>
                  </a:lnTo>
                  <a:lnTo>
                    <a:pt x="784859" y="0"/>
                  </a:lnTo>
                </a:path>
              </a:pathLst>
            </a:custGeom>
            <a:ln w="283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583420" y="465581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43179" y="0"/>
                  </a:moveTo>
                  <a:lnTo>
                    <a:pt x="0" y="85089"/>
                  </a:lnTo>
                  <a:lnTo>
                    <a:pt x="85089" y="85089"/>
                  </a:lnTo>
                  <a:lnTo>
                    <a:pt x="431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797800" y="4563110"/>
            <a:ext cx="1155700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5080" indent="-83820">
              <a:lnSpc>
                <a:spcPct val="133800"/>
              </a:lnSpc>
              <a:spcBef>
                <a:spcPts val="100"/>
              </a:spcBef>
            </a:pPr>
            <a:r>
              <a:rPr sz="1800" b="1" spc="3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800" b="1" spc="2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b="1" spc="-1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800" b="1" spc="26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800" b="1" spc="229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2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b="1" spc="185" dirty="0">
                <a:solidFill>
                  <a:srgbClr val="FFFFFF"/>
                </a:solidFill>
                <a:latin typeface="Trebuchet MS"/>
                <a:cs typeface="Trebuchet MS"/>
              </a:rPr>
              <a:t>R  </a:t>
            </a:r>
            <a:r>
              <a:rPr sz="1800" b="1" spc="235" dirty="0">
                <a:solidFill>
                  <a:srgbClr val="FFFFFF"/>
                </a:solidFill>
                <a:latin typeface="Trebuchet MS"/>
                <a:cs typeface="Trebuchet MS"/>
              </a:rPr>
              <a:t>PPROT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6409"/>
            <a:ext cx="505333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60" dirty="0"/>
              <a:t>APB</a:t>
            </a:r>
            <a:r>
              <a:rPr sz="3200" spc="35" dirty="0"/>
              <a:t> </a:t>
            </a:r>
            <a:r>
              <a:rPr sz="3200" spc="245" dirty="0"/>
              <a:t>State</a:t>
            </a:r>
            <a:r>
              <a:rPr sz="3200" spc="35" dirty="0"/>
              <a:t> </a:t>
            </a:r>
            <a:r>
              <a:rPr sz="3200" spc="310" dirty="0"/>
              <a:t>Machine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189" y="1305559"/>
            <a:ext cx="2025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65" dirty="0">
                <a:solidFill>
                  <a:srgbClr val="89CFD5"/>
                </a:solidFill>
                <a:latin typeface="Symbol"/>
                <a:cs typeface="Symbol"/>
              </a:rPr>
              <a:t>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189" y="2091690"/>
            <a:ext cx="2025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65" dirty="0">
                <a:solidFill>
                  <a:srgbClr val="89CFD5"/>
                </a:solidFill>
                <a:latin typeface="Symbol"/>
                <a:cs typeface="Symbol"/>
              </a:rPr>
              <a:t></a:t>
            </a:r>
            <a:endParaRPr sz="1500" dirty="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6189" y="3634740"/>
            <a:ext cx="2025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65" dirty="0">
                <a:solidFill>
                  <a:srgbClr val="89CFD5"/>
                </a:solidFill>
                <a:latin typeface="Symbol"/>
                <a:cs typeface="Symbol"/>
              </a:rPr>
              <a:t>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3369" y="1163303"/>
            <a:ext cx="4567555" cy="544322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80"/>
              </a:spcBef>
            </a:pPr>
            <a:r>
              <a:rPr sz="1850" b="1" spc="245" dirty="0">
                <a:solidFill>
                  <a:srgbClr val="FFFFFF"/>
                </a:solidFill>
                <a:latin typeface="Trebuchet MS"/>
                <a:cs typeface="Trebuchet MS"/>
              </a:rPr>
              <a:t>IDLE</a:t>
            </a:r>
            <a:endParaRPr sz="1850" dirty="0">
              <a:latin typeface="Trebuchet MS"/>
              <a:cs typeface="Trebuchet MS"/>
            </a:endParaRPr>
          </a:p>
          <a:p>
            <a:pPr marL="414020" indent="-267970">
              <a:lnSpc>
                <a:spcPct val="100000"/>
              </a:lnSpc>
              <a:spcBef>
                <a:spcPts val="940"/>
              </a:spcBef>
              <a:buClr>
                <a:srgbClr val="89CFD5"/>
              </a:buClr>
              <a:buSzPct val="79411"/>
              <a:buFont typeface="Symbol"/>
              <a:buChar char="►"/>
              <a:tabLst>
                <a:tab pos="414020" algn="l"/>
              </a:tabLst>
            </a:pPr>
            <a:r>
              <a:rPr sz="1700" spc="80" dirty="0">
                <a:solidFill>
                  <a:srgbClr val="FFFFFF"/>
                </a:solidFill>
                <a:latin typeface="Trebuchet MS"/>
                <a:cs typeface="Trebuchet MS"/>
              </a:rPr>
              <a:t>Default</a:t>
            </a:r>
            <a:r>
              <a:rPr sz="17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45" dirty="0">
                <a:solidFill>
                  <a:srgbClr val="FFFFFF"/>
                </a:solidFill>
                <a:latin typeface="Trebuchet MS"/>
                <a:cs typeface="Trebuchet MS"/>
              </a:rPr>
              <a:t>APB</a:t>
            </a:r>
            <a:r>
              <a:rPr sz="17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Trebuchet MS"/>
                <a:cs typeface="Trebuchet MS"/>
              </a:rPr>
              <a:t>state</a:t>
            </a:r>
            <a:endParaRPr sz="1700" dirty="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980"/>
              </a:spcBef>
            </a:pPr>
            <a:r>
              <a:rPr sz="1850" b="1" spc="275" dirty="0">
                <a:solidFill>
                  <a:srgbClr val="FFFFFF"/>
                </a:solidFill>
                <a:latin typeface="Trebuchet MS"/>
                <a:cs typeface="Trebuchet MS"/>
              </a:rPr>
              <a:t>SETUP</a:t>
            </a:r>
            <a:endParaRPr sz="1850" dirty="0">
              <a:latin typeface="Trebuchet MS"/>
              <a:cs typeface="Trebuchet MS"/>
            </a:endParaRPr>
          </a:p>
          <a:p>
            <a:pPr marL="414020" indent="-267970">
              <a:lnSpc>
                <a:spcPct val="100000"/>
              </a:lnSpc>
              <a:spcBef>
                <a:spcPts val="950"/>
              </a:spcBef>
              <a:buClr>
                <a:srgbClr val="89CFD5"/>
              </a:buClr>
              <a:buSzPct val="79411"/>
              <a:buFont typeface="Symbol"/>
              <a:buChar char="►"/>
              <a:tabLst>
                <a:tab pos="414020" algn="l"/>
              </a:tabLst>
            </a:pPr>
            <a:r>
              <a:rPr sz="1700" spc="155" dirty="0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sz="17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Trebuchet MS"/>
                <a:cs typeface="Trebuchet MS"/>
              </a:rPr>
              <a:t>transfer</a:t>
            </a:r>
            <a:r>
              <a:rPr sz="17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70" dirty="0">
                <a:solidFill>
                  <a:srgbClr val="FFFFFF"/>
                </a:solidFill>
                <a:latin typeface="Trebuchet MS"/>
                <a:cs typeface="Trebuchet MS"/>
              </a:rPr>
              <a:t>required</a:t>
            </a:r>
            <a:endParaRPr sz="1700" dirty="0">
              <a:latin typeface="Trebuchet MS"/>
              <a:cs typeface="Trebuchet MS"/>
            </a:endParaRPr>
          </a:p>
          <a:p>
            <a:pPr marL="414020" indent="-267970">
              <a:lnSpc>
                <a:spcPct val="100000"/>
              </a:lnSpc>
              <a:spcBef>
                <a:spcPts val="940"/>
              </a:spcBef>
              <a:buClr>
                <a:srgbClr val="89CFD5"/>
              </a:buClr>
              <a:buSzPct val="79411"/>
              <a:buFont typeface="Symbol"/>
              <a:buChar char="►"/>
              <a:tabLst>
                <a:tab pos="414020" algn="l"/>
              </a:tabLst>
            </a:pPr>
            <a:r>
              <a:rPr sz="1700" spc="145" dirty="0">
                <a:solidFill>
                  <a:srgbClr val="FFFFFF"/>
                </a:solidFill>
                <a:latin typeface="Trebuchet MS"/>
                <a:cs typeface="Trebuchet MS"/>
              </a:rPr>
              <a:t>PSELx</a:t>
            </a:r>
            <a:r>
              <a:rPr sz="17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7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10" dirty="0">
                <a:solidFill>
                  <a:srgbClr val="FFFFFF"/>
                </a:solidFill>
                <a:latin typeface="Trebuchet MS"/>
                <a:cs typeface="Trebuchet MS"/>
              </a:rPr>
              <a:t>asserted</a:t>
            </a:r>
            <a:endParaRPr sz="1700" dirty="0">
              <a:latin typeface="Trebuchet MS"/>
              <a:cs typeface="Trebuchet MS"/>
            </a:endParaRPr>
          </a:p>
          <a:p>
            <a:pPr marL="414020" indent="-267970">
              <a:lnSpc>
                <a:spcPct val="100000"/>
              </a:lnSpc>
              <a:spcBef>
                <a:spcPts val="940"/>
              </a:spcBef>
              <a:buClr>
                <a:srgbClr val="89CFD5"/>
              </a:buClr>
              <a:buSzPct val="79411"/>
              <a:buFont typeface="Symbol"/>
              <a:buChar char="►"/>
              <a:tabLst>
                <a:tab pos="414020" algn="l"/>
              </a:tabLst>
            </a:pPr>
            <a:r>
              <a:rPr sz="1700" spc="114" dirty="0">
                <a:solidFill>
                  <a:srgbClr val="FFFFFF"/>
                </a:solidFill>
                <a:latin typeface="Trebuchet MS"/>
                <a:cs typeface="Trebuchet MS"/>
              </a:rPr>
              <a:t>Only</a:t>
            </a:r>
            <a:r>
              <a:rPr sz="17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30" dirty="0">
                <a:solidFill>
                  <a:srgbClr val="FFFFFF"/>
                </a:solidFill>
                <a:latin typeface="Trebuchet MS"/>
                <a:cs typeface="Trebuchet MS"/>
              </a:rPr>
              <a:t>one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Trebuchet MS"/>
                <a:cs typeface="Trebuchet MS"/>
              </a:rPr>
              <a:t>cycle</a:t>
            </a:r>
            <a:endParaRPr sz="1700" dirty="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980"/>
              </a:spcBef>
            </a:pPr>
            <a:r>
              <a:rPr sz="1850" b="1" spc="295" dirty="0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endParaRPr sz="1850" dirty="0">
              <a:latin typeface="Trebuchet MS"/>
              <a:cs typeface="Trebuchet MS"/>
            </a:endParaRPr>
          </a:p>
          <a:p>
            <a:pPr marL="414020" indent="-267970">
              <a:lnSpc>
                <a:spcPct val="100000"/>
              </a:lnSpc>
              <a:spcBef>
                <a:spcPts val="950"/>
              </a:spcBef>
              <a:buClr>
                <a:srgbClr val="89CFD5"/>
              </a:buClr>
              <a:buSzPct val="79411"/>
              <a:buFont typeface="Symbol"/>
              <a:buChar char="►"/>
              <a:tabLst>
                <a:tab pos="414020" algn="l"/>
              </a:tabLst>
            </a:pPr>
            <a:r>
              <a:rPr sz="1700" spc="145" dirty="0">
                <a:solidFill>
                  <a:srgbClr val="FFFFFF"/>
                </a:solidFill>
                <a:latin typeface="Trebuchet MS"/>
                <a:cs typeface="Trebuchet MS"/>
              </a:rPr>
              <a:t>PENABLE</a:t>
            </a:r>
            <a:r>
              <a:rPr sz="17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7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10" dirty="0">
                <a:solidFill>
                  <a:srgbClr val="FFFFFF"/>
                </a:solidFill>
                <a:latin typeface="Trebuchet MS"/>
                <a:cs typeface="Trebuchet MS"/>
              </a:rPr>
              <a:t>asserted</a:t>
            </a:r>
            <a:endParaRPr sz="1700" dirty="0">
              <a:latin typeface="Trebuchet MS"/>
              <a:cs typeface="Trebuchet MS"/>
            </a:endParaRPr>
          </a:p>
          <a:p>
            <a:pPr marL="413384" marR="477520" indent="-267970">
              <a:lnSpc>
                <a:spcPct val="100000"/>
              </a:lnSpc>
              <a:spcBef>
                <a:spcPts val="940"/>
              </a:spcBef>
              <a:buClr>
                <a:srgbClr val="89CFD5"/>
              </a:buClr>
              <a:buSzPct val="79411"/>
              <a:buFont typeface="Symbol"/>
              <a:buChar char="►"/>
              <a:tabLst>
                <a:tab pos="414020" algn="l"/>
              </a:tabLst>
            </a:pPr>
            <a:r>
              <a:rPr sz="1700" spc="65" dirty="0">
                <a:solidFill>
                  <a:srgbClr val="FFFFFF"/>
                </a:solidFill>
                <a:latin typeface="Trebuchet MS"/>
                <a:cs typeface="Trebuchet MS"/>
              </a:rPr>
              <a:t>Addr,</a:t>
            </a:r>
            <a:r>
              <a:rPr sz="17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25" dirty="0">
                <a:solidFill>
                  <a:srgbClr val="FFFFFF"/>
                </a:solidFill>
                <a:latin typeface="Trebuchet MS"/>
                <a:cs typeface="Trebuchet MS"/>
              </a:rPr>
              <a:t>write,</a:t>
            </a:r>
            <a:r>
              <a:rPr sz="17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Trebuchet MS"/>
                <a:cs typeface="Trebuchet MS"/>
              </a:rPr>
              <a:t>select,</a:t>
            </a:r>
            <a:r>
              <a:rPr sz="17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7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45" dirty="0">
                <a:solidFill>
                  <a:srgbClr val="FFFFFF"/>
                </a:solidFill>
                <a:latin typeface="Trebuchet MS"/>
                <a:cs typeface="Trebuchet MS"/>
              </a:rPr>
              <a:t>write</a:t>
            </a:r>
            <a:r>
              <a:rPr sz="17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00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1700" spc="-5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00" dirty="0">
                <a:solidFill>
                  <a:srgbClr val="FFFFFF"/>
                </a:solidFill>
                <a:latin typeface="Trebuchet MS"/>
                <a:cs typeface="Trebuchet MS"/>
              </a:rPr>
              <a:t>remain</a:t>
            </a:r>
            <a:r>
              <a:rPr sz="17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Trebuchet MS"/>
                <a:cs typeface="Trebuchet MS"/>
              </a:rPr>
              <a:t>stable</a:t>
            </a:r>
            <a:endParaRPr sz="1700" dirty="0">
              <a:latin typeface="Trebuchet MS"/>
              <a:cs typeface="Trebuchet MS"/>
            </a:endParaRPr>
          </a:p>
          <a:p>
            <a:pPr marL="414020" indent="-267970">
              <a:lnSpc>
                <a:spcPct val="100000"/>
              </a:lnSpc>
              <a:spcBef>
                <a:spcPts val="940"/>
              </a:spcBef>
              <a:buClr>
                <a:srgbClr val="89CFD5"/>
              </a:buClr>
              <a:buSzPct val="79411"/>
              <a:buFont typeface="Symbol"/>
              <a:buChar char="►"/>
              <a:tabLst>
                <a:tab pos="414020" algn="l"/>
              </a:tabLst>
            </a:pPr>
            <a:r>
              <a:rPr sz="1700" spc="140" dirty="0">
                <a:solidFill>
                  <a:srgbClr val="FFFFFF"/>
                </a:solidFill>
                <a:latin typeface="Trebuchet MS"/>
                <a:cs typeface="Trebuchet MS"/>
              </a:rPr>
              <a:t>Stay</a:t>
            </a:r>
            <a:r>
              <a:rPr sz="17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30" dirty="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sz="17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35" dirty="0">
                <a:solidFill>
                  <a:srgbClr val="FFFFFF"/>
                </a:solidFill>
                <a:latin typeface="Trebuchet MS"/>
                <a:cs typeface="Trebuchet MS"/>
              </a:rPr>
              <a:t>PREADY</a:t>
            </a:r>
            <a:r>
              <a:rPr sz="17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52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7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endParaRPr sz="1700" dirty="0">
              <a:latin typeface="Trebuchet MS"/>
              <a:cs typeface="Trebuchet MS"/>
            </a:endParaRPr>
          </a:p>
          <a:p>
            <a:pPr marL="413384" marR="30480" indent="-267970">
              <a:lnSpc>
                <a:spcPct val="100000"/>
              </a:lnSpc>
              <a:spcBef>
                <a:spcPts val="940"/>
              </a:spcBef>
              <a:buClr>
                <a:srgbClr val="89CFD5"/>
              </a:buClr>
              <a:buSzPct val="79411"/>
              <a:buFont typeface="Symbol"/>
              <a:buChar char="►"/>
              <a:tabLst>
                <a:tab pos="414020" algn="l"/>
              </a:tabLst>
            </a:pPr>
            <a:r>
              <a:rPr sz="1700" spc="100" dirty="0">
                <a:solidFill>
                  <a:srgbClr val="FFFFFF"/>
                </a:solidFill>
                <a:latin typeface="Trebuchet MS"/>
                <a:cs typeface="Trebuchet MS"/>
              </a:rPr>
              <a:t>Goto</a:t>
            </a:r>
            <a:r>
              <a:rPr sz="17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30" dirty="0">
                <a:solidFill>
                  <a:srgbClr val="FFFFFF"/>
                </a:solidFill>
                <a:latin typeface="Trebuchet MS"/>
                <a:cs typeface="Trebuchet MS"/>
              </a:rPr>
              <a:t>IDLE</a:t>
            </a:r>
            <a:r>
              <a:rPr sz="17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30" dirty="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sz="17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35" dirty="0">
                <a:solidFill>
                  <a:srgbClr val="FFFFFF"/>
                </a:solidFill>
                <a:latin typeface="Trebuchet MS"/>
                <a:cs typeface="Trebuchet MS"/>
              </a:rPr>
              <a:t>PREADY</a:t>
            </a:r>
            <a:r>
              <a:rPr sz="17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52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7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5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7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7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30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sz="17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14" dirty="0">
                <a:solidFill>
                  <a:srgbClr val="FFFFFF"/>
                </a:solidFill>
                <a:latin typeface="Trebuchet MS"/>
                <a:cs typeface="Trebuchet MS"/>
              </a:rPr>
              <a:t>more </a:t>
            </a:r>
            <a:r>
              <a:rPr sz="1700" spc="-4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700" dirty="0">
              <a:latin typeface="Trebuchet MS"/>
              <a:cs typeface="Trebuchet MS"/>
            </a:endParaRPr>
          </a:p>
          <a:p>
            <a:pPr marL="413384" marR="123189" indent="-267970">
              <a:lnSpc>
                <a:spcPct val="100000"/>
              </a:lnSpc>
              <a:spcBef>
                <a:spcPts val="940"/>
              </a:spcBef>
              <a:buClr>
                <a:srgbClr val="89CFD5"/>
              </a:buClr>
              <a:buSzPct val="79411"/>
              <a:buFont typeface="Symbol"/>
              <a:buChar char="►"/>
              <a:tabLst>
                <a:tab pos="414020" algn="l"/>
              </a:tabLst>
            </a:pPr>
            <a:r>
              <a:rPr sz="1700" spc="100" dirty="0">
                <a:solidFill>
                  <a:srgbClr val="FFFFFF"/>
                </a:solidFill>
                <a:latin typeface="Trebuchet MS"/>
                <a:cs typeface="Trebuchet MS"/>
              </a:rPr>
              <a:t>Goto</a:t>
            </a:r>
            <a:r>
              <a:rPr sz="17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35" dirty="0">
                <a:solidFill>
                  <a:srgbClr val="FFFFFF"/>
                </a:solidFill>
                <a:latin typeface="Trebuchet MS"/>
                <a:cs typeface="Trebuchet MS"/>
              </a:rPr>
              <a:t>SETUP</a:t>
            </a:r>
            <a:r>
              <a:rPr sz="17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7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35" dirty="0">
                <a:solidFill>
                  <a:srgbClr val="FFFFFF"/>
                </a:solidFill>
                <a:latin typeface="Trebuchet MS"/>
                <a:cs typeface="Trebuchet MS"/>
              </a:rPr>
              <a:t>PREADY</a:t>
            </a:r>
            <a:r>
              <a:rPr sz="17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52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7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5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7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3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7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14" dirty="0">
                <a:solidFill>
                  <a:srgbClr val="FFFFFF"/>
                </a:solidFill>
                <a:latin typeface="Trebuchet MS"/>
                <a:cs typeface="Trebuchet MS"/>
              </a:rPr>
              <a:t>more </a:t>
            </a:r>
            <a:r>
              <a:rPr sz="1700" spc="-4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7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20" dirty="0">
                <a:solidFill>
                  <a:srgbClr val="FFFFFF"/>
                </a:solidFill>
                <a:latin typeface="Trebuchet MS"/>
                <a:cs typeface="Trebuchet MS"/>
              </a:rPr>
              <a:t>pending</a:t>
            </a:r>
            <a:endParaRPr sz="17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31780" y="760729"/>
            <a:ext cx="1320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9CFFCA"/>
                </a:solidFill>
                <a:latin typeface="Trebuchet MS"/>
                <a:cs typeface="Trebuchet MS"/>
              </a:rPr>
              <a:t>5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4380" y="1503680"/>
            <a:ext cx="4457700" cy="4381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485775"/>
            <a:ext cx="907256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135" dirty="0"/>
              <a:t>1</a:t>
            </a:r>
            <a:r>
              <a:rPr sz="3600" spc="135" dirty="0"/>
              <a:t>Write</a:t>
            </a:r>
            <a:r>
              <a:rPr sz="3600" spc="55" dirty="0"/>
              <a:t> </a:t>
            </a:r>
            <a:r>
              <a:rPr sz="3600" spc="135" dirty="0"/>
              <a:t>Transfer</a:t>
            </a:r>
            <a:r>
              <a:rPr sz="3600" spc="60" dirty="0"/>
              <a:t> </a:t>
            </a:r>
            <a:r>
              <a:rPr sz="3600" spc="150" dirty="0"/>
              <a:t>with</a:t>
            </a:r>
            <a:r>
              <a:rPr sz="3600" spc="50" dirty="0"/>
              <a:t> </a:t>
            </a:r>
            <a:r>
              <a:rPr sz="3600" spc="335" dirty="0"/>
              <a:t>no</a:t>
            </a:r>
            <a:r>
              <a:rPr sz="3600" spc="50" dirty="0"/>
              <a:t> </a:t>
            </a:r>
            <a:r>
              <a:rPr sz="3600" spc="150" dirty="0"/>
              <a:t>Wait</a:t>
            </a:r>
            <a:r>
              <a:rPr sz="3600" spc="55" dirty="0"/>
              <a:t> </a:t>
            </a:r>
            <a:r>
              <a:rPr sz="3600" spc="285" dirty="0"/>
              <a:t>States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31780" y="760729"/>
            <a:ext cx="1320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9CFFCA"/>
                </a:solidFill>
                <a:latin typeface="Trebuchet MS"/>
                <a:cs typeface="Trebuchet MS"/>
              </a:rPr>
              <a:t>6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74764" y="1558289"/>
            <a:ext cx="383603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1600" spc="-5" dirty="0">
                <a:solidFill>
                  <a:srgbClr val="FFFFFF"/>
                </a:solidFill>
                <a:latin typeface="Trebuchet MS"/>
                <a:cs typeface="Trebuchet MS"/>
              </a:rPr>
              <a:t>Setup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 phase begins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16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rising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edge</a:t>
            </a:r>
            <a:endParaRPr sz="1600" dirty="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374764" y="2043431"/>
            <a:ext cx="4815206" cy="3763010"/>
            <a:chOff x="1546860" y="2043431"/>
            <a:chExt cx="9643110" cy="37630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6860" y="2590800"/>
              <a:ext cx="9643110" cy="321564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316219" y="2062480"/>
              <a:ext cx="1270" cy="668020"/>
            </a:xfrm>
            <a:custGeom>
              <a:avLst/>
              <a:gdLst/>
              <a:ahLst/>
              <a:cxnLst/>
              <a:rect l="l" t="t" r="r" b="b"/>
              <a:pathLst>
                <a:path w="1270" h="668019">
                  <a:moveTo>
                    <a:pt x="0" y="0"/>
                  </a:moveTo>
                  <a:lnTo>
                    <a:pt x="1269" y="66802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1130" y="2719070"/>
              <a:ext cx="172720" cy="17145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98540" y="5970270"/>
            <a:ext cx="319786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600" spc="-5" dirty="0">
                <a:solidFill>
                  <a:srgbClr val="FFFFFF"/>
                </a:solidFill>
                <a:latin typeface="Trebuchet MS"/>
                <a:cs typeface="Trebuchet MS"/>
              </a:rPr>
              <a:t>                                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up  </a:t>
            </a: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00719" y="5934710"/>
            <a:ext cx="23787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" marR="5080" indent="-40640">
              <a:lnSpc>
                <a:spcPct val="100000"/>
              </a:lnSpc>
              <a:spcBef>
                <a:spcPts val="100"/>
              </a:spcBef>
            </a:pPr>
            <a:r>
              <a:rPr lang="en-US" sz="1600" spc="-5" dirty="0">
                <a:solidFill>
                  <a:srgbClr val="FFFFFF"/>
                </a:solidFill>
                <a:latin typeface="Trebuchet MS"/>
                <a:cs typeface="Trebuchet MS"/>
              </a:rPr>
              <a:t>                 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Acc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ss  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Phase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38A810-5E92-790D-A98F-56D84E4C9924}"/>
              </a:ext>
            </a:extLst>
          </p:cNvPr>
          <p:cNvSpPr txBox="1"/>
          <p:nvPr/>
        </p:nvSpPr>
        <p:spPr>
          <a:xfrm>
            <a:off x="155573" y="647312"/>
            <a:ext cx="6092827" cy="6052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  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SETUP PHASE of the write transfer occurs at T1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PSEL is asserted by Master.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PADDR, PWRITE and PWDATA must be valid.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ACCESS PHASE of the write transfer is at T2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PENABLE is asserted by Master.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PREADY is asserted by the Slave at the rising edge of PCLK to indicate that the write data will be accepted at T3.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PADDR, PWDATA, and any other control signals, must be stable until the transfer completes.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At the end of the transfer,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PENABLE is deaserted.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PSEL is also deaserted, unless there is another transfer to the same peripheral.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49250"/>
            <a:ext cx="87033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140" dirty="0"/>
              <a:t>2 </a:t>
            </a:r>
            <a:r>
              <a:rPr sz="3200" spc="140" dirty="0"/>
              <a:t>Write</a:t>
            </a:r>
            <a:r>
              <a:rPr sz="3200" spc="40" dirty="0"/>
              <a:t> </a:t>
            </a:r>
            <a:r>
              <a:rPr sz="3200" spc="135" dirty="0"/>
              <a:t>Transfer</a:t>
            </a:r>
            <a:r>
              <a:rPr sz="3200" spc="45" dirty="0"/>
              <a:t> </a:t>
            </a:r>
            <a:r>
              <a:rPr sz="3200" spc="150" dirty="0"/>
              <a:t>with</a:t>
            </a:r>
            <a:r>
              <a:rPr sz="3200" spc="55" dirty="0"/>
              <a:t> </a:t>
            </a:r>
            <a:r>
              <a:rPr sz="3200" spc="150" dirty="0"/>
              <a:t>Wait</a:t>
            </a:r>
            <a:r>
              <a:rPr sz="3200" spc="35" dirty="0"/>
              <a:t> </a:t>
            </a:r>
            <a:r>
              <a:rPr sz="3200" spc="285" dirty="0"/>
              <a:t>States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31780" y="760729"/>
            <a:ext cx="1320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9CFFCA"/>
                </a:solidFill>
                <a:latin typeface="Trebuchet MS"/>
                <a:cs typeface="Trebuchet MS"/>
              </a:rPr>
              <a:t>7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001000" y="1880870"/>
            <a:ext cx="228600" cy="552450"/>
            <a:chOff x="3882390" y="1880870"/>
            <a:chExt cx="171450" cy="552450"/>
          </a:xfrm>
        </p:grpSpPr>
        <p:sp>
          <p:nvSpPr>
            <p:cNvPr id="5" name="object 5"/>
            <p:cNvSpPr/>
            <p:nvPr/>
          </p:nvSpPr>
          <p:spPr>
            <a:xfrm>
              <a:off x="3967480" y="1880870"/>
              <a:ext cx="1270" cy="392430"/>
            </a:xfrm>
            <a:custGeom>
              <a:avLst/>
              <a:gdLst/>
              <a:ahLst/>
              <a:cxnLst/>
              <a:rect l="l" t="t" r="r" b="b"/>
              <a:pathLst>
                <a:path w="1270" h="392430">
                  <a:moveTo>
                    <a:pt x="0" y="0"/>
                  </a:moveTo>
                  <a:lnTo>
                    <a:pt x="1270" y="392429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2390" y="2260600"/>
              <a:ext cx="171450" cy="17272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510144" y="1129382"/>
            <a:ext cx="16764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Setup phase </a:t>
            </a:r>
            <a:r>
              <a:rPr lang="en-US" sz="1600" spc="-5" dirty="0">
                <a:solidFill>
                  <a:srgbClr val="FFFFFF"/>
                </a:solidFill>
                <a:latin typeface="Trebuchet MS"/>
                <a:cs typeface="Trebuchet MS"/>
              </a:rPr>
              <a:t>   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begins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16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rising</a:t>
            </a:r>
            <a:r>
              <a:rPr sz="16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edge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62925" y="5642592"/>
            <a:ext cx="71056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up  </a:t>
            </a: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34600" y="5662895"/>
            <a:ext cx="685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" marR="5080" indent="-4064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Acc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ss  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Phase</a:t>
            </a:r>
            <a:endParaRPr sz="1600" dirty="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13880" y="2432050"/>
            <a:ext cx="4729483" cy="305308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873490" y="5711093"/>
            <a:ext cx="57530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560">
              <a:lnSpc>
                <a:spcPct val="100000"/>
              </a:lnSpc>
              <a:spcBef>
                <a:spcPts val="100"/>
              </a:spcBef>
            </a:pPr>
            <a:r>
              <a:rPr sz="1600" spc="-30" dirty="0">
                <a:solidFill>
                  <a:srgbClr val="FFFFFF"/>
                </a:solidFill>
                <a:latin typeface="Trebuchet MS"/>
                <a:cs typeface="Trebuchet MS"/>
              </a:rPr>
              <a:t>Wait </a:t>
            </a:r>
            <a:r>
              <a:rPr sz="1600" spc="-4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Sta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te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48799" y="5642592"/>
            <a:ext cx="57530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830">
              <a:lnSpc>
                <a:spcPct val="100000"/>
              </a:lnSpc>
              <a:spcBef>
                <a:spcPts val="100"/>
              </a:spcBef>
            </a:pPr>
            <a:r>
              <a:rPr sz="1600" spc="-30" dirty="0">
                <a:solidFill>
                  <a:srgbClr val="FFFFFF"/>
                </a:solidFill>
                <a:latin typeface="Trebuchet MS"/>
                <a:cs typeface="Trebuchet MS"/>
              </a:rPr>
              <a:t>Wait </a:t>
            </a:r>
            <a:r>
              <a:rPr sz="1600" spc="-4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D3DFC0-1305-715F-302B-6AE85DFDDCB4}"/>
              </a:ext>
            </a:extLst>
          </p:cNvPr>
          <p:cNvSpPr txBox="1"/>
          <p:nvPr/>
        </p:nvSpPr>
        <p:spPr>
          <a:xfrm>
            <a:off x="160871" y="760729"/>
            <a:ext cx="6492026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000" b="1" dirty="0"/>
              <a:t>SETUP PHASE of the write transfer occurs at T1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PSEL is asserted by Master.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PADDR, PWRITE, and PWDATA must be valid.</a:t>
            </a:r>
          </a:p>
          <a:p>
            <a:endParaRPr lang="en-US" dirty="0"/>
          </a:p>
          <a:p>
            <a:r>
              <a:rPr lang="en-US" sz="2000" b="1" dirty="0"/>
              <a:t>ACCESS PHASE of the write transfer is at T2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When PENABLE is HIGH, the Slave extends the transfer by driving PREADY LOW.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following signals remain unchanged while PREADY remains LOW: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PADDR, PWRITE, PSELx, PENABLE, PWDATA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Write strobe signal, PSTRB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Protection type signal, PPROT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User request attribute, PAUSER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User write data attribute, PWUSER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PREADY can take any value when PENABLE is LOW. This ensures that peripherals that have a fixed two-cycle access can tie PREADY HIGH.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83374" y="1978660"/>
            <a:ext cx="5203826" cy="3769360"/>
            <a:chOff x="937260" y="1978660"/>
            <a:chExt cx="10253980" cy="37693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7260" y="2506980"/>
              <a:ext cx="10253980" cy="324104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937760" y="1978660"/>
              <a:ext cx="0" cy="392430"/>
            </a:xfrm>
            <a:custGeom>
              <a:avLst/>
              <a:gdLst/>
              <a:ahLst/>
              <a:cxnLst/>
              <a:rect l="l" t="t" r="r" b="b"/>
              <a:pathLst>
                <a:path h="392430">
                  <a:moveTo>
                    <a:pt x="0" y="0"/>
                  </a:moveTo>
                  <a:lnTo>
                    <a:pt x="0" y="392429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2669" y="2359660"/>
              <a:ext cx="171450" cy="17145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8088" y="486409"/>
            <a:ext cx="935138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310" dirty="0"/>
              <a:t>3 </a:t>
            </a:r>
            <a:r>
              <a:rPr sz="3200" spc="310" dirty="0"/>
              <a:t>Read</a:t>
            </a:r>
            <a:r>
              <a:rPr sz="3200" spc="45" dirty="0"/>
              <a:t> </a:t>
            </a:r>
            <a:r>
              <a:rPr sz="3200" spc="135" dirty="0"/>
              <a:t>Transfer</a:t>
            </a:r>
            <a:r>
              <a:rPr sz="3200" spc="55" dirty="0"/>
              <a:t> </a:t>
            </a:r>
            <a:r>
              <a:rPr sz="3200" spc="150" dirty="0"/>
              <a:t>with</a:t>
            </a:r>
            <a:r>
              <a:rPr sz="3200" spc="50" dirty="0"/>
              <a:t> </a:t>
            </a:r>
            <a:r>
              <a:rPr sz="3200" spc="335" dirty="0"/>
              <a:t>no</a:t>
            </a:r>
            <a:r>
              <a:rPr sz="3200" spc="45" dirty="0"/>
              <a:t> </a:t>
            </a:r>
            <a:r>
              <a:rPr sz="3200" spc="150" dirty="0"/>
              <a:t>Wait</a:t>
            </a:r>
            <a:r>
              <a:rPr sz="3200" spc="45" dirty="0"/>
              <a:t> </a:t>
            </a:r>
            <a:r>
              <a:rPr sz="3200" spc="285" dirty="0"/>
              <a:t>States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431780" y="760729"/>
            <a:ext cx="1320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9CFFCA"/>
                </a:solidFill>
                <a:latin typeface="Trebuchet MS"/>
                <a:cs typeface="Trebuchet MS"/>
              </a:rPr>
              <a:t>8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43800" y="1600200"/>
            <a:ext cx="1830161" cy="7527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ts val="1910"/>
              </a:lnSpc>
              <a:spcBef>
                <a:spcPts val="170"/>
              </a:spcBef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Setup phase begins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6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16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rising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edge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13601" y="5772168"/>
            <a:ext cx="83439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up  </a:t>
            </a: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09809" y="5967748"/>
            <a:ext cx="834391" cy="5092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" marR="5080" indent="-4064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Acc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ss  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Phase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8F76EF-78A6-E767-F1BA-098E490517E2}"/>
              </a:ext>
            </a:extLst>
          </p:cNvPr>
          <p:cNvSpPr txBox="1"/>
          <p:nvPr/>
        </p:nvSpPr>
        <p:spPr>
          <a:xfrm>
            <a:off x="311620" y="1217878"/>
            <a:ext cx="617219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Setup Phase of the Write Transfer Occurs at T1</a:t>
            </a:r>
          </a:p>
          <a:p>
            <a:r>
              <a:rPr lang="en-US" dirty="0"/>
              <a:t>PSEL is asserted by the Master.</a:t>
            </a:r>
          </a:p>
          <a:p>
            <a:r>
              <a:rPr lang="en-US" dirty="0"/>
              <a:t>PADDR, PWRITE, and PWDATA must be valid.</a:t>
            </a:r>
          </a:p>
          <a:p>
            <a:r>
              <a:rPr lang="en-US" sz="2000" dirty="0"/>
              <a:t>-----------------------------------------------------------------------</a:t>
            </a:r>
          </a:p>
          <a:p>
            <a:r>
              <a:rPr lang="en-US" sz="2000" b="1" dirty="0"/>
              <a:t>Access Phase of the Read Transfer Occurs at T2.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PENABLE is asserted by the Master.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PREADY is asserted by the Slave at the rising edge of PCLK to indicate that the read data will be provided at T2 and captured by the Master at T3.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PADDR, PWDATA, and any other control signals</a:t>
            </a:r>
          </a:p>
          <a:p>
            <a:r>
              <a:rPr lang="en-US" dirty="0"/>
              <a:t>    must be stable until the transfer completes.</a:t>
            </a:r>
          </a:p>
          <a:p>
            <a:r>
              <a:rPr lang="en-US" dirty="0"/>
              <a:t>------------------------------------------------------------------------------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timing of the PADDR, PWRITE, PSEL, and PENABLE signals are the same as described in Write transfers.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Slave must provide the data before the end of the read transfer.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86409"/>
            <a:ext cx="851725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310" dirty="0"/>
              <a:t>4 </a:t>
            </a:r>
            <a:r>
              <a:rPr sz="3200" spc="310" dirty="0"/>
              <a:t>Read</a:t>
            </a:r>
            <a:r>
              <a:rPr sz="3200" spc="45" dirty="0"/>
              <a:t> </a:t>
            </a:r>
            <a:r>
              <a:rPr sz="3200" spc="135" dirty="0"/>
              <a:t>Transfer</a:t>
            </a:r>
            <a:r>
              <a:rPr sz="3200" spc="50" dirty="0"/>
              <a:t> </a:t>
            </a:r>
            <a:r>
              <a:rPr sz="3200" spc="150" dirty="0"/>
              <a:t>with</a:t>
            </a:r>
            <a:r>
              <a:rPr sz="3200" spc="45" dirty="0"/>
              <a:t> </a:t>
            </a:r>
            <a:r>
              <a:rPr sz="3200" spc="150" dirty="0"/>
              <a:t>Wait</a:t>
            </a:r>
            <a:r>
              <a:rPr sz="3200" spc="40" dirty="0"/>
              <a:t> </a:t>
            </a:r>
            <a:r>
              <a:rPr sz="3200" spc="285" dirty="0"/>
              <a:t>States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31780" y="760729"/>
            <a:ext cx="1320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9CFFCA"/>
                </a:solidFill>
                <a:latin typeface="Trebuchet MS"/>
                <a:cs typeface="Trebuchet MS"/>
              </a:rPr>
              <a:t>9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077200" y="2078141"/>
            <a:ext cx="228600" cy="513081"/>
            <a:chOff x="3633470" y="2061210"/>
            <a:chExt cx="171450" cy="571500"/>
          </a:xfrm>
        </p:grpSpPr>
        <p:sp>
          <p:nvSpPr>
            <p:cNvPr id="5" name="object 5"/>
            <p:cNvSpPr/>
            <p:nvPr/>
          </p:nvSpPr>
          <p:spPr>
            <a:xfrm>
              <a:off x="3718560" y="2080260"/>
              <a:ext cx="0" cy="392430"/>
            </a:xfrm>
            <a:custGeom>
              <a:avLst/>
              <a:gdLst/>
              <a:ahLst/>
              <a:cxnLst/>
              <a:rect l="l" t="t" r="r" b="b"/>
              <a:pathLst>
                <a:path h="392430">
                  <a:moveTo>
                    <a:pt x="0" y="0"/>
                  </a:moveTo>
                  <a:lnTo>
                    <a:pt x="0" y="392429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3470" y="2459990"/>
              <a:ext cx="171450" cy="17272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flipH="1">
            <a:off x="7619999" y="1301751"/>
            <a:ext cx="167639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Setup phase begins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16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rising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edge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 rot="10800000" flipV="1">
            <a:off x="8397874" y="5786085"/>
            <a:ext cx="54038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p  </a:t>
            </a: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63200" y="5527040"/>
            <a:ext cx="71247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" marR="5080" indent="-40640">
              <a:lnSpc>
                <a:spcPct val="100000"/>
              </a:lnSpc>
              <a:spcBef>
                <a:spcPts val="100"/>
              </a:spcBef>
            </a:pPr>
            <a:endParaRPr lang="en-US" sz="1600" spc="-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53340" marR="5080" indent="-4064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Acc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ss  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Phase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87484" y="5715000"/>
            <a:ext cx="54038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830">
              <a:lnSpc>
                <a:spcPct val="100000"/>
              </a:lnSpc>
              <a:spcBef>
                <a:spcPts val="100"/>
              </a:spcBef>
            </a:pPr>
            <a:r>
              <a:rPr sz="1600" spc="-30" dirty="0">
                <a:solidFill>
                  <a:srgbClr val="FFFFFF"/>
                </a:solidFill>
                <a:latin typeface="Trebuchet MS"/>
                <a:cs typeface="Trebuchet MS"/>
              </a:rPr>
              <a:t>Wait </a:t>
            </a:r>
            <a:r>
              <a:rPr sz="1600" spc="-4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50730" y="5518150"/>
            <a:ext cx="71247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830">
              <a:lnSpc>
                <a:spcPct val="100000"/>
              </a:lnSpc>
              <a:spcBef>
                <a:spcPts val="100"/>
              </a:spcBef>
            </a:pPr>
            <a:endParaRPr lang="en-US" sz="1600" spc="-3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 marR="5080" indent="36830">
              <a:lnSpc>
                <a:spcPct val="100000"/>
              </a:lnSpc>
              <a:spcBef>
                <a:spcPts val="100"/>
              </a:spcBef>
            </a:pPr>
            <a:r>
              <a:rPr sz="1600" spc="-30" dirty="0">
                <a:solidFill>
                  <a:srgbClr val="FFFFFF"/>
                </a:solidFill>
                <a:latin typeface="Trebuchet MS"/>
                <a:cs typeface="Trebuchet MS"/>
              </a:rPr>
              <a:t>Wait </a:t>
            </a:r>
            <a:r>
              <a:rPr sz="1600" spc="-4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St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600" dirty="0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81800" y="2625089"/>
            <a:ext cx="5029200" cy="29311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3EF9B0-D2E9-BC99-6D7D-1EB67CE20E2D}"/>
              </a:ext>
            </a:extLst>
          </p:cNvPr>
          <p:cNvSpPr txBox="1"/>
          <p:nvPr/>
        </p:nvSpPr>
        <p:spPr>
          <a:xfrm>
            <a:off x="533400" y="1293284"/>
            <a:ext cx="594359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SETUP PHASE of the Read transfer occurs at T1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PSEL is asserted by Master.- PADDR, PWRITE, and PWDATA must be valid.</a:t>
            </a:r>
          </a:p>
          <a:p>
            <a:endParaRPr lang="en-US" dirty="0"/>
          </a:p>
          <a:p>
            <a:r>
              <a:rPr lang="en-US" sz="2000" b="1" dirty="0"/>
              <a:t>ACCESS PHASE of the Read transfer is at T2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transfer is extended if PREADY is driven LOW during an Access phase.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following signals remain unchanged while PREADY remains 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PADDR, PWRITE, PSEL, PENABLE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Protection signal, PPROT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signal, PAUSER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cycles are added using PREADY.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any number of additional cycles can be added.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281</TotalTime>
  <Words>1040</Words>
  <Application>Microsoft Office PowerPoint</Application>
  <PresentationFormat>Widescreen</PresentationFormat>
  <Paragraphs>173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Century Gothic</vt:lpstr>
      <vt:lpstr>Symbol</vt:lpstr>
      <vt:lpstr>Trebuchet MS</vt:lpstr>
      <vt:lpstr>Wingdings</vt:lpstr>
      <vt:lpstr>Wingdings 3</vt:lpstr>
      <vt:lpstr>Ion</vt:lpstr>
      <vt:lpstr>PowerPoint Presentation</vt:lpstr>
      <vt:lpstr>AMBA System-Level  View</vt:lpstr>
      <vt:lpstr>APB Features</vt:lpstr>
      <vt:lpstr>APB Signal Definitions</vt:lpstr>
      <vt:lpstr>APB State Machine</vt:lpstr>
      <vt:lpstr>1Write Transfer with no Wait States</vt:lpstr>
      <vt:lpstr>2 Write Transfer with Wait States</vt:lpstr>
      <vt:lpstr>3 Read Transfer with no Wait States</vt:lpstr>
      <vt:lpstr>4 Read Transfer with Wait States</vt:lpstr>
      <vt:lpstr>Protection unit support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AMBA APB Protocol</dc:title>
  <dc:creator>Nitin Mathur</dc:creator>
  <cp:lastModifiedBy>Aditi Nishad</cp:lastModifiedBy>
  <cp:revision>4</cp:revision>
  <dcterms:created xsi:type="dcterms:W3CDTF">2024-07-01T04:57:11Z</dcterms:created>
  <dcterms:modified xsi:type="dcterms:W3CDTF">2024-07-01T12:04:01Z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2015-01-26T00:00:00Z</vt:filetime>
  </property>
  <property fmtid="{D5CDD505-2E9C-101B-9397-08002B2CF9AE}" pid="3" name="Creator">
    <vt:lpwstr>Impress</vt:lpwstr>
  </property>
  <property fmtid="{D5CDD505-2E9C-101B-9397-08002B2CF9AE}" pid="4" name="LastSaved">
    <vt:filetime>2015-01-26T00:00:00Z</vt:filetime>
  </property>
</Properties>
</file>