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71" r:id="rId6"/>
    <p:sldId id="272" r:id="rId7"/>
    <p:sldId id="273" r:id="rId8"/>
    <p:sldId id="274" r:id="rId9"/>
    <p:sldId id="275"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6399379"/>
            <a:ext cx="10469286" cy="46663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41319" y="6488722"/>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2882E1A-995B-4148-8576-77692C601AE6}"/>
              </a:ext>
            </a:extLst>
          </p:cNvPr>
          <p:cNvPicPr>
            <a:picLocks noChangeAspect="1"/>
          </p:cNvPicPr>
          <p:nvPr/>
        </p:nvPicPr>
        <p:blipFill>
          <a:blip r:embed="rId2"/>
          <a:stretch>
            <a:fillRect/>
          </a:stretch>
        </p:blipFill>
        <p:spPr>
          <a:xfrm>
            <a:off x="10590241" y="6391370"/>
            <a:ext cx="1485900" cy="409575"/>
          </a:xfrm>
          <a:prstGeom prst="rect">
            <a:avLst/>
          </a:prstGeom>
        </p:spPr>
      </p:pic>
    </p:spTree>
    <p:extLst>
      <p:ext uri="{BB962C8B-B14F-4D97-AF65-F5344CB8AC3E}">
        <p14:creationId xmlns:p14="http://schemas.microsoft.com/office/powerpoint/2010/main" val="20961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976A9B62-DA2D-4AD6-847F-27D30C5191D1}" type="datetime1">
              <a:rPr lang="en-US" smtClean="0"/>
              <a:t>11/24/2023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Confidential and Proprietary</a:t>
            </a:r>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4556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31315E54-D944-4581-B483-84F59A148AA9}" type="datetime1">
              <a:rPr lang="en-US" smtClean="0"/>
              <a:t>11/24/2023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Confidential and Proprietary</a:t>
            </a:r>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5163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643" y="280817"/>
            <a:ext cx="10901037" cy="708089"/>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254643" y="1064871"/>
            <a:ext cx="10901037" cy="48042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E6500D94-F70C-433B-A989-AFDDC3FA5226}"/>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9" name="Slide Number Placeholder 5">
            <a:extLst>
              <a:ext uri="{FF2B5EF4-FFF2-40B4-BE49-F238E27FC236}">
                <a16:creationId xmlns:a16="http://schemas.microsoft.com/office/drawing/2014/main" id="{B3EB4F6E-DCFD-45F1-8032-021F97831D59}"/>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pPr/>
              <a:t>‹#›</a:t>
            </a:fld>
            <a:endParaRPr lang="en-US" dirty="0"/>
          </a:p>
        </p:txBody>
      </p:sp>
      <p:cxnSp>
        <p:nvCxnSpPr>
          <p:cNvPr id="6" name="Straight Connector 5">
            <a:extLst>
              <a:ext uri="{FF2B5EF4-FFF2-40B4-BE49-F238E27FC236}">
                <a16:creationId xmlns:a16="http://schemas.microsoft.com/office/drawing/2014/main" id="{DF95D181-406A-4B99-8895-AD37DDEF0246}"/>
              </a:ext>
            </a:extLst>
          </p:cNvPr>
          <p:cNvCxnSpPr>
            <a:cxnSpLocks/>
          </p:cNvCxnSpPr>
          <p:nvPr/>
        </p:nvCxnSpPr>
        <p:spPr>
          <a:xfrm>
            <a:off x="254643" y="988906"/>
            <a:ext cx="1090103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8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EC3A748-5A06-4559-9DFF-A2CF1601CE86}"/>
              </a:ext>
            </a:extLst>
          </p:cNvPr>
          <p:cNvSpPr/>
          <p:nvPr/>
        </p:nvSpPr>
        <p:spPr>
          <a:xfrm>
            <a:off x="0" y="6457254"/>
            <a:ext cx="10469286" cy="46663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Footer Placeholder 4">
            <a:extLst>
              <a:ext uri="{FF2B5EF4-FFF2-40B4-BE49-F238E27FC236}">
                <a16:creationId xmlns:a16="http://schemas.microsoft.com/office/drawing/2014/main" id="{8497EC00-CFA6-46CE-8C54-87DD161CAC13}"/>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12" name="Slide Number Placeholder 5">
            <a:extLst>
              <a:ext uri="{FF2B5EF4-FFF2-40B4-BE49-F238E27FC236}">
                <a16:creationId xmlns:a16="http://schemas.microsoft.com/office/drawing/2014/main" id="{AE4FB36A-DA49-45B5-9D99-0078EAFD5916}"/>
              </a:ext>
            </a:extLst>
          </p:cNvPr>
          <p:cNvSpPr>
            <a:spLocks noGrp="1"/>
          </p:cNvSpPr>
          <p:nvPr>
            <p:ph type="sldNum" sz="quarter" idx="12"/>
          </p:nvPr>
        </p:nvSpPr>
        <p:spPr>
          <a:xfrm>
            <a:off x="41319" y="6488722"/>
            <a:ext cx="1312025" cy="365125"/>
          </a:xfrm>
          <a:prstGeom prst="rect">
            <a:avLst/>
          </a:prstGeom>
        </p:spPr>
        <p:txBody>
          <a:bodyPr/>
          <a:lstStyle/>
          <a:p>
            <a:fld id="{4FAB73BC-B049-4115-A692-8D63A059BFB8}" type="slidenum">
              <a:rPr lang="en-US" smtClean="0"/>
              <a:t>‹#›</a:t>
            </a:fld>
            <a:endParaRPr lang="en-US" dirty="0"/>
          </a:p>
        </p:txBody>
      </p:sp>
      <p:pic>
        <p:nvPicPr>
          <p:cNvPr id="13" name="Picture 12">
            <a:extLst>
              <a:ext uri="{FF2B5EF4-FFF2-40B4-BE49-F238E27FC236}">
                <a16:creationId xmlns:a16="http://schemas.microsoft.com/office/drawing/2014/main" id="{57F1DBB0-FD86-4990-89B7-73516CA307F6}"/>
              </a:ext>
            </a:extLst>
          </p:cNvPr>
          <p:cNvPicPr>
            <a:picLocks noChangeAspect="1"/>
          </p:cNvPicPr>
          <p:nvPr/>
        </p:nvPicPr>
        <p:blipFill>
          <a:blip r:embed="rId2"/>
          <a:stretch>
            <a:fillRect/>
          </a:stretch>
        </p:blipFill>
        <p:spPr>
          <a:xfrm>
            <a:off x="10590241" y="6391370"/>
            <a:ext cx="1485900" cy="409575"/>
          </a:xfrm>
          <a:prstGeom prst="rect">
            <a:avLst/>
          </a:prstGeom>
        </p:spPr>
      </p:pic>
    </p:spTree>
    <p:extLst>
      <p:ext uri="{BB962C8B-B14F-4D97-AF65-F5344CB8AC3E}">
        <p14:creationId xmlns:p14="http://schemas.microsoft.com/office/powerpoint/2010/main" val="38077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DCD9C01E-FED5-4AD5-9B22-B69EB5C38C4D}"/>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10" name="Slide Number Placeholder 5">
            <a:extLst>
              <a:ext uri="{FF2B5EF4-FFF2-40B4-BE49-F238E27FC236}">
                <a16:creationId xmlns:a16="http://schemas.microsoft.com/office/drawing/2014/main" id="{E0CEF904-AF36-4453-8E3B-25E5FBA21C59}"/>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12542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F2EF5093-DC66-47B8-80CA-72F39F24DD1A}"/>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12" name="Slide Number Placeholder 5">
            <a:extLst>
              <a:ext uri="{FF2B5EF4-FFF2-40B4-BE49-F238E27FC236}">
                <a16:creationId xmlns:a16="http://schemas.microsoft.com/office/drawing/2014/main" id="{563833C8-2D0F-4D02-8BC6-E8536F2AF6CF}"/>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3209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83C64FFE-A11E-4F79-A2F1-B4C607059EF5}"/>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7" name="Slide Number Placeholder 5">
            <a:extLst>
              <a:ext uri="{FF2B5EF4-FFF2-40B4-BE49-F238E27FC236}">
                <a16:creationId xmlns:a16="http://schemas.microsoft.com/office/drawing/2014/main" id="{1B6C0F7B-1D9F-4424-8812-57C928AD292C}"/>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2738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BF7ED0-8EBE-44E6-AC31-A42CFB2033C3}"/>
              </a:ext>
            </a:extLst>
          </p:cNvPr>
          <p:cNvSpPr/>
          <p:nvPr/>
        </p:nvSpPr>
        <p:spPr>
          <a:xfrm>
            <a:off x="0" y="6438558"/>
            <a:ext cx="10469286" cy="41587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10" name="Footer Placeholder 4">
            <a:extLst>
              <a:ext uri="{FF2B5EF4-FFF2-40B4-BE49-F238E27FC236}">
                <a16:creationId xmlns:a16="http://schemas.microsoft.com/office/drawing/2014/main" id="{E965E842-1B18-4B60-B5AA-3619EC3427CD}"/>
              </a:ext>
            </a:extLst>
          </p:cNvPr>
          <p:cNvSpPr>
            <a:spLocks noGrp="1"/>
          </p:cNvSpPr>
          <p:nvPr>
            <p:ph type="ftr" sz="quarter" idx="11"/>
          </p:nvPr>
        </p:nvSpPr>
        <p:spPr>
          <a:xfrm>
            <a:off x="5234643" y="6508006"/>
            <a:ext cx="4822804" cy="365125"/>
          </a:xfrm>
          <a:prstGeom prst="rect">
            <a:avLst/>
          </a:prstGeom>
        </p:spPr>
        <p:txBody>
          <a:bodyPr/>
          <a:lstStyle/>
          <a:p>
            <a:r>
              <a:rPr lang="en-US"/>
              <a:t>Confidential and Proprietary</a:t>
            </a:r>
            <a:endParaRPr lang="en-US" dirty="0"/>
          </a:p>
        </p:txBody>
      </p:sp>
      <p:sp>
        <p:nvSpPr>
          <p:cNvPr id="11" name="Slide Number Placeholder 5">
            <a:extLst>
              <a:ext uri="{FF2B5EF4-FFF2-40B4-BE49-F238E27FC236}">
                <a16:creationId xmlns:a16="http://schemas.microsoft.com/office/drawing/2014/main" id="{590D2979-A745-4FEE-9872-0F1D9ECC5344}"/>
              </a:ext>
            </a:extLst>
          </p:cNvPr>
          <p:cNvSpPr>
            <a:spLocks noGrp="1"/>
          </p:cNvSpPr>
          <p:nvPr>
            <p:ph type="sldNum" sz="quarter" idx="12"/>
          </p:nvPr>
        </p:nvSpPr>
        <p:spPr>
          <a:xfrm>
            <a:off x="41319" y="6488722"/>
            <a:ext cx="1312025" cy="365125"/>
          </a:xfrm>
          <a:prstGeom prst="rect">
            <a:avLst/>
          </a:prstGeom>
        </p:spPr>
        <p:txBody>
          <a:bodyPr/>
          <a:lstStyle/>
          <a:p>
            <a:fld id="{330EA680-D336-4FF7-8B7A-9848BB0A1C32}" type="slidenum">
              <a:rPr lang="en-US" smtClean="0"/>
              <a:t>‹#›</a:t>
            </a:fld>
            <a:endParaRPr lang="en-US" dirty="0"/>
          </a:p>
        </p:txBody>
      </p:sp>
      <p:pic>
        <p:nvPicPr>
          <p:cNvPr id="13" name="Picture 12">
            <a:extLst>
              <a:ext uri="{FF2B5EF4-FFF2-40B4-BE49-F238E27FC236}">
                <a16:creationId xmlns:a16="http://schemas.microsoft.com/office/drawing/2014/main" id="{D1B4C5A3-C29E-4332-A243-2B5CC3648D3C}"/>
              </a:ext>
            </a:extLst>
          </p:cNvPr>
          <p:cNvPicPr>
            <a:picLocks noChangeAspect="1"/>
          </p:cNvPicPr>
          <p:nvPr/>
        </p:nvPicPr>
        <p:blipFill>
          <a:blip r:embed="rId2"/>
          <a:stretch>
            <a:fillRect/>
          </a:stretch>
        </p:blipFill>
        <p:spPr>
          <a:xfrm>
            <a:off x="10584453" y="6420292"/>
            <a:ext cx="1485900" cy="409575"/>
          </a:xfrm>
          <a:prstGeom prst="rect">
            <a:avLst/>
          </a:prstGeom>
        </p:spPr>
      </p:pic>
    </p:spTree>
    <p:extLst>
      <p:ext uri="{BB962C8B-B14F-4D97-AF65-F5344CB8AC3E}">
        <p14:creationId xmlns:p14="http://schemas.microsoft.com/office/powerpoint/2010/main" val="194974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r>
              <a:rPr lang="en-US"/>
              <a:t>Confidential and Proprietary</a:t>
            </a:r>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319825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4298" y="586564"/>
            <a:ext cx="4536694" cy="1324786"/>
          </a:xfrm>
        </p:spPr>
        <p:txBody>
          <a:bodyPr lIns="91440" tIns="0" rIns="91440" bIns="0" anchor="b">
            <a:noAutofit/>
          </a:bodyPr>
          <a:lstStyle>
            <a:lvl1pPr>
              <a:defRPr sz="3600" b="0">
                <a:solidFill>
                  <a:schemeClr val="tx2"/>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7156435" cy="6464742"/>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082FC25-091F-48D9-B9A0-6E4FD9EA4633}"/>
              </a:ext>
            </a:extLst>
          </p:cNvPr>
          <p:cNvSpPr/>
          <p:nvPr/>
        </p:nvSpPr>
        <p:spPr>
          <a:xfrm>
            <a:off x="0" y="6438558"/>
            <a:ext cx="10509250" cy="41587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11" name="Footer Placeholder 4">
            <a:extLst>
              <a:ext uri="{FF2B5EF4-FFF2-40B4-BE49-F238E27FC236}">
                <a16:creationId xmlns:a16="http://schemas.microsoft.com/office/drawing/2014/main" id="{3E381D0B-6F6D-4843-A920-DCD4063124BF}"/>
              </a:ext>
            </a:extLst>
          </p:cNvPr>
          <p:cNvSpPr>
            <a:spLocks noGrp="1"/>
          </p:cNvSpPr>
          <p:nvPr>
            <p:ph type="ftr" sz="quarter" idx="3"/>
          </p:nvPr>
        </p:nvSpPr>
        <p:spPr>
          <a:xfrm>
            <a:off x="3684598" y="6438558"/>
            <a:ext cx="4822804" cy="365125"/>
          </a:xfrm>
          <a:prstGeom prst="rect">
            <a:avLst/>
          </a:prstGeom>
        </p:spPr>
        <p:txBody>
          <a:bodyPr/>
          <a:lstStyle>
            <a:lvl1pPr>
              <a:defRPr sz="1200">
                <a:solidFill>
                  <a:schemeClr val="bg1"/>
                </a:solidFill>
              </a:defRPr>
            </a:lvl1pPr>
          </a:lstStyle>
          <a:p>
            <a:r>
              <a:rPr lang="en-US"/>
              <a:t>Confidential and Proprietary</a:t>
            </a:r>
            <a:endParaRPr lang="en-US" dirty="0"/>
          </a:p>
        </p:txBody>
      </p:sp>
      <p:sp>
        <p:nvSpPr>
          <p:cNvPr id="12" name="Slide Number Placeholder 5">
            <a:extLst>
              <a:ext uri="{FF2B5EF4-FFF2-40B4-BE49-F238E27FC236}">
                <a16:creationId xmlns:a16="http://schemas.microsoft.com/office/drawing/2014/main" id="{B67A6AB1-522A-47E4-9998-D8BCF412C666}"/>
              </a:ext>
            </a:extLst>
          </p:cNvPr>
          <p:cNvSpPr>
            <a:spLocks noGrp="1"/>
          </p:cNvSpPr>
          <p:nvPr>
            <p:ph type="sldNum" sz="quarter" idx="4"/>
          </p:nvPr>
        </p:nvSpPr>
        <p:spPr>
          <a:xfrm>
            <a:off x="0" y="6464742"/>
            <a:ext cx="1312025" cy="365125"/>
          </a:xfrm>
          <a:prstGeom prst="rect">
            <a:avLst/>
          </a:prstGeom>
        </p:spPr>
        <p:txBody>
          <a:bodyPr/>
          <a:lstStyle>
            <a:lvl1pPr>
              <a:defRPr sz="1200">
                <a:solidFill>
                  <a:schemeClr val="bg1"/>
                </a:solidFill>
              </a:defRPr>
            </a:lvl1pPr>
          </a:lstStyle>
          <a:p>
            <a:fld id="{330EA680-D336-4FF7-8B7A-9848BB0A1C32}" type="slidenum">
              <a:rPr lang="en-US" smtClean="0"/>
              <a:pPr/>
              <a:t>‹#›</a:t>
            </a:fld>
            <a:endParaRPr lang="en-US" dirty="0"/>
          </a:p>
        </p:txBody>
      </p:sp>
      <p:pic>
        <p:nvPicPr>
          <p:cNvPr id="13" name="Picture 12">
            <a:extLst>
              <a:ext uri="{FF2B5EF4-FFF2-40B4-BE49-F238E27FC236}">
                <a16:creationId xmlns:a16="http://schemas.microsoft.com/office/drawing/2014/main" id="{F004903D-26FC-46B3-82BB-2FBCE9A7923B}"/>
              </a:ext>
            </a:extLst>
          </p:cNvPr>
          <p:cNvPicPr>
            <a:picLocks noChangeAspect="1"/>
          </p:cNvPicPr>
          <p:nvPr/>
        </p:nvPicPr>
        <p:blipFill>
          <a:blip r:embed="rId2"/>
          <a:stretch>
            <a:fillRect/>
          </a:stretch>
        </p:blipFill>
        <p:spPr>
          <a:xfrm>
            <a:off x="10584453" y="6420292"/>
            <a:ext cx="1485900" cy="409575"/>
          </a:xfrm>
          <a:prstGeom prst="rect">
            <a:avLst/>
          </a:prstGeom>
        </p:spPr>
      </p:pic>
      <p:sp>
        <p:nvSpPr>
          <p:cNvPr id="9" name="Text Placeholder 3">
            <a:extLst>
              <a:ext uri="{FF2B5EF4-FFF2-40B4-BE49-F238E27FC236}">
                <a16:creationId xmlns:a16="http://schemas.microsoft.com/office/drawing/2014/main" id="{2CB020B0-EA0D-4B28-8F11-6543421090A4}"/>
              </a:ext>
            </a:extLst>
          </p:cNvPr>
          <p:cNvSpPr>
            <a:spLocks noGrp="1"/>
          </p:cNvSpPr>
          <p:nvPr>
            <p:ph type="body" sz="half" idx="10"/>
          </p:nvPr>
        </p:nvSpPr>
        <p:spPr>
          <a:xfrm>
            <a:off x="7494608" y="2482770"/>
            <a:ext cx="4446384" cy="304935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2000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1002B30B-1E7D-47F6-B4F8-C6A6CB398E3A}"/>
              </a:ext>
            </a:extLst>
          </p:cNvPr>
          <p:cNvSpPr/>
          <p:nvPr/>
        </p:nvSpPr>
        <p:spPr>
          <a:xfrm>
            <a:off x="0" y="6438558"/>
            <a:ext cx="10509250" cy="41587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12" name="Footer Placeholder 4">
            <a:extLst>
              <a:ext uri="{FF2B5EF4-FFF2-40B4-BE49-F238E27FC236}">
                <a16:creationId xmlns:a16="http://schemas.microsoft.com/office/drawing/2014/main" id="{B5BAC82B-855A-41D8-A58B-60B3D3698E5F}"/>
              </a:ext>
            </a:extLst>
          </p:cNvPr>
          <p:cNvSpPr>
            <a:spLocks noGrp="1"/>
          </p:cNvSpPr>
          <p:nvPr>
            <p:ph type="ftr" sz="quarter" idx="3"/>
          </p:nvPr>
        </p:nvSpPr>
        <p:spPr>
          <a:xfrm>
            <a:off x="3684598" y="6438558"/>
            <a:ext cx="4822804" cy="365125"/>
          </a:xfrm>
          <a:prstGeom prst="rect">
            <a:avLst/>
          </a:prstGeom>
        </p:spPr>
        <p:txBody>
          <a:bodyPr/>
          <a:lstStyle>
            <a:lvl1pPr>
              <a:defRPr sz="1200">
                <a:solidFill>
                  <a:schemeClr val="bg1"/>
                </a:solidFill>
              </a:defRPr>
            </a:lvl1pPr>
          </a:lstStyle>
          <a:p>
            <a:r>
              <a:rPr lang="en-US"/>
              <a:t>Confidential and Proprietary</a:t>
            </a:r>
            <a:endParaRPr lang="en-US" dirty="0"/>
          </a:p>
        </p:txBody>
      </p:sp>
      <p:sp>
        <p:nvSpPr>
          <p:cNvPr id="13" name="Slide Number Placeholder 5">
            <a:extLst>
              <a:ext uri="{FF2B5EF4-FFF2-40B4-BE49-F238E27FC236}">
                <a16:creationId xmlns:a16="http://schemas.microsoft.com/office/drawing/2014/main" id="{7FA9DB40-0494-46DD-AB47-CB2637D48C9C}"/>
              </a:ext>
            </a:extLst>
          </p:cNvPr>
          <p:cNvSpPr>
            <a:spLocks noGrp="1"/>
          </p:cNvSpPr>
          <p:nvPr>
            <p:ph type="sldNum" sz="quarter" idx="4"/>
          </p:nvPr>
        </p:nvSpPr>
        <p:spPr>
          <a:xfrm>
            <a:off x="0" y="6464742"/>
            <a:ext cx="1312025" cy="365125"/>
          </a:xfrm>
          <a:prstGeom prst="rect">
            <a:avLst/>
          </a:prstGeom>
        </p:spPr>
        <p:txBody>
          <a:bodyPr/>
          <a:lstStyle>
            <a:lvl1pPr>
              <a:defRPr sz="1200">
                <a:solidFill>
                  <a:schemeClr val="bg1"/>
                </a:solidFill>
              </a:defRPr>
            </a:lvl1pPr>
          </a:lstStyle>
          <a:p>
            <a:fld id="{330EA680-D336-4FF7-8B7A-9848BB0A1C32}" type="slidenum">
              <a:rPr lang="en-US" smtClean="0"/>
              <a:pPr/>
              <a:t>‹#›</a:t>
            </a:fld>
            <a:endParaRPr lang="en-US" dirty="0"/>
          </a:p>
        </p:txBody>
      </p:sp>
      <p:pic>
        <p:nvPicPr>
          <p:cNvPr id="14" name="Picture 13">
            <a:extLst>
              <a:ext uri="{FF2B5EF4-FFF2-40B4-BE49-F238E27FC236}">
                <a16:creationId xmlns:a16="http://schemas.microsoft.com/office/drawing/2014/main" id="{8666A318-34A5-4DF0-9FDA-E565DD4B73B7}"/>
              </a:ext>
            </a:extLst>
          </p:cNvPr>
          <p:cNvPicPr>
            <a:picLocks noChangeAspect="1"/>
          </p:cNvPicPr>
          <p:nvPr/>
        </p:nvPicPr>
        <p:blipFill>
          <a:blip r:embed="rId13"/>
          <a:stretch>
            <a:fillRect/>
          </a:stretch>
        </p:blipFill>
        <p:spPr>
          <a:xfrm>
            <a:off x="10584453" y="6420292"/>
            <a:ext cx="1485900" cy="409575"/>
          </a:xfrm>
          <a:prstGeom prst="rect">
            <a:avLst/>
          </a:prstGeom>
        </p:spPr>
      </p:pic>
    </p:spTree>
    <p:extLst>
      <p:ext uri="{BB962C8B-B14F-4D97-AF65-F5344CB8AC3E}">
        <p14:creationId xmlns:p14="http://schemas.microsoft.com/office/powerpoint/2010/main" val="22250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hyperlink" Target="mailto:hthakur@nse.co.in" TargetMode="Externa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E0E1F0-9FED-4C41-AD0C-1A5BDAD8CCF1}"/>
              </a:ext>
            </a:extLst>
          </p:cNvPr>
          <p:cNvSpPr>
            <a:spLocks noGrp="1"/>
          </p:cNvSpPr>
          <p:nvPr>
            <p:ph type="ctrTitle"/>
          </p:nvPr>
        </p:nvSpPr>
        <p:spPr/>
        <p:txBody>
          <a:bodyPr>
            <a:normAutofit/>
          </a:bodyPr>
          <a:lstStyle/>
          <a:p>
            <a:r>
              <a:rPr lang="en-US" sz="3600" b="1" dirty="0"/>
              <a:t>AAA Server (24Online)</a:t>
            </a:r>
            <a:endParaRPr lang="en-IN" sz="3600" b="1" dirty="0"/>
          </a:p>
        </p:txBody>
      </p:sp>
      <p:sp>
        <p:nvSpPr>
          <p:cNvPr id="5" name="Subtitle 4">
            <a:extLst>
              <a:ext uri="{FF2B5EF4-FFF2-40B4-BE49-F238E27FC236}">
                <a16:creationId xmlns:a16="http://schemas.microsoft.com/office/drawing/2014/main" id="{F8663B27-7B3F-4A92-8035-38A2FAD3EEF6}"/>
              </a:ext>
            </a:extLst>
          </p:cNvPr>
          <p:cNvSpPr>
            <a:spLocks noGrp="1"/>
          </p:cNvSpPr>
          <p:nvPr>
            <p:ph type="subTitle" idx="1"/>
          </p:nvPr>
        </p:nvSpPr>
        <p:spPr/>
        <p:txBody>
          <a:bodyPr/>
          <a:lstStyle/>
          <a:p>
            <a:r>
              <a:rPr lang="en-US" dirty="0"/>
              <a:t>Managed Wi-fi</a:t>
            </a:r>
            <a:endParaRPr lang="en-IN" dirty="0"/>
          </a:p>
        </p:txBody>
      </p:sp>
    </p:spTree>
    <p:extLst>
      <p:ext uri="{BB962C8B-B14F-4D97-AF65-F5344CB8AC3E}">
        <p14:creationId xmlns:p14="http://schemas.microsoft.com/office/powerpoint/2010/main" val="52160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EC70-8644-1738-1F76-3B852199D8D1}"/>
              </a:ext>
            </a:extLst>
          </p:cNvPr>
          <p:cNvSpPr>
            <a:spLocks noGrp="1"/>
          </p:cNvSpPr>
          <p:nvPr>
            <p:ph type="title"/>
          </p:nvPr>
        </p:nvSpPr>
        <p:spPr/>
        <p:txBody>
          <a:bodyPr>
            <a:normAutofit/>
          </a:bodyPr>
          <a:lstStyle/>
          <a:p>
            <a:r>
              <a:rPr lang="en-US" sz="2800" b="1" dirty="0"/>
              <a:t>Introduction:</a:t>
            </a:r>
            <a:endParaRPr lang="en-IN" sz="2800" b="1" dirty="0"/>
          </a:p>
        </p:txBody>
      </p:sp>
      <p:sp>
        <p:nvSpPr>
          <p:cNvPr id="3" name="Content Placeholder 2">
            <a:extLst>
              <a:ext uri="{FF2B5EF4-FFF2-40B4-BE49-F238E27FC236}">
                <a16:creationId xmlns:a16="http://schemas.microsoft.com/office/drawing/2014/main" id="{56E247F0-D28E-8E53-238B-79E34ECF8633}"/>
              </a:ext>
            </a:extLst>
          </p:cNvPr>
          <p:cNvSpPr>
            <a:spLocks noGrp="1"/>
          </p:cNvSpPr>
          <p:nvPr>
            <p:ph idx="1"/>
          </p:nvPr>
        </p:nvSpPr>
        <p:spPr/>
        <p:txBody>
          <a:bodyPr>
            <a:normAutofit/>
          </a:bodyPr>
          <a:lstStyle/>
          <a:p>
            <a:r>
              <a:rPr lang="en-IN" sz="1800" b="0" i="0" dirty="0">
                <a:solidFill>
                  <a:srgbClr val="0F0F0F"/>
                </a:solidFill>
                <a:effectLst/>
              </a:rPr>
              <a:t>AAA Stands for  Authentication, Authorization, and Accounting Services.</a:t>
            </a:r>
          </a:p>
          <a:p>
            <a:pPr algn="l">
              <a:buFont typeface="+mj-lt"/>
              <a:buAutoNum type="arabicPeriod"/>
            </a:pPr>
            <a:r>
              <a:rPr lang="en-IN" sz="1600" b="1" i="0" dirty="0">
                <a:effectLst/>
              </a:rPr>
              <a:t> Authentication:</a:t>
            </a:r>
            <a:r>
              <a:rPr lang="en-IN" sz="1600" b="0" i="0" dirty="0">
                <a:effectLst/>
              </a:rPr>
              <a:t> </a:t>
            </a:r>
            <a:r>
              <a:rPr lang="en-IN" sz="1400" b="0" i="0" dirty="0">
                <a:effectLst/>
              </a:rPr>
              <a:t>This involves verifying the identity of users or devices attempting to access a network. Authentication ensures that the entity requesting access is who or what it claims to be. </a:t>
            </a:r>
            <a:endParaRPr lang="en-IN" sz="1600" b="0" i="0" dirty="0">
              <a:effectLst/>
            </a:endParaRPr>
          </a:p>
          <a:p>
            <a:pPr algn="l">
              <a:buFont typeface="+mj-lt"/>
              <a:buAutoNum type="arabicPeriod"/>
            </a:pPr>
            <a:r>
              <a:rPr lang="en-IN" sz="1600" b="1" i="0" dirty="0">
                <a:effectLst/>
              </a:rPr>
              <a:t> Authorization:</a:t>
            </a:r>
            <a:r>
              <a:rPr lang="en-IN" sz="1600" b="0" i="0" dirty="0">
                <a:effectLst/>
              </a:rPr>
              <a:t> </a:t>
            </a:r>
            <a:r>
              <a:rPr lang="en-IN" sz="1400" b="0" i="0" dirty="0">
                <a:effectLst/>
              </a:rPr>
              <a:t>Once a user or device is authenticated, authorization determines what level of access or permissions that entity has within the network. It defines the resources or services the authenticated user or device is allowed to use.</a:t>
            </a:r>
          </a:p>
          <a:p>
            <a:pPr algn="l">
              <a:buFont typeface="+mj-lt"/>
              <a:buAutoNum type="arabicPeriod"/>
            </a:pPr>
            <a:r>
              <a:rPr lang="en-IN" sz="1600" b="1" i="0" dirty="0">
                <a:effectLst/>
              </a:rPr>
              <a:t> Accounting:</a:t>
            </a:r>
            <a:r>
              <a:rPr lang="en-IN" sz="1600" b="0" i="0" dirty="0">
                <a:effectLst/>
              </a:rPr>
              <a:t> </a:t>
            </a:r>
            <a:r>
              <a:rPr lang="en-IN" sz="1400" b="0" i="0" dirty="0">
                <a:effectLst/>
              </a:rPr>
              <a:t>This involves tracking and recording the activities of users or devices on the network. This information is often used for billing, auditing, and generating usage reports. Accounting helps in monitoring resource usage and ensuring accountability.</a:t>
            </a:r>
          </a:p>
          <a:p>
            <a:endParaRPr lang="en-IN" sz="1400" dirty="0"/>
          </a:p>
        </p:txBody>
      </p:sp>
      <p:sp>
        <p:nvSpPr>
          <p:cNvPr id="4" name="Footer Placeholder 3">
            <a:extLst>
              <a:ext uri="{FF2B5EF4-FFF2-40B4-BE49-F238E27FC236}">
                <a16:creationId xmlns:a16="http://schemas.microsoft.com/office/drawing/2014/main" id="{EB991806-5079-E268-8CB3-11542DAE1629}"/>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7D492D38-C043-B448-E4D9-995999F7D207}"/>
              </a:ext>
            </a:extLst>
          </p:cNvPr>
          <p:cNvSpPr>
            <a:spLocks noGrp="1"/>
          </p:cNvSpPr>
          <p:nvPr>
            <p:ph type="sldNum" sz="quarter" idx="12"/>
          </p:nvPr>
        </p:nvSpPr>
        <p:spPr/>
        <p:txBody>
          <a:bodyPr/>
          <a:lstStyle/>
          <a:p>
            <a:fld id="{330EA680-D336-4FF7-8B7A-9848BB0A1C32}" type="slidenum">
              <a:rPr lang="en-US" smtClean="0"/>
              <a:pPr/>
              <a:t>2</a:t>
            </a:fld>
            <a:endParaRPr lang="en-US" dirty="0"/>
          </a:p>
        </p:txBody>
      </p:sp>
    </p:spTree>
    <p:extLst>
      <p:ext uri="{BB962C8B-B14F-4D97-AF65-F5344CB8AC3E}">
        <p14:creationId xmlns:p14="http://schemas.microsoft.com/office/powerpoint/2010/main" val="132323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78D8-6F9F-BC1A-AADD-ED98AB83359F}"/>
              </a:ext>
            </a:extLst>
          </p:cNvPr>
          <p:cNvSpPr>
            <a:spLocks noGrp="1"/>
          </p:cNvSpPr>
          <p:nvPr>
            <p:ph type="title"/>
          </p:nvPr>
        </p:nvSpPr>
        <p:spPr/>
        <p:txBody>
          <a:bodyPr>
            <a:normAutofit/>
          </a:bodyPr>
          <a:lstStyle/>
          <a:p>
            <a:r>
              <a:rPr lang="en-US" sz="2400" b="1" dirty="0"/>
              <a:t>API Details and Login Access:</a:t>
            </a:r>
            <a:endParaRPr lang="en-IN" sz="2400" b="1" dirty="0"/>
          </a:p>
        </p:txBody>
      </p:sp>
      <p:sp>
        <p:nvSpPr>
          <p:cNvPr id="4" name="Footer Placeholder 3">
            <a:extLst>
              <a:ext uri="{FF2B5EF4-FFF2-40B4-BE49-F238E27FC236}">
                <a16:creationId xmlns:a16="http://schemas.microsoft.com/office/drawing/2014/main" id="{DE7EBB91-2B63-1C8D-D0C9-68C44965EE05}"/>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C27B18FA-CE78-CCAC-C2C8-3E3B974A3513}"/>
              </a:ext>
            </a:extLst>
          </p:cNvPr>
          <p:cNvSpPr>
            <a:spLocks noGrp="1"/>
          </p:cNvSpPr>
          <p:nvPr>
            <p:ph type="sldNum" sz="quarter" idx="12"/>
          </p:nvPr>
        </p:nvSpPr>
        <p:spPr/>
        <p:txBody>
          <a:bodyPr/>
          <a:lstStyle/>
          <a:p>
            <a:fld id="{330EA680-D336-4FF7-8B7A-9848BB0A1C32}" type="slidenum">
              <a:rPr lang="en-US" smtClean="0"/>
              <a:pPr/>
              <a:t>3</a:t>
            </a:fld>
            <a:endParaRPr lang="en-US" dirty="0"/>
          </a:p>
        </p:txBody>
      </p:sp>
      <p:sp>
        <p:nvSpPr>
          <p:cNvPr id="8" name="TextBox 7">
            <a:extLst>
              <a:ext uri="{FF2B5EF4-FFF2-40B4-BE49-F238E27FC236}">
                <a16:creationId xmlns:a16="http://schemas.microsoft.com/office/drawing/2014/main" id="{53044D1A-8EA6-3F10-0AE4-BC4E4AEFF818}"/>
              </a:ext>
            </a:extLst>
          </p:cNvPr>
          <p:cNvSpPr txBox="1"/>
          <p:nvPr/>
        </p:nvSpPr>
        <p:spPr>
          <a:xfrm>
            <a:off x="114329" y="3267874"/>
            <a:ext cx="9943118" cy="1231106"/>
          </a:xfrm>
          <a:prstGeom prst="rect">
            <a:avLst/>
          </a:prstGeom>
          <a:noFill/>
        </p:spPr>
        <p:txBody>
          <a:bodyPr wrap="square">
            <a:spAutoFit/>
          </a:bodyPr>
          <a:lstStyle/>
          <a:p>
            <a:r>
              <a:rPr lang="en-IN" sz="1400" b="1" i="0" dirty="0">
                <a:solidFill>
                  <a:srgbClr val="0F0F0F"/>
                </a:solidFill>
                <a:effectLst/>
                <a:latin typeface="Söhne"/>
              </a:rPr>
              <a:t>API Login Credentials for 24Online: </a:t>
            </a:r>
            <a:r>
              <a:rPr lang="en-IN" sz="1200" dirty="0">
                <a:solidFill>
                  <a:srgbClr val="000000"/>
                </a:solidFill>
                <a:latin typeface="Calibri" panose="020F0502020204030204" pitchFamily="34" charset="0"/>
              </a:rPr>
              <a:t>For API access we will be required combination of username and password</a:t>
            </a:r>
          </a:p>
          <a:p>
            <a:endParaRPr lang="en-IN" sz="1200" dirty="0">
              <a:solidFill>
                <a:srgbClr val="000000"/>
              </a:solidFill>
              <a:latin typeface="Calibri" panose="020F0502020204030204" pitchFamily="34" charset="0"/>
            </a:endParaRPr>
          </a:p>
          <a:p>
            <a:r>
              <a:rPr lang="en-IN" sz="1200" dirty="0">
                <a:solidFill>
                  <a:srgbClr val="000000"/>
                </a:solidFill>
                <a:latin typeface="Calibri" panose="020F0502020204030204" pitchFamily="34" charset="0"/>
              </a:rPr>
              <a:t>Username- </a:t>
            </a:r>
            <a:r>
              <a:rPr lang="en-IN" sz="1200" dirty="0" err="1">
                <a:solidFill>
                  <a:srgbClr val="000000"/>
                </a:solidFill>
                <a:latin typeface="Calibri" panose="020F0502020204030204" pitchFamily="34" charset="0"/>
              </a:rPr>
              <a:t>airtel_admin</a:t>
            </a:r>
            <a:endParaRPr lang="en-IN" sz="1200" dirty="0">
              <a:solidFill>
                <a:srgbClr val="000000"/>
              </a:solidFill>
              <a:latin typeface="Calibri" panose="020F0502020204030204" pitchFamily="34" charset="0"/>
            </a:endParaRPr>
          </a:p>
          <a:p>
            <a:r>
              <a:rPr lang="en-IN" sz="1200" dirty="0">
                <a:solidFill>
                  <a:srgbClr val="000000"/>
                </a:solidFill>
                <a:latin typeface="Calibri" panose="020F0502020204030204" pitchFamily="34" charset="0"/>
              </a:rPr>
              <a:t>Password- </a:t>
            </a:r>
            <a:r>
              <a:rPr lang="en-IN" sz="1200" dirty="0" err="1">
                <a:solidFill>
                  <a:srgbClr val="000000"/>
                </a:solidFill>
                <a:latin typeface="Calibri" panose="020F0502020204030204" pitchFamily="34" charset="0"/>
              </a:rPr>
              <a:t>airtel_admin</a:t>
            </a:r>
            <a:r>
              <a:rPr lang="en-IN" sz="1200" dirty="0">
                <a:solidFill>
                  <a:srgbClr val="000000"/>
                </a:solidFill>
                <a:latin typeface="Calibri" panose="020F0502020204030204" pitchFamily="34" charset="0"/>
              </a:rPr>
              <a:t>/administr@t0r#1234</a:t>
            </a:r>
          </a:p>
          <a:p>
            <a:endParaRPr lang="en-IN" sz="1200" dirty="0">
              <a:solidFill>
                <a:srgbClr val="000000"/>
              </a:solidFill>
              <a:latin typeface="Calibri" panose="020F0502020204030204" pitchFamily="34" charset="0"/>
            </a:endParaRPr>
          </a:p>
          <a:p>
            <a:r>
              <a:rPr lang="en-IN" sz="1200" dirty="0">
                <a:solidFill>
                  <a:srgbClr val="000000"/>
                </a:solidFill>
                <a:latin typeface="Calibri" panose="020F0502020204030204" pitchFamily="34" charset="0"/>
              </a:rPr>
              <a:t>URL Detail- http://122.160.224.18:10080</a:t>
            </a:r>
          </a:p>
        </p:txBody>
      </p:sp>
      <p:graphicFrame>
        <p:nvGraphicFramePr>
          <p:cNvPr id="14" name="Content Placeholder 13">
            <a:extLst>
              <a:ext uri="{FF2B5EF4-FFF2-40B4-BE49-F238E27FC236}">
                <a16:creationId xmlns:a16="http://schemas.microsoft.com/office/drawing/2014/main" id="{E4CFE5ED-669A-70A3-3F3B-C79BCA496D27}"/>
              </a:ext>
            </a:extLst>
          </p:cNvPr>
          <p:cNvGraphicFramePr>
            <a:graphicFrameLocks noGrp="1"/>
          </p:cNvGraphicFramePr>
          <p:nvPr>
            <p:ph idx="1"/>
            <p:extLst>
              <p:ext uri="{D42A27DB-BD31-4B8C-83A1-F6EECF244321}">
                <p14:modId xmlns:p14="http://schemas.microsoft.com/office/powerpoint/2010/main" val="313756915"/>
              </p:ext>
            </p:extLst>
          </p:nvPr>
        </p:nvGraphicFramePr>
        <p:xfrm>
          <a:off x="254642" y="1252256"/>
          <a:ext cx="6358593" cy="1726392"/>
        </p:xfrm>
        <a:graphic>
          <a:graphicData uri="http://schemas.openxmlformats.org/drawingml/2006/table">
            <a:tbl>
              <a:tblPr/>
              <a:tblGrid>
                <a:gridCol w="5491512">
                  <a:extLst>
                    <a:ext uri="{9D8B030D-6E8A-4147-A177-3AD203B41FA5}">
                      <a16:colId xmlns:a16="http://schemas.microsoft.com/office/drawing/2014/main" val="621845896"/>
                    </a:ext>
                  </a:extLst>
                </a:gridCol>
                <a:gridCol w="867081">
                  <a:extLst>
                    <a:ext uri="{9D8B030D-6E8A-4147-A177-3AD203B41FA5}">
                      <a16:colId xmlns:a16="http://schemas.microsoft.com/office/drawing/2014/main" val="2250228534"/>
                    </a:ext>
                  </a:extLst>
                </a:gridCol>
              </a:tblGrid>
              <a:tr h="215799">
                <a:tc>
                  <a:txBody>
                    <a:bodyPr/>
                    <a:lstStyle/>
                    <a:p>
                      <a:pPr algn="ctr" fontAlgn="b"/>
                      <a:r>
                        <a:rPr lang="en-IN" sz="1200" b="1" i="0" u="none" strike="noStrike">
                          <a:solidFill>
                            <a:srgbClr val="FFFFFF"/>
                          </a:solidFill>
                          <a:effectLst/>
                          <a:latin typeface="Calibri" panose="020F0502020204030204" pitchFamily="34" charset="0"/>
                        </a:rPr>
                        <a:t>API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IN" sz="1200" b="1" i="0" u="none" strike="noStrike">
                          <a:solidFill>
                            <a:srgbClr val="FFFFFF"/>
                          </a:solidFill>
                          <a:effectLst/>
                          <a:latin typeface="Calibri" panose="020F0502020204030204" pitchFamily="34" charset="0"/>
                        </a:rPr>
                        <a:t>Granularity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051498296"/>
                  </a:ext>
                </a:extLst>
              </a:tr>
              <a:tr h="215799">
                <a:tc>
                  <a:txBody>
                    <a:bodyPr/>
                    <a:lstStyle/>
                    <a:p>
                      <a:pPr algn="l" fontAlgn="b"/>
                      <a:r>
                        <a:rPr lang="en-IN" sz="1200" b="0" i="0" u="none" strike="noStrike">
                          <a:solidFill>
                            <a:srgbClr val="000000"/>
                          </a:solidFill>
                          <a:effectLst/>
                          <a:latin typeface="Calibri" panose="020F0502020204030204" pitchFamily="34" charset="0"/>
                        </a:rPr>
                        <a:t>{{_.url}}/24online/service/UserService/getAllLiveUserList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53978"/>
                  </a:ext>
                </a:extLst>
              </a:tr>
              <a:tr h="215799">
                <a:tc>
                  <a:txBody>
                    <a:bodyPr/>
                    <a:lstStyle/>
                    <a:p>
                      <a:pPr algn="l" fontAlgn="b"/>
                      <a:r>
                        <a:rPr lang="en-IN" sz="1200" b="0" i="0" u="none" strike="noStrike">
                          <a:solidFill>
                            <a:srgbClr val="000000"/>
                          </a:solidFill>
                          <a:effectLst/>
                          <a:latin typeface="Calibri" panose="020F0502020204030204" pitchFamily="34" charset="0"/>
                        </a:rPr>
                        <a:t>{{ _.url }}/24online/service/UserService/myaccountusercurrentusagedetails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6552125"/>
                  </a:ext>
                </a:extLst>
              </a:tr>
              <a:tr h="215799">
                <a:tc>
                  <a:txBody>
                    <a:bodyPr/>
                    <a:lstStyle/>
                    <a:p>
                      <a:pPr algn="l" fontAlgn="b"/>
                      <a:r>
                        <a:rPr lang="en-IN" sz="1200" b="0" i="0" u="none" strike="noStrike">
                          <a:solidFill>
                            <a:srgbClr val="000000"/>
                          </a:solidFill>
                          <a:effectLst/>
                          <a:latin typeface="Calibri" panose="020F0502020204030204" pitchFamily="34" charset="0"/>
                        </a:rPr>
                        <a:t>{{ _.url }}/24online/service/MyAccountService/generateReport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296518"/>
                  </a:ext>
                </a:extLst>
              </a:tr>
              <a:tr h="215799">
                <a:tc>
                  <a:txBody>
                    <a:bodyPr/>
                    <a:lstStyle/>
                    <a:p>
                      <a:pPr algn="l" fontAlgn="b"/>
                      <a:r>
                        <a:rPr lang="en-IN" sz="1200" b="0" i="0" u="none" strike="noStrike">
                          <a:solidFill>
                            <a:srgbClr val="000000"/>
                          </a:solidFill>
                          <a:effectLst/>
                          <a:latin typeface="Calibri" panose="020F0502020204030204" pitchFamily="34" charset="0"/>
                        </a:rPr>
                        <a:t>{{ _.url }}/24online/service/PMSService/getSmsLog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226421"/>
                  </a:ext>
                </a:extLst>
              </a:tr>
              <a:tr h="215799">
                <a:tc>
                  <a:txBody>
                    <a:bodyPr/>
                    <a:lstStyle/>
                    <a:p>
                      <a:pPr algn="l" fontAlgn="b"/>
                      <a:r>
                        <a:rPr lang="en-IN" sz="1200" b="0" i="0" u="none" strike="noStrike">
                          <a:solidFill>
                            <a:srgbClr val="000000"/>
                          </a:solidFill>
                          <a:effectLst/>
                          <a:latin typeface="Calibri" panose="020F0502020204030204" pitchFamily="34" charset="0"/>
                        </a:rPr>
                        <a:t>{{ _.url }}/24online/service/UserService/getNasConnectivityStatistics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387510"/>
                  </a:ext>
                </a:extLst>
              </a:tr>
              <a:tr h="215799">
                <a:tc>
                  <a:txBody>
                    <a:bodyPr/>
                    <a:lstStyle/>
                    <a:p>
                      <a:pPr algn="l" fontAlgn="b"/>
                      <a:r>
                        <a:rPr lang="en-IN" sz="1200" b="0" i="0" u="none" strike="noStrike">
                          <a:solidFill>
                            <a:srgbClr val="000000"/>
                          </a:solidFill>
                          <a:effectLst/>
                          <a:latin typeface="Calibri" panose="020F0502020204030204" pitchFamily="34" charset="0"/>
                        </a:rPr>
                        <a:t>{{ _.url }}/24online/service/UserService/interfacedetails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469338"/>
                  </a:ext>
                </a:extLst>
              </a:tr>
              <a:tr h="215799">
                <a:tc>
                  <a:txBody>
                    <a:bodyPr/>
                    <a:lstStyle/>
                    <a:p>
                      <a:pPr algn="l" fontAlgn="b"/>
                      <a:r>
                        <a:rPr lang="en-IN" sz="1200" b="0" i="0" u="none" strike="noStrike">
                          <a:solidFill>
                            <a:srgbClr val="000000"/>
                          </a:solidFill>
                          <a:effectLst/>
                          <a:latin typeface="Calibri" panose="020F0502020204030204" pitchFamily="34" charset="0"/>
                        </a:rPr>
                        <a:t>{{ _.url }}/24online/service/UserService/totalLiveUserCount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618018"/>
                  </a:ext>
                </a:extLst>
              </a:tr>
            </a:tbl>
          </a:graphicData>
        </a:graphic>
      </p:graphicFrame>
    </p:spTree>
    <p:extLst>
      <p:ext uri="{BB962C8B-B14F-4D97-AF65-F5344CB8AC3E}">
        <p14:creationId xmlns:p14="http://schemas.microsoft.com/office/powerpoint/2010/main" val="318292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2199-45B0-569B-AECE-74BC4AA0E826}"/>
              </a:ext>
            </a:extLst>
          </p:cNvPr>
          <p:cNvSpPr>
            <a:spLocks noGrp="1"/>
          </p:cNvSpPr>
          <p:nvPr>
            <p:ph type="title"/>
          </p:nvPr>
        </p:nvSpPr>
        <p:spPr/>
        <p:txBody>
          <a:bodyPr>
            <a:normAutofit/>
          </a:bodyPr>
          <a:lstStyle/>
          <a:p>
            <a:r>
              <a:rPr lang="en-US" sz="2400" b="1" dirty="0"/>
              <a:t>Report: Usage/Performance/inventory</a:t>
            </a:r>
            <a:endParaRPr lang="en-IN" sz="2400" b="1" dirty="0"/>
          </a:p>
        </p:txBody>
      </p:sp>
      <p:sp>
        <p:nvSpPr>
          <p:cNvPr id="4" name="Footer Placeholder 3">
            <a:extLst>
              <a:ext uri="{FF2B5EF4-FFF2-40B4-BE49-F238E27FC236}">
                <a16:creationId xmlns:a16="http://schemas.microsoft.com/office/drawing/2014/main" id="{3BEDCD7B-96DA-3E78-EA1A-BE67251A5BB5}"/>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25706B32-577D-A3CC-4681-782A29EBB998}"/>
              </a:ext>
            </a:extLst>
          </p:cNvPr>
          <p:cNvSpPr>
            <a:spLocks noGrp="1"/>
          </p:cNvSpPr>
          <p:nvPr>
            <p:ph type="sldNum" sz="quarter" idx="12"/>
          </p:nvPr>
        </p:nvSpPr>
        <p:spPr/>
        <p:txBody>
          <a:bodyPr/>
          <a:lstStyle/>
          <a:p>
            <a:fld id="{330EA680-D336-4FF7-8B7A-9848BB0A1C32}" type="slidenum">
              <a:rPr lang="en-US" smtClean="0"/>
              <a:pPr/>
              <a:t>4</a:t>
            </a:fld>
            <a:endParaRPr lang="en-US" dirty="0"/>
          </a:p>
        </p:txBody>
      </p:sp>
      <p:graphicFrame>
        <p:nvGraphicFramePr>
          <p:cNvPr id="8" name="Table 7">
            <a:extLst>
              <a:ext uri="{FF2B5EF4-FFF2-40B4-BE49-F238E27FC236}">
                <a16:creationId xmlns:a16="http://schemas.microsoft.com/office/drawing/2014/main" id="{0CDC0390-C916-412B-6C3F-2DA5E5B0D371}"/>
              </a:ext>
            </a:extLst>
          </p:cNvPr>
          <p:cNvGraphicFramePr>
            <a:graphicFrameLocks noGrp="1"/>
          </p:cNvGraphicFramePr>
          <p:nvPr>
            <p:extLst>
              <p:ext uri="{D42A27DB-BD31-4B8C-83A1-F6EECF244321}">
                <p14:modId xmlns:p14="http://schemas.microsoft.com/office/powerpoint/2010/main" val="1504129956"/>
              </p:ext>
            </p:extLst>
          </p:nvPr>
        </p:nvGraphicFramePr>
        <p:xfrm>
          <a:off x="256473" y="1092323"/>
          <a:ext cx="11679054" cy="4673353"/>
        </p:xfrm>
        <a:graphic>
          <a:graphicData uri="http://schemas.openxmlformats.org/drawingml/2006/table">
            <a:tbl>
              <a:tblPr/>
              <a:tblGrid>
                <a:gridCol w="677239">
                  <a:extLst>
                    <a:ext uri="{9D8B030D-6E8A-4147-A177-3AD203B41FA5}">
                      <a16:colId xmlns:a16="http://schemas.microsoft.com/office/drawing/2014/main" val="517516030"/>
                    </a:ext>
                  </a:extLst>
                </a:gridCol>
                <a:gridCol w="1447432">
                  <a:extLst>
                    <a:ext uri="{9D8B030D-6E8A-4147-A177-3AD203B41FA5}">
                      <a16:colId xmlns:a16="http://schemas.microsoft.com/office/drawing/2014/main" val="2382772431"/>
                    </a:ext>
                  </a:extLst>
                </a:gridCol>
                <a:gridCol w="1898925">
                  <a:extLst>
                    <a:ext uri="{9D8B030D-6E8A-4147-A177-3AD203B41FA5}">
                      <a16:colId xmlns:a16="http://schemas.microsoft.com/office/drawing/2014/main" val="3079245652"/>
                    </a:ext>
                  </a:extLst>
                </a:gridCol>
                <a:gridCol w="630762">
                  <a:extLst>
                    <a:ext uri="{9D8B030D-6E8A-4147-A177-3AD203B41FA5}">
                      <a16:colId xmlns:a16="http://schemas.microsoft.com/office/drawing/2014/main" val="612663128"/>
                    </a:ext>
                  </a:extLst>
                </a:gridCol>
                <a:gridCol w="1779413">
                  <a:extLst>
                    <a:ext uri="{9D8B030D-6E8A-4147-A177-3AD203B41FA5}">
                      <a16:colId xmlns:a16="http://schemas.microsoft.com/office/drawing/2014/main" val="215366391"/>
                    </a:ext>
                  </a:extLst>
                </a:gridCol>
                <a:gridCol w="1500549">
                  <a:extLst>
                    <a:ext uri="{9D8B030D-6E8A-4147-A177-3AD203B41FA5}">
                      <a16:colId xmlns:a16="http://schemas.microsoft.com/office/drawing/2014/main" val="4141903916"/>
                    </a:ext>
                  </a:extLst>
                </a:gridCol>
                <a:gridCol w="1500549">
                  <a:extLst>
                    <a:ext uri="{9D8B030D-6E8A-4147-A177-3AD203B41FA5}">
                      <a16:colId xmlns:a16="http://schemas.microsoft.com/office/drawing/2014/main" val="2746169897"/>
                    </a:ext>
                  </a:extLst>
                </a:gridCol>
                <a:gridCol w="922905">
                  <a:extLst>
                    <a:ext uri="{9D8B030D-6E8A-4147-A177-3AD203B41FA5}">
                      <a16:colId xmlns:a16="http://schemas.microsoft.com/office/drawing/2014/main" val="1011918428"/>
                    </a:ext>
                  </a:extLst>
                </a:gridCol>
                <a:gridCol w="630762">
                  <a:extLst>
                    <a:ext uri="{9D8B030D-6E8A-4147-A177-3AD203B41FA5}">
                      <a16:colId xmlns:a16="http://schemas.microsoft.com/office/drawing/2014/main" val="3828839431"/>
                    </a:ext>
                  </a:extLst>
                </a:gridCol>
                <a:gridCol w="690518">
                  <a:extLst>
                    <a:ext uri="{9D8B030D-6E8A-4147-A177-3AD203B41FA5}">
                      <a16:colId xmlns:a16="http://schemas.microsoft.com/office/drawing/2014/main" val="3900349082"/>
                    </a:ext>
                  </a:extLst>
                </a:gridCol>
              </a:tblGrid>
              <a:tr h="104351">
                <a:tc>
                  <a:txBody>
                    <a:bodyPr/>
                    <a:lstStyle/>
                    <a:p>
                      <a:pPr algn="l" fontAlgn="ctr"/>
                      <a:r>
                        <a:rPr lang="en-IN" sz="500" b="1" i="0" u="none" strike="noStrike">
                          <a:solidFill>
                            <a:srgbClr val="FFFFFF"/>
                          </a:solidFill>
                          <a:effectLst/>
                          <a:latin typeface="Calibri" panose="020F0502020204030204" pitchFamily="34" charset="0"/>
                        </a:rPr>
                        <a:t>Attribute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500" b="1" i="0" u="none" strike="noStrike">
                          <a:solidFill>
                            <a:srgbClr val="FFFFFF"/>
                          </a:solidFill>
                          <a:effectLst/>
                          <a:latin typeface="Calibri" panose="020F0502020204030204" pitchFamily="34" charset="0"/>
                        </a:rPr>
                        <a:t>Sample Value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500" b="1" i="0" u="none" strike="noStrike">
                          <a:solidFill>
                            <a:srgbClr val="FFFFFF"/>
                          </a:solidFill>
                          <a:effectLst/>
                          <a:latin typeface="Calibri" panose="020F0502020204030204" pitchFamily="34" charset="0"/>
                        </a:rPr>
                        <a:t>API</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500" b="1" i="0" u="none" strike="noStrike">
                          <a:solidFill>
                            <a:srgbClr val="FFFFFF"/>
                          </a:solidFill>
                          <a:effectLst/>
                          <a:latin typeface="Calibri" panose="020F0502020204030204" pitchFamily="34" charset="0"/>
                        </a:rPr>
                        <a:t>API Granularity</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500" b="1" i="0" u="none" strike="noStrike">
                          <a:solidFill>
                            <a:srgbClr val="FFFFFF"/>
                          </a:solidFill>
                          <a:effectLst/>
                          <a:latin typeface="Calibri" panose="020F0502020204030204" pitchFamily="34" charset="0"/>
                        </a:rPr>
                        <a:t>15 Min Aggregation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500" b="1" i="0" u="none" strike="noStrike">
                          <a:solidFill>
                            <a:srgbClr val="FFFFFF"/>
                          </a:solidFill>
                          <a:effectLst/>
                          <a:latin typeface="Calibri" panose="020F0502020204030204" pitchFamily="34" charset="0"/>
                        </a:rPr>
                        <a:t>Hourly</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500" b="1" i="0" u="none" strike="noStrike">
                          <a:solidFill>
                            <a:srgbClr val="FFFFFF"/>
                          </a:solidFill>
                          <a:effectLst/>
                          <a:latin typeface="Calibri" panose="020F0502020204030204" pitchFamily="34" charset="0"/>
                        </a:rPr>
                        <a:t>Daily</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500" b="1" i="0" u="none" strike="noStrike">
                          <a:solidFill>
                            <a:srgbClr val="FFFFFF"/>
                          </a:solidFill>
                          <a:effectLst/>
                          <a:latin typeface="Calibri" panose="020F0502020204030204" pitchFamily="34" charset="0"/>
                        </a:rPr>
                        <a:t>Input json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500" b="1" i="0" u="none" strike="noStrike">
                          <a:solidFill>
                            <a:srgbClr val="FFFFFF"/>
                          </a:solidFill>
                          <a:effectLst/>
                          <a:latin typeface="Calibri" panose="020F0502020204030204" pitchFamily="34" charset="0"/>
                        </a:rPr>
                        <a:t>API Attribute Name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IN" sz="500" b="1" i="0" u="none" strike="noStrike">
                          <a:solidFill>
                            <a:srgbClr val="FFFFFF"/>
                          </a:solidFill>
                          <a:effectLst/>
                          <a:latin typeface="Calibri" panose="020F0502020204030204" pitchFamily="34" charset="0"/>
                        </a:rPr>
                        <a:t>Key to Join the all API</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009224075"/>
                  </a:ext>
                </a:extLst>
              </a:tr>
              <a:tr h="313053">
                <a:tc>
                  <a:txBody>
                    <a:bodyPr/>
                    <a:lstStyle/>
                    <a:p>
                      <a:pPr algn="l" fontAlgn="ctr"/>
                      <a:r>
                        <a:rPr lang="en-IN" sz="500" b="0" i="0" u="none" strike="noStrike">
                          <a:solidFill>
                            <a:srgbClr val="000000"/>
                          </a:solidFill>
                          <a:effectLst/>
                          <a:latin typeface="Calibri" panose="020F0502020204030204" pitchFamily="34" charset="0"/>
                        </a:rPr>
                        <a:t>acctsessionid</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2906569</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a:t>
                      </a:r>
                      <a:br>
                        <a:rPr lang="en-IN" sz="500" b="0" i="0" u="none" strike="noStrike">
                          <a:solidFill>
                            <a:srgbClr val="000000"/>
                          </a:solidFill>
                          <a:effectLst/>
                          <a:latin typeface="Calibri" panose="020F0502020204030204" pitchFamily="34" charset="0"/>
                        </a:rPr>
                      </a:br>
                      <a:br>
                        <a:rPr lang="en-IN" sz="500" b="0" i="0" u="none" strike="noStrike">
                          <a:solidFill>
                            <a:srgbClr val="000000"/>
                          </a:solidFill>
                          <a:effectLst/>
                          <a:latin typeface="Calibri" panose="020F0502020204030204" pitchFamily="34" charset="0"/>
                        </a:rPr>
                      </a:br>
                      <a:r>
                        <a:rPr lang="en-IN" sz="500" b="0" i="0" u="none" strike="noStrike">
                          <a:solidFill>
                            <a:srgbClr val="000000"/>
                          </a:solidFill>
                          <a:effectLst/>
                          <a:latin typeface="Calibri" panose="020F0502020204030204" pitchFamily="34" charset="0"/>
                        </a:rPr>
                        <a: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acctsessionid</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8110078"/>
                  </a:ext>
                </a:extLst>
              </a:tr>
              <a:tr h="104351">
                <a:tc>
                  <a:txBody>
                    <a:bodyPr/>
                    <a:lstStyle/>
                    <a:p>
                      <a:pPr algn="l" fontAlgn="ctr"/>
                      <a:r>
                        <a:rPr lang="en-IN" sz="500" b="0" i="0" u="none" strike="noStrike">
                          <a:solidFill>
                            <a:srgbClr val="000000"/>
                          </a:solidFill>
                          <a:effectLst/>
                          <a:latin typeface="Calibri" panose="020F0502020204030204" pitchFamily="34" charset="0"/>
                        </a:rPr>
                        <a:t>userid</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55265</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userid</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652009"/>
                  </a:ext>
                </a:extLst>
              </a:tr>
              <a:tr h="104351">
                <a:tc>
                  <a:txBody>
                    <a:bodyPr/>
                    <a:lstStyle/>
                    <a:p>
                      <a:pPr algn="l" fontAlgn="ctr"/>
                      <a:r>
                        <a:rPr lang="en-IN" sz="500" b="0" i="0" u="none" strike="noStrike">
                          <a:solidFill>
                            <a:srgbClr val="000000"/>
                          </a:solidFill>
                          <a:effectLst/>
                          <a:latin typeface="Calibri" panose="020F0502020204030204" pitchFamily="34" charset="0"/>
                        </a:rPr>
                        <a:t>username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6003360165</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username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Key</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273625"/>
                  </a:ext>
                </a:extLst>
              </a:tr>
              <a:tr h="104351">
                <a:tc>
                  <a:txBody>
                    <a:bodyPr/>
                    <a:lstStyle/>
                    <a:p>
                      <a:pPr algn="l" fontAlgn="ctr"/>
                      <a:r>
                        <a:rPr lang="en-IN" sz="500" b="0" i="0" u="none" strike="noStrike">
                          <a:solidFill>
                            <a:srgbClr val="000000"/>
                          </a:solidFill>
                          <a:effectLst/>
                          <a:latin typeface="Calibri" panose="020F0502020204030204" pitchFamily="34" charset="0"/>
                        </a:rPr>
                        <a:t>nasporttype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99</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nasporttype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885250"/>
                  </a:ext>
                </a:extLst>
              </a:tr>
              <a:tr h="104351">
                <a:tc>
                  <a:txBody>
                    <a:bodyPr/>
                    <a:lstStyle/>
                    <a:p>
                      <a:pPr algn="l" fontAlgn="ctr"/>
                      <a:r>
                        <a:rPr lang="en-IN" sz="500" b="0" i="0" u="none" strike="noStrike">
                          <a:solidFill>
                            <a:srgbClr val="000000"/>
                          </a:solidFill>
                          <a:effectLst/>
                          <a:latin typeface="Calibri" panose="020F0502020204030204" pitchFamily="34" charset="0"/>
                        </a:rPr>
                        <a:t>userlevel</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0</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userlevel</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125802"/>
                  </a:ext>
                </a:extLst>
              </a:tr>
              <a:tr h="104351">
                <a:tc>
                  <a:txBody>
                    <a:bodyPr/>
                    <a:lstStyle/>
                    <a:p>
                      <a:pPr algn="l" fontAlgn="ctr"/>
                      <a:r>
                        <a:rPr lang="en-IN" sz="500" b="0" i="0" u="none" strike="noStrike">
                          <a:solidFill>
                            <a:srgbClr val="000000"/>
                          </a:solidFill>
                          <a:effectLst/>
                          <a:latin typeface="Calibri" panose="020F0502020204030204" pitchFamily="34" charset="0"/>
                        </a:rPr>
                        <a:t>roomno</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null</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roomno</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673601"/>
                  </a:ext>
                </a:extLst>
              </a:tr>
              <a:tr h="104351">
                <a:tc>
                  <a:txBody>
                    <a:bodyPr/>
                    <a:lstStyle/>
                    <a:p>
                      <a:pPr algn="l" fontAlgn="ctr"/>
                      <a:r>
                        <a:rPr lang="en-IN" sz="500" b="0" i="0" u="none" strike="noStrike">
                          <a:solidFill>
                            <a:srgbClr val="000000"/>
                          </a:solidFill>
                          <a:effectLst/>
                          <a:latin typeface="Calibri" panose="020F0502020204030204" pitchFamily="34" charset="0"/>
                        </a:rPr>
                        <a:t>hotelid</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hotelid</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412765"/>
                  </a:ext>
                </a:extLst>
              </a:tr>
              <a:tr h="197481">
                <a:tc>
                  <a:txBody>
                    <a:bodyPr/>
                    <a:lstStyle/>
                    <a:p>
                      <a:pPr algn="l" fontAlgn="ctr"/>
                      <a:r>
                        <a:rPr lang="en-IN" sz="500" b="0" i="0" u="none" strike="noStrike">
                          <a:solidFill>
                            <a:srgbClr val="000000"/>
                          </a:solidFill>
                          <a:effectLst/>
                          <a:latin typeface="Calibri" panose="020F0502020204030204" pitchFamily="34" charset="0"/>
                        </a:rPr>
                        <a:t>lastinterimtimestamp</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1699675059</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lastinterimtimestamp</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651965"/>
                  </a:ext>
                </a:extLst>
              </a:tr>
              <a:tr h="197481">
                <a:tc>
                  <a:txBody>
                    <a:bodyPr/>
                    <a:lstStyle/>
                    <a:p>
                      <a:pPr algn="l" fontAlgn="ctr"/>
                      <a:r>
                        <a:rPr lang="en-IN" sz="500" b="0" i="0" u="none" strike="noStrike">
                          <a:solidFill>
                            <a:srgbClr val="000000"/>
                          </a:solidFill>
                          <a:effectLst/>
                          <a:latin typeface="Calibri" panose="020F0502020204030204" pitchFamily="34" charset="0"/>
                        </a:rPr>
                        <a:t>currinterimtimestamp</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1699675059</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currinterimtimestamp</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412303"/>
                  </a:ext>
                </a:extLst>
              </a:tr>
              <a:tr h="104351">
                <a:tc>
                  <a:txBody>
                    <a:bodyPr/>
                    <a:lstStyle/>
                    <a:p>
                      <a:pPr algn="l" fontAlgn="ctr"/>
                      <a:r>
                        <a:rPr lang="en-IN" sz="500" b="0" i="0" u="none" strike="noStrike">
                          <a:solidFill>
                            <a:srgbClr val="000000"/>
                          </a:solidFill>
                          <a:effectLst/>
                          <a:latin typeface="Calibri" panose="020F0502020204030204" pitchFamily="34" charset="0"/>
                        </a:rPr>
                        <a:t>startTimeDt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1.69968E+12</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startTimeDt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1767705"/>
                  </a:ext>
                </a:extLst>
              </a:tr>
              <a:tr h="104351">
                <a:tc>
                  <a:txBody>
                    <a:bodyPr/>
                    <a:lstStyle/>
                    <a:p>
                      <a:pPr algn="l" fontAlgn="ctr"/>
                      <a:r>
                        <a:rPr lang="en-IN" sz="500" b="0" i="0" u="none" strike="noStrike">
                          <a:solidFill>
                            <a:srgbClr val="000000"/>
                          </a:solidFill>
                          <a:effectLst/>
                          <a:latin typeface="Calibri" panose="020F0502020204030204" pitchFamily="34" charset="0"/>
                        </a:rPr>
                        <a:t>lastLiveTimeDt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null</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lastLiveTimeDt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219189"/>
                  </a:ext>
                </a:extLst>
              </a:tr>
              <a:tr h="104351">
                <a:tc>
                  <a:txBody>
                    <a:bodyPr/>
                    <a:lstStyle/>
                    <a:p>
                      <a:pPr algn="l" fontAlgn="ctr"/>
                      <a:r>
                        <a:rPr lang="en-IN" sz="500" b="0" i="0" u="none" strike="noStrike">
                          <a:solidFill>
                            <a:srgbClr val="000000"/>
                          </a:solidFill>
                          <a:effectLst/>
                          <a:latin typeface="Calibri" panose="020F0502020204030204" pitchFamily="34" charset="0"/>
                        </a:rPr>
                        <a:t>ipAddress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172.16.167.63</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ipAddress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302431"/>
                  </a:ext>
                </a:extLst>
              </a:tr>
              <a:tr h="104351">
                <a:tc>
                  <a:txBody>
                    <a:bodyPr/>
                    <a:lstStyle/>
                    <a:p>
                      <a:pPr algn="l" fontAlgn="ctr"/>
                      <a:r>
                        <a:rPr lang="en-IN" sz="500" b="0" i="0" u="none" strike="noStrike">
                          <a:solidFill>
                            <a:srgbClr val="000000"/>
                          </a:solidFill>
                          <a:effectLst/>
                          <a:latin typeface="Calibri" panose="020F0502020204030204" pitchFamily="34" charset="0"/>
                        </a:rPr>
                        <a:t>nasIPAddress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122.187.95.174</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{{._url}}/24online/service/UserService/getAllLiveUserList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15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value from 15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nasIPAddress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440475"/>
                  </a:ext>
                </a:extLst>
              </a:tr>
              <a:tr h="417404">
                <a:tc>
                  <a:txBody>
                    <a:bodyPr/>
                    <a:lstStyle/>
                    <a:p>
                      <a:pPr algn="l" fontAlgn="ctr"/>
                      <a:r>
                        <a:rPr lang="en-IN" sz="500" b="0" i="0" u="none" strike="noStrike">
                          <a:solidFill>
                            <a:srgbClr val="000000"/>
                          </a:solidFill>
                          <a:effectLst/>
                          <a:latin typeface="Calibri" panose="020F0502020204030204" pitchFamily="34" charset="0"/>
                        </a:rPr>
                        <a:t>Client IP 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10.0.112.140</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a:t>
                      </a:r>
                      <a:br>
                        <a:rPr lang="en-IN" sz="500" b="0" i="0" u="none" strike="noStrike">
                          <a:solidFill>
                            <a:srgbClr val="000000"/>
                          </a:solidFill>
                          <a:effectLst/>
                          <a:latin typeface="Calibri" panose="020F0502020204030204" pitchFamily="34" charset="0"/>
                        </a:rPr>
                      </a:br>
                      <a:r>
                        <a:rPr lang="en-IN" sz="500" b="0" i="0" u="none" strike="noStrike">
                          <a:solidFill>
                            <a:srgbClr val="000000"/>
                          </a:solidFill>
                          <a:effectLst/>
                          <a:latin typeface="Calibri" panose="020F0502020204030204" pitchFamily="34" charset="0"/>
                        </a:rPr>
                        <a:t>  "startdate":"2023/11/23",</a:t>
                      </a:r>
                      <a:br>
                        <a:rPr lang="en-IN" sz="500" b="0" i="0" u="none" strike="noStrike">
                          <a:solidFill>
                            <a:srgbClr val="000000"/>
                          </a:solidFill>
                          <a:effectLst/>
                          <a:latin typeface="Calibri" panose="020F0502020204030204" pitchFamily="34" charset="0"/>
                        </a:rPr>
                      </a:br>
                      <a:r>
                        <a:rPr lang="en-IN" sz="500" b="0" i="0" u="none" strike="noStrike">
                          <a:solidFill>
                            <a:srgbClr val="000000"/>
                          </a:solidFill>
                          <a:effectLst/>
                          <a:latin typeface="Calibri" panose="020F0502020204030204" pitchFamily="34" charset="0"/>
                        </a:rPr>
                        <a:t>  "enddate":"2023/11/23"</a:t>
                      </a:r>
                      <a:br>
                        <a:rPr lang="en-IN" sz="500" b="0" i="0" u="none" strike="noStrike">
                          <a:solidFill>
                            <a:srgbClr val="000000"/>
                          </a:solidFill>
                          <a:effectLst/>
                          <a:latin typeface="Calibri" panose="020F0502020204030204" pitchFamily="34" charset="0"/>
                        </a:rPr>
                      </a:br>
                      <a:r>
                        <a:rPr lang="en-IN" sz="500" b="0" i="0" u="none" strike="noStrike">
                          <a:solidFill>
                            <a:srgbClr val="000000"/>
                          </a:solidFill>
                          <a:effectLst/>
                          <a:latin typeface="Calibri" panose="020F0502020204030204" pitchFamily="34" charset="0"/>
                        </a:rPr>
                        <a: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Client IP 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9932977"/>
                  </a:ext>
                </a:extLst>
              </a:tr>
              <a:tr h="104351">
                <a:tc>
                  <a:txBody>
                    <a:bodyPr/>
                    <a:lstStyle/>
                    <a:p>
                      <a:pPr algn="l" fontAlgn="ctr"/>
                      <a:r>
                        <a:rPr lang="en-IN" sz="500" b="0" i="0" u="none" strike="noStrike">
                          <a:solidFill>
                            <a:srgbClr val="000000"/>
                          </a:solidFill>
                          <a:effectLst/>
                          <a:latin typeface="Calibri" panose="020F0502020204030204" pitchFamily="34" charset="0"/>
                        </a:rPr>
                        <a:t>Date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Nov 23 2023</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Date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711892"/>
                  </a:ext>
                </a:extLst>
              </a:tr>
              <a:tr h="104351">
                <a:tc>
                  <a:txBody>
                    <a:bodyPr/>
                    <a:lstStyle/>
                    <a:p>
                      <a:pPr algn="l" fontAlgn="ctr"/>
                      <a:r>
                        <a:rPr lang="en-IN" sz="500" b="0" i="0" u="none" strike="noStrike">
                          <a:solidFill>
                            <a:srgbClr val="000000"/>
                          </a:solidFill>
                          <a:effectLst/>
                          <a:latin typeface="Calibri" panose="020F0502020204030204" pitchFamily="34" charset="0"/>
                        </a:rPr>
                        <a:t>Download Bytes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111727446</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3 min raw response on different session (start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all 15 min report data</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all hourly report data</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Download Bytes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485796"/>
                  </a:ext>
                </a:extLst>
              </a:tr>
              <a:tr h="104351">
                <a:tc>
                  <a:txBody>
                    <a:bodyPr/>
                    <a:lstStyle/>
                    <a:p>
                      <a:pPr algn="l" fontAlgn="ctr"/>
                      <a:r>
                        <a:rPr lang="en-IN" sz="500" b="0" i="0" u="none" strike="noStrike">
                          <a:solidFill>
                            <a:srgbClr val="000000"/>
                          </a:solidFill>
                          <a:effectLst/>
                          <a:latin typeface="Calibri" panose="020F0502020204030204" pitchFamily="34" charset="0"/>
                        </a:rPr>
                        <a:t>Email Id</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hlinkClick r:id="rId2"/>
                        </a:rPr>
                        <a:t>hthakur@nse.co.in</a:t>
                      </a:r>
                      <a:endParaRPr lang="en-IN" sz="500" b="0" i="0" u="none" strike="noStrike">
                        <a:solidFill>
                          <a:srgbClr val="000000"/>
                        </a:solidFill>
                        <a:effectLst/>
                        <a:latin typeface="Calibri" panose="020F0502020204030204" pitchFamily="34" charset="0"/>
                      </a:endParaRP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Email Id</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740044"/>
                  </a:ext>
                </a:extLst>
              </a:tr>
              <a:tr h="104351">
                <a:tc>
                  <a:txBody>
                    <a:bodyPr/>
                    <a:lstStyle/>
                    <a:p>
                      <a:pPr algn="l" fontAlgn="ctr"/>
                      <a:r>
                        <a:rPr lang="en-IN" sz="500" b="0" i="0" u="none" strike="noStrike">
                          <a:solidFill>
                            <a:srgbClr val="000000"/>
                          </a:solidFill>
                          <a:effectLst/>
                          <a:latin typeface="Calibri" panose="020F0502020204030204" pitchFamily="34" charset="0"/>
                        </a:rPr>
                        <a:t>MAC 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da:e1:96:e6:1b:40</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MAC 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3552542"/>
                  </a:ext>
                </a:extLst>
              </a:tr>
              <a:tr h="104351">
                <a:tc>
                  <a:txBody>
                    <a:bodyPr/>
                    <a:lstStyle/>
                    <a:p>
                      <a:pPr algn="l" fontAlgn="ctr"/>
                      <a:r>
                        <a:rPr lang="en-IN" sz="500" b="0" i="0" u="none" strike="noStrike">
                          <a:solidFill>
                            <a:srgbClr val="000000"/>
                          </a:solidFill>
                          <a:effectLst/>
                          <a:latin typeface="Calibri" panose="020F0502020204030204" pitchFamily="34" charset="0"/>
                        </a:rPr>
                        <a:t>Mobile No</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9768650497</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Mobile No</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149867"/>
                  </a:ext>
                </a:extLst>
              </a:tr>
              <a:tr h="104351">
                <a:tc>
                  <a:txBody>
                    <a:bodyPr/>
                    <a:lstStyle/>
                    <a:p>
                      <a:pPr algn="l" fontAlgn="ctr"/>
                      <a:r>
                        <a:rPr lang="en-IN" sz="500" b="0" i="0" u="none" strike="noStrike">
                          <a:solidFill>
                            <a:srgbClr val="000000"/>
                          </a:solidFill>
                          <a:effectLst/>
                          <a:latin typeface="Calibri" panose="020F0502020204030204" pitchFamily="34" charset="0"/>
                        </a:rPr>
                        <a:t>Pool Name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NSE Kohinoor_VLAN 10</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Pool Name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884122"/>
                  </a:ext>
                </a:extLst>
              </a:tr>
              <a:tr h="104351">
                <a:tc>
                  <a:txBody>
                    <a:bodyPr/>
                    <a:lstStyle/>
                    <a:p>
                      <a:pPr algn="l" fontAlgn="ctr"/>
                      <a:r>
                        <a:rPr lang="en-IN" sz="500" b="0" i="0" u="none" strike="noStrike">
                          <a:solidFill>
                            <a:srgbClr val="000000"/>
                          </a:solidFill>
                          <a:effectLst/>
                          <a:latin typeface="Calibri" panose="020F0502020204030204" pitchFamily="34" charset="0"/>
                        </a:rPr>
                        <a:t>SNAT IP 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125.20.72.27</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SNAT IP Address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0030873"/>
                  </a:ext>
                </a:extLst>
              </a:tr>
              <a:tr h="104351">
                <a:tc>
                  <a:txBody>
                    <a:bodyPr/>
                    <a:lstStyle/>
                    <a:p>
                      <a:pPr algn="l" fontAlgn="ctr"/>
                      <a:r>
                        <a:rPr lang="en-IN" sz="500" b="0" i="0" u="none" strike="noStrike">
                          <a:solidFill>
                            <a:srgbClr val="000000"/>
                          </a:solidFill>
                          <a:effectLst/>
                          <a:latin typeface="Calibri" panose="020F0502020204030204" pitchFamily="34" charset="0"/>
                        </a:rPr>
                        <a:t>Sort On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1032</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Sort On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9776940"/>
                  </a:ext>
                </a:extLst>
              </a:tr>
              <a:tr h="104351">
                <a:tc>
                  <a:txBody>
                    <a:bodyPr/>
                    <a:lstStyle/>
                    <a:p>
                      <a:pPr algn="l" fontAlgn="ctr"/>
                      <a:r>
                        <a:rPr lang="en-IN" sz="500" b="0" i="0" u="none" strike="noStrike">
                          <a:solidFill>
                            <a:srgbClr val="000000"/>
                          </a:solidFill>
                          <a:effectLst/>
                          <a:latin typeface="Calibri" panose="020F0502020204030204" pitchFamily="34" charset="0"/>
                        </a:rPr>
                        <a:t>Start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1.70072E+12</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Start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4166247"/>
                  </a:ext>
                </a:extLst>
              </a:tr>
              <a:tr h="104351">
                <a:tc>
                  <a:txBody>
                    <a:bodyPr/>
                    <a:lstStyle/>
                    <a:p>
                      <a:pPr algn="l" fontAlgn="ctr"/>
                      <a:r>
                        <a:rPr lang="en-IN" sz="500" b="0" i="0" u="none" strike="noStrike">
                          <a:solidFill>
                            <a:srgbClr val="000000"/>
                          </a:solidFill>
                          <a:effectLst/>
                          <a:latin typeface="Calibri" panose="020F0502020204030204" pitchFamily="34" charset="0"/>
                        </a:rPr>
                        <a:t>Stop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23-11-2023</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dirty="0">
                          <a:solidFill>
                            <a:srgbClr val="000000"/>
                          </a:solidFill>
                          <a:effectLst/>
                          <a:latin typeface="Calibri" panose="020F0502020204030204" pitchFamily="34" charset="0"/>
                        </a:rPr>
                        <a:t>Take the last </a:t>
                      </a:r>
                      <a:r>
                        <a:rPr lang="en-IN" sz="500" b="0" i="0" u="none" strike="noStrike" dirty="0" err="1">
                          <a:solidFill>
                            <a:srgbClr val="000000"/>
                          </a:solidFill>
                          <a:effectLst/>
                          <a:latin typeface="Calibri" panose="020F0502020204030204" pitchFamily="34" charset="0"/>
                        </a:rPr>
                        <a:t>rop</a:t>
                      </a:r>
                      <a:r>
                        <a:rPr lang="en-IN" sz="500" b="0" i="0" u="none" strike="noStrike" dirty="0">
                          <a:solidFill>
                            <a:srgbClr val="000000"/>
                          </a:solidFill>
                          <a:effectLst/>
                          <a:latin typeface="Calibri" panose="020F0502020204030204" pitchFamily="34" charset="0"/>
                        </a:rPr>
                        <a:t>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Stop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783886"/>
                  </a:ext>
                </a:extLst>
              </a:tr>
              <a:tr h="104351">
                <a:tc>
                  <a:txBody>
                    <a:bodyPr/>
                    <a:lstStyle/>
                    <a:p>
                      <a:pPr algn="l" fontAlgn="ctr"/>
                      <a:r>
                        <a:rPr lang="en-IN" sz="500" b="0" i="0" u="none" strike="noStrike">
                          <a:solidFill>
                            <a:srgbClr val="000000"/>
                          </a:solidFill>
                          <a:effectLst/>
                          <a:latin typeface="Calibri" panose="020F0502020204030204" pitchFamily="34" charset="0"/>
                        </a:rPr>
                        <a:t>Total Bytes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121260999</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3 min raw response on different session (start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all 15 min report data</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all hourly report data</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Total Bytes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2666261"/>
                  </a:ext>
                </a:extLst>
              </a:tr>
              <a:tr h="104351">
                <a:tc>
                  <a:txBody>
                    <a:bodyPr/>
                    <a:lstStyle/>
                    <a:p>
                      <a:pPr algn="l" fontAlgn="ctr"/>
                      <a:r>
                        <a:rPr lang="en-IN" sz="500" b="0" i="0" u="none" strike="noStrike">
                          <a:solidFill>
                            <a:srgbClr val="000000"/>
                          </a:solidFill>
                          <a:effectLst/>
                          <a:latin typeface="Calibri" panose="020F0502020204030204" pitchFamily="34" charset="0"/>
                        </a:rPr>
                        <a:t>Upload Bytes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9533553</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3 min raw response on different session (start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all 15 min report data</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all hourly report data</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Upload Bytes</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7339385"/>
                  </a:ext>
                </a:extLst>
              </a:tr>
              <a:tr h="104351">
                <a:tc>
                  <a:txBody>
                    <a:bodyPr/>
                    <a:lstStyle/>
                    <a:p>
                      <a:pPr algn="l" fontAlgn="ctr"/>
                      <a:r>
                        <a:rPr lang="en-IN" sz="500" b="0" i="0" u="none" strike="noStrike">
                          <a:solidFill>
                            <a:srgbClr val="000000"/>
                          </a:solidFill>
                          <a:effectLst/>
                          <a:latin typeface="Calibri" panose="020F0502020204030204" pitchFamily="34" charset="0"/>
                        </a:rPr>
                        <a:t>Used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00:17:12</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3 min raw response on different session (start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all 15 min report data</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sum of all hourly report data</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Used Time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459086"/>
                  </a:ext>
                </a:extLst>
              </a:tr>
              <a:tr h="104351">
                <a:tc>
                  <a:txBody>
                    <a:bodyPr/>
                    <a:lstStyle/>
                    <a:p>
                      <a:pPr algn="l" fontAlgn="ctr"/>
                      <a:r>
                        <a:rPr lang="en-IN" sz="500" b="0" i="0" u="none" strike="noStrike">
                          <a:solidFill>
                            <a:srgbClr val="000000"/>
                          </a:solidFill>
                          <a:effectLst/>
                          <a:latin typeface="Calibri" panose="020F0502020204030204" pitchFamily="34" charset="0"/>
                        </a:rPr>
                        <a:t>User Name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9768650497</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_.url }}/24online/service/MyAccountService/generateReport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 </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User Name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Key</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651255"/>
                  </a:ext>
                </a:extLst>
              </a:tr>
              <a:tr h="417404">
                <a:tc>
                  <a:txBody>
                    <a:bodyPr/>
                    <a:lstStyle/>
                    <a:p>
                      <a:pPr algn="l" fontAlgn="b"/>
                      <a:r>
                        <a:rPr lang="en-IN" sz="500" b="0" i="0" u="none" strike="noStrike">
                          <a:solidFill>
                            <a:srgbClr val="000000"/>
                          </a:solidFill>
                          <a:effectLst/>
                          <a:latin typeface="Calibri" panose="020F0502020204030204" pitchFamily="34" charset="0"/>
                        </a:rPr>
                        <a:t>smsconfigid</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One Time Password</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_.url }}/24online/service/PMSService/getSmsLog</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a:t>
                      </a:r>
                      <a:br>
                        <a:rPr lang="en-IN" sz="500" b="0" i="0" u="none" strike="noStrike">
                          <a:solidFill>
                            <a:srgbClr val="000000"/>
                          </a:solidFill>
                          <a:effectLst/>
                          <a:latin typeface="Calibri" panose="020F0502020204030204" pitchFamily="34" charset="0"/>
                        </a:rPr>
                      </a:br>
                      <a:r>
                        <a:rPr lang="en-IN" sz="500" b="0" i="0" u="none" strike="noStrike">
                          <a:solidFill>
                            <a:srgbClr val="000000"/>
                          </a:solidFill>
                          <a:effectLst/>
                          <a:latin typeface="Calibri" panose="020F0502020204030204" pitchFamily="34" charset="0"/>
                        </a:rPr>
                        <a:t>"startdate": "2023/11/23",</a:t>
                      </a:r>
                      <a:br>
                        <a:rPr lang="en-IN" sz="500" b="0" i="0" u="none" strike="noStrike">
                          <a:solidFill>
                            <a:srgbClr val="000000"/>
                          </a:solidFill>
                          <a:effectLst/>
                          <a:latin typeface="Calibri" panose="020F0502020204030204" pitchFamily="34" charset="0"/>
                        </a:rPr>
                      </a:br>
                      <a:r>
                        <a:rPr lang="en-IN" sz="500" b="0" i="0" u="none" strike="noStrike">
                          <a:solidFill>
                            <a:srgbClr val="000000"/>
                          </a:solidFill>
                          <a:effectLst/>
                          <a:latin typeface="Calibri" panose="020F0502020204030204" pitchFamily="34" charset="0"/>
                        </a:rPr>
                        <a:t>"enddate": "2023/11/23"</a:t>
                      </a:r>
                      <a:br>
                        <a:rPr lang="en-IN" sz="500" b="0" i="0" u="none" strike="noStrike">
                          <a:solidFill>
                            <a:srgbClr val="000000"/>
                          </a:solidFill>
                          <a:effectLst/>
                          <a:latin typeface="Calibri" panose="020F0502020204030204" pitchFamily="34" charset="0"/>
                        </a:rPr>
                      </a:br>
                      <a:r>
                        <a:rPr lang="en-IN" sz="500" b="0" i="0" u="none" strike="noStrike">
                          <a:solidFill>
                            <a:srgbClr val="000000"/>
                          </a:solidFill>
                          <a:effectLst/>
                          <a:latin typeface="Calibri" panose="020F0502020204030204" pitchFamily="34" charset="0"/>
                        </a:rPr>
                        <a:t>}</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76563"/>
                  </a:ext>
                </a:extLst>
              </a:tr>
              <a:tr h="104351">
                <a:tc>
                  <a:txBody>
                    <a:bodyPr/>
                    <a:lstStyle/>
                    <a:p>
                      <a:pPr algn="l" fontAlgn="b"/>
                      <a:r>
                        <a:rPr lang="en-IN" sz="500" b="0" i="0" u="none" strike="noStrike">
                          <a:solidFill>
                            <a:srgbClr val="000000"/>
                          </a:solidFill>
                          <a:effectLst/>
                          <a:latin typeface="Calibri" panose="020F0502020204030204" pitchFamily="34" charset="0"/>
                        </a:rPr>
                        <a:t>username</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_.url }}/24online/service/PMSService/getSmsLog</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396462"/>
                  </a:ext>
                </a:extLst>
              </a:tr>
              <a:tr h="104351">
                <a:tc>
                  <a:txBody>
                    <a:bodyPr/>
                    <a:lstStyle/>
                    <a:p>
                      <a:pPr algn="l" fontAlgn="b"/>
                      <a:r>
                        <a:rPr lang="en-IN" sz="500" b="0" i="0" u="none" strike="noStrike">
                          <a:solidFill>
                            <a:srgbClr val="000000"/>
                          </a:solidFill>
                          <a:effectLst/>
                          <a:latin typeface="Calibri" panose="020F0502020204030204" pitchFamily="34" charset="0"/>
                        </a:rPr>
                        <a:t>phoneno</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8887978383</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_.url }}/24online/service/PMSService/getSmsLog</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Key</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5506070"/>
                  </a:ext>
                </a:extLst>
              </a:tr>
              <a:tr h="104351">
                <a:tc>
                  <a:txBody>
                    <a:bodyPr/>
                    <a:lstStyle/>
                    <a:p>
                      <a:pPr algn="l" fontAlgn="b"/>
                      <a:r>
                        <a:rPr lang="en-IN" sz="500" b="0" i="0" u="none" strike="noStrike">
                          <a:solidFill>
                            <a:srgbClr val="000000"/>
                          </a:solidFill>
                          <a:effectLst/>
                          <a:latin typeface="Calibri" panose="020F0502020204030204" pitchFamily="34" charset="0"/>
                        </a:rPr>
                        <a:t>messagesent</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One Time Password 381722 .Thanks Team GIPL</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_.url }}/24online/service/PMSService/getSmsLog</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6522853"/>
                  </a:ext>
                </a:extLst>
              </a:tr>
              <a:tr h="104351">
                <a:tc>
                  <a:txBody>
                    <a:bodyPr/>
                    <a:lstStyle/>
                    <a:p>
                      <a:pPr algn="l" fontAlgn="b"/>
                      <a:r>
                        <a:rPr lang="en-IN" sz="500" b="0" i="0" u="none" strike="noStrike">
                          <a:solidFill>
                            <a:srgbClr val="000000"/>
                          </a:solidFill>
                          <a:effectLst/>
                          <a:latin typeface="Calibri" panose="020F0502020204030204" pitchFamily="34" charset="0"/>
                        </a:rPr>
                        <a:t>smsdate</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23-11-2023 00</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_.url }}/24online/service/PMSService/getSmsLog</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578700"/>
                  </a:ext>
                </a:extLst>
              </a:tr>
              <a:tr h="104351">
                <a:tc>
                  <a:txBody>
                    <a:bodyPr/>
                    <a:lstStyle/>
                    <a:p>
                      <a:pPr algn="l" fontAlgn="b"/>
                      <a:r>
                        <a:rPr lang="en-IN" sz="500" b="0" i="0" u="none" strike="noStrike">
                          <a:solidFill>
                            <a:srgbClr val="000000"/>
                          </a:solidFill>
                          <a:effectLst/>
                          <a:latin typeface="Calibri" panose="020F0502020204030204" pitchFamily="34" charset="0"/>
                        </a:rPr>
                        <a:t>returnmsg</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SUCCESS</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_.url }}/24online/service/PMSService/getSmsLog</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3 min</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3 min raw response</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15 min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500" b="0" i="0" u="none" strike="noStrike">
                          <a:solidFill>
                            <a:srgbClr val="000000"/>
                          </a:solidFill>
                          <a:effectLst/>
                          <a:latin typeface="Calibri" panose="020F0502020204030204" pitchFamily="34" charset="0"/>
                        </a:rPr>
                        <a:t>Take the last rop value from Hourly report</a:t>
                      </a:r>
                    </a:p>
                  </a:txBody>
                  <a:tcPr marL="3431" marR="3431" marT="3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500" b="0" i="0" u="none" strike="noStrike" dirty="0">
                          <a:solidFill>
                            <a:srgbClr val="000000"/>
                          </a:solidFill>
                          <a:effectLst/>
                          <a:latin typeface="Calibri" panose="020F0502020204030204" pitchFamily="34" charset="0"/>
                        </a:rPr>
                        <a:t> </a:t>
                      </a:r>
                    </a:p>
                  </a:txBody>
                  <a:tcPr marL="3431" marR="3431" marT="34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6851677"/>
                  </a:ext>
                </a:extLst>
              </a:tr>
            </a:tbl>
          </a:graphicData>
        </a:graphic>
      </p:graphicFrame>
      <p:graphicFrame>
        <p:nvGraphicFramePr>
          <p:cNvPr id="9" name="Object 8">
            <a:extLst>
              <a:ext uri="{FF2B5EF4-FFF2-40B4-BE49-F238E27FC236}">
                <a16:creationId xmlns:a16="http://schemas.microsoft.com/office/drawing/2014/main" id="{87173EF1-624E-9BDE-70F9-A604A62783BB}"/>
              </a:ext>
            </a:extLst>
          </p:cNvPr>
          <p:cNvGraphicFramePr>
            <a:graphicFrameLocks noChangeAspect="1"/>
          </p:cNvGraphicFramePr>
          <p:nvPr>
            <p:extLst>
              <p:ext uri="{D42A27DB-BD31-4B8C-83A1-F6EECF244321}">
                <p14:modId xmlns:p14="http://schemas.microsoft.com/office/powerpoint/2010/main" val="2743957794"/>
              </p:ext>
            </p:extLst>
          </p:nvPr>
        </p:nvGraphicFramePr>
        <p:xfrm>
          <a:off x="10155382" y="172766"/>
          <a:ext cx="1066800" cy="924190"/>
        </p:xfrm>
        <a:graphic>
          <a:graphicData uri="http://schemas.openxmlformats.org/presentationml/2006/ole">
            <mc:AlternateContent xmlns:mc="http://schemas.openxmlformats.org/markup-compatibility/2006">
              <mc:Choice xmlns:v="urn:schemas-microsoft-com:vml" Requires="v">
                <p:oleObj name="Worksheet" showAsIcon="1" r:id="rId3" imgW="914282" imgH="792515" progId="Excel.Sheet.12">
                  <p:embed/>
                </p:oleObj>
              </mc:Choice>
              <mc:Fallback>
                <p:oleObj name="Worksheet" showAsIcon="1" r:id="rId3" imgW="914282" imgH="792515" progId="Excel.Sheet.12">
                  <p:embed/>
                  <p:pic>
                    <p:nvPicPr>
                      <p:cNvPr id="0" name=""/>
                      <p:cNvPicPr/>
                      <p:nvPr/>
                    </p:nvPicPr>
                    <p:blipFill>
                      <a:blip r:embed="rId4"/>
                      <a:stretch>
                        <a:fillRect/>
                      </a:stretch>
                    </p:blipFill>
                    <p:spPr>
                      <a:xfrm>
                        <a:off x="10155382" y="172766"/>
                        <a:ext cx="1066800" cy="924190"/>
                      </a:xfrm>
                      <a:prstGeom prst="rect">
                        <a:avLst/>
                      </a:prstGeom>
                    </p:spPr>
                  </p:pic>
                </p:oleObj>
              </mc:Fallback>
            </mc:AlternateContent>
          </a:graphicData>
        </a:graphic>
      </p:graphicFrame>
    </p:spTree>
    <p:extLst>
      <p:ext uri="{BB962C8B-B14F-4D97-AF65-F5344CB8AC3E}">
        <p14:creationId xmlns:p14="http://schemas.microsoft.com/office/powerpoint/2010/main" val="248272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E92D-820C-AF3A-D954-709612FB2FF4}"/>
              </a:ext>
            </a:extLst>
          </p:cNvPr>
          <p:cNvSpPr>
            <a:spLocks noGrp="1"/>
          </p:cNvSpPr>
          <p:nvPr>
            <p:ph type="title"/>
          </p:nvPr>
        </p:nvSpPr>
        <p:spPr/>
        <p:txBody>
          <a:bodyPr vert="horz" lIns="91440" tIns="45720" rIns="91440" bIns="45720" rtlCol="0" anchor="b">
            <a:normAutofit/>
          </a:bodyPr>
          <a:lstStyle/>
          <a:p>
            <a:r>
              <a:rPr lang="en-US" sz="2400" b="1" dirty="0"/>
              <a:t>NAS</a:t>
            </a:r>
            <a:endParaRPr lang="en-IN" sz="2400" b="1" dirty="0"/>
          </a:p>
        </p:txBody>
      </p:sp>
      <p:sp>
        <p:nvSpPr>
          <p:cNvPr id="3" name="Content Placeholder 2">
            <a:extLst>
              <a:ext uri="{FF2B5EF4-FFF2-40B4-BE49-F238E27FC236}">
                <a16:creationId xmlns:a16="http://schemas.microsoft.com/office/drawing/2014/main" id="{1A0B94F5-8FA5-D750-F0F2-38D26FEE4D62}"/>
              </a:ext>
            </a:extLst>
          </p:cNvPr>
          <p:cNvSpPr>
            <a:spLocks noGrp="1"/>
          </p:cNvSpPr>
          <p:nvPr>
            <p:ph idx="1"/>
          </p:nvPr>
        </p:nvSpPr>
        <p:spPr/>
        <p:txBody>
          <a:bodyPr>
            <a:normAutofit/>
          </a:bodyPr>
          <a:lstStyle/>
          <a:p>
            <a:r>
              <a:rPr lang="en-IN" sz="1600" b="0" i="0" dirty="0">
                <a:solidFill>
                  <a:srgbClr val="0F0F0F"/>
                </a:solidFill>
                <a:effectLst/>
              </a:rPr>
              <a:t>A NAS (Network Attached Storage) box, often referred to as a NAS device or NAS server, is a specialized type of file storage device connected to a network. It is designed to provide shared storage resources to multiple users and devices within a network, making data access and file sharing more efficient. Here are some key characteristics and features of a NAS box:</a:t>
            </a:r>
          </a:p>
          <a:p>
            <a:pPr algn="l">
              <a:buFont typeface="+mj-lt"/>
              <a:buAutoNum type="arabicPeriod"/>
            </a:pPr>
            <a:r>
              <a:rPr lang="en-IN" sz="1600" b="1" i="0" dirty="0">
                <a:effectLst/>
              </a:rPr>
              <a:t>Network Connectivity:</a:t>
            </a:r>
            <a:r>
              <a:rPr lang="en-IN" sz="1600" dirty="0"/>
              <a:t> </a:t>
            </a:r>
            <a:r>
              <a:rPr lang="en-IN" sz="1400" b="0" i="0" dirty="0">
                <a:effectLst/>
              </a:rPr>
              <a:t>NAS devices connect to a local area network (LAN) or a wider network, typically through Ethernet or Wi-Fi. This enables multiple users or devices to access the stored data simultaneously.</a:t>
            </a:r>
          </a:p>
          <a:p>
            <a:pPr algn="l">
              <a:buFont typeface="+mj-lt"/>
              <a:buAutoNum type="arabicPeriod"/>
            </a:pPr>
            <a:r>
              <a:rPr lang="en-IN" sz="1600" b="1" dirty="0"/>
              <a:t>Storage Capacity: </a:t>
            </a:r>
            <a:r>
              <a:rPr lang="en-IN" sz="1400" b="0" i="0" dirty="0">
                <a:effectLst/>
              </a:rPr>
              <a:t>NAS boxes can vary widely in terms of storage capacity. They can accommodate multiple hard drives, allowing for significant storage space that can be configured for data redundancy and increased performance.</a:t>
            </a:r>
          </a:p>
          <a:p>
            <a:pPr>
              <a:buFont typeface="+mj-lt"/>
              <a:buAutoNum type="arabicPeriod"/>
            </a:pPr>
            <a:r>
              <a:rPr lang="en-IN" sz="1600" b="1" dirty="0"/>
              <a:t>File Sharing and Access Control: </a:t>
            </a:r>
            <a:r>
              <a:rPr lang="en-IN" sz="1400" dirty="0"/>
              <a:t>NAS devices facilitate easy file sharing among users and devices on the network. They often include features for access control, allowing administrators to set permissions and restrict access to certain files or directories.</a:t>
            </a:r>
          </a:p>
          <a:p>
            <a:pPr algn="l">
              <a:buFont typeface="+mj-lt"/>
              <a:buAutoNum type="arabicPeriod"/>
            </a:pPr>
            <a:r>
              <a:rPr lang="en-IN" sz="1600" b="1" dirty="0"/>
              <a:t>Data Protection: </a:t>
            </a:r>
            <a:r>
              <a:rPr lang="en-IN" sz="1400" dirty="0"/>
              <a:t>Many NAS devices offer built-in RAID (Redundant Array of Independent Disks) configurations for data protection. RAID helps safeguard data by distributing it across multiple drives in various ways, providing redundancy in case of drive failure.</a:t>
            </a:r>
          </a:p>
          <a:p>
            <a:pPr algn="l">
              <a:buFont typeface="+mj-lt"/>
              <a:buAutoNum type="arabicPeriod"/>
            </a:pPr>
            <a:r>
              <a:rPr lang="en-IN" sz="1600" b="1" dirty="0"/>
              <a:t>Remote Access: </a:t>
            </a:r>
            <a:r>
              <a:rPr lang="en-IN" sz="1400" dirty="0"/>
              <a:t>Some NAS devices support remote access, allowing users to access their files and data over the internet. This is often achieved through secure protocols like FTP (File Transfer Protocol) or VPN (Virtual Private Network).</a:t>
            </a:r>
          </a:p>
          <a:p>
            <a:pPr>
              <a:buFont typeface="+mj-lt"/>
              <a:buAutoNum type="arabicPeriod"/>
            </a:pPr>
            <a:r>
              <a:rPr lang="en-IN" sz="1600" b="1" dirty="0"/>
              <a:t>Backup and Synchronization: </a:t>
            </a:r>
            <a:r>
              <a:rPr lang="en-IN" sz="1400" dirty="0"/>
              <a:t>NAS boxes often come with built-in backup features, enabling users to schedule automatic backups of their important data. Some devices also support synchronization with cloud storage services for additional redundancy.</a:t>
            </a:r>
          </a:p>
          <a:p>
            <a:endParaRPr lang="en-IN" dirty="0">
              <a:solidFill>
                <a:srgbClr val="0F0F0F"/>
              </a:solidFill>
            </a:endParaRPr>
          </a:p>
          <a:p>
            <a:endParaRPr lang="en-IN" dirty="0"/>
          </a:p>
        </p:txBody>
      </p:sp>
      <p:sp>
        <p:nvSpPr>
          <p:cNvPr id="4" name="Footer Placeholder 3">
            <a:extLst>
              <a:ext uri="{FF2B5EF4-FFF2-40B4-BE49-F238E27FC236}">
                <a16:creationId xmlns:a16="http://schemas.microsoft.com/office/drawing/2014/main" id="{75BA6660-98B3-E64E-C1B3-A09962DDD2C0}"/>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AC2F12BF-815D-F32C-016F-8C02CCFFAD16}"/>
              </a:ext>
            </a:extLst>
          </p:cNvPr>
          <p:cNvSpPr>
            <a:spLocks noGrp="1"/>
          </p:cNvSpPr>
          <p:nvPr>
            <p:ph type="sldNum" sz="quarter" idx="12"/>
          </p:nvPr>
        </p:nvSpPr>
        <p:spPr/>
        <p:txBody>
          <a:bodyPr/>
          <a:lstStyle/>
          <a:p>
            <a:fld id="{330EA680-D336-4FF7-8B7A-9848BB0A1C32}" type="slidenum">
              <a:rPr lang="en-US" smtClean="0"/>
              <a:pPr/>
              <a:t>5</a:t>
            </a:fld>
            <a:endParaRPr lang="en-US" dirty="0"/>
          </a:p>
        </p:txBody>
      </p:sp>
    </p:spTree>
    <p:extLst>
      <p:ext uri="{BB962C8B-B14F-4D97-AF65-F5344CB8AC3E}">
        <p14:creationId xmlns:p14="http://schemas.microsoft.com/office/powerpoint/2010/main" val="35157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6569-13A1-50E2-6814-791C1DC082EC}"/>
              </a:ext>
            </a:extLst>
          </p:cNvPr>
          <p:cNvSpPr>
            <a:spLocks noGrp="1"/>
          </p:cNvSpPr>
          <p:nvPr>
            <p:ph type="title"/>
          </p:nvPr>
        </p:nvSpPr>
        <p:spPr/>
        <p:txBody>
          <a:bodyPr vert="horz" lIns="91440" tIns="45720" rIns="91440" bIns="45720" rtlCol="0" anchor="b">
            <a:normAutofit/>
          </a:bodyPr>
          <a:lstStyle/>
          <a:p>
            <a:r>
              <a:rPr lang="en-US" sz="2400" b="1" dirty="0"/>
              <a:t>NAS Box Inventory</a:t>
            </a:r>
            <a:endParaRPr lang="en-IN" sz="2400" b="1" dirty="0"/>
          </a:p>
        </p:txBody>
      </p:sp>
      <p:graphicFrame>
        <p:nvGraphicFramePr>
          <p:cNvPr id="6" name="Content Placeholder 5">
            <a:extLst>
              <a:ext uri="{FF2B5EF4-FFF2-40B4-BE49-F238E27FC236}">
                <a16:creationId xmlns:a16="http://schemas.microsoft.com/office/drawing/2014/main" id="{95A915BF-036A-1A94-580A-E9E6D697D6F6}"/>
              </a:ext>
            </a:extLst>
          </p:cNvPr>
          <p:cNvGraphicFramePr>
            <a:graphicFrameLocks noGrp="1"/>
          </p:cNvGraphicFramePr>
          <p:nvPr>
            <p:ph idx="1"/>
            <p:extLst>
              <p:ext uri="{D42A27DB-BD31-4B8C-83A1-F6EECF244321}">
                <p14:modId xmlns:p14="http://schemas.microsoft.com/office/powerpoint/2010/main" val="1755694841"/>
              </p:ext>
            </p:extLst>
          </p:nvPr>
        </p:nvGraphicFramePr>
        <p:xfrm>
          <a:off x="254315" y="1583596"/>
          <a:ext cx="10901365" cy="2751008"/>
        </p:xfrm>
        <a:graphic>
          <a:graphicData uri="http://schemas.openxmlformats.org/drawingml/2006/table">
            <a:tbl>
              <a:tblPr/>
              <a:tblGrid>
                <a:gridCol w="1492520">
                  <a:extLst>
                    <a:ext uri="{9D8B030D-6E8A-4147-A177-3AD203B41FA5}">
                      <a16:colId xmlns:a16="http://schemas.microsoft.com/office/drawing/2014/main" val="2961970234"/>
                    </a:ext>
                  </a:extLst>
                </a:gridCol>
                <a:gridCol w="1038794">
                  <a:extLst>
                    <a:ext uri="{9D8B030D-6E8A-4147-A177-3AD203B41FA5}">
                      <a16:colId xmlns:a16="http://schemas.microsoft.com/office/drawing/2014/main" val="2243565550"/>
                    </a:ext>
                  </a:extLst>
                </a:gridCol>
                <a:gridCol w="3725329">
                  <a:extLst>
                    <a:ext uri="{9D8B030D-6E8A-4147-A177-3AD203B41FA5}">
                      <a16:colId xmlns:a16="http://schemas.microsoft.com/office/drawing/2014/main" val="1537103537"/>
                    </a:ext>
                  </a:extLst>
                </a:gridCol>
                <a:gridCol w="955213">
                  <a:extLst>
                    <a:ext uri="{9D8B030D-6E8A-4147-A177-3AD203B41FA5}">
                      <a16:colId xmlns:a16="http://schemas.microsoft.com/office/drawing/2014/main" val="3369830987"/>
                    </a:ext>
                  </a:extLst>
                </a:gridCol>
                <a:gridCol w="2268630">
                  <a:extLst>
                    <a:ext uri="{9D8B030D-6E8A-4147-A177-3AD203B41FA5}">
                      <a16:colId xmlns:a16="http://schemas.microsoft.com/office/drawing/2014/main" val="2630482953"/>
                    </a:ext>
                  </a:extLst>
                </a:gridCol>
                <a:gridCol w="1420879">
                  <a:extLst>
                    <a:ext uri="{9D8B030D-6E8A-4147-A177-3AD203B41FA5}">
                      <a16:colId xmlns:a16="http://schemas.microsoft.com/office/drawing/2014/main" val="3018069541"/>
                    </a:ext>
                  </a:extLst>
                </a:gridCol>
              </a:tblGrid>
              <a:tr h="171938">
                <a:tc>
                  <a:txBody>
                    <a:bodyPr/>
                    <a:lstStyle/>
                    <a:p>
                      <a:pPr algn="l" fontAlgn="b"/>
                      <a:r>
                        <a:rPr lang="en-IN" sz="1000" b="1" i="0" u="none" strike="noStrike">
                          <a:solidFill>
                            <a:srgbClr val="FFFFFF"/>
                          </a:solidFill>
                          <a:effectLst/>
                          <a:latin typeface="Calibri" panose="020F0502020204030204" pitchFamily="34" charset="0"/>
                        </a:rPr>
                        <a:t>Attribute</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Sample Value</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API</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API Granularity</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Aggregation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Attribute Name</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896974522"/>
                  </a:ext>
                </a:extLst>
              </a:tr>
              <a:tr h="171938">
                <a:tc>
                  <a:txBody>
                    <a:bodyPr/>
                    <a:lstStyle/>
                    <a:p>
                      <a:pPr algn="l" fontAlgn="b"/>
                      <a:r>
                        <a:rPr lang="en-IN" sz="1000" b="0" i="0" u="none" strike="noStrike">
                          <a:solidFill>
                            <a:srgbClr val="000000"/>
                          </a:solidFill>
                          <a:effectLst/>
                          <a:latin typeface="Calibri" panose="020F0502020204030204" pitchFamily="34" charset="0"/>
                        </a:rPr>
                        <a:t>24online Info NAS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Y</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}}/24online/service/UserService/getNasConnectivityStatistics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24online Info NAS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14146"/>
                  </a:ext>
                </a:extLst>
              </a:tr>
              <a:tr h="171938">
                <a:tc>
                  <a:txBody>
                    <a:bodyPr/>
                    <a:lstStyle/>
                    <a:p>
                      <a:pPr algn="l" fontAlgn="b"/>
                      <a:r>
                        <a:rPr lang="en-IN" sz="1000" b="0" i="0" u="none" strike="noStrike">
                          <a:solidFill>
                            <a:srgbClr val="000000"/>
                          </a:solidFill>
                          <a:effectLst/>
                          <a:latin typeface="Calibri" panose="020F0502020204030204" pitchFamily="34" charset="0"/>
                        </a:rPr>
                        <a:t>Last Interaction Time</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20/10/2023 11:18</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}}/24online/service/UserService/getNasConnectivityStatistics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Last Interaction Time</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406693"/>
                  </a:ext>
                </a:extLst>
              </a:tr>
              <a:tr h="171938">
                <a:tc>
                  <a:txBody>
                    <a:bodyPr/>
                    <a:lstStyle/>
                    <a:p>
                      <a:pPr algn="l" fontAlgn="b"/>
                      <a:r>
                        <a:rPr lang="en-IN" sz="1000" b="0" i="0" u="none" strike="noStrike">
                          <a:solidFill>
                            <a:srgbClr val="000000"/>
                          </a:solidFill>
                          <a:effectLst/>
                          <a:latin typeface="Calibri" panose="020F0502020204030204" pitchFamily="34" charset="0"/>
                        </a:rPr>
                        <a:t>NAS ID</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ElitecoreNAS#174</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}}/24online/service/UserService/getNasConnectivityStatistics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NAS ID</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397306"/>
                  </a:ext>
                </a:extLst>
              </a:tr>
              <a:tr h="171938">
                <a:tc>
                  <a:txBody>
                    <a:bodyPr/>
                    <a:lstStyle/>
                    <a:p>
                      <a:pPr algn="l" fontAlgn="b"/>
                      <a:r>
                        <a:rPr lang="en-IN" sz="1000" b="0" i="0" u="none" strike="noStrike">
                          <a:solidFill>
                            <a:srgbClr val="000000"/>
                          </a:solidFill>
                          <a:effectLst/>
                          <a:latin typeface="Calibri" panose="020F0502020204030204" pitchFamily="34" charset="0"/>
                        </a:rPr>
                        <a:t>NAS IPAddress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122.187.95.174</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}}/24online/service/UserService/getNasConnectivityStatistics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NAS IPAddress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164354"/>
                  </a:ext>
                </a:extLst>
              </a:tr>
              <a:tr h="171938">
                <a:tc>
                  <a:txBody>
                    <a:bodyPr/>
                    <a:lstStyle/>
                    <a:p>
                      <a:pPr algn="l" fontAlgn="b"/>
                      <a:r>
                        <a:rPr lang="en-IN" sz="1000" b="0" i="0" u="none" strike="noStrike">
                          <a:solidFill>
                            <a:srgbClr val="000000"/>
                          </a:solidFill>
                          <a:effectLst/>
                          <a:latin typeface="Calibri" panose="020F0502020204030204" pitchFamily="34" charset="0"/>
                        </a:rPr>
                        <a:t>No of Live users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1655</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_.url }}/24online/service/UserService/getNasConnectivityStatistics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No of Live users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97717"/>
                  </a:ext>
                </a:extLst>
              </a:tr>
              <a:tr h="171938">
                <a:tc>
                  <a:txBody>
                    <a:bodyPr/>
                    <a:lstStyle/>
                    <a:p>
                      <a:pPr algn="l" fontAlgn="b"/>
                      <a:r>
                        <a:rPr lang="en-IN" sz="1000" b="0" i="0" u="none" strike="noStrike">
                          <a:solidFill>
                            <a:srgbClr val="000000"/>
                          </a:solidFill>
                          <a:effectLst/>
                          <a:latin typeface="Calibri" panose="020F0502020204030204" pitchFamily="34" charset="0"/>
                        </a:rPr>
                        <a:t>eth_N1_Interface_details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3177883"/>
                  </a:ext>
                </a:extLst>
              </a:tr>
              <a:tr h="171938">
                <a:tc>
                  <a:txBody>
                    <a:bodyPr/>
                    <a:lstStyle/>
                    <a:p>
                      <a:pPr algn="l" fontAlgn="b"/>
                      <a:r>
                        <a:rPr lang="en-IN" sz="1000" b="0" i="0" u="none" strike="noStrike">
                          <a:solidFill>
                            <a:srgbClr val="000000"/>
                          </a:solidFill>
                          <a:effectLst/>
                          <a:latin typeface="Calibri" panose="020F0502020204030204" pitchFamily="34" charset="0"/>
                        </a:rPr>
                        <a:t>eth_N2_Interface_details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1795774"/>
                  </a:ext>
                </a:extLst>
              </a:tr>
              <a:tr h="171938">
                <a:tc>
                  <a:txBody>
                    <a:bodyPr/>
                    <a:lstStyle/>
                    <a:p>
                      <a:pPr algn="l" fontAlgn="b"/>
                      <a:r>
                        <a:rPr lang="en-IN" sz="1000" b="0" i="0" u="none" strike="noStrike">
                          <a:solidFill>
                            <a:srgbClr val="000000"/>
                          </a:solidFill>
                          <a:effectLst/>
                          <a:latin typeface="Calibri" panose="020F0502020204030204" pitchFamily="34" charset="0"/>
                        </a:rPr>
                        <a:t>eth_N3_Interface_details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405765"/>
                  </a:ext>
                </a:extLst>
              </a:tr>
              <a:tr h="171938">
                <a:tc>
                  <a:txBody>
                    <a:bodyPr/>
                    <a:lstStyle/>
                    <a:p>
                      <a:pPr algn="l" fontAlgn="b"/>
                      <a:r>
                        <a:rPr lang="en-IN" sz="1000" b="0" i="0" u="none" strike="noStrike">
                          <a:solidFill>
                            <a:srgbClr val="000000"/>
                          </a:solidFill>
                          <a:effectLst/>
                          <a:latin typeface="Calibri" panose="020F0502020204030204" pitchFamily="34" charset="0"/>
                        </a:rPr>
                        <a:t>eth_N4_Interface_details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8396773"/>
                  </a:ext>
                </a:extLst>
              </a:tr>
              <a:tr h="171938">
                <a:tc>
                  <a:txBody>
                    <a:bodyPr/>
                    <a:lstStyle/>
                    <a:p>
                      <a:pPr algn="l" fontAlgn="b"/>
                      <a:r>
                        <a:rPr lang="en-IN" sz="1000" b="0" i="0" u="none" strike="noStrike">
                          <a:solidFill>
                            <a:srgbClr val="000000"/>
                          </a:solidFill>
                          <a:effectLst/>
                          <a:latin typeface="Calibri" panose="020F0502020204030204" pitchFamily="34" charset="0"/>
                        </a:rPr>
                        <a:t>eth_N5_Interface_details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606407"/>
                  </a:ext>
                </a:extLst>
              </a:tr>
              <a:tr h="171938">
                <a:tc>
                  <a:txBody>
                    <a:bodyPr/>
                    <a:lstStyle/>
                    <a:p>
                      <a:pPr algn="l" fontAlgn="b"/>
                      <a:r>
                        <a:rPr lang="en-IN" sz="1000" b="0" i="0" u="none" strike="noStrike">
                          <a:solidFill>
                            <a:srgbClr val="000000"/>
                          </a:solidFill>
                          <a:effectLst/>
                          <a:latin typeface="Calibri" panose="020F0502020204030204" pitchFamily="34" charset="0"/>
                        </a:rPr>
                        <a:t>eth_N6_Interface_details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0240392"/>
                  </a:ext>
                </a:extLst>
              </a:tr>
              <a:tr h="171938">
                <a:tc>
                  <a:txBody>
                    <a:bodyPr/>
                    <a:lstStyle/>
                    <a:p>
                      <a:pPr algn="l" fontAlgn="b"/>
                      <a:r>
                        <a:rPr lang="en-IN" sz="1000" b="0" i="0" u="none" strike="noStrike">
                          <a:solidFill>
                            <a:srgbClr val="000000"/>
                          </a:solidFill>
                          <a:effectLst/>
                          <a:latin typeface="Calibri" panose="020F0502020204030204" pitchFamily="34" charset="0"/>
                        </a:rPr>
                        <a:t>eth_N7_Interface_details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995686"/>
                  </a:ext>
                </a:extLst>
              </a:tr>
              <a:tr h="171938">
                <a:tc>
                  <a:txBody>
                    <a:bodyPr/>
                    <a:lstStyle/>
                    <a:p>
                      <a:pPr algn="l" fontAlgn="b"/>
                      <a:r>
                        <a:rPr lang="en-IN" sz="1000" b="0" i="0" u="none" strike="noStrike">
                          <a:solidFill>
                            <a:srgbClr val="000000"/>
                          </a:solidFill>
                          <a:effectLst/>
                          <a:latin typeface="Calibri" panose="020F0502020204030204" pitchFamily="34" charset="0"/>
                        </a:rPr>
                        <a:t>eth_N8_Interface_details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9416709"/>
                  </a:ext>
                </a:extLst>
              </a:tr>
              <a:tr h="171938">
                <a:tc>
                  <a:txBody>
                    <a:bodyPr/>
                    <a:lstStyle/>
                    <a:p>
                      <a:pPr algn="l" fontAlgn="b"/>
                      <a:r>
                        <a:rPr lang="en-IN" sz="1000" b="0" i="0" u="none" strike="noStrike">
                          <a:solidFill>
                            <a:srgbClr val="000000"/>
                          </a:solidFill>
                          <a:effectLst/>
                          <a:latin typeface="Calibri" panose="020F0502020204030204" pitchFamily="34" charset="0"/>
                        </a:rPr>
                        <a:t>eth_N9_Interface_details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20941"/>
                  </a:ext>
                </a:extLst>
              </a:tr>
              <a:tr h="171938">
                <a:tc>
                  <a:txBody>
                    <a:bodyPr/>
                    <a:lstStyle/>
                    <a:p>
                      <a:pPr algn="l" fontAlgn="b"/>
                      <a:r>
                        <a:rPr lang="en-IN" sz="1000" b="0" i="0" u="none" strike="noStrike">
                          <a:solidFill>
                            <a:srgbClr val="000000"/>
                          </a:solidFill>
                          <a:effectLst/>
                          <a:latin typeface="Calibri" panose="020F0502020204030204" pitchFamily="34" charset="0"/>
                        </a:rPr>
                        <a:t>eth_N10_Interface_details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NAS Ipaddress in api to retrieve </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24 Hours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Use the given value available in api as it is</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dirty="0">
                          <a:solidFill>
                            <a:srgbClr val="000000"/>
                          </a:solidFill>
                          <a:effectLst/>
                          <a:latin typeface="Calibri" panose="020F0502020204030204" pitchFamily="34" charset="0"/>
                        </a:rPr>
                        <a:t>Description</a:t>
                      </a:r>
                    </a:p>
                  </a:txBody>
                  <a:tcPr marL="7164" marR="7164" marT="71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993013"/>
                  </a:ext>
                </a:extLst>
              </a:tr>
            </a:tbl>
          </a:graphicData>
        </a:graphic>
      </p:graphicFrame>
      <p:sp>
        <p:nvSpPr>
          <p:cNvPr id="4" name="Footer Placeholder 3">
            <a:extLst>
              <a:ext uri="{FF2B5EF4-FFF2-40B4-BE49-F238E27FC236}">
                <a16:creationId xmlns:a16="http://schemas.microsoft.com/office/drawing/2014/main" id="{CF4808E0-3A52-8644-29AB-2DF18C570D03}"/>
              </a:ext>
            </a:extLst>
          </p:cNvPr>
          <p:cNvSpPr>
            <a:spLocks noGrp="1"/>
          </p:cNvSpPr>
          <p:nvPr>
            <p:ph type="ftr" sz="quarter" idx="11"/>
          </p:nvPr>
        </p:nvSpPr>
        <p:spPr/>
        <p:txBody>
          <a:bodyPr/>
          <a:lstStyle/>
          <a:p>
            <a:r>
              <a:rPr lang="en-US"/>
              <a:t>Confidential and Proprietary</a:t>
            </a:r>
            <a:endParaRPr lang="en-US" dirty="0"/>
          </a:p>
        </p:txBody>
      </p:sp>
      <p:sp>
        <p:nvSpPr>
          <p:cNvPr id="5" name="Slide Number Placeholder 4">
            <a:extLst>
              <a:ext uri="{FF2B5EF4-FFF2-40B4-BE49-F238E27FC236}">
                <a16:creationId xmlns:a16="http://schemas.microsoft.com/office/drawing/2014/main" id="{F9B6A794-A318-825C-4A5E-FCED37121D70}"/>
              </a:ext>
            </a:extLst>
          </p:cNvPr>
          <p:cNvSpPr>
            <a:spLocks noGrp="1"/>
          </p:cNvSpPr>
          <p:nvPr>
            <p:ph type="sldNum" sz="quarter" idx="12"/>
          </p:nvPr>
        </p:nvSpPr>
        <p:spPr/>
        <p:txBody>
          <a:bodyPr/>
          <a:lstStyle/>
          <a:p>
            <a:fld id="{330EA680-D336-4FF7-8B7A-9848BB0A1C32}" type="slidenum">
              <a:rPr lang="en-US" smtClean="0"/>
              <a:pPr/>
              <a:t>6</a:t>
            </a:fld>
            <a:endParaRPr lang="en-US" dirty="0"/>
          </a:p>
        </p:txBody>
      </p:sp>
    </p:spTree>
    <p:extLst>
      <p:ext uri="{BB962C8B-B14F-4D97-AF65-F5344CB8AC3E}">
        <p14:creationId xmlns:p14="http://schemas.microsoft.com/office/powerpoint/2010/main" val="9863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E0E1F0-9FED-4C41-AD0C-1A5BDAD8CCF1}"/>
              </a:ext>
            </a:extLst>
          </p:cNvPr>
          <p:cNvSpPr>
            <a:spLocks noGrp="1"/>
          </p:cNvSpPr>
          <p:nvPr>
            <p:ph type="ctrTitle"/>
          </p:nvPr>
        </p:nvSpPr>
        <p:spPr>
          <a:xfrm>
            <a:off x="1259840" y="2382797"/>
            <a:ext cx="9672320" cy="1046203"/>
          </a:xfrm>
        </p:spPr>
        <p:txBody>
          <a:bodyPr>
            <a:normAutofit/>
          </a:bodyPr>
          <a:lstStyle/>
          <a:p>
            <a:r>
              <a:rPr lang="en-US" sz="4400" b="1" dirty="0"/>
              <a:t>			   Thank You</a:t>
            </a:r>
            <a:endParaRPr lang="en-IN" sz="4400" b="1" dirty="0"/>
          </a:p>
        </p:txBody>
      </p:sp>
    </p:spTree>
    <p:extLst>
      <p:ext uri="{BB962C8B-B14F-4D97-AF65-F5344CB8AC3E}">
        <p14:creationId xmlns:p14="http://schemas.microsoft.com/office/powerpoint/2010/main" val="378742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Custom 2">
      <a:dk1>
        <a:sysClr val="windowText" lastClr="000000"/>
      </a:dk1>
      <a:lt1>
        <a:sysClr val="window" lastClr="FFFFFF"/>
      </a:lt1>
      <a:dk2>
        <a:srgbClr val="505046"/>
      </a:dk2>
      <a:lt2>
        <a:srgbClr val="EEECE1"/>
      </a:lt2>
      <a:accent1>
        <a:srgbClr val="E84C22"/>
      </a:accent1>
      <a:accent2>
        <a:srgbClr val="7F7F7F"/>
      </a:accent2>
      <a:accent3>
        <a:srgbClr val="CC9900"/>
      </a:accent3>
      <a:accent4>
        <a:srgbClr val="666699"/>
      </a:accent4>
      <a:accent5>
        <a:srgbClr val="FF8427"/>
      </a:accent5>
      <a:accent6>
        <a:srgbClr val="FFBD47"/>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1" id="{B6CE1961-A10C-4C1B-95C4-CDF0461190D9}" vid="{518EAD56-4EA2-4134-B133-BA9497E264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04FE3DB42D4B342A872F72AC37A2630" ma:contentTypeVersion="4" ma:contentTypeDescription="Create a new document." ma:contentTypeScope="" ma:versionID="e5619842b158ee0faf00f847f2706f97">
  <xsd:schema xmlns:xsd="http://www.w3.org/2001/XMLSchema" xmlns:xs="http://www.w3.org/2001/XMLSchema" xmlns:p="http://schemas.microsoft.com/office/2006/metadata/properties" xmlns:ns2="009e9b3e-0d64-4335-9735-d2af3254455c" xmlns:ns3="60f96fd9-cc43-453c-aa88-47a6522ae23f" targetNamespace="http://schemas.microsoft.com/office/2006/metadata/properties" ma:root="true" ma:fieldsID="e23db955800b83551fa515fb3d8b13c9" ns2:_="" ns3:_="">
    <xsd:import namespace="009e9b3e-0d64-4335-9735-d2af3254455c"/>
    <xsd:import namespace="60f96fd9-cc43-453c-aa88-47a6522ae23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e9b3e-0d64-4335-9735-d2af3254455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f96fd9-cc43-453c-aa88-47a6522ae23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C35957-37D0-471C-905B-07C5F9FF4089}">
  <ds:schemaRefs>
    <ds:schemaRef ds:uri="http://schemas.microsoft.com/sharepoint/v3/contenttype/forms"/>
  </ds:schemaRefs>
</ds:datastoreItem>
</file>

<file path=customXml/itemProps2.xml><?xml version="1.0" encoding="utf-8"?>
<ds:datastoreItem xmlns:ds="http://schemas.openxmlformats.org/officeDocument/2006/customXml" ds:itemID="{8BC99019-9837-45FA-95A2-235D4270A64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C3984D2-482F-44AF-8D67-CFA4B47A20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9e9b3e-0d64-4335-9735-d2af3254455c"/>
    <ds:schemaRef ds:uri="60f96fd9-cc43-453c-aa88-47a6522ae2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1674</TotalTime>
  <Words>2692</Words>
  <Application>Microsoft Office PowerPoint</Application>
  <PresentationFormat>Widescreen</PresentationFormat>
  <Paragraphs>497</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Calibri</vt:lpstr>
      <vt:lpstr>Calibri Light</vt:lpstr>
      <vt:lpstr>Söhne</vt:lpstr>
      <vt:lpstr>Theme1</vt:lpstr>
      <vt:lpstr>Worksheet</vt:lpstr>
      <vt:lpstr>AAA Server (24Online)</vt:lpstr>
      <vt:lpstr>Introduction:</vt:lpstr>
      <vt:lpstr>API Details and Login Access:</vt:lpstr>
      <vt:lpstr>Report: Usage/Performance/inventory</vt:lpstr>
      <vt:lpstr>NAS</vt:lpstr>
      <vt:lpstr>NAS Box Inventory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NeetDev Singh</dc:creator>
  <cp:lastModifiedBy>Ankur Srivastav</cp:lastModifiedBy>
  <cp:revision>205</cp:revision>
  <dcterms:created xsi:type="dcterms:W3CDTF">2021-09-13T06:01:02Z</dcterms:created>
  <dcterms:modified xsi:type="dcterms:W3CDTF">2023-11-24T04:33:25Z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0x010100204FE3DB42D4B342A872F72AC37A2630</vt:lpwstr>
  </property>
</Properties>
</file>