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71" r:id="rId6"/>
    <p:sldId id="1808" r:id="rId7"/>
    <p:sldId id="2164" r:id="rId8"/>
    <p:sldId id="272" r:id="rId9"/>
    <p:sldId id="273" r:id="rId10"/>
    <p:sldId id="11547" r:id="rId11"/>
    <p:sldId id="2165" r:id="rId12"/>
    <p:sldId id="11549" r:id="rId13"/>
    <p:sldId id="274" r:id="rId14"/>
    <p:sldId id="2166" r:id="rId15"/>
    <p:sldId id="2167" r:id="rId16"/>
    <p:sldId id="2168" r:id="rId17"/>
    <p:sldId id="11548" r:id="rId18"/>
    <p:sldId id="2169" r:id="rId19"/>
    <p:sldId id="275" r:id="rId20"/>
    <p:sldId id="276" r:id="rId21"/>
    <p:sldId id="277" r:id="rId22"/>
    <p:sldId id="278"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35350-7DB9-49F9-BDCE-500731D2BFBA}" type="doc">
      <dgm:prSet loTypeId="urn:microsoft.com/office/officeart/2005/8/layout/cycle5" loCatId="cycle" qsTypeId="urn:microsoft.com/office/officeart/2005/8/quickstyle/3d3" qsCatId="3D" csTypeId="urn:microsoft.com/office/officeart/2005/8/colors/accent1_2" csCatId="accent1" phldr="1"/>
      <dgm:spPr/>
      <dgm:t>
        <a:bodyPr/>
        <a:lstStyle/>
        <a:p>
          <a:endParaRPr lang="en-IN"/>
        </a:p>
      </dgm:t>
    </dgm:pt>
    <dgm:pt modelId="{11786D26-0EAF-4A4A-80B8-CAC6EF4B8F93}">
      <dgm:prSet phldrT="[Text]"/>
      <dgm:spPr/>
      <dgm:t>
        <a:bodyPr/>
        <a:lstStyle/>
        <a:p>
          <a:r>
            <a:rPr lang="en-IN" b="0" i="0" dirty="0"/>
            <a:t>Requirement gathering</a:t>
          </a:r>
          <a:endParaRPr lang="en-IN" dirty="0"/>
        </a:p>
      </dgm:t>
    </dgm:pt>
    <dgm:pt modelId="{FC2A77F5-F52C-4A5F-868D-AD90426DA434}" type="parTrans" cxnId="{88235B73-D241-4241-9692-D8482B7EEB9B}">
      <dgm:prSet/>
      <dgm:spPr/>
      <dgm:t>
        <a:bodyPr/>
        <a:lstStyle/>
        <a:p>
          <a:endParaRPr lang="en-IN"/>
        </a:p>
      </dgm:t>
    </dgm:pt>
    <dgm:pt modelId="{1084B2F7-D369-45B4-9697-3D61097B7C36}" type="sibTrans" cxnId="{88235B73-D241-4241-9692-D8482B7EEB9B}">
      <dgm:prSet/>
      <dgm:spPr/>
      <dgm:t>
        <a:bodyPr/>
        <a:lstStyle/>
        <a:p>
          <a:endParaRPr lang="en-IN"/>
        </a:p>
      </dgm:t>
    </dgm:pt>
    <dgm:pt modelId="{8DC54B4F-1E80-436F-9B46-1250B3F522A6}">
      <dgm:prSet phldrT="[Text]"/>
      <dgm:spPr>
        <a:solidFill>
          <a:srgbClr val="92D050"/>
        </a:solidFill>
      </dgm:spPr>
      <dgm:t>
        <a:bodyPr/>
        <a:lstStyle/>
        <a:p>
          <a:r>
            <a:rPr lang="en-IN" b="0" i="0" cap="none" spc="0">
              <a:ln w="0"/>
              <a:solidFill>
                <a:schemeClr val="tx1"/>
              </a:solidFill>
              <a:effectLst>
                <a:outerShdw blurRad="38100" dist="19050" dir="2700000" algn="tl" rotWithShape="0">
                  <a:schemeClr val="dk1">
                    <a:alpha val="40000"/>
                  </a:schemeClr>
                </a:outerShdw>
              </a:effectLst>
            </a:rPr>
            <a:t>Requirement Signoff**</a:t>
          </a:r>
          <a:endParaRPr lang="en-IN" b="0" cap="none" spc="0">
            <a:ln w="0"/>
            <a:solidFill>
              <a:schemeClr val="tx1"/>
            </a:solidFill>
            <a:effectLst>
              <a:outerShdw blurRad="38100" dist="19050" dir="2700000" algn="tl" rotWithShape="0">
                <a:schemeClr val="dk1">
                  <a:alpha val="40000"/>
                </a:schemeClr>
              </a:outerShdw>
            </a:effectLst>
          </a:endParaRPr>
        </a:p>
      </dgm:t>
    </dgm:pt>
    <dgm:pt modelId="{BE2436ED-613B-4F22-AB21-021AB60D18B3}" type="parTrans" cxnId="{648F0B25-2644-4617-A096-392F0528445B}">
      <dgm:prSet/>
      <dgm:spPr/>
      <dgm:t>
        <a:bodyPr/>
        <a:lstStyle/>
        <a:p>
          <a:endParaRPr lang="en-IN"/>
        </a:p>
      </dgm:t>
    </dgm:pt>
    <dgm:pt modelId="{A9C5F51D-A9BA-4308-85C4-48CAA3E18E27}" type="sibTrans" cxnId="{648F0B25-2644-4617-A096-392F0528445B}">
      <dgm:prSet/>
      <dgm:spPr/>
      <dgm:t>
        <a:bodyPr/>
        <a:lstStyle/>
        <a:p>
          <a:endParaRPr lang="en-IN"/>
        </a:p>
      </dgm:t>
    </dgm:pt>
    <dgm:pt modelId="{5E520A66-19E5-4821-B427-6BAEB83076F5}">
      <dgm:prSet phldrT="[Text]"/>
      <dgm:spPr>
        <a:solidFill>
          <a:schemeClr val="bg1">
            <a:lumMod val="95000"/>
          </a:schemeClr>
        </a:solidFill>
      </dgm:spPr>
      <dgm:t>
        <a:bodyPr/>
        <a:lstStyle/>
        <a:p>
          <a:r>
            <a:rPr lang="en-IN" b="0" i="0" dirty="0">
              <a:solidFill>
                <a:schemeClr val="tx1"/>
              </a:solidFill>
            </a:rPr>
            <a:t>Development, Testing/Validation</a:t>
          </a:r>
          <a:endParaRPr lang="en-IN" dirty="0">
            <a:solidFill>
              <a:schemeClr val="tx1"/>
            </a:solidFill>
          </a:endParaRPr>
        </a:p>
      </dgm:t>
    </dgm:pt>
    <dgm:pt modelId="{5C180412-A433-4D1C-B172-15D42A78F5D4}" type="parTrans" cxnId="{100A3EF6-2A16-4404-A939-88D0521DFB79}">
      <dgm:prSet/>
      <dgm:spPr/>
      <dgm:t>
        <a:bodyPr/>
        <a:lstStyle/>
        <a:p>
          <a:endParaRPr lang="en-IN"/>
        </a:p>
      </dgm:t>
    </dgm:pt>
    <dgm:pt modelId="{B95B2A3C-8BFF-423E-BFA6-939B65B3BB08}" type="sibTrans" cxnId="{100A3EF6-2A16-4404-A939-88D0521DFB79}">
      <dgm:prSet/>
      <dgm:spPr/>
      <dgm:t>
        <a:bodyPr/>
        <a:lstStyle/>
        <a:p>
          <a:endParaRPr lang="en-IN"/>
        </a:p>
      </dgm:t>
    </dgm:pt>
    <dgm:pt modelId="{349077FF-749A-43A4-BD70-43DE0D94F512}">
      <dgm:prSet phldrT="[Text]"/>
      <dgm:spPr>
        <a:solidFill>
          <a:schemeClr val="bg1">
            <a:lumMod val="95000"/>
          </a:schemeClr>
        </a:solidFill>
      </dgm:spPr>
      <dgm:t>
        <a:bodyPr/>
        <a:lstStyle/>
        <a:p>
          <a:r>
            <a:rPr lang="en-IN" b="0" i="0" dirty="0">
              <a:solidFill>
                <a:schemeClr val="tx1"/>
              </a:solidFill>
            </a:rPr>
            <a:t>Scaling up  and Q&amp;A</a:t>
          </a:r>
          <a:endParaRPr lang="en-IN" dirty="0">
            <a:solidFill>
              <a:schemeClr val="tx1"/>
            </a:solidFill>
          </a:endParaRPr>
        </a:p>
      </dgm:t>
    </dgm:pt>
    <dgm:pt modelId="{8E815697-7F2B-4557-BB6F-D4CEE4743EAE}" type="parTrans" cxnId="{9E372ECB-0B23-4AB8-BCC1-5108FC09303C}">
      <dgm:prSet/>
      <dgm:spPr/>
      <dgm:t>
        <a:bodyPr/>
        <a:lstStyle/>
        <a:p>
          <a:endParaRPr lang="en-IN"/>
        </a:p>
      </dgm:t>
    </dgm:pt>
    <dgm:pt modelId="{FE6FA81A-E0E7-4D1A-9463-C534311E2B56}" type="sibTrans" cxnId="{9E372ECB-0B23-4AB8-BCC1-5108FC09303C}">
      <dgm:prSet/>
      <dgm:spPr/>
      <dgm:t>
        <a:bodyPr/>
        <a:lstStyle/>
        <a:p>
          <a:endParaRPr lang="en-IN"/>
        </a:p>
      </dgm:t>
    </dgm:pt>
    <dgm:pt modelId="{29141CB1-9F8B-4B08-9A96-BDF30DCA935B}">
      <dgm:prSet phldrT="[Text]"/>
      <dgm:spPr>
        <a:solidFill>
          <a:schemeClr val="bg1">
            <a:lumMod val="95000"/>
          </a:schemeClr>
        </a:solidFill>
      </dgm:spPr>
      <dgm:t>
        <a:bodyPr/>
        <a:lstStyle/>
        <a:p>
          <a:r>
            <a:rPr lang="en-IN" b="0" i="0" dirty="0">
              <a:solidFill>
                <a:schemeClr val="tx1"/>
              </a:solidFill>
            </a:rPr>
            <a:t> Handing over to Airtel</a:t>
          </a:r>
          <a:endParaRPr lang="en-IN" dirty="0">
            <a:solidFill>
              <a:schemeClr val="tx1"/>
            </a:solidFill>
          </a:endParaRPr>
        </a:p>
      </dgm:t>
    </dgm:pt>
    <dgm:pt modelId="{F66AE370-6F22-41C7-B8E3-A0CC24A5E46A}" type="parTrans" cxnId="{E969F21E-197E-40A1-8095-F73989C69762}">
      <dgm:prSet/>
      <dgm:spPr/>
      <dgm:t>
        <a:bodyPr/>
        <a:lstStyle/>
        <a:p>
          <a:endParaRPr lang="en-IN"/>
        </a:p>
      </dgm:t>
    </dgm:pt>
    <dgm:pt modelId="{6BA762F5-DFFD-4B8B-B645-0C341CFEAEE3}" type="sibTrans" cxnId="{E969F21E-197E-40A1-8095-F73989C69762}">
      <dgm:prSet/>
      <dgm:spPr/>
      <dgm:t>
        <a:bodyPr/>
        <a:lstStyle/>
        <a:p>
          <a:endParaRPr lang="en-IN"/>
        </a:p>
      </dgm:t>
    </dgm:pt>
    <dgm:pt modelId="{8BDAE115-5CC2-4E64-AA7F-32A8B11B68FC}">
      <dgm:prSet phldrT="[Text]" custT="1"/>
      <dgm:spPr>
        <a:solidFill>
          <a:prstClr val="white">
            <a:lumMod val="95000"/>
          </a:prst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en-IN" sz="1200" b="0" i="0" kern="1200">
              <a:solidFill>
                <a:prstClr val="black"/>
              </a:solidFill>
              <a:latin typeface="Calibri" panose="020F0502020204030204"/>
              <a:ea typeface="+mn-ea"/>
              <a:cs typeface="+mn-cs"/>
            </a:rPr>
            <a:t>UAT </a:t>
          </a:r>
        </a:p>
      </dgm:t>
    </dgm:pt>
    <dgm:pt modelId="{457CD858-0109-403E-9362-504B897A4499}" type="parTrans" cxnId="{894E92BB-5479-44FD-89F7-7545746B4E84}">
      <dgm:prSet/>
      <dgm:spPr/>
      <dgm:t>
        <a:bodyPr/>
        <a:lstStyle/>
        <a:p>
          <a:endParaRPr lang="en-IN"/>
        </a:p>
      </dgm:t>
    </dgm:pt>
    <dgm:pt modelId="{0BB14795-3A91-476A-9A88-C7F489CF19D5}" type="sibTrans" cxnId="{894E92BB-5479-44FD-89F7-7545746B4E84}">
      <dgm:prSet/>
      <dgm:spPr/>
      <dgm:t>
        <a:bodyPr/>
        <a:lstStyle/>
        <a:p>
          <a:endParaRPr lang="en-IN"/>
        </a:p>
      </dgm:t>
    </dgm:pt>
    <dgm:pt modelId="{B88A4780-A048-4D39-9EBE-E8542AC8A6C1}" type="pres">
      <dgm:prSet presAssocID="{CD535350-7DB9-49F9-BDCE-500731D2BFBA}" presName="cycle" presStyleCnt="0">
        <dgm:presLayoutVars>
          <dgm:dir/>
          <dgm:resizeHandles val="exact"/>
        </dgm:presLayoutVars>
      </dgm:prSet>
      <dgm:spPr/>
    </dgm:pt>
    <dgm:pt modelId="{FDBFB431-E856-4AD5-94FB-0142941D6CFA}" type="pres">
      <dgm:prSet presAssocID="{11786D26-0EAF-4A4A-80B8-CAC6EF4B8F93}" presName="node" presStyleLbl="node1" presStyleIdx="0" presStyleCnt="6">
        <dgm:presLayoutVars>
          <dgm:bulletEnabled val="1"/>
        </dgm:presLayoutVars>
      </dgm:prSet>
      <dgm:spPr/>
    </dgm:pt>
    <dgm:pt modelId="{8A68A282-FBCC-4A80-B0E0-09A9B00ED840}" type="pres">
      <dgm:prSet presAssocID="{11786D26-0EAF-4A4A-80B8-CAC6EF4B8F93}" presName="spNode" presStyleCnt="0"/>
      <dgm:spPr/>
    </dgm:pt>
    <dgm:pt modelId="{14F2E694-2B3A-4BDE-8ECB-8E2690BBCCCF}" type="pres">
      <dgm:prSet presAssocID="{1084B2F7-D369-45B4-9697-3D61097B7C36}" presName="sibTrans" presStyleLbl="sibTrans1D1" presStyleIdx="0" presStyleCnt="6"/>
      <dgm:spPr/>
    </dgm:pt>
    <dgm:pt modelId="{BC936764-6115-4E08-8B9F-BBD083AEB6F0}" type="pres">
      <dgm:prSet presAssocID="{8DC54B4F-1E80-436F-9B46-1250B3F522A6}" presName="node" presStyleLbl="node1" presStyleIdx="1" presStyleCnt="6" custRadScaleRad="99222" custRadScaleInc="3937">
        <dgm:presLayoutVars>
          <dgm:bulletEnabled val="1"/>
        </dgm:presLayoutVars>
      </dgm:prSet>
      <dgm:spPr/>
    </dgm:pt>
    <dgm:pt modelId="{C3622B0F-BDFF-4E1E-8F8E-B4791CBF5105}" type="pres">
      <dgm:prSet presAssocID="{8DC54B4F-1E80-436F-9B46-1250B3F522A6}" presName="spNode" presStyleCnt="0"/>
      <dgm:spPr/>
    </dgm:pt>
    <dgm:pt modelId="{34D9C01A-7FBB-49A8-B595-CA0224F7C2EF}" type="pres">
      <dgm:prSet presAssocID="{A9C5F51D-A9BA-4308-85C4-48CAA3E18E27}" presName="sibTrans" presStyleLbl="sibTrans1D1" presStyleIdx="1" presStyleCnt="6"/>
      <dgm:spPr/>
    </dgm:pt>
    <dgm:pt modelId="{25DD2643-57AB-4A2A-8B23-B42893C40AB2}" type="pres">
      <dgm:prSet presAssocID="{5E520A66-19E5-4821-B427-6BAEB83076F5}" presName="node" presStyleLbl="node1" presStyleIdx="2" presStyleCnt="6">
        <dgm:presLayoutVars>
          <dgm:bulletEnabled val="1"/>
        </dgm:presLayoutVars>
      </dgm:prSet>
      <dgm:spPr/>
    </dgm:pt>
    <dgm:pt modelId="{1BAE32A3-688D-4B18-949F-81E385AA7FAB}" type="pres">
      <dgm:prSet presAssocID="{5E520A66-19E5-4821-B427-6BAEB83076F5}" presName="spNode" presStyleCnt="0"/>
      <dgm:spPr/>
    </dgm:pt>
    <dgm:pt modelId="{A5BB5B22-B22F-4890-9A61-0342DA646A43}" type="pres">
      <dgm:prSet presAssocID="{B95B2A3C-8BFF-423E-BFA6-939B65B3BB08}" presName="sibTrans" presStyleLbl="sibTrans1D1" presStyleIdx="2" presStyleCnt="6"/>
      <dgm:spPr/>
    </dgm:pt>
    <dgm:pt modelId="{BD68B45A-2C81-4EB6-9D58-E6A6FE09C7E4}" type="pres">
      <dgm:prSet presAssocID="{349077FF-749A-43A4-BD70-43DE0D94F512}" presName="node" presStyleLbl="node1" presStyleIdx="3" presStyleCnt="6">
        <dgm:presLayoutVars>
          <dgm:bulletEnabled val="1"/>
        </dgm:presLayoutVars>
      </dgm:prSet>
      <dgm:spPr/>
    </dgm:pt>
    <dgm:pt modelId="{FB4FCD3C-5070-4C6E-98C8-7D91D192AD1F}" type="pres">
      <dgm:prSet presAssocID="{349077FF-749A-43A4-BD70-43DE0D94F512}" presName="spNode" presStyleCnt="0"/>
      <dgm:spPr/>
    </dgm:pt>
    <dgm:pt modelId="{11DC4CC3-72D8-4E52-B08E-70B7705A1129}" type="pres">
      <dgm:prSet presAssocID="{FE6FA81A-E0E7-4D1A-9463-C534311E2B56}" presName="sibTrans" presStyleLbl="sibTrans1D1" presStyleIdx="3" presStyleCnt="6"/>
      <dgm:spPr/>
    </dgm:pt>
    <dgm:pt modelId="{827D5EFD-CDD6-41A8-8625-CFD8ADCD2E59}" type="pres">
      <dgm:prSet presAssocID="{29141CB1-9F8B-4B08-9A96-BDF30DCA935B}" presName="node" presStyleLbl="node1" presStyleIdx="4" presStyleCnt="6">
        <dgm:presLayoutVars>
          <dgm:bulletEnabled val="1"/>
        </dgm:presLayoutVars>
      </dgm:prSet>
      <dgm:spPr/>
    </dgm:pt>
    <dgm:pt modelId="{970E4FB6-8F28-48C7-91F2-6FB67936FB99}" type="pres">
      <dgm:prSet presAssocID="{29141CB1-9F8B-4B08-9A96-BDF30DCA935B}" presName="spNode" presStyleCnt="0"/>
      <dgm:spPr/>
    </dgm:pt>
    <dgm:pt modelId="{FF966735-B93F-4322-B7C0-4B9D53082C9B}" type="pres">
      <dgm:prSet presAssocID="{6BA762F5-DFFD-4B8B-B645-0C341CFEAEE3}" presName="sibTrans" presStyleLbl="sibTrans1D1" presStyleIdx="4" presStyleCnt="6"/>
      <dgm:spPr/>
    </dgm:pt>
    <dgm:pt modelId="{77AB342B-E455-4BF3-BB91-21CE5AAFE5AA}" type="pres">
      <dgm:prSet presAssocID="{8BDAE115-5CC2-4E64-AA7F-32A8B11B68FC}" presName="node" presStyleLbl="node1" presStyleIdx="5" presStyleCnt="6">
        <dgm:presLayoutVars>
          <dgm:bulletEnabled val="1"/>
        </dgm:presLayoutVars>
      </dgm:prSet>
      <dgm:spPr>
        <a:xfrm>
          <a:off x="1356756" y="1037981"/>
          <a:ext cx="1353893" cy="880030"/>
        </a:xfrm>
        <a:prstGeom prst="roundRect">
          <a:avLst/>
        </a:prstGeom>
      </dgm:spPr>
    </dgm:pt>
    <dgm:pt modelId="{22A2A9CE-92C2-4B61-B5FB-3ABF1DBA1E69}" type="pres">
      <dgm:prSet presAssocID="{8BDAE115-5CC2-4E64-AA7F-32A8B11B68FC}" presName="spNode" presStyleCnt="0"/>
      <dgm:spPr/>
    </dgm:pt>
    <dgm:pt modelId="{D2262186-35E1-4492-98C3-1E7615D0F5AC}" type="pres">
      <dgm:prSet presAssocID="{0BB14795-3A91-476A-9A88-C7F489CF19D5}" presName="sibTrans" presStyleLbl="sibTrans1D1" presStyleIdx="5" presStyleCnt="6"/>
      <dgm:spPr/>
    </dgm:pt>
  </dgm:ptLst>
  <dgm:cxnLst>
    <dgm:cxn modelId="{3C234C0B-21AF-48CD-924B-FAD083469BE9}" type="presOf" srcId="{5E520A66-19E5-4821-B427-6BAEB83076F5}" destId="{25DD2643-57AB-4A2A-8B23-B42893C40AB2}" srcOrd="0" destOrd="0" presId="urn:microsoft.com/office/officeart/2005/8/layout/cycle5"/>
    <dgm:cxn modelId="{CA20E612-40A5-45CC-A08E-C37381B4605D}" type="presOf" srcId="{11786D26-0EAF-4A4A-80B8-CAC6EF4B8F93}" destId="{FDBFB431-E856-4AD5-94FB-0142941D6CFA}" srcOrd="0" destOrd="0" presId="urn:microsoft.com/office/officeart/2005/8/layout/cycle5"/>
    <dgm:cxn modelId="{03852D14-8ED9-4194-8EE3-64D9EAD02E7D}" type="presOf" srcId="{0BB14795-3A91-476A-9A88-C7F489CF19D5}" destId="{D2262186-35E1-4492-98C3-1E7615D0F5AC}" srcOrd="0" destOrd="0" presId="urn:microsoft.com/office/officeart/2005/8/layout/cycle5"/>
    <dgm:cxn modelId="{4B873215-10B1-472E-AF5D-D7D2FFE4D537}" type="presOf" srcId="{CD535350-7DB9-49F9-BDCE-500731D2BFBA}" destId="{B88A4780-A048-4D39-9EBE-E8542AC8A6C1}" srcOrd="0" destOrd="0" presId="urn:microsoft.com/office/officeart/2005/8/layout/cycle5"/>
    <dgm:cxn modelId="{E969F21E-197E-40A1-8095-F73989C69762}" srcId="{CD535350-7DB9-49F9-BDCE-500731D2BFBA}" destId="{29141CB1-9F8B-4B08-9A96-BDF30DCA935B}" srcOrd="4" destOrd="0" parTransId="{F66AE370-6F22-41C7-B8E3-A0CC24A5E46A}" sibTransId="{6BA762F5-DFFD-4B8B-B645-0C341CFEAEE3}"/>
    <dgm:cxn modelId="{648F0B25-2644-4617-A096-392F0528445B}" srcId="{CD535350-7DB9-49F9-BDCE-500731D2BFBA}" destId="{8DC54B4F-1E80-436F-9B46-1250B3F522A6}" srcOrd="1" destOrd="0" parTransId="{BE2436ED-613B-4F22-AB21-021AB60D18B3}" sibTransId="{A9C5F51D-A9BA-4308-85C4-48CAA3E18E27}"/>
    <dgm:cxn modelId="{87F86D2C-5C86-4967-B004-E1FBE638A9E7}" type="presOf" srcId="{6BA762F5-DFFD-4B8B-B645-0C341CFEAEE3}" destId="{FF966735-B93F-4322-B7C0-4B9D53082C9B}" srcOrd="0" destOrd="0" presId="urn:microsoft.com/office/officeart/2005/8/layout/cycle5"/>
    <dgm:cxn modelId="{ADFD686F-839D-4DDF-8301-3D41897FB7DF}" type="presOf" srcId="{8BDAE115-5CC2-4E64-AA7F-32A8B11B68FC}" destId="{77AB342B-E455-4BF3-BB91-21CE5AAFE5AA}" srcOrd="0" destOrd="0" presId="urn:microsoft.com/office/officeart/2005/8/layout/cycle5"/>
    <dgm:cxn modelId="{88235B73-D241-4241-9692-D8482B7EEB9B}" srcId="{CD535350-7DB9-49F9-BDCE-500731D2BFBA}" destId="{11786D26-0EAF-4A4A-80B8-CAC6EF4B8F93}" srcOrd="0" destOrd="0" parTransId="{FC2A77F5-F52C-4A5F-868D-AD90426DA434}" sibTransId="{1084B2F7-D369-45B4-9697-3D61097B7C36}"/>
    <dgm:cxn modelId="{5A1D5B77-D266-4C3F-ADAE-5AFD2ABD20DB}" type="presOf" srcId="{1084B2F7-D369-45B4-9697-3D61097B7C36}" destId="{14F2E694-2B3A-4BDE-8ECB-8E2690BBCCCF}" srcOrd="0" destOrd="0" presId="urn:microsoft.com/office/officeart/2005/8/layout/cycle5"/>
    <dgm:cxn modelId="{1832AF7B-37C4-4502-AD70-74E2AE9B3689}" type="presOf" srcId="{A9C5F51D-A9BA-4308-85C4-48CAA3E18E27}" destId="{34D9C01A-7FBB-49A8-B595-CA0224F7C2EF}" srcOrd="0" destOrd="0" presId="urn:microsoft.com/office/officeart/2005/8/layout/cycle5"/>
    <dgm:cxn modelId="{51CD59A9-943B-4EDE-B278-614BEC43AB34}" type="presOf" srcId="{349077FF-749A-43A4-BD70-43DE0D94F512}" destId="{BD68B45A-2C81-4EB6-9D58-E6A6FE09C7E4}" srcOrd="0" destOrd="0" presId="urn:microsoft.com/office/officeart/2005/8/layout/cycle5"/>
    <dgm:cxn modelId="{B0E5F4B6-E983-48AB-AE42-2BF3E161AC1E}" type="presOf" srcId="{FE6FA81A-E0E7-4D1A-9463-C534311E2B56}" destId="{11DC4CC3-72D8-4E52-B08E-70B7705A1129}" srcOrd="0" destOrd="0" presId="urn:microsoft.com/office/officeart/2005/8/layout/cycle5"/>
    <dgm:cxn modelId="{894E92BB-5479-44FD-89F7-7545746B4E84}" srcId="{CD535350-7DB9-49F9-BDCE-500731D2BFBA}" destId="{8BDAE115-5CC2-4E64-AA7F-32A8B11B68FC}" srcOrd="5" destOrd="0" parTransId="{457CD858-0109-403E-9362-504B897A4499}" sibTransId="{0BB14795-3A91-476A-9A88-C7F489CF19D5}"/>
    <dgm:cxn modelId="{924213BE-EA00-4A93-AF25-3579A512D51C}" type="presOf" srcId="{8DC54B4F-1E80-436F-9B46-1250B3F522A6}" destId="{BC936764-6115-4E08-8B9F-BBD083AEB6F0}" srcOrd="0" destOrd="0" presId="urn:microsoft.com/office/officeart/2005/8/layout/cycle5"/>
    <dgm:cxn modelId="{9E372ECB-0B23-4AB8-BCC1-5108FC09303C}" srcId="{CD535350-7DB9-49F9-BDCE-500731D2BFBA}" destId="{349077FF-749A-43A4-BD70-43DE0D94F512}" srcOrd="3" destOrd="0" parTransId="{8E815697-7F2B-4557-BB6F-D4CEE4743EAE}" sibTransId="{FE6FA81A-E0E7-4D1A-9463-C534311E2B56}"/>
    <dgm:cxn modelId="{7C45E7D4-F201-4FD4-99C9-845A227432AD}" type="presOf" srcId="{29141CB1-9F8B-4B08-9A96-BDF30DCA935B}" destId="{827D5EFD-CDD6-41A8-8625-CFD8ADCD2E59}" srcOrd="0" destOrd="0" presId="urn:microsoft.com/office/officeart/2005/8/layout/cycle5"/>
    <dgm:cxn modelId="{FC7874D7-A190-4320-951D-6B0572BA1C1F}" type="presOf" srcId="{B95B2A3C-8BFF-423E-BFA6-939B65B3BB08}" destId="{A5BB5B22-B22F-4890-9A61-0342DA646A43}" srcOrd="0" destOrd="0" presId="urn:microsoft.com/office/officeart/2005/8/layout/cycle5"/>
    <dgm:cxn modelId="{100A3EF6-2A16-4404-A939-88D0521DFB79}" srcId="{CD535350-7DB9-49F9-BDCE-500731D2BFBA}" destId="{5E520A66-19E5-4821-B427-6BAEB83076F5}" srcOrd="2" destOrd="0" parTransId="{5C180412-A433-4D1C-B172-15D42A78F5D4}" sibTransId="{B95B2A3C-8BFF-423E-BFA6-939B65B3BB08}"/>
    <dgm:cxn modelId="{1EEDDD9D-0623-4968-A5C7-2E363E9A825C}" type="presParOf" srcId="{B88A4780-A048-4D39-9EBE-E8542AC8A6C1}" destId="{FDBFB431-E856-4AD5-94FB-0142941D6CFA}" srcOrd="0" destOrd="0" presId="urn:microsoft.com/office/officeart/2005/8/layout/cycle5"/>
    <dgm:cxn modelId="{10A45560-579A-41E0-9337-D905321F119C}" type="presParOf" srcId="{B88A4780-A048-4D39-9EBE-E8542AC8A6C1}" destId="{8A68A282-FBCC-4A80-B0E0-09A9B00ED840}" srcOrd="1" destOrd="0" presId="urn:microsoft.com/office/officeart/2005/8/layout/cycle5"/>
    <dgm:cxn modelId="{767F3627-7FFE-470D-9051-312AFB24A4A1}" type="presParOf" srcId="{B88A4780-A048-4D39-9EBE-E8542AC8A6C1}" destId="{14F2E694-2B3A-4BDE-8ECB-8E2690BBCCCF}" srcOrd="2" destOrd="0" presId="urn:microsoft.com/office/officeart/2005/8/layout/cycle5"/>
    <dgm:cxn modelId="{821726B0-C985-45AE-8314-B34CB22D6A13}" type="presParOf" srcId="{B88A4780-A048-4D39-9EBE-E8542AC8A6C1}" destId="{BC936764-6115-4E08-8B9F-BBD083AEB6F0}" srcOrd="3" destOrd="0" presId="urn:microsoft.com/office/officeart/2005/8/layout/cycle5"/>
    <dgm:cxn modelId="{106D98AC-71A3-430F-8AF2-3E778D3E588C}" type="presParOf" srcId="{B88A4780-A048-4D39-9EBE-E8542AC8A6C1}" destId="{C3622B0F-BDFF-4E1E-8F8E-B4791CBF5105}" srcOrd="4" destOrd="0" presId="urn:microsoft.com/office/officeart/2005/8/layout/cycle5"/>
    <dgm:cxn modelId="{F01F2309-C753-4E92-AD2B-4E7076F3333D}" type="presParOf" srcId="{B88A4780-A048-4D39-9EBE-E8542AC8A6C1}" destId="{34D9C01A-7FBB-49A8-B595-CA0224F7C2EF}" srcOrd="5" destOrd="0" presId="urn:microsoft.com/office/officeart/2005/8/layout/cycle5"/>
    <dgm:cxn modelId="{29D56515-B1AC-42C8-A774-5F417557F0DE}" type="presParOf" srcId="{B88A4780-A048-4D39-9EBE-E8542AC8A6C1}" destId="{25DD2643-57AB-4A2A-8B23-B42893C40AB2}" srcOrd="6" destOrd="0" presId="urn:microsoft.com/office/officeart/2005/8/layout/cycle5"/>
    <dgm:cxn modelId="{F19A6934-6041-4DF9-A487-827E1BE9B027}" type="presParOf" srcId="{B88A4780-A048-4D39-9EBE-E8542AC8A6C1}" destId="{1BAE32A3-688D-4B18-949F-81E385AA7FAB}" srcOrd="7" destOrd="0" presId="urn:microsoft.com/office/officeart/2005/8/layout/cycle5"/>
    <dgm:cxn modelId="{A7910487-916A-4BE1-8BCF-E031F3694B7A}" type="presParOf" srcId="{B88A4780-A048-4D39-9EBE-E8542AC8A6C1}" destId="{A5BB5B22-B22F-4890-9A61-0342DA646A43}" srcOrd="8" destOrd="0" presId="urn:microsoft.com/office/officeart/2005/8/layout/cycle5"/>
    <dgm:cxn modelId="{9DA76F5D-C268-47FE-8F59-B687DB3FE058}" type="presParOf" srcId="{B88A4780-A048-4D39-9EBE-E8542AC8A6C1}" destId="{BD68B45A-2C81-4EB6-9D58-E6A6FE09C7E4}" srcOrd="9" destOrd="0" presId="urn:microsoft.com/office/officeart/2005/8/layout/cycle5"/>
    <dgm:cxn modelId="{2E1B3A81-B9C1-44B7-8339-A68EFDD847C7}" type="presParOf" srcId="{B88A4780-A048-4D39-9EBE-E8542AC8A6C1}" destId="{FB4FCD3C-5070-4C6E-98C8-7D91D192AD1F}" srcOrd="10" destOrd="0" presId="urn:microsoft.com/office/officeart/2005/8/layout/cycle5"/>
    <dgm:cxn modelId="{664ACC93-F4AC-40B1-911C-B99C59177592}" type="presParOf" srcId="{B88A4780-A048-4D39-9EBE-E8542AC8A6C1}" destId="{11DC4CC3-72D8-4E52-B08E-70B7705A1129}" srcOrd="11" destOrd="0" presId="urn:microsoft.com/office/officeart/2005/8/layout/cycle5"/>
    <dgm:cxn modelId="{C61F0231-682F-4ABD-8E4B-0E3B64631A25}" type="presParOf" srcId="{B88A4780-A048-4D39-9EBE-E8542AC8A6C1}" destId="{827D5EFD-CDD6-41A8-8625-CFD8ADCD2E59}" srcOrd="12" destOrd="0" presId="urn:microsoft.com/office/officeart/2005/8/layout/cycle5"/>
    <dgm:cxn modelId="{56E55A49-37F1-4469-BDF1-230AB18EC5EC}" type="presParOf" srcId="{B88A4780-A048-4D39-9EBE-E8542AC8A6C1}" destId="{970E4FB6-8F28-48C7-91F2-6FB67936FB99}" srcOrd="13" destOrd="0" presId="urn:microsoft.com/office/officeart/2005/8/layout/cycle5"/>
    <dgm:cxn modelId="{D3F47B20-E2D4-4083-A7CF-ECEE645F2E37}" type="presParOf" srcId="{B88A4780-A048-4D39-9EBE-E8542AC8A6C1}" destId="{FF966735-B93F-4322-B7C0-4B9D53082C9B}" srcOrd="14" destOrd="0" presId="urn:microsoft.com/office/officeart/2005/8/layout/cycle5"/>
    <dgm:cxn modelId="{AB9A8E53-99DE-4954-AFA5-E540656D48F0}" type="presParOf" srcId="{B88A4780-A048-4D39-9EBE-E8542AC8A6C1}" destId="{77AB342B-E455-4BF3-BB91-21CE5AAFE5AA}" srcOrd="15" destOrd="0" presId="urn:microsoft.com/office/officeart/2005/8/layout/cycle5"/>
    <dgm:cxn modelId="{F3A21B2D-5526-47D5-A647-7B2A7DA82C3E}" type="presParOf" srcId="{B88A4780-A048-4D39-9EBE-E8542AC8A6C1}" destId="{22A2A9CE-92C2-4B61-B5FB-3ABF1DBA1E69}" srcOrd="16" destOrd="0" presId="urn:microsoft.com/office/officeart/2005/8/layout/cycle5"/>
    <dgm:cxn modelId="{AD949118-96CA-42EA-941F-6C508BCF230D}" type="presParOf" srcId="{B88A4780-A048-4D39-9EBE-E8542AC8A6C1}" destId="{D2262186-35E1-4492-98C3-1E7615D0F5AC}"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FB431-E856-4AD5-94FB-0142941D6CFA}">
      <dsp:nvSpPr>
        <dsp:cNvPr id="0" name=""/>
        <dsp:cNvSpPr/>
      </dsp:nvSpPr>
      <dsp:spPr>
        <a:xfrm>
          <a:off x="3152852" y="1005"/>
          <a:ext cx="1353893" cy="880030"/>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Requirement gathering</a:t>
          </a:r>
          <a:endParaRPr lang="en-IN" sz="1200" kern="1200" dirty="0"/>
        </a:p>
      </dsp:txBody>
      <dsp:txXfrm>
        <a:off x="3195812" y="43965"/>
        <a:ext cx="1267973" cy="794110"/>
      </dsp:txXfrm>
    </dsp:sp>
    <dsp:sp modelId="{14F2E694-2B3A-4BDE-8ECB-8E2690BBCCCF}">
      <dsp:nvSpPr>
        <dsp:cNvPr id="0" name=""/>
        <dsp:cNvSpPr/>
      </dsp:nvSpPr>
      <dsp:spPr>
        <a:xfrm>
          <a:off x="1721555" y="428841"/>
          <a:ext cx="4147905" cy="4147905"/>
        </a:xfrm>
        <a:custGeom>
          <a:avLst/>
          <a:gdLst/>
          <a:ahLst/>
          <a:cxnLst/>
          <a:rect l="0" t="0" r="0" b="0"/>
          <a:pathLst>
            <a:path>
              <a:moveTo>
                <a:pt x="2959101" y="198375"/>
              </a:moveTo>
              <a:arcTo wR="2073952" hR="2073952" stAng="17715853" swAng="951256"/>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C936764-6115-4E08-8B9F-BBD083AEB6F0}">
      <dsp:nvSpPr>
        <dsp:cNvPr id="0" name=""/>
        <dsp:cNvSpPr/>
      </dsp:nvSpPr>
      <dsp:spPr>
        <a:xfrm>
          <a:off x="4948945" y="1070636"/>
          <a:ext cx="1353893" cy="880030"/>
        </a:xfrm>
        <a:prstGeom prst="roundRect">
          <a:avLst/>
        </a:prstGeom>
        <a:solidFill>
          <a:srgbClr val="92D05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cap="none" spc="0">
              <a:ln w="0"/>
              <a:solidFill>
                <a:schemeClr val="tx1"/>
              </a:solidFill>
              <a:effectLst>
                <a:outerShdw blurRad="38100" dist="19050" dir="2700000" algn="tl" rotWithShape="0">
                  <a:schemeClr val="dk1">
                    <a:alpha val="40000"/>
                  </a:schemeClr>
                </a:outerShdw>
              </a:effectLst>
            </a:rPr>
            <a:t>Requirement Signoff**</a:t>
          </a:r>
          <a:endParaRPr lang="en-IN" sz="1200" b="0" kern="1200" cap="none" spc="0">
            <a:ln w="0"/>
            <a:solidFill>
              <a:schemeClr val="tx1"/>
            </a:solidFill>
            <a:effectLst>
              <a:outerShdw blurRad="38100" dist="19050" dir="2700000" algn="tl" rotWithShape="0">
                <a:schemeClr val="dk1">
                  <a:alpha val="40000"/>
                </a:schemeClr>
              </a:outerShdw>
            </a:effectLst>
          </a:endParaRPr>
        </a:p>
      </dsp:txBody>
      <dsp:txXfrm>
        <a:off x="4991905" y="1113596"/>
        <a:ext cx="1267973" cy="794110"/>
      </dsp:txXfrm>
    </dsp:sp>
    <dsp:sp modelId="{34D9C01A-7FBB-49A8-B595-CA0224F7C2EF}">
      <dsp:nvSpPr>
        <dsp:cNvPr id="0" name=""/>
        <dsp:cNvSpPr/>
      </dsp:nvSpPr>
      <dsp:spPr>
        <a:xfrm>
          <a:off x="1747428" y="469777"/>
          <a:ext cx="4147905" cy="4147905"/>
        </a:xfrm>
        <a:custGeom>
          <a:avLst/>
          <a:gdLst/>
          <a:ahLst/>
          <a:cxnLst/>
          <a:rect l="0" t="0" r="0" b="0"/>
          <a:pathLst>
            <a:path>
              <a:moveTo>
                <a:pt x="4115130" y="1706699"/>
              </a:moveTo>
              <a:arcTo wR="2073952" hR="2073952" stAng="20988020" swAng="1181037"/>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5DD2643-57AB-4A2A-8B23-B42893C40AB2}">
      <dsp:nvSpPr>
        <dsp:cNvPr id="0" name=""/>
        <dsp:cNvSpPr/>
      </dsp:nvSpPr>
      <dsp:spPr>
        <a:xfrm>
          <a:off x="4948948" y="3111934"/>
          <a:ext cx="1353893" cy="880030"/>
        </a:xfrm>
        <a:prstGeom prst="roundRect">
          <a:avLst/>
        </a:prstGeom>
        <a:solidFill>
          <a:schemeClr val="bg1">
            <a:lumMod val="9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chemeClr val="tx1"/>
              </a:solidFill>
            </a:rPr>
            <a:t>Development, Testing/Validation</a:t>
          </a:r>
          <a:endParaRPr lang="en-IN" sz="1200" kern="1200" dirty="0">
            <a:solidFill>
              <a:schemeClr val="tx1"/>
            </a:solidFill>
          </a:endParaRPr>
        </a:p>
      </dsp:txBody>
      <dsp:txXfrm>
        <a:off x="4991908" y="3154894"/>
        <a:ext cx="1267973" cy="794110"/>
      </dsp:txXfrm>
    </dsp:sp>
    <dsp:sp modelId="{A5BB5B22-B22F-4890-9A61-0342DA646A43}">
      <dsp:nvSpPr>
        <dsp:cNvPr id="0" name=""/>
        <dsp:cNvSpPr/>
      </dsp:nvSpPr>
      <dsp:spPr>
        <a:xfrm>
          <a:off x="1755846" y="441020"/>
          <a:ext cx="4147905" cy="4147905"/>
        </a:xfrm>
        <a:custGeom>
          <a:avLst/>
          <a:gdLst/>
          <a:ahLst/>
          <a:cxnLst/>
          <a:rect l="0" t="0" r="0" b="0"/>
          <a:pathLst>
            <a:path>
              <a:moveTo>
                <a:pt x="3393802" y="3673727"/>
              </a:moveTo>
              <a:arcTo wR="2073952" hR="2073952" stAng="3028597" swAng="924436"/>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D68B45A-2C81-4EB6-9D58-E6A6FE09C7E4}">
      <dsp:nvSpPr>
        <dsp:cNvPr id="0" name=""/>
        <dsp:cNvSpPr/>
      </dsp:nvSpPr>
      <dsp:spPr>
        <a:xfrm>
          <a:off x="3152852" y="4148910"/>
          <a:ext cx="1353893" cy="880030"/>
        </a:xfrm>
        <a:prstGeom prst="roundRect">
          <a:avLst/>
        </a:prstGeom>
        <a:solidFill>
          <a:schemeClr val="bg1">
            <a:lumMod val="9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chemeClr val="tx1"/>
              </a:solidFill>
            </a:rPr>
            <a:t>Scaling up  and Q&amp;A</a:t>
          </a:r>
          <a:endParaRPr lang="en-IN" sz="1200" kern="1200" dirty="0">
            <a:solidFill>
              <a:schemeClr val="tx1"/>
            </a:solidFill>
          </a:endParaRPr>
        </a:p>
      </dsp:txBody>
      <dsp:txXfrm>
        <a:off x="3195812" y="4191870"/>
        <a:ext cx="1267973" cy="794110"/>
      </dsp:txXfrm>
    </dsp:sp>
    <dsp:sp modelId="{11DC4CC3-72D8-4E52-B08E-70B7705A1129}">
      <dsp:nvSpPr>
        <dsp:cNvPr id="0" name=""/>
        <dsp:cNvSpPr/>
      </dsp:nvSpPr>
      <dsp:spPr>
        <a:xfrm>
          <a:off x="1755846" y="441020"/>
          <a:ext cx="4147905" cy="4147905"/>
        </a:xfrm>
        <a:custGeom>
          <a:avLst/>
          <a:gdLst/>
          <a:ahLst/>
          <a:cxnLst/>
          <a:rect l="0" t="0" r="0" b="0"/>
          <a:pathLst>
            <a:path>
              <a:moveTo>
                <a:pt x="1226561" y="3966889"/>
              </a:moveTo>
              <a:arcTo wR="2073952" hR="2073952" stAng="6846968" swAng="924436"/>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27D5EFD-CDD6-41A8-8625-CFD8ADCD2E59}">
      <dsp:nvSpPr>
        <dsp:cNvPr id="0" name=""/>
        <dsp:cNvSpPr/>
      </dsp:nvSpPr>
      <dsp:spPr>
        <a:xfrm>
          <a:off x="1356756" y="3111934"/>
          <a:ext cx="1353893" cy="880030"/>
        </a:xfrm>
        <a:prstGeom prst="roundRect">
          <a:avLst/>
        </a:prstGeom>
        <a:solidFill>
          <a:schemeClr val="bg1">
            <a:lumMod val="9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chemeClr val="tx1"/>
              </a:solidFill>
            </a:rPr>
            <a:t> Handing over to Airtel</a:t>
          </a:r>
          <a:endParaRPr lang="en-IN" sz="1200" kern="1200" dirty="0">
            <a:solidFill>
              <a:schemeClr val="tx1"/>
            </a:solidFill>
          </a:endParaRPr>
        </a:p>
      </dsp:txBody>
      <dsp:txXfrm>
        <a:off x="1399716" y="3154894"/>
        <a:ext cx="1267973" cy="794110"/>
      </dsp:txXfrm>
    </dsp:sp>
    <dsp:sp modelId="{FF966735-B93F-4322-B7C0-4B9D53082C9B}">
      <dsp:nvSpPr>
        <dsp:cNvPr id="0" name=""/>
        <dsp:cNvSpPr/>
      </dsp:nvSpPr>
      <dsp:spPr>
        <a:xfrm>
          <a:off x="1755846" y="441020"/>
          <a:ext cx="4147905" cy="4147905"/>
        </a:xfrm>
        <a:custGeom>
          <a:avLst/>
          <a:gdLst/>
          <a:ahLst/>
          <a:cxnLst/>
          <a:rect l="0" t="0" r="0" b="0"/>
          <a:pathLst>
            <a:path>
              <a:moveTo>
                <a:pt x="32341" y="2438787"/>
              </a:moveTo>
              <a:arcTo wR="2073952" hR="2073952" stAng="10192093" swAng="1215813"/>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7AB342B-E455-4BF3-BB91-21CE5AAFE5AA}">
      <dsp:nvSpPr>
        <dsp:cNvPr id="0" name=""/>
        <dsp:cNvSpPr/>
      </dsp:nvSpPr>
      <dsp:spPr>
        <a:xfrm>
          <a:off x="1356756" y="1037981"/>
          <a:ext cx="1353893" cy="880030"/>
        </a:xfrm>
        <a:prstGeom prst="roundRect">
          <a:avLst/>
        </a:prstGeom>
        <a:solidFill>
          <a:prstClr val="white">
            <a:lumMod val="95000"/>
          </a:prst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a:solidFill>
                <a:prstClr val="black"/>
              </a:solidFill>
              <a:latin typeface="Calibri" panose="020F0502020204030204"/>
              <a:ea typeface="+mn-ea"/>
              <a:cs typeface="+mn-cs"/>
            </a:rPr>
            <a:t>UAT </a:t>
          </a:r>
        </a:p>
      </dsp:txBody>
      <dsp:txXfrm>
        <a:off x="1399716" y="1080941"/>
        <a:ext cx="1267973" cy="794110"/>
      </dsp:txXfrm>
    </dsp:sp>
    <dsp:sp modelId="{D2262186-35E1-4492-98C3-1E7615D0F5AC}">
      <dsp:nvSpPr>
        <dsp:cNvPr id="0" name=""/>
        <dsp:cNvSpPr/>
      </dsp:nvSpPr>
      <dsp:spPr>
        <a:xfrm>
          <a:off x="1755846" y="441020"/>
          <a:ext cx="4147905" cy="4147905"/>
        </a:xfrm>
        <a:custGeom>
          <a:avLst/>
          <a:gdLst/>
          <a:ahLst/>
          <a:cxnLst/>
          <a:rect l="0" t="0" r="0" b="0"/>
          <a:pathLst>
            <a:path>
              <a:moveTo>
                <a:pt x="754103" y="474178"/>
              </a:moveTo>
              <a:arcTo wR="2073952" hR="2073952" stAng="13828597" swAng="924436"/>
            </a:path>
          </a:pathLst>
        </a:custGeom>
        <a:noFill/>
        <a:ln w="12700"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6399379"/>
            <a:ext cx="10469286" cy="46663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41319" y="6488722"/>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2882E1A-995B-4148-8576-77692C601AE6}"/>
              </a:ext>
            </a:extLst>
          </p:cNvPr>
          <p:cNvPicPr>
            <a:picLocks noChangeAspect="1"/>
          </p:cNvPicPr>
          <p:nvPr/>
        </p:nvPicPr>
        <p:blipFill>
          <a:blip r:embed="rId2"/>
          <a:stretch>
            <a:fillRect/>
          </a:stretch>
        </p:blipFill>
        <p:spPr>
          <a:xfrm>
            <a:off x="10590241" y="6391370"/>
            <a:ext cx="1485900" cy="409575"/>
          </a:xfrm>
          <a:prstGeom prst="rect">
            <a:avLst/>
          </a:prstGeom>
        </p:spPr>
      </p:pic>
    </p:spTree>
    <p:extLst>
      <p:ext uri="{BB962C8B-B14F-4D97-AF65-F5344CB8AC3E}">
        <p14:creationId xmlns:p14="http://schemas.microsoft.com/office/powerpoint/2010/main" val="20961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976A9B62-DA2D-4AD6-847F-27D30C5191D1}" type="datetime1">
              <a:rPr lang="en-US" smtClean="0"/>
              <a:t>1/9/2024</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Confidential and Proprietary</a:t>
            </a:r>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556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1315E54-D944-4581-B483-84F59A148AA9}" type="datetime1">
              <a:rPr lang="en-US" smtClean="0"/>
              <a:t>1/9/2024</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Confidential and Proprietary</a:t>
            </a:r>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5163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643" y="280817"/>
            <a:ext cx="10901037" cy="70808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254643" y="1064871"/>
            <a:ext cx="10901037" cy="48042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E6500D94-F70C-433B-A989-AFDDC3FA5226}"/>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9" name="Slide Number Placeholder 5">
            <a:extLst>
              <a:ext uri="{FF2B5EF4-FFF2-40B4-BE49-F238E27FC236}">
                <a16:creationId xmlns:a16="http://schemas.microsoft.com/office/drawing/2014/main" id="{B3EB4F6E-DCFD-45F1-8032-021F97831D59}"/>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pPr/>
              <a:t>‹#›</a:t>
            </a:fld>
            <a:endParaRPr lang="en-US" dirty="0"/>
          </a:p>
        </p:txBody>
      </p:sp>
      <p:cxnSp>
        <p:nvCxnSpPr>
          <p:cNvPr id="6" name="Straight Connector 5">
            <a:extLst>
              <a:ext uri="{FF2B5EF4-FFF2-40B4-BE49-F238E27FC236}">
                <a16:creationId xmlns:a16="http://schemas.microsoft.com/office/drawing/2014/main" id="{DF95D181-406A-4B99-8895-AD37DDEF0246}"/>
              </a:ext>
            </a:extLst>
          </p:cNvPr>
          <p:cNvCxnSpPr>
            <a:cxnSpLocks/>
          </p:cNvCxnSpPr>
          <p:nvPr/>
        </p:nvCxnSpPr>
        <p:spPr>
          <a:xfrm>
            <a:off x="254643" y="988906"/>
            <a:ext cx="109010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8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C3A748-5A06-4559-9DFF-A2CF1601CE86}"/>
              </a:ext>
            </a:extLst>
          </p:cNvPr>
          <p:cNvSpPr/>
          <p:nvPr/>
        </p:nvSpPr>
        <p:spPr>
          <a:xfrm>
            <a:off x="0" y="6457254"/>
            <a:ext cx="10469286" cy="46663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Footer Placeholder 4">
            <a:extLst>
              <a:ext uri="{FF2B5EF4-FFF2-40B4-BE49-F238E27FC236}">
                <a16:creationId xmlns:a16="http://schemas.microsoft.com/office/drawing/2014/main" id="{8497EC00-CFA6-46CE-8C54-87DD161CAC13}"/>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AE4FB36A-DA49-45B5-9D99-0078EAFD5916}"/>
              </a:ext>
            </a:extLst>
          </p:cNvPr>
          <p:cNvSpPr>
            <a:spLocks noGrp="1"/>
          </p:cNvSpPr>
          <p:nvPr>
            <p:ph type="sldNum" sz="quarter" idx="12"/>
          </p:nvPr>
        </p:nvSpPr>
        <p:spPr>
          <a:xfrm>
            <a:off x="41319" y="6488722"/>
            <a:ext cx="1312025" cy="365125"/>
          </a:xfrm>
          <a:prstGeom prst="rect">
            <a:avLst/>
          </a:prstGeom>
        </p:spPr>
        <p:txBody>
          <a:bodyPr/>
          <a:lstStyle/>
          <a:p>
            <a:fld id="{4FAB73BC-B049-4115-A692-8D63A059BFB8}" type="slidenum">
              <a:rPr lang="en-US" smtClean="0"/>
              <a:t>‹#›</a:t>
            </a:fld>
            <a:endParaRPr lang="en-US" dirty="0"/>
          </a:p>
        </p:txBody>
      </p:sp>
      <p:pic>
        <p:nvPicPr>
          <p:cNvPr id="13" name="Picture 12">
            <a:extLst>
              <a:ext uri="{FF2B5EF4-FFF2-40B4-BE49-F238E27FC236}">
                <a16:creationId xmlns:a16="http://schemas.microsoft.com/office/drawing/2014/main" id="{57F1DBB0-FD86-4990-89B7-73516CA307F6}"/>
              </a:ext>
            </a:extLst>
          </p:cNvPr>
          <p:cNvPicPr>
            <a:picLocks noChangeAspect="1"/>
          </p:cNvPicPr>
          <p:nvPr/>
        </p:nvPicPr>
        <p:blipFill>
          <a:blip r:embed="rId2"/>
          <a:stretch>
            <a:fillRect/>
          </a:stretch>
        </p:blipFill>
        <p:spPr>
          <a:xfrm>
            <a:off x="10590241" y="6391370"/>
            <a:ext cx="1485900" cy="409575"/>
          </a:xfrm>
          <a:prstGeom prst="rect">
            <a:avLst/>
          </a:prstGeom>
        </p:spPr>
      </p:pic>
    </p:spTree>
    <p:extLst>
      <p:ext uri="{BB962C8B-B14F-4D97-AF65-F5344CB8AC3E}">
        <p14:creationId xmlns:p14="http://schemas.microsoft.com/office/powerpoint/2010/main" val="38077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DCD9C01E-FED5-4AD5-9B22-B69EB5C38C4D}"/>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0" name="Slide Number Placeholder 5">
            <a:extLst>
              <a:ext uri="{FF2B5EF4-FFF2-40B4-BE49-F238E27FC236}">
                <a16:creationId xmlns:a16="http://schemas.microsoft.com/office/drawing/2014/main" id="{E0CEF904-AF36-4453-8E3B-25E5FBA21C59}"/>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254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F2EF5093-DC66-47B8-80CA-72F39F24DD1A}"/>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563833C8-2D0F-4D02-8BC6-E8536F2AF6CF}"/>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3209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83C64FFE-A11E-4F79-A2F1-B4C607059EF5}"/>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7" name="Slide Number Placeholder 5">
            <a:extLst>
              <a:ext uri="{FF2B5EF4-FFF2-40B4-BE49-F238E27FC236}">
                <a16:creationId xmlns:a16="http://schemas.microsoft.com/office/drawing/2014/main" id="{1B6C0F7B-1D9F-4424-8812-57C928AD292C}"/>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2738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BF7ED0-8EBE-44E6-AC31-A42CFB2033C3}"/>
              </a:ext>
            </a:extLst>
          </p:cNvPr>
          <p:cNvSpPr/>
          <p:nvPr/>
        </p:nvSpPr>
        <p:spPr>
          <a:xfrm>
            <a:off x="0" y="6438558"/>
            <a:ext cx="10469286"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0" name="Footer Placeholder 4">
            <a:extLst>
              <a:ext uri="{FF2B5EF4-FFF2-40B4-BE49-F238E27FC236}">
                <a16:creationId xmlns:a16="http://schemas.microsoft.com/office/drawing/2014/main" id="{E965E842-1B18-4B60-B5AA-3619EC3427CD}"/>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1" name="Slide Number Placeholder 5">
            <a:extLst>
              <a:ext uri="{FF2B5EF4-FFF2-40B4-BE49-F238E27FC236}">
                <a16:creationId xmlns:a16="http://schemas.microsoft.com/office/drawing/2014/main" id="{590D2979-A745-4FEE-9872-0F1D9ECC5344}"/>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pic>
        <p:nvPicPr>
          <p:cNvPr id="13" name="Picture 12">
            <a:extLst>
              <a:ext uri="{FF2B5EF4-FFF2-40B4-BE49-F238E27FC236}">
                <a16:creationId xmlns:a16="http://schemas.microsoft.com/office/drawing/2014/main" id="{D1B4C5A3-C29E-4332-A243-2B5CC3648D3C}"/>
              </a:ext>
            </a:extLst>
          </p:cNvPr>
          <p:cNvPicPr>
            <a:picLocks noChangeAspect="1"/>
          </p:cNvPicPr>
          <p:nvPr/>
        </p:nvPicPr>
        <p:blipFill>
          <a:blip r:embed="rId2"/>
          <a:stretch>
            <a:fillRect/>
          </a:stretch>
        </p:blipFill>
        <p:spPr>
          <a:xfrm>
            <a:off x="10584453" y="6420292"/>
            <a:ext cx="1485900" cy="409575"/>
          </a:xfrm>
          <a:prstGeom prst="rect">
            <a:avLst/>
          </a:prstGeom>
        </p:spPr>
      </p:pic>
    </p:spTree>
    <p:extLst>
      <p:ext uri="{BB962C8B-B14F-4D97-AF65-F5344CB8AC3E}">
        <p14:creationId xmlns:p14="http://schemas.microsoft.com/office/powerpoint/2010/main" val="194974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r>
              <a:rPr lang="en-US"/>
              <a:t>Confidential and Proprietary</a:t>
            </a:r>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19825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4298" y="586564"/>
            <a:ext cx="4536694" cy="1324786"/>
          </a:xfrm>
        </p:spPr>
        <p:txBody>
          <a:bodyPr lIns="91440" tIns="0" rIns="91440" bIns="0" anchor="b">
            <a:noAutofit/>
          </a:bodyPr>
          <a:lstStyle>
            <a:lvl1pPr>
              <a:defRPr sz="3600" b="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7156435" cy="6464742"/>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082FC25-091F-48D9-B9A0-6E4FD9EA4633}"/>
              </a:ext>
            </a:extLst>
          </p:cNvPr>
          <p:cNvSpPr/>
          <p:nvPr/>
        </p:nvSpPr>
        <p:spPr>
          <a:xfrm>
            <a:off x="0" y="6438558"/>
            <a:ext cx="10509250"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1" name="Footer Placeholder 4">
            <a:extLst>
              <a:ext uri="{FF2B5EF4-FFF2-40B4-BE49-F238E27FC236}">
                <a16:creationId xmlns:a16="http://schemas.microsoft.com/office/drawing/2014/main" id="{3E381D0B-6F6D-4843-A920-DCD4063124BF}"/>
              </a:ext>
            </a:extLst>
          </p:cNvPr>
          <p:cNvSpPr>
            <a:spLocks noGrp="1"/>
          </p:cNvSpPr>
          <p:nvPr>
            <p:ph type="ftr" sz="quarter" idx="3"/>
          </p:nvPr>
        </p:nvSpPr>
        <p:spPr>
          <a:xfrm>
            <a:off x="3684598" y="6438558"/>
            <a:ext cx="4822804" cy="365125"/>
          </a:xfrm>
          <a:prstGeom prst="rect">
            <a:avLst/>
          </a:prstGeom>
        </p:spPr>
        <p:txBody>
          <a:bodyPr/>
          <a:lstStyle>
            <a:lvl1pPr>
              <a:defRPr sz="1200">
                <a:solidFill>
                  <a:schemeClr val="bg1"/>
                </a:solidFill>
              </a:defRPr>
            </a:lvl1p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B67A6AB1-522A-47E4-9998-D8BCF412C666}"/>
              </a:ext>
            </a:extLst>
          </p:cNvPr>
          <p:cNvSpPr>
            <a:spLocks noGrp="1"/>
          </p:cNvSpPr>
          <p:nvPr>
            <p:ph type="sldNum" sz="quarter" idx="4"/>
          </p:nvPr>
        </p:nvSpPr>
        <p:spPr>
          <a:xfrm>
            <a:off x="0" y="6464742"/>
            <a:ext cx="1312025" cy="365125"/>
          </a:xfrm>
          <a:prstGeom prst="rect">
            <a:avLst/>
          </a:prstGeom>
        </p:spPr>
        <p:txBody>
          <a:bodyPr/>
          <a:lstStyle>
            <a:lvl1pPr>
              <a:defRPr sz="1200">
                <a:solidFill>
                  <a:schemeClr val="bg1"/>
                </a:solidFill>
              </a:defRPr>
            </a:lvl1pPr>
          </a:lstStyle>
          <a:p>
            <a:fld id="{330EA680-D336-4FF7-8B7A-9848BB0A1C32}" type="slidenum">
              <a:rPr lang="en-US" smtClean="0"/>
              <a:pPr/>
              <a:t>‹#›</a:t>
            </a:fld>
            <a:endParaRPr lang="en-US" dirty="0"/>
          </a:p>
        </p:txBody>
      </p:sp>
      <p:pic>
        <p:nvPicPr>
          <p:cNvPr id="13" name="Picture 12">
            <a:extLst>
              <a:ext uri="{FF2B5EF4-FFF2-40B4-BE49-F238E27FC236}">
                <a16:creationId xmlns:a16="http://schemas.microsoft.com/office/drawing/2014/main" id="{F004903D-26FC-46B3-82BB-2FBCE9A7923B}"/>
              </a:ext>
            </a:extLst>
          </p:cNvPr>
          <p:cNvPicPr>
            <a:picLocks noChangeAspect="1"/>
          </p:cNvPicPr>
          <p:nvPr/>
        </p:nvPicPr>
        <p:blipFill>
          <a:blip r:embed="rId2"/>
          <a:stretch>
            <a:fillRect/>
          </a:stretch>
        </p:blipFill>
        <p:spPr>
          <a:xfrm>
            <a:off x="10584453" y="6420292"/>
            <a:ext cx="1485900" cy="409575"/>
          </a:xfrm>
          <a:prstGeom prst="rect">
            <a:avLst/>
          </a:prstGeom>
        </p:spPr>
      </p:pic>
      <p:sp>
        <p:nvSpPr>
          <p:cNvPr id="9" name="Text Placeholder 3">
            <a:extLst>
              <a:ext uri="{FF2B5EF4-FFF2-40B4-BE49-F238E27FC236}">
                <a16:creationId xmlns:a16="http://schemas.microsoft.com/office/drawing/2014/main" id="{2CB020B0-EA0D-4B28-8F11-6543421090A4}"/>
              </a:ext>
            </a:extLst>
          </p:cNvPr>
          <p:cNvSpPr>
            <a:spLocks noGrp="1"/>
          </p:cNvSpPr>
          <p:nvPr>
            <p:ph type="body" sz="half" idx="10"/>
          </p:nvPr>
        </p:nvSpPr>
        <p:spPr>
          <a:xfrm>
            <a:off x="7494608" y="2482770"/>
            <a:ext cx="4446384" cy="304935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2000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1002B30B-1E7D-47F6-B4F8-C6A6CB398E3A}"/>
              </a:ext>
            </a:extLst>
          </p:cNvPr>
          <p:cNvSpPr/>
          <p:nvPr/>
        </p:nvSpPr>
        <p:spPr>
          <a:xfrm>
            <a:off x="0" y="6438558"/>
            <a:ext cx="10509250"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2" name="Footer Placeholder 4">
            <a:extLst>
              <a:ext uri="{FF2B5EF4-FFF2-40B4-BE49-F238E27FC236}">
                <a16:creationId xmlns:a16="http://schemas.microsoft.com/office/drawing/2014/main" id="{B5BAC82B-855A-41D8-A58B-60B3D3698E5F}"/>
              </a:ext>
            </a:extLst>
          </p:cNvPr>
          <p:cNvSpPr>
            <a:spLocks noGrp="1"/>
          </p:cNvSpPr>
          <p:nvPr>
            <p:ph type="ftr" sz="quarter" idx="3"/>
          </p:nvPr>
        </p:nvSpPr>
        <p:spPr>
          <a:xfrm>
            <a:off x="3684598" y="6438558"/>
            <a:ext cx="4822804" cy="365125"/>
          </a:xfrm>
          <a:prstGeom prst="rect">
            <a:avLst/>
          </a:prstGeom>
        </p:spPr>
        <p:txBody>
          <a:bodyPr/>
          <a:lstStyle>
            <a:lvl1pPr>
              <a:defRPr sz="1200">
                <a:solidFill>
                  <a:schemeClr val="bg1"/>
                </a:solidFill>
              </a:defRPr>
            </a:lvl1pPr>
          </a:lstStyle>
          <a:p>
            <a:r>
              <a:rPr lang="en-US"/>
              <a:t>Confidential and Proprietary</a:t>
            </a:r>
            <a:endParaRPr lang="en-US" dirty="0"/>
          </a:p>
        </p:txBody>
      </p:sp>
      <p:sp>
        <p:nvSpPr>
          <p:cNvPr id="13" name="Slide Number Placeholder 5">
            <a:extLst>
              <a:ext uri="{FF2B5EF4-FFF2-40B4-BE49-F238E27FC236}">
                <a16:creationId xmlns:a16="http://schemas.microsoft.com/office/drawing/2014/main" id="{7FA9DB40-0494-46DD-AB47-CB2637D48C9C}"/>
              </a:ext>
            </a:extLst>
          </p:cNvPr>
          <p:cNvSpPr>
            <a:spLocks noGrp="1"/>
          </p:cNvSpPr>
          <p:nvPr>
            <p:ph type="sldNum" sz="quarter" idx="4"/>
          </p:nvPr>
        </p:nvSpPr>
        <p:spPr>
          <a:xfrm>
            <a:off x="0" y="6464742"/>
            <a:ext cx="1312025" cy="365125"/>
          </a:xfrm>
          <a:prstGeom prst="rect">
            <a:avLst/>
          </a:prstGeom>
        </p:spPr>
        <p:txBody>
          <a:bodyPr/>
          <a:lstStyle>
            <a:lvl1pPr>
              <a:defRPr sz="1200">
                <a:solidFill>
                  <a:schemeClr val="bg1"/>
                </a:solidFill>
              </a:defRPr>
            </a:lvl1pPr>
          </a:lstStyle>
          <a:p>
            <a:fld id="{330EA680-D336-4FF7-8B7A-9848BB0A1C32}" type="slidenum">
              <a:rPr lang="en-US" smtClean="0"/>
              <a:pPr/>
              <a:t>‹#›</a:t>
            </a:fld>
            <a:endParaRPr lang="en-US" dirty="0"/>
          </a:p>
        </p:txBody>
      </p:sp>
      <p:pic>
        <p:nvPicPr>
          <p:cNvPr id="14" name="Picture 13">
            <a:extLst>
              <a:ext uri="{FF2B5EF4-FFF2-40B4-BE49-F238E27FC236}">
                <a16:creationId xmlns:a16="http://schemas.microsoft.com/office/drawing/2014/main" id="{8666A318-34A5-4DF0-9FDA-E565DD4B73B7}"/>
              </a:ext>
            </a:extLst>
          </p:cNvPr>
          <p:cNvPicPr>
            <a:picLocks noChangeAspect="1"/>
          </p:cNvPicPr>
          <p:nvPr/>
        </p:nvPicPr>
        <p:blipFill>
          <a:blip r:embed="rId13"/>
          <a:stretch>
            <a:fillRect/>
          </a:stretch>
        </p:blipFill>
        <p:spPr>
          <a:xfrm>
            <a:off x="10584453" y="6420292"/>
            <a:ext cx="1485900" cy="409575"/>
          </a:xfrm>
          <a:prstGeom prst="rect">
            <a:avLst/>
          </a:prstGeom>
        </p:spPr>
      </p:pic>
    </p:spTree>
    <p:extLst>
      <p:ext uri="{BB962C8B-B14F-4D97-AF65-F5344CB8AC3E}">
        <p14:creationId xmlns:p14="http://schemas.microsoft.com/office/powerpoint/2010/main" val="22250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E0E1F0-9FED-4C41-AD0C-1A5BDAD8CCF1}"/>
              </a:ext>
            </a:extLst>
          </p:cNvPr>
          <p:cNvSpPr>
            <a:spLocks noGrp="1"/>
          </p:cNvSpPr>
          <p:nvPr>
            <p:ph type="ctrTitle"/>
          </p:nvPr>
        </p:nvSpPr>
        <p:spPr/>
        <p:txBody>
          <a:bodyPr>
            <a:normAutofit/>
          </a:bodyPr>
          <a:lstStyle/>
          <a:p>
            <a:r>
              <a:rPr lang="en-US" sz="3600" b="1" dirty="0"/>
              <a:t>Managed Wi-Fi UNMS</a:t>
            </a:r>
            <a:endParaRPr lang="en-IN" sz="3600" b="1" dirty="0"/>
          </a:p>
        </p:txBody>
      </p:sp>
      <p:sp>
        <p:nvSpPr>
          <p:cNvPr id="5" name="Subtitle 4">
            <a:extLst>
              <a:ext uri="{FF2B5EF4-FFF2-40B4-BE49-F238E27FC236}">
                <a16:creationId xmlns:a16="http://schemas.microsoft.com/office/drawing/2014/main" id="{F8663B27-7B3F-4A92-8035-38A2FAD3EEF6}"/>
              </a:ext>
            </a:extLst>
          </p:cNvPr>
          <p:cNvSpPr>
            <a:spLocks noGrp="1"/>
          </p:cNvSpPr>
          <p:nvPr>
            <p:ph type="subTitle" idx="1"/>
          </p:nvPr>
        </p:nvSpPr>
        <p:spPr/>
        <p:txBody>
          <a:bodyPr/>
          <a:lstStyle/>
          <a:p>
            <a:r>
              <a:rPr lang="en-US" sz="2400" b="1" dirty="0"/>
              <a:t>Ruckus Access Point Solution Document</a:t>
            </a:r>
            <a:endParaRPr lang="en-IN" dirty="0"/>
          </a:p>
        </p:txBody>
      </p:sp>
    </p:spTree>
    <p:extLst>
      <p:ext uri="{BB962C8B-B14F-4D97-AF65-F5344CB8AC3E}">
        <p14:creationId xmlns:p14="http://schemas.microsoft.com/office/powerpoint/2010/main" val="52160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FA20-6305-A365-1098-7C90083242E5}"/>
              </a:ext>
            </a:extLst>
          </p:cNvPr>
          <p:cNvSpPr>
            <a:spLocks noGrp="1"/>
          </p:cNvSpPr>
          <p:nvPr>
            <p:ph type="title"/>
          </p:nvPr>
        </p:nvSpPr>
        <p:spPr>
          <a:noFill/>
        </p:spPr>
        <p:txBody>
          <a:bodyPr vert="horz" wrap="square" lIns="91440" tIns="45720" rIns="91440" bIns="45720" rtlCol="0" anchor="b">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Reports</a:t>
            </a:r>
            <a:endParaRPr lang="en-IN" sz="3200" b="1" u="sng" kern="100" dirty="0">
              <a:solidFill>
                <a:schemeClr val="tx1"/>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0E0F9-2A02-09C5-11AA-90D2B3C08AB4}"/>
              </a:ext>
            </a:extLst>
          </p:cNvPr>
          <p:cNvSpPr>
            <a:spLocks noGrp="1"/>
          </p:cNvSpPr>
          <p:nvPr>
            <p:ph idx="1"/>
          </p:nvPr>
        </p:nvSpPr>
        <p:spPr/>
        <p:txBody>
          <a:bodyPr/>
          <a:lstStyle/>
          <a:p>
            <a:r>
              <a:rPr lang="en-US" b="1" dirty="0"/>
              <a:t>AP Inventory – </a:t>
            </a:r>
          </a:p>
          <a:p>
            <a:endParaRPr lang="en-IN" dirty="0"/>
          </a:p>
        </p:txBody>
      </p:sp>
      <p:sp>
        <p:nvSpPr>
          <p:cNvPr id="4" name="Footer Placeholder 3">
            <a:extLst>
              <a:ext uri="{FF2B5EF4-FFF2-40B4-BE49-F238E27FC236}">
                <a16:creationId xmlns:a16="http://schemas.microsoft.com/office/drawing/2014/main" id="{6088CE5C-165D-9E83-62E5-02A7CA31E432}"/>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473485F5-ADBC-E136-E803-58BBBF3107FA}"/>
              </a:ext>
            </a:extLst>
          </p:cNvPr>
          <p:cNvSpPr>
            <a:spLocks noGrp="1"/>
          </p:cNvSpPr>
          <p:nvPr>
            <p:ph type="sldNum" sz="quarter" idx="12"/>
          </p:nvPr>
        </p:nvSpPr>
        <p:spPr/>
        <p:txBody>
          <a:bodyPr/>
          <a:lstStyle/>
          <a:p>
            <a:fld id="{330EA680-D336-4FF7-8B7A-9848BB0A1C32}" type="slidenum">
              <a:rPr lang="en-US" smtClean="0"/>
              <a:pPr/>
              <a:t>10</a:t>
            </a:fld>
            <a:endParaRPr lang="en-US" dirty="0"/>
          </a:p>
        </p:txBody>
      </p:sp>
      <p:graphicFrame>
        <p:nvGraphicFramePr>
          <p:cNvPr id="6" name="Table 5">
            <a:extLst>
              <a:ext uri="{FF2B5EF4-FFF2-40B4-BE49-F238E27FC236}">
                <a16:creationId xmlns:a16="http://schemas.microsoft.com/office/drawing/2014/main" id="{84AA7B11-E2F5-91B0-08D0-56EAEF6C7FC1}"/>
              </a:ext>
            </a:extLst>
          </p:cNvPr>
          <p:cNvGraphicFramePr>
            <a:graphicFrameLocks noGrp="1"/>
          </p:cNvGraphicFramePr>
          <p:nvPr>
            <p:extLst>
              <p:ext uri="{D42A27DB-BD31-4B8C-83A1-F6EECF244321}">
                <p14:modId xmlns:p14="http://schemas.microsoft.com/office/powerpoint/2010/main" val="2182746579"/>
              </p:ext>
            </p:extLst>
          </p:nvPr>
        </p:nvGraphicFramePr>
        <p:xfrm>
          <a:off x="364989" y="1532228"/>
          <a:ext cx="7290767" cy="3975744"/>
        </p:xfrm>
        <a:graphic>
          <a:graphicData uri="http://schemas.openxmlformats.org/drawingml/2006/table">
            <a:tbl>
              <a:tblPr/>
              <a:tblGrid>
                <a:gridCol w="1097913">
                  <a:extLst>
                    <a:ext uri="{9D8B030D-6E8A-4147-A177-3AD203B41FA5}">
                      <a16:colId xmlns:a16="http://schemas.microsoft.com/office/drawing/2014/main" val="755340156"/>
                    </a:ext>
                  </a:extLst>
                </a:gridCol>
                <a:gridCol w="1664651">
                  <a:extLst>
                    <a:ext uri="{9D8B030D-6E8A-4147-A177-3AD203B41FA5}">
                      <a16:colId xmlns:a16="http://schemas.microsoft.com/office/drawing/2014/main" val="3859662610"/>
                    </a:ext>
                  </a:extLst>
                </a:gridCol>
                <a:gridCol w="2672713">
                  <a:extLst>
                    <a:ext uri="{9D8B030D-6E8A-4147-A177-3AD203B41FA5}">
                      <a16:colId xmlns:a16="http://schemas.microsoft.com/office/drawing/2014/main" val="912917614"/>
                    </a:ext>
                  </a:extLst>
                </a:gridCol>
                <a:gridCol w="1855490">
                  <a:extLst>
                    <a:ext uri="{9D8B030D-6E8A-4147-A177-3AD203B41FA5}">
                      <a16:colId xmlns:a16="http://schemas.microsoft.com/office/drawing/2014/main" val="1876430457"/>
                    </a:ext>
                  </a:extLst>
                </a:gridCol>
              </a:tblGrid>
              <a:tr h="182254">
                <a:tc>
                  <a:txBody>
                    <a:bodyPr/>
                    <a:lstStyle/>
                    <a:p>
                      <a:pPr algn="ctr" fontAlgn="ctr"/>
                      <a:r>
                        <a:rPr lang="en-IN" sz="1000" b="0" i="0" u="none" strike="noStrike">
                          <a:solidFill>
                            <a:srgbClr val="FFFFFF"/>
                          </a:solidFill>
                          <a:effectLst/>
                          <a:latin typeface="Calibri" panose="020F0502020204030204" pitchFamily="34" charset="0"/>
                        </a:rPr>
                        <a:t>Attributes</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IN" sz="1000" b="0" i="0" u="none" strike="noStrike">
                          <a:solidFill>
                            <a:srgbClr val="FFFFFF"/>
                          </a:solidFill>
                          <a:effectLst/>
                          <a:latin typeface="Calibri" panose="020F0502020204030204" pitchFamily="34" charset="0"/>
                        </a:rPr>
                        <a:t>Sample Value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IN" sz="1000" b="0" i="0" u="none" strike="noStrike">
                          <a:solidFill>
                            <a:srgbClr val="FFFFFF"/>
                          </a:solidFill>
                          <a:effectLst/>
                          <a:latin typeface="Calibri" panose="020F0502020204030204" pitchFamily="34" charset="0"/>
                        </a:rPr>
                        <a:t>API</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IN" sz="1000" b="0" i="0" u="none" strike="noStrike">
                          <a:solidFill>
                            <a:srgbClr val="FFFFFF"/>
                          </a:solidFill>
                          <a:effectLst/>
                          <a:latin typeface="Calibri" panose="020F0502020204030204" pitchFamily="34" charset="0"/>
                        </a:rPr>
                        <a:t>API Attribute Name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3724689"/>
                  </a:ext>
                </a:extLst>
              </a:tr>
              <a:tr h="182254">
                <a:tc>
                  <a:txBody>
                    <a:bodyPr/>
                    <a:lstStyle/>
                    <a:p>
                      <a:pPr algn="l" fontAlgn="ctr"/>
                      <a:r>
                        <a:rPr lang="en-IN" sz="1000" b="0" i="0" u="none" strike="noStrike">
                          <a:solidFill>
                            <a:srgbClr val="000000"/>
                          </a:solidFill>
                          <a:effectLst/>
                          <a:latin typeface="Calibri" panose="020F0502020204030204" pitchFamily="34" charset="0"/>
                        </a:rPr>
                        <a:t>AP MAC</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10:F0:68:1E:71:E0</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mac</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854400"/>
                  </a:ext>
                </a:extLst>
              </a:tr>
              <a:tr h="182254">
                <a:tc>
                  <a:txBody>
                    <a:bodyPr/>
                    <a:lstStyle/>
                    <a:p>
                      <a:pPr algn="l" fontAlgn="ctr"/>
                      <a:r>
                        <a:rPr lang="en-IN" sz="1000" b="0" i="0" u="none" strike="noStrike">
                          <a:solidFill>
                            <a:srgbClr val="000000"/>
                          </a:solidFill>
                          <a:effectLst/>
                          <a:latin typeface="Calibri" panose="020F0502020204030204" pitchFamily="34" charset="0"/>
                        </a:rPr>
                        <a:t>AP Name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4.041E+15</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name</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353050"/>
                  </a:ext>
                </a:extLst>
              </a:tr>
              <a:tr h="182254">
                <a:tc>
                  <a:txBody>
                    <a:bodyPr/>
                    <a:lstStyle/>
                    <a:p>
                      <a:pPr algn="l" fontAlgn="ctr"/>
                      <a:r>
                        <a:rPr lang="en-IN" sz="1000" b="0" i="0" u="none" strike="noStrike">
                          <a:solidFill>
                            <a:srgbClr val="000000"/>
                          </a:solidFill>
                          <a:effectLst/>
                          <a:latin typeface="Calibri" panose="020F0502020204030204" pitchFamily="34" charset="0"/>
                        </a:rPr>
                        <a:t>Description</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12th Floor,Inside Commercial-1</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description</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109948"/>
                  </a:ext>
                </a:extLst>
              </a:tr>
              <a:tr h="182254">
                <a:tc>
                  <a:txBody>
                    <a:bodyPr/>
                    <a:lstStyle/>
                    <a:p>
                      <a:pPr algn="l" fontAlgn="ctr"/>
                      <a:r>
                        <a:rPr lang="en-IN" sz="1000" b="0" i="0" u="none" strike="noStrike">
                          <a:solidFill>
                            <a:srgbClr val="000000"/>
                          </a:solidFill>
                          <a:effectLst/>
                          <a:latin typeface="Calibri" panose="020F0502020204030204" pitchFamily="34" charset="0"/>
                        </a:rPr>
                        <a:t>IP Address</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10.0.0.11</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ip</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850375"/>
                  </a:ext>
                </a:extLst>
              </a:tr>
              <a:tr h="182254">
                <a:tc>
                  <a:txBody>
                    <a:bodyPr/>
                    <a:lstStyle/>
                    <a:p>
                      <a:pPr algn="l" fontAlgn="ctr"/>
                      <a:r>
                        <a:rPr lang="en-IN" sz="1000" b="0" i="0" u="none" strike="noStrike">
                          <a:solidFill>
                            <a:srgbClr val="000000"/>
                          </a:solidFill>
                          <a:effectLst/>
                          <a:latin typeface="Calibri" panose="020F0502020204030204" pitchFamily="34" charset="0"/>
                        </a:rPr>
                        <a:t>Model</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R510</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model</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329650"/>
                  </a:ext>
                </a:extLst>
              </a:tr>
              <a:tr h="182254">
                <a:tc>
                  <a:txBody>
                    <a:bodyPr/>
                    <a:lstStyle/>
                    <a:p>
                      <a:pPr algn="l" fontAlgn="ctr"/>
                      <a:r>
                        <a:rPr lang="en-IN" sz="1000" b="0" i="0" u="none" strike="noStrike">
                          <a:solidFill>
                            <a:srgbClr val="000000"/>
                          </a:solidFill>
                          <a:effectLst/>
                          <a:latin typeface="Calibri" panose="020F0502020204030204" pitchFamily="34" charset="0"/>
                        </a:rPr>
                        <a:t>Zone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Dr.LAL PATH LAB</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err="1">
                          <a:solidFill>
                            <a:srgbClr val="000000"/>
                          </a:solidFill>
                          <a:effectLst/>
                          <a:latin typeface="Calibri" panose="020F0502020204030204" pitchFamily="34" charset="0"/>
                        </a:rPr>
                        <a:t>zoneId</a:t>
                      </a:r>
                      <a:r>
                        <a:rPr lang="en-IN" sz="1000" b="0" i="0" u="none" strike="noStrike" dirty="0">
                          <a:solidFill>
                            <a:srgbClr val="000000"/>
                          </a:solidFill>
                          <a:effectLst/>
                          <a:latin typeface="Calibri" panose="020F0502020204030204" pitchFamily="34" charset="0"/>
                        </a:rPr>
                        <a:t>/Zone Name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415990"/>
                  </a:ext>
                </a:extLst>
              </a:tr>
              <a:tr h="182254">
                <a:tc>
                  <a:txBody>
                    <a:bodyPr/>
                    <a:lstStyle/>
                    <a:p>
                      <a:pPr algn="l" fontAlgn="ctr"/>
                      <a:r>
                        <a:rPr lang="en-IN" sz="1000" b="0" i="0" u="none" strike="noStrike">
                          <a:solidFill>
                            <a:srgbClr val="000000"/>
                          </a:solidFill>
                          <a:effectLst/>
                          <a:latin typeface="Calibri" panose="020F0502020204030204" pitchFamily="34" charset="0"/>
                        </a:rPr>
                        <a:t>AP Group</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Dr.LAL PATH LAB</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apGroupId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881422"/>
                  </a:ext>
                </a:extLst>
              </a:tr>
              <a:tr h="182254">
                <a:tc>
                  <a:txBody>
                    <a:bodyPr/>
                    <a:lstStyle/>
                    <a:p>
                      <a:pPr algn="l" fontAlgn="ctr"/>
                      <a:r>
                        <a:rPr lang="en-IN" sz="1000" b="0" i="0" u="none" strike="noStrike">
                          <a:solidFill>
                            <a:srgbClr val="000000"/>
                          </a:solidFill>
                          <a:effectLst/>
                          <a:latin typeface="Calibri" panose="020F0502020204030204" pitchFamily="34" charset="0"/>
                        </a:rPr>
                        <a:t>AP Firmware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5.2.2.0.301</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version</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806106"/>
                  </a:ext>
                </a:extLst>
              </a:tr>
              <a:tr h="182254">
                <a:tc>
                  <a:txBody>
                    <a:bodyPr/>
                    <a:lstStyle/>
                    <a:p>
                      <a:pPr algn="l" fontAlgn="ctr"/>
                      <a:r>
                        <a:rPr lang="en-IN" sz="1000" b="0" i="0" u="none" strike="noStrike">
                          <a:solidFill>
                            <a:srgbClr val="000000"/>
                          </a:solidFill>
                          <a:effectLst/>
                          <a:latin typeface="Calibri" panose="020F0502020204030204" pitchFamily="34" charset="0"/>
                        </a:rPr>
                        <a:t>Serial</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1.62202E+11</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serial</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224694"/>
                  </a:ext>
                </a:extLst>
              </a:tr>
              <a:tr h="182254">
                <a:tc>
                  <a:txBody>
                    <a:bodyPr/>
                    <a:lstStyle/>
                    <a:p>
                      <a:pPr algn="l" fontAlgn="ctr"/>
                      <a:r>
                        <a:rPr lang="en-IN" sz="1000" b="0" i="0" u="none" strike="noStrike">
                          <a:solidFill>
                            <a:srgbClr val="000000"/>
                          </a:solidFill>
                          <a:effectLst/>
                          <a:latin typeface="Calibri" panose="020F0502020204030204" pitchFamily="34" charset="0"/>
                        </a:rPr>
                        <a:t>Location</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4.041E+15</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location</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096895"/>
                  </a:ext>
                </a:extLst>
              </a:tr>
              <a:tr h="182254">
                <a:tc>
                  <a:txBody>
                    <a:bodyPr/>
                    <a:lstStyle/>
                    <a:p>
                      <a:pPr algn="l" fontAlgn="ctr"/>
                      <a:r>
                        <a:rPr lang="en-IN" sz="1000" b="0" i="0" u="none" strike="noStrike">
                          <a:solidFill>
                            <a:srgbClr val="000000"/>
                          </a:solidFill>
                          <a:effectLst/>
                          <a:latin typeface="Calibri" panose="020F0502020204030204" pitchFamily="34" charset="0"/>
                        </a:rPr>
                        <a:t>Administrative State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Unlocked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dirty="0">
                          <a:solidFill>
                            <a:srgbClr val="000000"/>
                          </a:solidFill>
                          <a:effectLst/>
                          <a:latin typeface="Calibri" panose="020F0502020204030204" pitchFamily="34" charset="0"/>
                        </a:rPr>
                        <a:t>{{ _.url }}/v9_1/aps/{</a:t>
                      </a:r>
                      <a:r>
                        <a:rPr lang="en-IN" sz="1000" b="0" i="0" u="none" strike="noStrike" dirty="0" err="1">
                          <a:solidFill>
                            <a:srgbClr val="000000"/>
                          </a:solidFill>
                          <a:effectLst/>
                          <a:latin typeface="Calibri" panose="020F0502020204030204" pitchFamily="34" charset="0"/>
                        </a:rPr>
                        <a:t>apMac</a:t>
                      </a:r>
                      <a:r>
                        <a:rPr lang="en-IN" sz="1000" b="0" i="0" u="none" strike="noStrike" dirty="0">
                          <a:solidFill>
                            <a:srgbClr val="000000"/>
                          </a:solidFill>
                          <a:effectLst/>
                          <a:latin typeface="Calibri" panose="020F0502020204030204" pitchFamily="34" charset="0"/>
                        </a:rPr>
                        <a:t>}</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err="1">
                          <a:solidFill>
                            <a:srgbClr val="000000"/>
                          </a:solidFill>
                          <a:effectLst/>
                          <a:latin typeface="Calibri" panose="020F0502020204030204" pitchFamily="34" charset="0"/>
                        </a:rPr>
                        <a:t>administrativeState</a:t>
                      </a:r>
                      <a:endParaRPr lang="en-IN" sz="1200" b="0" i="0" u="none" strike="noStrike" dirty="0">
                        <a:solidFill>
                          <a:srgbClr val="000000"/>
                        </a:solidFill>
                        <a:effectLst/>
                        <a:latin typeface="Calibri" panose="020F0502020204030204" pitchFamily="34" charset="0"/>
                      </a:endParaRP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178501"/>
                  </a:ext>
                </a:extLst>
              </a:tr>
              <a:tr h="182254">
                <a:tc>
                  <a:txBody>
                    <a:bodyPr/>
                    <a:lstStyle/>
                    <a:p>
                      <a:pPr algn="l" fontAlgn="ctr"/>
                      <a:r>
                        <a:rPr lang="en-IN" sz="1000" b="0" i="0" u="none" strike="noStrike">
                          <a:solidFill>
                            <a:srgbClr val="000000"/>
                          </a:solidFill>
                          <a:effectLst/>
                          <a:latin typeface="Calibri" panose="020F0502020204030204" pitchFamily="34" charset="0"/>
                        </a:rPr>
                        <a:t>Registration State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Approved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registrationState</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204128"/>
                  </a:ext>
                </a:extLst>
              </a:tr>
              <a:tr h="182254">
                <a:tc>
                  <a:txBody>
                    <a:bodyPr/>
                    <a:lstStyle/>
                    <a:p>
                      <a:pPr algn="l" fontAlgn="ctr"/>
                      <a:r>
                        <a:rPr lang="en-IN" sz="1000" b="0" i="0" u="none" strike="noStrike">
                          <a:solidFill>
                            <a:srgbClr val="000000"/>
                          </a:solidFill>
                          <a:effectLst/>
                          <a:latin typeface="Calibri" panose="020F0502020204030204" pitchFamily="34" charset="0"/>
                        </a:rPr>
                        <a:t>Provision Method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Discovered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provisionMethod</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677414"/>
                  </a:ext>
                </a:extLst>
              </a:tr>
              <a:tr h="182254">
                <a:tc>
                  <a:txBody>
                    <a:bodyPr/>
                    <a:lstStyle/>
                    <a:p>
                      <a:pPr algn="l" fontAlgn="ctr"/>
                      <a:r>
                        <a:rPr lang="en-IN" sz="1000" b="0" i="0" u="none" strike="noStrike">
                          <a:solidFill>
                            <a:srgbClr val="000000"/>
                          </a:solidFill>
                          <a:effectLst/>
                          <a:latin typeface="Calibri" panose="020F0502020204030204" pitchFamily="34" charset="0"/>
                        </a:rPr>
                        <a:t>Provision Stage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N/A</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provisionStage</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0200"/>
                  </a:ext>
                </a:extLst>
              </a:tr>
              <a:tr h="182254">
                <a:tc>
                  <a:txBody>
                    <a:bodyPr/>
                    <a:lstStyle/>
                    <a:p>
                      <a:pPr algn="l" fontAlgn="ctr"/>
                      <a:r>
                        <a:rPr lang="en-IN" sz="1000" b="0" i="0" u="none" strike="noStrike">
                          <a:solidFill>
                            <a:srgbClr val="000000"/>
                          </a:solidFill>
                          <a:effectLst/>
                          <a:latin typeface="Calibri" panose="020F0502020204030204" pitchFamily="34" charset="0"/>
                        </a:rPr>
                        <a:t>Management VLAN</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1</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managementVlan</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449870"/>
                  </a:ext>
                </a:extLst>
              </a:tr>
              <a:tr h="182254">
                <a:tc>
                  <a:txBody>
                    <a:bodyPr/>
                    <a:lstStyle/>
                    <a:p>
                      <a:pPr algn="l" fontAlgn="ctr"/>
                      <a:r>
                        <a:rPr lang="en-IN" sz="1000" b="0" i="0" u="none" strike="noStrike">
                          <a:solidFill>
                            <a:srgbClr val="000000"/>
                          </a:solidFill>
                          <a:effectLst/>
                          <a:latin typeface="Calibri" panose="020F0502020204030204" pitchFamily="34" charset="0"/>
                        </a:rPr>
                        <a:t>Mesh Role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DISABLED</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meshRole</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521506"/>
                  </a:ext>
                </a:extLst>
              </a:tr>
              <a:tr h="182254">
                <a:tc>
                  <a:txBody>
                    <a:bodyPr/>
                    <a:lstStyle/>
                    <a:p>
                      <a:pPr algn="l" fontAlgn="ctr"/>
                      <a:r>
                        <a:rPr lang="en-IN" sz="1000" b="0" i="0" u="none" strike="noStrike" dirty="0">
                          <a:solidFill>
                            <a:srgbClr val="000000"/>
                          </a:solidFill>
                          <a:effectLst/>
                          <a:latin typeface="Calibri" panose="020F0502020204030204" pitchFamily="34" charset="0"/>
                        </a:rPr>
                        <a:t>NAS </a:t>
                      </a:r>
                      <a:r>
                        <a:rPr lang="en-IN" sz="1000" b="0" i="0" u="none" strike="noStrike" dirty="0" err="1">
                          <a:solidFill>
                            <a:srgbClr val="000000"/>
                          </a:solidFill>
                          <a:effectLst/>
                          <a:latin typeface="Calibri" panose="020F0502020204030204" pitchFamily="34" charset="0"/>
                        </a:rPr>
                        <a:t>IP:Port</a:t>
                      </a:r>
                      <a:endParaRPr lang="en-IN" sz="1000" b="0" i="0" u="none" strike="noStrike" dirty="0">
                        <a:solidFill>
                          <a:srgbClr val="000000"/>
                        </a:solidFill>
                        <a:effectLst/>
                        <a:latin typeface="Calibri" panose="020F0502020204030204" pitchFamily="34" charset="0"/>
                      </a:endParaRP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61.246.202.54:52246</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externalIp:externalPort</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331056"/>
                  </a:ext>
                </a:extLst>
              </a:tr>
              <a:tr h="182254">
                <a:tc>
                  <a:txBody>
                    <a:bodyPr/>
                    <a:lstStyle/>
                    <a:p>
                      <a:pPr algn="l" fontAlgn="ctr"/>
                      <a:r>
                        <a:rPr lang="en-IN" sz="1000" b="0" i="0" u="none" strike="noStrike">
                          <a:solidFill>
                            <a:srgbClr val="000000"/>
                          </a:solidFill>
                          <a:effectLst/>
                          <a:latin typeface="Calibri" panose="020F0502020204030204" pitchFamily="34" charset="0"/>
                        </a:rPr>
                        <a:t>Configuration Status</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Calibri" panose="020F0502020204030204" pitchFamily="34" charset="0"/>
                        </a:rPr>
                        <a:t>Up-to-date</a:t>
                      </a:r>
                    </a:p>
                  </a:txBody>
                  <a:tcPr marL="7619" marR="7619"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configState</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2321034"/>
                  </a:ext>
                </a:extLst>
              </a:tr>
              <a:tr h="182254">
                <a:tc>
                  <a:txBody>
                    <a:bodyPr/>
                    <a:lstStyle/>
                    <a:p>
                      <a:pPr algn="l" fontAlgn="b"/>
                      <a:r>
                        <a:rPr lang="en-IN" sz="1000" b="0" i="0" u="none" strike="noStrike">
                          <a:solidFill>
                            <a:srgbClr val="000000"/>
                          </a:solidFill>
                          <a:effectLst/>
                          <a:latin typeface="Calibri" panose="020F0502020204030204" pitchFamily="34" charset="0"/>
                        </a:rPr>
                        <a:t>Channel (2.4G)</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11 (20MHz)</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wifi24Channel</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050077"/>
                  </a:ext>
                </a:extLst>
              </a:tr>
              <a:tr h="182254">
                <a:tc>
                  <a:txBody>
                    <a:bodyPr/>
                    <a:lstStyle/>
                    <a:p>
                      <a:pPr algn="l" fontAlgn="b"/>
                      <a:r>
                        <a:rPr lang="en-IN" sz="1000" b="0" i="0" u="none" strike="noStrike" dirty="0">
                          <a:solidFill>
                            <a:srgbClr val="000000"/>
                          </a:solidFill>
                          <a:effectLst/>
                          <a:latin typeface="Calibri" panose="020F0502020204030204" pitchFamily="34" charset="0"/>
                        </a:rPr>
                        <a:t>Channel (5G)</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Calibri" panose="020F0502020204030204" pitchFamily="34" charset="0"/>
                        </a:rPr>
                        <a:t>104 (80MHz)</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rgbClr val="000000"/>
                          </a:solidFill>
                          <a:effectLst/>
                          <a:latin typeface="Calibri" panose="020F0502020204030204" pitchFamily="34" charset="0"/>
                        </a:rPr>
                        <a:t>wifi50Channel</a:t>
                      </a:r>
                    </a:p>
                  </a:txBody>
                  <a:tcPr marL="7619" marR="7619" marT="76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074601"/>
                  </a:ext>
                </a:extLst>
              </a:tr>
            </a:tbl>
          </a:graphicData>
        </a:graphic>
      </p:graphicFrame>
    </p:spTree>
    <p:extLst>
      <p:ext uri="{BB962C8B-B14F-4D97-AF65-F5344CB8AC3E}">
        <p14:creationId xmlns:p14="http://schemas.microsoft.com/office/powerpoint/2010/main" val="179088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AFC4-60E9-5DA8-E015-C695C0CE0AF7}"/>
              </a:ext>
            </a:extLst>
          </p:cNvPr>
          <p:cNvSpPr>
            <a:spLocks noGrp="1"/>
          </p:cNvSpPr>
          <p:nvPr>
            <p:ph type="title"/>
          </p:nvPr>
        </p:nvSpPr>
        <p:spPr/>
        <p:txBody>
          <a:bodyPr>
            <a:normAutofit fontScale="90000"/>
          </a:bodyPr>
          <a:lstStyle/>
          <a:p>
            <a:r>
              <a:rPr lang="en-IN" dirty="0"/>
              <a:t>Ruckus AP Performance APIs Keys and Attributes</a:t>
            </a:r>
          </a:p>
        </p:txBody>
      </p:sp>
      <p:sp>
        <p:nvSpPr>
          <p:cNvPr id="4" name="Footer Placeholder 3">
            <a:extLst>
              <a:ext uri="{FF2B5EF4-FFF2-40B4-BE49-F238E27FC236}">
                <a16:creationId xmlns:a16="http://schemas.microsoft.com/office/drawing/2014/main" id="{0304BC4E-D27B-DD84-71A5-0090C53F33E7}"/>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63B7C6C8-5A88-C7B7-B833-04519BBD1ED2}"/>
              </a:ext>
            </a:extLst>
          </p:cNvPr>
          <p:cNvSpPr>
            <a:spLocks noGrp="1"/>
          </p:cNvSpPr>
          <p:nvPr>
            <p:ph type="sldNum" sz="quarter" idx="12"/>
          </p:nvPr>
        </p:nvSpPr>
        <p:spPr/>
        <p:txBody>
          <a:bodyPr/>
          <a:lstStyle/>
          <a:p>
            <a:fld id="{330EA680-D336-4FF7-8B7A-9848BB0A1C32}" type="slidenum">
              <a:rPr lang="en-US" smtClean="0"/>
              <a:pPr/>
              <a:t>11</a:t>
            </a:fld>
            <a:endParaRPr lang="en-US" dirty="0"/>
          </a:p>
        </p:txBody>
      </p:sp>
      <p:sp>
        <p:nvSpPr>
          <p:cNvPr id="7" name="TextBox 6">
            <a:extLst>
              <a:ext uri="{FF2B5EF4-FFF2-40B4-BE49-F238E27FC236}">
                <a16:creationId xmlns:a16="http://schemas.microsoft.com/office/drawing/2014/main" id="{5A64CB61-1D39-7F3C-EEFD-4735E101F85C}"/>
              </a:ext>
            </a:extLst>
          </p:cNvPr>
          <p:cNvSpPr txBox="1"/>
          <p:nvPr/>
        </p:nvSpPr>
        <p:spPr>
          <a:xfrm>
            <a:off x="2288081" y="1536509"/>
            <a:ext cx="702436" cy="507831"/>
          </a:xfrm>
          <a:prstGeom prst="rect">
            <a:avLst/>
          </a:prstGeom>
          <a:solidFill>
            <a:srgbClr val="FFC000"/>
          </a:solidFill>
        </p:spPr>
        <p:txBody>
          <a:bodyPr wrap="none">
            <a:spAutoFit/>
          </a:bodyPr>
          <a:lstStyle>
            <a:defPPr>
              <a:defRPr lang="en-US"/>
            </a:defPPr>
            <a:lvl1pPr>
              <a:defRPr sz="1200" b="1"/>
            </a:lvl1pPr>
          </a:lstStyle>
          <a:p>
            <a:r>
              <a:rPr lang="en-IN" sz="900" dirty="0"/>
              <a:t>Get AP List</a:t>
            </a:r>
          </a:p>
          <a:p>
            <a:r>
              <a:rPr lang="en-IN" sz="900" dirty="0" err="1"/>
              <a:t>api_aplist</a:t>
            </a:r>
            <a:endParaRPr lang="en-IN" sz="900" dirty="0"/>
          </a:p>
          <a:p>
            <a:r>
              <a:rPr lang="en-IN" sz="900" dirty="0"/>
              <a:t>/v9_1/aps</a:t>
            </a:r>
          </a:p>
        </p:txBody>
      </p:sp>
      <p:sp>
        <p:nvSpPr>
          <p:cNvPr id="10" name="TextBox 9">
            <a:extLst>
              <a:ext uri="{FF2B5EF4-FFF2-40B4-BE49-F238E27FC236}">
                <a16:creationId xmlns:a16="http://schemas.microsoft.com/office/drawing/2014/main" id="{7B3BF801-0A7E-8C2E-D9E9-969823BE8872}"/>
              </a:ext>
            </a:extLst>
          </p:cNvPr>
          <p:cNvSpPr txBox="1"/>
          <p:nvPr/>
        </p:nvSpPr>
        <p:spPr>
          <a:xfrm>
            <a:off x="761729" y="1929319"/>
            <a:ext cx="931665" cy="507831"/>
          </a:xfrm>
          <a:prstGeom prst="rect">
            <a:avLst/>
          </a:prstGeom>
          <a:solidFill>
            <a:srgbClr val="FFC000"/>
          </a:solidFill>
        </p:spPr>
        <p:txBody>
          <a:bodyPr wrap="none">
            <a:spAutoFit/>
          </a:bodyPr>
          <a:lstStyle>
            <a:defPPr>
              <a:defRPr lang="en-US"/>
            </a:defPPr>
            <a:lvl1pPr>
              <a:defRPr sz="1200" b="1"/>
            </a:lvl1pPr>
          </a:lstStyle>
          <a:p>
            <a:r>
              <a:rPr lang="en-IN" sz="900" dirty="0"/>
              <a:t>Get Zone Info</a:t>
            </a:r>
          </a:p>
          <a:p>
            <a:r>
              <a:rPr lang="en-IN" sz="900" dirty="0" err="1"/>
              <a:t>api_zones</a:t>
            </a:r>
            <a:endParaRPr lang="en-IN" sz="900" dirty="0"/>
          </a:p>
          <a:p>
            <a:r>
              <a:rPr lang="en-IN" sz="900" dirty="0"/>
              <a:t>/v9_1/</a:t>
            </a:r>
            <a:r>
              <a:rPr lang="en-IN" sz="900" dirty="0" err="1"/>
              <a:t>rkszones</a:t>
            </a:r>
            <a:endParaRPr lang="en-IN" sz="900" dirty="0"/>
          </a:p>
        </p:txBody>
      </p:sp>
      <p:sp>
        <p:nvSpPr>
          <p:cNvPr id="11" name="TextBox 10">
            <a:extLst>
              <a:ext uri="{FF2B5EF4-FFF2-40B4-BE49-F238E27FC236}">
                <a16:creationId xmlns:a16="http://schemas.microsoft.com/office/drawing/2014/main" id="{E2641284-0D0A-F2AA-D9FB-2187094C04B1}"/>
              </a:ext>
            </a:extLst>
          </p:cNvPr>
          <p:cNvSpPr txBox="1"/>
          <p:nvPr/>
        </p:nvSpPr>
        <p:spPr>
          <a:xfrm>
            <a:off x="3814434" y="1929319"/>
            <a:ext cx="1819525" cy="507831"/>
          </a:xfrm>
          <a:prstGeom prst="rect">
            <a:avLst/>
          </a:prstGeom>
          <a:solidFill>
            <a:srgbClr val="FFC000"/>
          </a:solidFill>
        </p:spPr>
        <p:txBody>
          <a:bodyPr wrap="square">
            <a:spAutoFit/>
          </a:bodyPr>
          <a:lstStyle>
            <a:defPPr>
              <a:defRPr lang="en-US"/>
            </a:defPPr>
            <a:lvl1pPr>
              <a:defRPr sz="1200" b="1"/>
            </a:lvl1pPr>
          </a:lstStyle>
          <a:p>
            <a:r>
              <a:rPr lang="en-IN" sz="900" dirty="0"/>
              <a:t>Get AP Group Info</a:t>
            </a:r>
          </a:p>
          <a:p>
            <a:r>
              <a:rPr lang="en-IN" sz="900" dirty="0" err="1"/>
              <a:t>api_apgroups</a:t>
            </a:r>
            <a:endParaRPr lang="en-IN" sz="900" dirty="0"/>
          </a:p>
          <a:p>
            <a:r>
              <a:rPr lang="en-IN" sz="900" b="0" dirty="0"/>
              <a:t>/v9_1/</a:t>
            </a:r>
            <a:r>
              <a:rPr lang="en-IN" sz="900" b="0" dirty="0" err="1"/>
              <a:t>rkszones</a:t>
            </a:r>
            <a:r>
              <a:rPr lang="en-IN" sz="900" b="0" dirty="0"/>
              <a:t>/{</a:t>
            </a:r>
            <a:r>
              <a:rPr lang="en-IN" sz="900" b="0" dirty="0" err="1"/>
              <a:t>zoneID</a:t>
            </a:r>
            <a:r>
              <a:rPr lang="en-IN" sz="900" b="0" dirty="0"/>
              <a:t>}/</a:t>
            </a:r>
            <a:r>
              <a:rPr lang="en-IN" sz="900" b="0" dirty="0" err="1"/>
              <a:t>apgroups</a:t>
            </a:r>
            <a:endParaRPr lang="en-IN" sz="900" b="0" dirty="0"/>
          </a:p>
        </p:txBody>
      </p:sp>
      <p:cxnSp>
        <p:nvCxnSpPr>
          <p:cNvPr id="13" name="Connector: Elbow 12">
            <a:extLst>
              <a:ext uri="{FF2B5EF4-FFF2-40B4-BE49-F238E27FC236}">
                <a16:creationId xmlns:a16="http://schemas.microsoft.com/office/drawing/2014/main" id="{D1480826-998F-AC94-860A-6BF4482BA1EC}"/>
              </a:ext>
            </a:extLst>
          </p:cNvPr>
          <p:cNvCxnSpPr>
            <a:cxnSpLocks/>
          </p:cNvCxnSpPr>
          <p:nvPr/>
        </p:nvCxnSpPr>
        <p:spPr>
          <a:xfrm rot="5400000" flipH="1" flipV="1">
            <a:off x="1672373" y="1534876"/>
            <a:ext cx="392810" cy="1411737"/>
          </a:xfrm>
          <a:prstGeom prst="bentConnector3">
            <a:avLst>
              <a:gd name="adj1" fmla="val -58196"/>
            </a:avLst>
          </a:prstGeom>
          <a:ln w="28575"/>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B8FEAB-4D3D-2B4D-2731-40AEC1AE28B5}"/>
              </a:ext>
            </a:extLst>
          </p:cNvPr>
          <p:cNvCxnSpPr>
            <a:cxnSpLocks/>
          </p:cNvCxnSpPr>
          <p:nvPr/>
        </p:nvCxnSpPr>
        <p:spPr>
          <a:xfrm rot="16200000" flipH="1">
            <a:off x="3540759" y="1198296"/>
            <a:ext cx="392810" cy="2084898"/>
          </a:xfrm>
          <a:prstGeom prst="bentConnector3">
            <a:avLst>
              <a:gd name="adj1" fmla="val 158196"/>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8DFFA96-1F0C-F620-E763-8B41B708F6AD}"/>
              </a:ext>
            </a:extLst>
          </p:cNvPr>
          <p:cNvSpPr txBox="1"/>
          <p:nvPr/>
        </p:nvSpPr>
        <p:spPr>
          <a:xfrm>
            <a:off x="6061289" y="1936237"/>
            <a:ext cx="1457088" cy="507831"/>
          </a:xfrm>
          <a:prstGeom prst="rect">
            <a:avLst/>
          </a:prstGeom>
          <a:solidFill>
            <a:srgbClr val="FFC000"/>
          </a:solidFill>
        </p:spPr>
        <p:txBody>
          <a:bodyPr wrap="square">
            <a:spAutoFit/>
          </a:bodyPr>
          <a:lstStyle>
            <a:defPPr>
              <a:defRPr lang="en-US"/>
            </a:defPPr>
            <a:lvl1pPr>
              <a:defRPr sz="1200" b="1"/>
            </a:lvl1pPr>
          </a:lstStyle>
          <a:p>
            <a:r>
              <a:rPr lang="en-IN" sz="900" dirty="0" err="1"/>
              <a:t>api_apopsummary</a:t>
            </a:r>
            <a:endParaRPr lang="en-IN" sz="900" dirty="0"/>
          </a:p>
          <a:p>
            <a:r>
              <a:rPr lang="en-IN" sz="900" b="0" dirty="0"/>
              <a:t>v9_1/aps/{mac}/operational/summary</a:t>
            </a:r>
          </a:p>
        </p:txBody>
      </p:sp>
      <p:sp>
        <p:nvSpPr>
          <p:cNvPr id="28" name="TextBox 27">
            <a:extLst>
              <a:ext uri="{FF2B5EF4-FFF2-40B4-BE49-F238E27FC236}">
                <a16:creationId xmlns:a16="http://schemas.microsoft.com/office/drawing/2014/main" id="{835B476E-5FA2-F5AE-80F5-14ECDC8F8894}"/>
              </a:ext>
            </a:extLst>
          </p:cNvPr>
          <p:cNvSpPr txBox="1"/>
          <p:nvPr/>
        </p:nvSpPr>
        <p:spPr>
          <a:xfrm>
            <a:off x="6090801" y="1449713"/>
            <a:ext cx="1427576" cy="369332"/>
          </a:xfrm>
          <a:prstGeom prst="rect">
            <a:avLst/>
          </a:prstGeom>
          <a:solidFill>
            <a:srgbClr val="FFC000"/>
          </a:solidFill>
        </p:spPr>
        <p:txBody>
          <a:bodyPr wrap="square">
            <a:spAutoFit/>
          </a:bodyPr>
          <a:lstStyle>
            <a:defPPr>
              <a:defRPr lang="en-US"/>
            </a:defPPr>
            <a:lvl1pPr>
              <a:defRPr sz="1200" b="0"/>
            </a:lvl1pPr>
          </a:lstStyle>
          <a:p>
            <a:r>
              <a:rPr lang="en-US" sz="900" b="1" dirty="0" err="1"/>
              <a:t>api_apmac</a:t>
            </a:r>
            <a:endParaRPr lang="en-US" sz="900" b="1" dirty="0"/>
          </a:p>
          <a:p>
            <a:r>
              <a:rPr lang="en-US" sz="900" dirty="0"/>
              <a:t>/v9_1/aps/{mac}</a:t>
            </a:r>
            <a:endParaRPr lang="en-IN" sz="900" dirty="0"/>
          </a:p>
        </p:txBody>
      </p:sp>
      <p:sp>
        <p:nvSpPr>
          <p:cNvPr id="29" name="TextBox 28">
            <a:extLst>
              <a:ext uri="{FF2B5EF4-FFF2-40B4-BE49-F238E27FC236}">
                <a16:creationId xmlns:a16="http://schemas.microsoft.com/office/drawing/2014/main" id="{EAA008E1-16D8-90EE-EA90-DD63DBF80421}"/>
              </a:ext>
            </a:extLst>
          </p:cNvPr>
          <p:cNvSpPr txBox="1"/>
          <p:nvPr/>
        </p:nvSpPr>
        <p:spPr>
          <a:xfrm>
            <a:off x="6071698" y="2608782"/>
            <a:ext cx="1446679" cy="507831"/>
          </a:xfrm>
          <a:prstGeom prst="rect">
            <a:avLst/>
          </a:prstGeom>
          <a:solidFill>
            <a:srgbClr val="FFC000"/>
          </a:solidFill>
        </p:spPr>
        <p:txBody>
          <a:bodyPr wrap="square">
            <a:spAutoFit/>
          </a:bodyPr>
          <a:lstStyle>
            <a:defPPr>
              <a:defRPr lang="en-US"/>
            </a:defPPr>
            <a:lvl1pPr>
              <a:defRPr sz="1200" b="1"/>
            </a:lvl1pPr>
          </a:lstStyle>
          <a:p>
            <a:r>
              <a:rPr lang="en-US" sz="900" dirty="0" err="1"/>
              <a:t>api_wlans</a:t>
            </a:r>
            <a:endParaRPr lang="en-US" sz="900" dirty="0"/>
          </a:p>
          <a:p>
            <a:r>
              <a:rPr lang="en-US" sz="900" b="0" dirty="0"/>
              <a:t>/v9_1/</a:t>
            </a:r>
            <a:r>
              <a:rPr lang="en-US" sz="900" b="0" dirty="0" err="1"/>
              <a:t>rkszones</a:t>
            </a:r>
            <a:r>
              <a:rPr lang="en-US" sz="900" b="0" dirty="0"/>
              <a:t>/{</a:t>
            </a:r>
            <a:r>
              <a:rPr lang="en-US" sz="900" b="0" dirty="0" err="1"/>
              <a:t>zoneid</a:t>
            </a:r>
            <a:r>
              <a:rPr lang="en-US" sz="900" b="0" dirty="0"/>
              <a:t>}/</a:t>
            </a:r>
            <a:r>
              <a:rPr lang="en-US" sz="900" b="0" dirty="0" err="1"/>
              <a:t>wlans</a:t>
            </a:r>
            <a:r>
              <a:rPr lang="en-US" sz="900" b="0" dirty="0"/>
              <a:t> </a:t>
            </a:r>
            <a:endParaRPr lang="en-IN" sz="900" b="0" dirty="0"/>
          </a:p>
        </p:txBody>
      </p:sp>
      <p:sp>
        <p:nvSpPr>
          <p:cNvPr id="33" name="Rectangle: Rounded Corners 32">
            <a:extLst>
              <a:ext uri="{FF2B5EF4-FFF2-40B4-BE49-F238E27FC236}">
                <a16:creationId xmlns:a16="http://schemas.microsoft.com/office/drawing/2014/main" id="{5177030C-5C93-37D2-5623-D3D784EF927F}"/>
              </a:ext>
            </a:extLst>
          </p:cNvPr>
          <p:cNvSpPr/>
          <p:nvPr/>
        </p:nvSpPr>
        <p:spPr>
          <a:xfrm>
            <a:off x="743257" y="1228445"/>
            <a:ext cx="5001736" cy="20874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9A5EB6FA-A716-51DD-8AAC-B856735EB00F}"/>
              </a:ext>
            </a:extLst>
          </p:cNvPr>
          <p:cNvSpPr/>
          <p:nvPr/>
        </p:nvSpPr>
        <p:spPr>
          <a:xfrm>
            <a:off x="5916635" y="1239990"/>
            <a:ext cx="1712582" cy="20874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Brace 34">
            <a:extLst>
              <a:ext uri="{FF2B5EF4-FFF2-40B4-BE49-F238E27FC236}">
                <a16:creationId xmlns:a16="http://schemas.microsoft.com/office/drawing/2014/main" id="{CF80650C-EA13-BD0F-5845-985C6193CB9E}"/>
              </a:ext>
            </a:extLst>
          </p:cNvPr>
          <p:cNvSpPr/>
          <p:nvPr/>
        </p:nvSpPr>
        <p:spPr>
          <a:xfrm rot="16200000">
            <a:off x="3178891" y="3880455"/>
            <a:ext cx="359776" cy="1645365"/>
          </a:xfrm>
          <a:prstGeom prst="rightBrace">
            <a:avLst>
              <a:gd name="adj1" fmla="val 8333"/>
              <a:gd name="adj2" fmla="val 5013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Rectangle 37">
            <a:extLst>
              <a:ext uri="{FF2B5EF4-FFF2-40B4-BE49-F238E27FC236}">
                <a16:creationId xmlns:a16="http://schemas.microsoft.com/office/drawing/2014/main" id="{ED410486-2DFE-F4F5-4CB6-7A8DD6B63A56}"/>
              </a:ext>
            </a:extLst>
          </p:cNvPr>
          <p:cNvSpPr/>
          <p:nvPr/>
        </p:nvSpPr>
        <p:spPr>
          <a:xfrm>
            <a:off x="845747" y="1071437"/>
            <a:ext cx="1376824" cy="341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Keys</a:t>
            </a:r>
          </a:p>
        </p:txBody>
      </p:sp>
      <p:sp>
        <p:nvSpPr>
          <p:cNvPr id="39" name="Rectangle 38">
            <a:extLst>
              <a:ext uri="{FF2B5EF4-FFF2-40B4-BE49-F238E27FC236}">
                <a16:creationId xmlns:a16="http://schemas.microsoft.com/office/drawing/2014/main" id="{926A5904-E665-B917-E100-B96B03CC0CBC}"/>
              </a:ext>
            </a:extLst>
          </p:cNvPr>
          <p:cNvSpPr/>
          <p:nvPr/>
        </p:nvSpPr>
        <p:spPr>
          <a:xfrm>
            <a:off x="6061289" y="1071437"/>
            <a:ext cx="1376824" cy="341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AP Performance Attributes</a:t>
            </a:r>
          </a:p>
        </p:txBody>
      </p:sp>
      <p:graphicFrame>
        <p:nvGraphicFramePr>
          <p:cNvPr id="12" name="Table 11">
            <a:extLst>
              <a:ext uri="{FF2B5EF4-FFF2-40B4-BE49-F238E27FC236}">
                <a16:creationId xmlns:a16="http://schemas.microsoft.com/office/drawing/2014/main" id="{BC1CD75B-FFC6-C120-6164-60CDE297F459}"/>
              </a:ext>
            </a:extLst>
          </p:cNvPr>
          <p:cNvGraphicFramePr>
            <a:graphicFrameLocks noGrp="1"/>
          </p:cNvGraphicFramePr>
          <p:nvPr>
            <p:extLst>
              <p:ext uri="{D42A27DB-BD31-4B8C-83A1-F6EECF244321}">
                <p14:modId xmlns:p14="http://schemas.microsoft.com/office/powerpoint/2010/main" val="1952460022"/>
              </p:ext>
            </p:extLst>
          </p:nvPr>
        </p:nvGraphicFramePr>
        <p:xfrm>
          <a:off x="743257" y="4914763"/>
          <a:ext cx="10058391" cy="636921"/>
        </p:xfrm>
        <a:graphic>
          <a:graphicData uri="http://schemas.openxmlformats.org/drawingml/2006/table">
            <a:tbl>
              <a:tblPr/>
              <a:tblGrid>
                <a:gridCol w="529389">
                  <a:extLst>
                    <a:ext uri="{9D8B030D-6E8A-4147-A177-3AD203B41FA5}">
                      <a16:colId xmlns:a16="http://schemas.microsoft.com/office/drawing/2014/main" val="73524487"/>
                    </a:ext>
                  </a:extLst>
                </a:gridCol>
                <a:gridCol w="529389">
                  <a:extLst>
                    <a:ext uri="{9D8B030D-6E8A-4147-A177-3AD203B41FA5}">
                      <a16:colId xmlns:a16="http://schemas.microsoft.com/office/drawing/2014/main" val="1364371990"/>
                    </a:ext>
                  </a:extLst>
                </a:gridCol>
                <a:gridCol w="529389">
                  <a:extLst>
                    <a:ext uri="{9D8B030D-6E8A-4147-A177-3AD203B41FA5}">
                      <a16:colId xmlns:a16="http://schemas.microsoft.com/office/drawing/2014/main" val="2392848854"/>
                    </a:ext>
                  </a:extLst>
                </a:gridCol>
                <a:gridCol w="529389">
                  <a:extLst>
                    <a:ext uri="{9D8B030D-6E8A-4147-A177-3AD203B41FA5}">
                      <a16:colId xmlns:a16="http://schemas.microsoft.com/office/drawing/2014/main" val="2655855858"/>
                    </a:ext>
                  </a:extLst>
                </a:gridCol>
                <a:gridCol w="529389">
                  <a:extLst>
                    <a:ext uri="{9D8B030D-6E8A-4147-A177-3AD203B41FA5}">
                      <a16:colId xmlns:a16="http://schemas.microsoft.com/office/drawing/2014/main" val="1390894621"/>
                    </a:ext>
                  </a:extLst>
                </a:gridCol>
                <a:gridCol w="529389">
                  <a:extLst>
                    <a:ext uri="{9D8B030D-6E8A-4147-A177-3AD203B41FA5}">
                      <a16:colId xmlns:a16="http://schemas.microsoft.com/office/drawing/2014/main" val="3957325948"/>
                    </a:ext>
                  </a:extLst>
                </a:gridCol>
                <a:gridCol w="529389">
                  <a:extLst>
                    <a:ext uri="{9D8B030D-6E8A-4147-A177-3AD203B41FA5}">
                      <a16:colId xmlns:a16="http://schemas.microsoft.com/office/drawing/2014/main" val="122455009"/>
                    </a:ext>
                  </a:extLst>
                </a:gridCol>
                <a:gridCol w="529389">
                  <a:extLst>
                    <a:ext uri="{9D8B030D-6E8A-4147-A177-3AD203B41FA5}">
                      <a16:colId xmlns:a16="http://schemas.microsoft.com/office/drawing/2014/main" val="3614204515"/>
                    </a:ext>
                  </a:extLst>
                </a:gridCol>
                <a:gridCol w="529389">
                  <a:extLst>
                    <a:ext uri="{9D8B030D-6E8A-4147-A177-3AD203B41FA5}">
                      <a16:colId xmlns:a16="http://schemas.microsoft.com/office/drawing/2014/main" val="1380947095"/>
                    </a:ext>
                  </a:extLst>
                </a:gridCol>
                <a:gridCol w="529389">
                  <a:extLst>
                    <a:ext uri="{9D8B030D-6E8A-4147-A177-3AD203B41FA5}">
                      <a16:colId xmlns:a16="http://schemas.microsoft.com/office/drawing/2014/main" val="3724018729"/>
                    </a:ext>
                  </a:extLst>
                </a:gridCol>
                <a:gridCol w="529389">
                  <a:extLst>
                    <a:ext uri="{9D8B030D-6E8A-4147-A177-3AD203B41FA5}">
                      <a16:colId xmlns:a16="http://schemas.microsoft.com/office/drawing/2014/main" val="1243624014"/>
                    </a:ext>
                  </a:extLst>
                </a:gridCol>
                <a:gridCol w="529389">
                  <a:extLst>
                    <a:ext uri="{9D8B030D-6E8A-4147-A177-3AD203B41FA5}">
                      <a16:colId xmlns:a16="http://schemas.microsoft.com/office/drawing/2014/main" val="92545330"/>
                    </a:ext>
                  </a:extLst>
                </a:gridCol>
                <a:gridCol w="529389">
                  <a:extLst>
                    <a:ext uri="{9D8B030D-6E8A-4147-A177-3AD203B41FA5}">
                      <a16:colId xmlns:a16="http://schemas.microsoft.com/office/drawing/2014/main" val="2895787649"/>
                    </a:ext>
                  </a:extLst>
                </a:gridCol>
                <a:gridCol w="529389">
                  <a:extLst>
                    <a:ext uri="{9D8B030D-6E8A-4147-A177-3AD203B41FA5}">
                      <a16:colId xmlns:a16="http://schemas.microsoft.com/office/drawing/2014/main" val="2783879434"/>
                    </a:ext>
                  </a:extLst>
                </a:gridCol>
                <a:gridCol w="529389">
                  <a:extLst>
                    <a:ext uri="{9D8B030D-6E8A-4147-A177-3AD203B41FA5}">
                      <a16:colId xmlns:a16="http://schemas.microsoft.com/office/drawing/2014/main" val="2885100178"/>
                    </a:ext>
                  </a:extLst>
                </a:gridCol>
                <a:gridCol w="529389">
                  <a:extLst>
                    <a:ext uri="{9D8B030D-6E8A-4147-A177-3AD203B41FA5}">
                      <a16:colId xmlns:a16="http://schemas.microsoft.com/office/drawing/2014/main" val="1266027677"/>
                    </a:ext>
                  </a:extLst>
                </a:gridCol>
                <a:gridCol w="529389">
                  <a:extLst>
                    <a:ext uri="{9D8B030D-6E8A-4147-A177-3AD203B41FA5}">
                      <a16:colId xmlns:a16="http://schemas.microsoft.com/office/drawing/2014/main" val="2420907674"/>
                    </a:ext>
                  </a:extLst>
                </a:gridCol>
                <a:gridCol w="529389">
                  <a:extLst>
                    <a:ext uri="{9D8B030D-6E8A-4147-A177-3AD203B41FA5}">
                      <a16:colId xmlns:a16="http://schemas.microsoft.com/office/drawing/2014/main" val="962536648"/>
                    </a:ext>
                  </a:extLst>
                </a:gridCol>
                <a:gridCol w="529389">
                  <a:extLst>
                    <a:ext uri="{9D8B030D-6E8A-4147-A177-3AD203B41FA5}">
                      <a16:colId xmlns:a16="http://schemas.microsoft.com/office/drawing/2014/main" val="4207764645"/>
                    </a:ext>
                  </a:extLst>
                </a:gridCol>
              </a:tblGrid>
              <a:tr h="471487">
                <a:tc>
                  <a:txBody>
                    <a:bodyPr/>
                    <a:lstStyle/>
                    <a:p>
                      <a:pPr algn="l" rtl="0" fontAlgn="b"/>
                      <a:r>
                        <a:rPr lang="en-IN" sz="900" b="0" i="0" u="none" strike="noStrike" dirty="0">
                          <a:solidFill>
                            <a:srgbClr val="000000"/>
                          </a:solidFill>
                          <a:effectLst/>
                          <a:highlight>
                            <a:srgbClr val="FFFF00"/>
                          </a:highlight>
                          <a:latin typeface="Calibri" panose="020F0502020204030204" pitchFamily="34" charset="0"/>
                        </a:rPr>
                        <a:t>AP MAC</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dirty="0">
                          <a:solidFill>
                            <a:srgbClr val="000000"/>
                          </a:solidFill>
                          <a:effectLst/>
                          <a:highlight>
                            <a:srgbClr val="FFFF00"/>
                          </a:highlight>
                          <a:latin typeface="Calibri" panose="020F0502020204030204" pitchFamily="34" charset="0"/>
                        </a:rPr>
                        <a:t>AP Zone</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dirty="0">
                          <a:solidFill>
                            <a:srgbClr val="000000"/>
                          </a:solidFill>
                          <a:effectLst/>
                          <a:highlight>
                            <a:srgbClr val="FFFF00"/>
                          </a:highlight>
                          <a:latin typeface="Calibri" panose="020F0502020204030204" pitchFamily="34" charset="0"/>
                        </a:rPr>
                        <a:t>AP Group</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Last Seen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Uptime</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Status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Registered On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Alarm Count</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RSSI</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SNR</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Traffic Total</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Traffic UL</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Traffic DL</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Traffic 2.5G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Traffic 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UL Traffic 2.5G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UL Traffic 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DL Traffic 2.5G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900" b="0" i="0" u="none" strike="noStrike">
                          <a:solidFill>
                            <a:srgbClr val="000000"/>
                          </a:solidFill>
                          <a:effectLst/>
                          <a:latin typeface="Calibri" panose="020F0502020204030204" pitchFamily="34" charset="0"/>
                        </a:rPr>
                        <a:t>AP DL Traffic 5G</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716896"/>
                  </a:ext>
                </a:extLst>
              </a:tr>
              <a:tr h="165434">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dirty="0">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000" b="0" i="0" u="none" strike="noStrike" dirty="0">
                          <a:solidFill>
                            <a:srgbClr val="000000"/>
                          </a:solidFill>
                          <a:effectLst/>
                          <a:latin typeface="Calibri" panose="020F050202020403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264839"/>
                  </a:ext>
                </a:extLst>
              </a:tr>
            </a:tbl>
          </a:graphicData>
        </a:graphic>
      </p:graphicFrame>
      <p:sp>
        <p:nvSpPr>
          <p:cNvPr id="31" name="Rectangle: Rounded Corners 30">
            <a:extLst>
              <a:ext uri="{FF2B5EF4-FFF2-40B4-BE49-F238E27FC236}">
                <a16:creationId xmlns:a16="http://schemas.microsoft.com/office/drawing/2014/main" id="{432D0C27-04B1-C6E0-1E1E-42D8077F9680}"/>
              </a:ext>
            </a:extLst>
          </p:cNvPr>
          <p:cNvSpPr/>
          <p:nvPr/>
        </p:nvSpPr>
        <p:spPr>
          <a:xfrm>
            <a:off x="7945513" y="1239990"/>
            <a:ext cx="2343796" cy="20874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04ABA51-AB3D-F7A7-B3B0-C084196BA0AD}"/>
              </a:ext>
            </a:extLst>
          </p:cNvPr>
          <p:cNvSpPr/>
          <p:nvPr/>
        </p:nvSpPr>
        <p:spPr>
          <a:xfrm>
            <a:off x="8090166" y="1071437"/>
            <a:ext cx="1913065" cy="341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Client performance Attributes and Alarms</a:t>
            </a:r>
          </a:p>
        </p:txBody>
      </p:sp>
      <p:sp>
        <p:nvSpPr>
          <p:cNvPr id="36" name="TextBox 35">
            <a:extLst>
              <a:ext uri="{FF2B5EF4-FFF2-40B4-BE49-F238E27FC236}">
                <a16:creationId xmlns:a16="http://schemas.microsoft.com/office/drawing/2014/main" id="{48358C43-EC2C-1013-B392-DF1CD3650135}"/>
              </a:ext>
            </a:extLst>
          </p:cNvPr>
          <p:cNvSpPr txBox="1"/>
          <p:nvPr/>
        </p:nvSpPr>
        <p:spPr>
          <a:xfrm>
            <a:off x="8080931" y="1477275"/>
            <a:ext cx="2051360" cy="369332"/>
          </a:xfrm>
          <a:prstGeom prst="rect">
            <a:avLst/>
          </a:prstGeom>
          <a:solidFill>
            <a:srgbClr val="FFC000"/>
          </a:solidFill>
        </p:spPr>
        <p:txBody>
          <a:bodyPr wrap="square">
            <a:spAutoFit/>
          </a:bodyPr>
          <a:lstStyle>
            <a:defPPr>
              <a:defRPr lang="en-US"/>
            </a:defPPr>
            <a:lvl1pPr>
              <a:defRPr sz="1200" b="1"/>
            </a:lvl1pPr>
          </a:lstStyle>
          <a:p>
            <a:r>
              <a:rPr lang="en-IN" sz="900" dirty="0" err="1"/>
              <a:t>api_apopclients</a:t>
            </a:r>
            <a:endParaRPr lang="en-US" sz="900" dirty="0"/>
          </a:p>
          <a:p>
            <a:r>
              <a:rPr lang="en-US" sz="900" b="0" dirty="0"/>
              <a:t>/v8_2/aps/{mac}/operational/client</a:t>
            </a:r>
            <a:endParaRPr lang="en-IN" sz="900" b="0" dirty="0"/>
          </a:p>
        </p:txBody>
      </p:sp>
      <p:sp>
        <p:nvSpPr>
          <p:cNvPr id="40" name="TextBox 39">
            <a:extLst>
              <a:ext uri="{FF2B5EF4-FFF2-40B4-BE49-F238E27FC236}">
                <a16:creationId xmlns:a16="http://schemas.microsoft.com/office/drawing/2014/main" id="{96601189-62D1-F390-1167-6E740AF6CDC3}"/>
              </a:ext>
            </a:extLst>
          </p:cNvPr>
          <p:cNvSpPr txBox="1"/>
          <p:nvPr/>
        </p:nvSpPr>
        <p:spPr>
          <a:xfrm>
            <a:off x="8090167" y="2109077"/>
            <a:ext cx="2042124" cy="369332"/>
          </a:xfrm>
          <a:prstGeom prst="rect">
            <a:avLst/>
          </a:prstGeom>
          <a:solidFill>
            <a:srgbClr val="FFC000"/>
          </a:solidFill>
        </p:spPr>
        <p:txBody>
          <a:bodyPr wrap="square">
            <a:spAutoFit/>
          </a:bodyPr>
          <a:lstStyle>
            <a:defPPr>
              <a:defRPr lang="en-US"/>
            </a:defPPr>
            <a:lvl1pPr>
              <a:defRPr sz="1200" b="1"/>
            </a:lvl1pPr>
          </a:lstStyle>
          <a:p>
            <a:r>
              <a:rPr lang="en-IN" sz="900" dirty="0" err="1"/>
              <a:t>api_apopevents</a:t>
            </a:r>
            <a:endParaRPr lang="en-US" sz="900" dirty="0"/>
          </a:p>
          <a:p>
            <a:r>
              <a:rPr lang="en-US" sz="900" b="0" dirty="0"/>
              <a:t>/v8_2/aps/{mac}/operational/events</a:t>
            </a:r>
            <a:endParaRPr lang="en-IN" sz="900" b="0" dirty="0"/>
          </a:p>
        </p:txBody>
      </p:sp>
      <p:sp>
        <p:nvSpPr>
          <p:cNvPr id="43" name="TextBox 42">
            <a:extLst>
              <a:ext uri="{FF2B5EF4-FFF2-40B4-BE49-F238E27FC236}">
                <a16:creationId xmlns:a16="http://schemas.microsoft.com/office/drawing/2014/main" id="{83FEB134-FAFB-7B1C-6813-1D7B3D8BAEBA}"/>
              </a:ext>
            </a:extLst>
          </p:cNvPr>
          <p:cNvSpPr txBox="1"/>
          <p:nvPr/>
        </p:nvSpPr>
        <p:spPr>
          <a:xfrm>
            <a:off x="8090167" y="2697919"/>
            <a:ext cx="2042124" cy="369332"/>
          </a:xfrm>
          <a:prstGeom prst="rect">
            <a:avLst/>
          </a:prstGeom>
          <a:solidFill>
            <a:srgbClr val="FFC000"/>
          </a:solidFill>
        </p:spPr>
        <p:txBody>
          <a:bodyPr wrap="square">
            <a:spAutoFit/>
          </a:bodyPr>
          <a:lstStyle>
            <a:defPPr>
              <a:defRPr lang="en-US"/>
            </a:defPPr>
            <a:lvl1pPr>
              <a:defRPr sz="1200" b="1"/>
            </a:lvl1pPr>
          </a:lstStyle>
          <a:p>
            <a:r>
              <a:rPr lang="en-IN" sz="900" dirty="0" err="1"/>
              <a:t>api_alarmsummary</a:t>
            </a:r>
            <a:endParaRPr lang="en-IN" sz="900" dirty="0"/>
          </a:p>
          <a:p>
            <a:r>
              <a:rPr lang="en-IN" sz="900" b="0" dirty="0"/>
              <a:t>v9_1/aps/{mac}/operational/alarms</a:t>
            </a:r>
          </a:p>
        </p:txBody>
      </p:sp>
      <p:pic>
        <p:nvPicPr>
          <p:cNvPr id="45" name="Graphic 44" descr="Filter with solid fill">
            <a:extLst>
              <a:ext uri="{FF2B5EF4-FFF2-40B4-BE49-F238E27FC236}">
                <a16:creationId xmlns:a16="http://schemas.microsoft.com/office/drawing/2014/main" id="{2C7EF8A5-5983-9084-DEA0-DD595B3D24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4761" y="3419116"/>
            <a:ext cx="1017486" cy="1017486"/>
          </a:xfrm>
          <a:prstGeom prst="rect">
            <a:avLst/>
          </a:prstGeom>
        </p:spPr>
      </p:pic>
      <p:sp>
        <p:nvSpPr>
          <p:cNvPr id="48" name="Right Brace 47">
            <a:extLst>
              <a:ext uri="{FF2B5EF4-FFF2-40B4-BE49-F238E27FC236}">
                <a16:creationId xmlns:a16="http://schemas.microsoft.com/office/drawing/2014/main" id="{D826FC98-B306-A3D0-B06B-637EF568BB8C}"/>
              </a:ext>
            </a:extLst>
          </p:cNvPr>
          <p:cNvSpPr/>
          <p:nvPr/>
        </p:nvSpPr>
        <p:spPr>
          <a:xfrm rot="16200000">
            <a:off x="7394853" y="1564039"/>
            <a:ext cx="534348" cy="6122789"/>
          </a:xfrm>
          <a:prstGeom prst="rightBrace">
            <a:avLst>
              <a:gd name="adj1" fmla="val 8333"/>
              <a:gd name="adj2" fmla="val 7198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4" name="TextBox 53">
            <a:extLst>
              <a:ext uri="{FF2B5EF4-FFF2-40B4-BE49-F238E27FC236}">
                <a16:creationId xmlns:a16="http://schemas.microsoft.com/office/drawing/2014/main" id="{9DE2C46C-43E1-444C-DFC4-1B3ECB314415}"/>
              </a:ext>
            </a:extLst>
          </p:cNvPr>
          <p:cNvSpPr txBox="1"/>
          <p:nvPr/>
        </p:nvSpPr>
        <p:spPr>
          <a:xfrm>
            <a:off x="9512247" y="3683566"/>
            <a:ext cx="1554123" cy="600164"/>
          </a:xfrm>
          <a:prstGeom prst="rect">
            <a:avLst/>
          </a:prstGeom>
          <a:noFill/>
        </p:spPr>
        <p:txBody>
          <a:bodyPr wrap="square" rtlCol="0">
            <a:spAutoFit/>
          </a:bodyPr>
          <a:lstStyle/>
          <a:p>
            <a:r>
              <a:rPr lang="en-IN" sz="1100" dirty="0"/>
              <a:t>Aggregate/Transform Client wise data to AP wise data</a:t>
            </a:r>
          </a:p>
        </p:txBody>
      </p:sp>
      <p:cxnSp>
        <p:nvCxnSpPr>
          <p:cNvPr id="64" name="Straight Arrow Connector 63">
            <a:extLst>
              <a:ext uri="{FF2B5EF4-FFF2-40B4-BE49-F238E27FC236}">
                <a16:creationId xmlns:a16="http://schemas.microsoft.com/office/drawing/2014/main" id="{B7E58297-187A-B8BA-6B36-539402FF5D82}"/>
              </a:ext>
            </a:extLst>
          </p:cNvPr>
          <p:cNvCxnSpPr/>
          <p:nvPr/>
        </p:nvCxnSpPr>
        <p:spPr>
          <a:xfrm flipH="1">
            <a:off x="1534159" y="2697919"/>
            <a:ext cx="405477" cy="21946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1C89B41-4E63-2839-D83B-A52887BEED04}"/>
              </a:ext>
            </a:extLst>
          </p:cNvPr>
          <p:cNvCxnSpPr>
            <a:cxnSpLocks/>
          </p:cNvCxnSpPr>
          <p:nvPr/>
        </p:nvCxnSpPr>
        <p:spPr>
          <a:xfrm flipH="1">
            <a:off x="1974222" y="2675764"/>
            <a:ext cx="1568398" cy="2216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22C4E55-776E-4A86-F255-53F6C8A704AA}"/>
              </a:ext>
            </a:extLst>
          </p:cNvPr>
          <p:cNvCxnSpPr>
            <a:cxnSpLocks/>
            <a:stCxn id="34" idx="2"/>
            <a:endCxn id="35" idx="1"/>
          </p:cNvCxnSpPr>
          <p:nvPr/>
        </p:nvCxnSpPr>
        <p:spPr>
          <a:xfrm flipH="1">
            <a:off x="3361017" y="3327408"/>
            <a:ext cx="3411909" cy="1195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46643A5-761A-B8F7-A4DC-7058E454360A}"/>
              </a:ext>
            </a:extLst>
          </p:cNvPr>
          <p:cNvSpPr txBox="1"/>
          <p:nvPr/>
        </p:nvSpPr>
        <p:spPr>
          <a:xfrm>
            <a:off x="7438113" y="5892294"/>
            <a:ext cx="4599464" cy="369332"/>
          </a:xfrm>
          <a:prstGeom prst="rect">
            <a:avLst/>
          </a:prstGeom>
          <a:noFill/>
        </p:spPr>
        <p:txBody>
          <a:bodyPr wrap="none" rtlCol="0">
            <a:spAutoFit/>
          </a:bodyPr>
          <a:lstStyle/>
          <a:p>
            <a:r>
              <a:rPr lang="en-IN" dirty="0"/>
              <a:t>*Data to be refreshed/published every 15 mins</a:t>
            </a:r>
          </a:p>
        </p:txBody>
      </p:sp>
    </p:spTree>
    <p:extLst>
      <p:ext uri="{BB962C8B-B14F-4D97-AF65-F5344CB8AC3E}">
        <p14:creationId xmlns:p14="http://schemas.microsoft.com/office/powerpoint/2010/main" val="369322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8B9C-FA52-4907-E546-2901F90B300D}"/>
              </a:ext>
            </a:extLst>
          </p:cNvPr>
          <p:cNvSpPr>
            <a:spLocks noGrp="1"/>
          </p:cNvSpPr>
          <p:nvPr>
            <p:ph type="title"/>
          </p:nvPr>
        </p:nvSpPr>
        <p:spPr/>
        <p:txBody>
          <a:bodyPr>
            <a:normAutofit fontScale="90000"/>
          </a:bodyPr>
          <a:lstStyle/>
          <a:p>
            <a:r>
              <a:rPr lang="en-IN" dirty="0"/>
              <a:t>Performance - Algorithm for Traffic</a:t>
            </a:r>
          </a:p>
        </p:txBody>
      </p:sp>
      <p:sp>
        <p:nvSpPr>
          <p:cNvPr id="4" name="Footer Placeholder 3">
            <a:extLst>
              <a:ext uri="{FF2B5EF4-FFF2-40B4-BE49-F238E27FC236}">
                <a16:creationId xmlns:a16="http://schemas.microsoft.com/office/drawing/2014/main" id="{0A733262-EBF9-5EEF-890A-C5647F839A7B}"/>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CF9724B3-850D-0B3A-D9FF-BE91EC4BC965}"/>
              </a:ext>
            </a:extLst>
          </p:cNvPr>
          <p:cNvSpPr>
            <a:spLocks noGrp="1"/>
          </p:cNvSpPr>
          <p:nvPr>
            <p:ph type="sldNum" sz="quarter" idx="12"/>
          </p:nvPr>
        </p:nvSpPr>
        <p:spPr/>
        <p:txBody>
          <a:bodyPr/>
          <a:lstStyle/>
          <a:p>
            <a:fld id="{330EA680-D336-4FF7-8B7A-9848BB0A1C32}" type="slidenum">
              <a:rPr lang="en-US" smtClean="0"/>
              <a:pPr/>
              <a:t>12</a:t>
            </a:fld>
            <a:endParaRPr lang="en-US" dirty="0"/>
          </a:p>
        </p:txBody>
      </p:sp>
      <p:sp>
        <p:nvSpPr>
          <p:cNvPr id="6" name="Rectangle 5">
            <a:extLst>
              <a:ext uri="{FF2B5EF4-FFF2-40B4-BE49-F238E27FC236}">
                <a16:creationId xmlns:a16="http://schemas.microsoft.com/office/drawing/2014/main" id="{F2A63DC3-3B9B-45E8-475E-A546A15F8E34}"/>
              </a:ext>
            </a:extLst>
          </p:cNvPr>
          <p:cNvSpPr/>
          <p:nvPr/>
        </p:nvSpPr>
        <p:spPr>
          <a:xfrm>
            <a:off x="2904598" y="1611428"/>
            <a:ext cx="1450108" cy="6563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Client data for AP for current ROP Nth   interval and start 3 min timer</a:t>
            </a:r>
          </a:p>
        </p:txBody>
      </p:sp>
      <p:sp>
        <p:nvSpPr>
          <p:cNvPr id="8" name="Rectangle 7">
            <a:extLst>
              <a:ext uri="{FF2B5EF4-FFF2-40B4-BE49-F238E27FC236}">
                <a16:creationId xmlns:a16="http://schemas.microsoft.com/office/drawing/2014/main" id="{E01213D7-60EF-D1FE-31EB-C3499597F50E}"/>
              </a:ext>
            </a:extLst>
          </p:cNvPr>
          <p:cNvSpPr/>
          <p:nvPr/>
        </p:nvSpPr>
        <p:spPr>
          <a:xfrm>
            <a:off x="1431401" y="388171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UL Traffic per AP on 2.4 </a:t>
            </a:r>
            <a:r>
              <a:rPr lang="en-IN" sz="1100" dirty="0" err="1"/>
              <a:t>Ghz</a:t>
            </a:r>
            <a:endParaRPr lang="en-IN" sz="1100" dirty="0"/>
          </a:p>
        </p:txBody>
      </p:sp>
      <p:sp>
        <p:nvSpPr>
          <p:cNvPr id="9" name="Diamond 8">
            <a:extLst>
              <a:ext uri="{FF2B5EF4-FFF2-40B4-BE49-F238E27FC236}">
                <a16:creationId xmlns:a16="http://schemas.microsoft.com/office/drawing/2014/main" id="{0BCC8DD3-AFA4-979B-35F7-5B3C63C2D8DE}"/>
              </a:ext>
            </a:extLst>
          </p:cNvPr>
          <p:cNvSpPr/>
          <p:nvPr/>
        </p:nvSpPr>
        <p:spPr>
          <a:xfrm>
            <a:off x="2784525" y="2471561"/>
            <a:ext cx="1690255" cy="106218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Customers latched on which Band ?</a:t>
            </a:r>
          </a:p>
        </p:txBody>
      </p:sp>
      <p:sp>
        <p:nvSpPr>
          <p:cNvPr id="10" name="Rectangle 9">
            <a:extLst>
              <a:ext uri="{FF2B5EF4-FFF2-40B4-BE49-F238E27FC236}">
                <a16:creationId xmlns:a16="http://schemas.microsoft.com/office/drawing/2014/main" id="{B6BDE7D4-1822-FAE4-7638-28105A527E0E}"/>
              </a:ext>
            </a:extLst>
          </p:cNvPr>
          <p:cNvSpPr/>
          <p:nvPr/>
        </p:nvSpPr>
        <p:spPr>
          <a:xfrm>
            <a:off x="4474780" y="387611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UL Traffic per AP on 5 </a:t>
            </a:r>
            <a:r>
              <a:rPr lang="en-IN" sz="1100" dirty="0" err="1"/>
              <a:t>Ghz</a:t>
            </a:r>
            <a:endParaRPr lang="en-IN" sz="1100" dirty="0"/>
          </a:p>
        </p:txBody>
      </p:sp>
      <p:cxnSp>
        <p:nvCxnSpPr>
          <p:cNvPr id="12" name="Straight Arrow Connector 11">
            <a:extLst>
              <a:ext uri="{FF2B5EF4-FFF2-40B4-BE49-F238E27FC236}">
                <a16:creationId xmlns:a16="http://schemas.microsoft.com/office/drawing/2014/main" id="{8077409B-BB4B-D8CA-9E05-A0B12DE420A3}"/>
              </a:ext>
            </a:extLst>
          </p:cNvPr>
          <p:cNvCxnSpPr>
            <a:cxnSpLocks/>
            <a:stCxn id="9" idx="3"/>
            <a:endCxn id="10" idx="0"/>
          </p:cNvCxnSpPr>
          <p:nvPr/>
        </p:nvCxnSpPr>
        <p:spPr>
          <a:xfrm>
            <a:off x="4474780" y="3002652"/>
            <a:ext cx="676563" cy="87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1BC62B-6387-8467-31C1-03425B512E9D}"/>
              </a:ext>
            </a:extLst>
          </p:cNvPr>
          <p:cNvCxnSpPr>
            <a:cxnSpLocks/>
            <a:stCxn id="9" idx="1"/>
            <a:endCxn id="8" idx="0"/>
          </p:cNvCxnSpPr>
          <p:nvPr/>
        </p:nvCxnSpPr>
        <p:spPr>
          <a:xfrm flipH="1">
            <a:off x="2107964" y="3002652"/>
            <a:ext cx="676561" cy="87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52C6BBF-A76A-CEEC-36B0-F8A9C8C5079F}"/>
              </a:ext>
            </a:extLst>
          </p:cNvPr>
          <p:cNvSpPr/>
          <p:nvPr/>
        </p:nvSpPr>
        <p:spPr>
          <a:xfrm>
            <a:off x="1431400" y="512458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Traffic per AP on 2.4 </a:t>
            </a:r>
            <a:r>
              <a:rPr lang="en-IN" sz="1100" dirty="0" err="1"/>
              <a:t>Ghz</a:t>
            </a:r>
            <a:endParaRPr lang="en-IN" sz="1100" dirty="0"/>
          </a:p>
        </p:txBody>
      </p:sp>
      <p:sp>
        <p:nvSpPr>
          <p:cNvPr id="28" name="Rectangle 27">
            <a:extLst>
              <a:ext uri="{FF2B5EF4-FFF2-40B4-BE49-F238E27FC236}">
                <a16:creationId xmlns:a16="http://schemas.microsoft.com/office/drawing/2014/main" id="{7E000A7B-E1D4-8E11-5E9B-7B5C8CFDFD21}"/>
              </a:ext>
            </a:extLst>
          </p:cNvPr>
          <p:cNvSpPr/>
          <p:nvPr/>
        </p:nvSpPr>
        <p:spPr>
          <a:xfrm>
            <a:off x="1431400" y="451498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DL Traffic per AP on 2.4 </a:t>
            </a:r>
            <a:r>
              <a:rPr lang="en-IN" sz="1100" dirty="0" err="1"/>
              <a:t>Ghz</a:t>
            </a:r>
            <a:endParaRPr lang="en-IN" sz="1100" dirty="0"/>
          </a:p>
        </p:txBody>
      </p:sp>
      <p:sp>
        <p:nvSpPr>
          <p:cNvPr id="29" name="Rectangle 28">
            <a:extLst>
              <a:ext uri="{FF2B5EF4-FFF2-40B4-BE49-F238E27FC236}">
                <a16:creationId xmlns:a16="http://schemas.microsoft.com/office/drawing/2014/main" id="{9D2DA702-5425-39B3-8D59-3E442E0B2F23}"/>
              </a:ext>
            </a:extLst>
          </p:cNvPr>
          <p:cNvSpPr/>
          <p:nvPr/>
        </p:nvSpPr>
        <p:spPr>
          <a:xfrm>
            <a:off x="4474780" y="512458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Traffic per AP on 5 </a:t>
            </a:r>
            <a:r>
              <a:rPr lang="en-IN" sz="1100" dirty="0" err="1"/>
              <a:t>Ghz</a:t>
            </a:r>
            <a:endParaRPr lang="en-IN" sz="1100" dirty="0"/>
          </a:p>
        </p:txBody>
      </p:sp>
      <p:sp>
        <p:nvSpPr>
          <p:cNvPr id="30" name="Rectangle 29">
            <a:extLst>
              <a:ext uri="{FF2B5EF4-FFF2-40B4-BE49-F238E27FC236}">
                <a16:creationId xmlns:a16="http://schemas.microsoft.com/office/drawing/2014/main" id="{7E624F6F-77F4-D733-CE1E-6AE9C5C6B4BC}"/>
              </a:ext>
            </a:extLst>
          </p:cNvPr>
          <p:cNvSpPr/>
          <p:nvPr/>
        </p:nvSpPr>
        <p:spPr>
          <a:xfrm>
            <a:off x="4474780" y="451498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DL Traffic per AP on 5 </a:t>
            </a:r>
            <a:r>
              <a:rPr lang="en-IN" sz="1100" dirty="0" err="1"/>
              <a:t>Ghz</a:t>
            </a:r>
            <a:endParaRPr lang="en-IN" sz="1100" dirty="0"/>
          </a:p>
        </p:txBody>
      </p:sp>
      <p:cxnSp>
        <p:nvCxnSpPr>
          <p:cNvPr id="37" name="Straight Arrow Connector 36">
            <a:extLst>
              <a:ext uri="{FF2B5EF4-FFF2-40B4-BE49-F238E27FC236}">
                <a16:creationId xmlns:a16="http://schemas.microsoft.com/office/drawing/2014/main" id="{3B3E8D8A-3E44-C881-093E-C5C816395F68}"/>
              </a:ext>
            </a:extLst>
          </p:cNvPr>
          <p:cNvCxnSpPr>
            <a:stCxn id="8" idx="2"/>
            <a:endCxn id="28" idx="0"/>
          </p:cNvCxnSpPr>
          <p:nvPr/>
        </p:nvCxnSpPr>
        <p:spPr>
          <a:xfrm flipH="1">
            <a:off x="2107963" y="4288116"/>
            <a:ext cx="1" cy="22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DF6F57B-4BCF-D9E8-517B-17B3D1FEC990}"/>
              </a:ext>
            </a:extLst>
          </p:cNvPr>
          <p:cNvCxnSpPr>
            <a:cxnSpLocks/>
            <a:stCxn id="28" idx="2"/>
            <a:endCxn id="26" idx="0"/>
          </p:cNvCxnSpPr>
          <p:nvPr/>
        </p:nvCxnSpPr>
        <p:spPr>
          <a:xfrm>
            <a:off x="2107963" y="4921386"/>
            <a:ext cx="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58B0BBE-2538-6390-28D5-48CD6A095A8F}"/>
              </a:ext>
            </a:extLst>
          </p:cNvPr>
          <p:cNvCxnSpPr>
            <a:cxnSpLocks/>
            <a:stCxn id="10" idx="2"/>
            <a:endCxn id="30" idx="0"/>
          </p:cNvCxnSpPr>
          <p:nvPr/>
        </p:nvCxnSpPr>
        <p:spPr>
          <a:xfrm>
            <a:off x="5151343" y="4282516"/>
            <a:ext cx="0" cy="23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F417575-59D1-62BA-D0AB-507B7B56D50B}"/>
              </a:ext>
            </a:extLst>
          </p:cNvPr>
          <p:cNvCxnSpPr>
            <a:cxnSpLocks/>
            <a:stCxn id="30" idx="2"/>
            <a:endCxn id="29" idx="0"/>
          </p:cNvCxnSpPr>
          <p:nvPr/>
        </p:nvCxnSpPr>
        <p:spPr>
          <a:xfrm>
            <a:off x="5151343" y="4921386"/>
            <a:ext cx="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71796E2-0FFF-3F72-2F86-D4E3E152427D}"/>
              </a:ext>
            </a:extLst>
          </p:cNvPr>
          <p:cNvSpPr/>
          <p:nvPr/>
        </p:nvSpPr>
        <p:spPr>
          <a:xfrm>
            <a:off x="3024670" y="5893626"/>
            <a:ext cx="1353125"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Sum Total Traffic per AP</a:t>
            </a:r>
          </a:p>
        </p:txBody>
      </p:sp>
      <p:cxnSp>
        <p:nvCxnSpPr>
          <p:cNvPr id="49" name="Straight Arrow Connector 48">
            <a:extLst>
              <a:ext uri="{FF2B5EF4-FFF2-40B4-BE49-F238E27FC236}">
                <a16:creationId xmlns:a16="http://schemas.microsoft.com/office/drawing/2014/main" id="{3797F546-0860-2CA6-66CA-6EACAEE2C31E}"/>
              </a:ext>
            </a:extLst>
          </p:cNvPr>
          <p:cNvCxnSpPr>
            <a:cxnSpLocks/>
            <a:stCxn id="26" idx="3"/>
            <a:endCxn id="48" idx="0"/>
          </p:cNvCxnSpPr>
          <p:nvPr/>
        </p:nvCxnSpPr>
        <p:spPr>
          <a:xfrm>
            <a:off x="2784525" y="5327786"/>
            <a:ext cx="916708" cy="56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3CD80D-10E1-495B-84D9-6BD0FF0D102A}"/>
              </a:ext>
            </a:extLst>
          </p:cNvPr>
          <p:cNvCxnSpPr>
            <a:cxnSpLocks/>
            <a:stCxn id="29" idx="1"/>
            <a:endCxn id="48" idx="0"/>
          </p:cNvCxnSpPr>
          <p:nvPr/>
        </p:nvCxnSpPr>
        <p:spPr>
          <a:xfrm flipH="1">
            <a:off x="3701233" y="5327786"/>
            <a:ext cx="773547" cy="56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FF13657-0E32-08A3-3CED-334635E61B0F}"/>
              </a:ext>
            </a:extLst>
          </p:cNvPr>
          <p:cNvCxnSpPr>
            <a:cxnSpLocks/>
            <a:stCxn id="6" idx="2"/>
            <a:endCxn id="9" idx="0"/>
          </p:cNvCxnSpPr>
          <p:nvPr/>
        </p:nvCxnSpPr>
        <p:spPr>
          <a:xfrm>
            <a:off x="3629652" y="2267807"/>
            <a:ext cx="1" cy="20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40458698-0D2E-6755-03DA-D5F3ED524B45}"/>
              </a:ext>
            </a:extLst>
          </p:cNvPr>
          <p:cNvSpPr/>
          <p:nvPr/>
        </p:nvSpPr>
        <p:spPr>
          <a:xfrm>
            <a:off x="2904598" y="1068347"/>
            <a:ext cx="1450108" cy="3592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Start next ROP Measurements</a:t>
            </a:r>
          </a:p>
        </p:txBody>
      </p:sp>
      <p:sp>
        <p:nvSpPr>
          <p:cNvPr id="68" name="TextBox 67">
            <a:extLst>
              <a:ext uri="{FF2B5EF4-FFF2-40B4-BE49-F238E27FC236}">
                <a16:creationId xmlns:a16="http://schemas.microsoft.com/office/drawing/2014/main" id="{D26FD9C6-D2C1-6356-91FA-C1F44AB604BA}"/>
              </a:ext>
            </a:extLst>
          </p:cNvPr>
          <p:cNvSpPr txBox="1"/>
          <p:nvPr/>
        </p:nvSpPr>
        <p:spPr>
          <a:xfrm>
            <a:off x="7211940" y="2998123"/>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69" name="TextBox 68">
            <a:extLst>
              <a:ext uri="{FF2B5EF4-FFF2-40B4-BE49-F238E27FC236}">
                <a16:creationId xmlns:a16="http://schemas.microsoft.com/office/drawing/2014/main" id="{D811FFA5-C328-C4A8-7B70-45B231D6D6D2}"/>
              </a:ext>
            </a:extLst>
          </p:cNvPr>
          <p:cNvSpPr txBox="1"/>
          <p:nvPr/>
        </p:nvSpPr>
        <p:spPr>
          <a:xfrm>
            <a:off x="2094825" y="2934182"/>
            <a:ext cx="654346" cy="276999"/>
          </a:xfrm>
          <a:prstGeom prst="rect">
            <a:avLst/>
          </a:prstGeom>
          <a:noFill/>
        </p:spPr>
        <p:txBody>
          <a:bodyPr wrap="none" rtlCol="0">
            <a:spAutoFit/>
          </a:bodyPr>
          <a:lstStyle/>
          <a:p>
            <a:r>
              <a:rPr lang="en-IN" sz="1200" dirty="0"/>
              <a:t>2.4 </a:t>
            </a:r>
            <a:r>
              <a:rPr lang="en-IN" sz="1200" dirty="0" err="1"/>
              <a:t>Ghz</a:t>
            </a:r>
            <a:endParaRPr lang="en-IN" sz="1200" dirty="0"/>
          </a:p>
        </p:txBody>
      </p:sp>
      <p:sp>
        <p:nvSpPr>
          <p:cNvPr id="70" name="TextBox 69">
            <a:extLst>
              <a:ext uri="{FF2B5EF4-FFF2-40B4-BE49-F238E27FC236}">
                <a16:creationId xmlns:a16="http://schemas.microsoft.com/office/drawing/2014/main" id="{00ADB228-DF57-2207-2A94-9F22E8CD899D}"/>
              </a:ext>
            </a:extLst>
          </p:cNvPr>
          <p:cNvSpPr txBox="1"/>
          <p:nvPr/>
        </p:nvSpPr>
        <p:spPr>
          <a:xfrm>
            <a:off x="4514510" y="2936598"/>
            <a:ext cx="537327" cy="276999"/>
          </a:xfrm>
          <a:prstGeom prst="rect">
            <a:avLst/>
          </a:prstGeom>
          <a:noFill/>
        </p:spPr>
        <p:txBody>
          <a:bodyPr wrap="none" rtlCol="0">
            <a:spAutoFit/>
          </a:bodyPr>
          <a:lstStyle>
            <a:defPPr>
              <a:defRPr lang="en-US"/>
            </a:defPPr>
            <a:lvl1pPr>
              <a:defRPr sz="1200"/>
            </a:lvl1pPr>
          </a:lstStyle>
          <a:p>
            <a:r>
              <a:rPr lang="en-IN" dirty="0"/>
              <a:t>5 </a:t>
            </a:r>
            <a:r>
              <a:rPr lang="en-IN" dirty="0" err="1"/>
              <a:t>Ghz</a:t>
            </a:r>
            <a:endParaRPr lang="en-IN" dirty="0"/>
          </a:p>
        </p:txBody>
      </p:sp>
      <p:cxnSp>
        <p:nvCxnSpPr>
          <p:cNvPr id="76" name="Straight Arrow Connector 75">
            <a:extLst>
              <a:ext uri="{FF2B5EF4-FFF2-40B4-BE49-F238E27FC236}">
                <a16:creationId xmlns:a16="http://schemas.microsoft.com/office/drawing/2014/main" id="{CD610F7A-F759-E455-FCC2-AF12E1B61BA2}"/>
              </a:ext>
            </a:extLst>
          </p:cNvPr>
          <p:cNvCxnSpPr>
            <a:cxnSpLocks/>
            <a:stCxn id="65" idx="2"/>
            <a:endCxn id="6" idx="0"/>
          </p:cNvCxnSpPr>
          <p:nvPr/>
        </p:nvCxnSpPr>
        <p:spPr>
          <a:xfrm>
            <a:off x="3629652" y="1427573"/>
            <a:ext cx="0" cy="18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74E302B-A1AB-A565-0A54-056740C36690}"/>
              </a:ext>
            </a:extLst>
          </p:cNvPr>
          <p:cNvSpPr/>
          <p:nvPr/>
        </p:nvSpPr>
        <p:spPr>
          <a:xfrm>
            <a:off x="10424692" y="2117755"/>
            <a:ext cx="1700004" cy="27469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sz="1100" dirty="0">
                <a:solidFill>
                  <a:schemeClr val="tx1"/>
                </a:solidFill>
              </a:rPr>
              <a:t>Client data to be polled every 3 mins.</a:t>
            </a:r>
          </a:p>
          <a:p>
            <a:pPr marL="285750" indent="-285750">
              <a:buFont typeface="Wingdings" panose="05000000000000000000" pitchFamily="2" charset="2"/>
              <a:buChar char="Ø"/>
            </a:pPr>
            <a:r>
              <a:rPr lang="en-IN" sz="1100" dirty="0">
                <a:solidFill>
                  <a:schemeClr val="tx1"/>
                </a:solidFill>
              </a:rPr>
              <a:t>Data aggregation to be done every 15 mins(ROP)</a:t>
            </a:r>
          </a:p>
          <a:p>
            <a:pPr marL="285750" indent="-285750">
              <a:buFont typeface="Wingdings" panose="05000000000000000000" pitchFamily="2" charset="2"/>
              <a:buChar char="Ø"/>
            </a:pPr>
            <a:r>
              <a:rPr lang="en-IN" sz="1100" dirty="0">
                <a:solidFill>
                  <a:schemeClr val="tx1"/>
                </a:solidFill>
              </a:rPr>
              <a:t>Performance data for UL/DL traffic is available band wise per client per AP.</a:t>
            </a:r>
          </a:p>
          <a:p>
            <a:pPr marL="285750" indent="-285750">
              <a:buFont typeface="Wingdings" panose="05000000000000000000" pitchFamily="2" charset="2"/>
              <a:buChar char="Ø"/>
            </a:pPr>
            <a:r>
              <a:rPr lang="en-IN" sz="1100" dirty="0">
                <a:solidFill>
                  <a:schemeClr val="tx1"/>
                </a:solidFill>
              </a:rPr>
              <a:t>Traffic to be evaluated separately for :</a:t>
            </a:r>
          </a:p>
          <a:p>
            <a:pPr marL="742950" lvl="1" indent="-285750">
              <a:buFont typeface="Wingdings" panose="05000000000000000000" pitchFamily="2" charset="2"/>
              <a:buChar char="Ø"/>
            </a:pPr>
            <a:r>
              <a:rPr lang="en-IN" sz="1100" dirty="0">
                <a:solidFill>
                  <a:schemeClr val="tx1"/>
                </a:solidFill>
              </a:rPr>
              <a:t>2.4 </a:t>
            </a:r>
            <a:r>
              <a:rPr lang="en-IN" sz="1100" dirty="0" err="1">
                <a:solidFill>
                  <a:schemeClr val="tx1"/>
                </a:solidFill>
              </a:rPr>
              <a:t>Ghz</a:t>
            </a:r>
            <a:r>
              <a:rPr lang="en-IN" sz="1100" dirty="0">
                <a:solidFill>
                  <a:schemeClr val="tx1"/>
                </a:solidFill>
              </a:rPr>
              <a:t> Band</a:t>
            </a:r>
          </a:p>
          <a:p>
            <a:pPr marL="742950" lvl="1" indent="-285750">
              <a:buFont typeface="Wingdings" panose="05000000000000000000" pitchFamily="2" charset="2"/>
              <a:buChar char="Ø"/>
            </a:pPr>
            <a:r>
              <a:rPr lang="en-IN" sz="1100" dirty="0">
                <a:solidFill>
                  <a:schemeClr val="tx1"/>
                </a:solidFill>
              </a:rPr>
              <a:t>5GHz Band</a:t>
            </a:r>
          </a:p>
          <a:p>
            <a:pPr marL="742950" lvl="1" indent="-285750">
              <a:buFont typeface="Wingdings" panose="05000000000000000000" pitchFamily="2" charset="2"/>
              <a:buChar char="Ø"/>
            </a:pPr>
            <a:r>
              <a:rPr lang="en-IN" sz="1100" dirty="0">
                <a:solidFill>
                  <a:schemeClr val="tx1"/>
                </a:solidFill>
              </a:rPr>
              <a:t>UL and DL</a:t>
            </a:r>
          </a:p>
        </p:txBody>
      </p:sp>
      <p:sp>
        <p:nvSpPr>
          <p:cNvPr id="17" name="Rectangle 16">
            <a:extLst>
              <a:ext uri="{FF2B5EF4-FFF2-40B4-BE49-F238E27FC236}">
                <a16:creationId xmlns:a16="http://schemas.microsoft.com/office/drawing/2014/main" id="{4E645F0E-6A3F-B9CA-44D1-D5A8437B26A5}"/>
              </a:ext>
            </a:extLst>
          </p:cNvPr>
          <p:cNvSpPr/>
          <p:nvPr/>
        </p:nvSpPr>
        <p:spPr>
          <a:xfrm>
            <a:off x="6795640" y="3903012"/>
            <a:ext cx="1456360" cy="431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Wait for 3 min timer completion.</a:t>
            </a:r>
          </a:p>
        </p:txBody>
      </p:sp>
      <p:sp>
        <p:nvSpPr>
          <p:cNvPr id="51" name="Diamond 50">
            <a:extLst>
              <a:ext uri="{FF2B5EF4-FFF2-40B4-BE49-F238E27FC236}">
                <a16:creationId xmlns:a16="http://schemas.microsoft.com/office/drawing/2014/main" id="{36D0F76C-D529-B8EB-63E1-7AA05CDDC2E8}"/>
              </a:ext>
            </a:extLst>
          </p:cNvPr>
          <p:cNvSpPr/>
          <p:nvPr/>
        </p:nvSpPr>
        <p:spPr>
          <a:xfrm>
            <a:off x="6899324" y="2875424"/>
            <a:ext cx="1241228" cy="69524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Is N=5</a:t>
            </a:r>
          </a:p>
        </p:txBody>
      </p:sp>
      <p:cxnSp>
        <p:nvCxnSpPr>
          <p:cNvPr id="57" name="Straight Arrow Connector 56">
            <a:extLst>
              <a:ext uri="{FF2B5EF4-FFF2-40B4-BE49-F238E27FC236}">
                <a16:creationId xmlns:a16="http://schemas.microsoft.com/office/drawing/2014/main" id="{12863B60-DAAD-A482-FE3C-45B3382F8B8B}"/>
              </a:ext>
            </a:extLst>
          </p:cNvPr>
          <p:cNvCxnSpPr>
            <a:cxnSpLocks/>
            <a:stCxn id="17" idx="0"/>
            <a:endCxn id="51" idx="2"/>
          </p:cNvCxnSpPr>
          <p:nvPr/>
        </p:nvCxnSpPr>
        <p:spPr>
          <a:xfrm flipH="1" flipV="1">
            <a:off x="7519938" y="3570665"/>
            <a:ext cx="3882" cy="33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E9F7799-3B07-4FD9-711E-6AFE835B50EE}"/>
              </a:ext>
            </a:extLst>
          </p:cNvPr>
          <p:cNvCxnSpPr>
            <a:cxnSpLocks/>
            <a:stCxn id="51" idx="0"/>
            <a:endCxn id="6" idx="3"/>
          </p:cNvCxnSpPr>
          <p:nvPr/>
        </p:nvCxnSpPr>
        <p:spPr>
          <a:xfrm rot="16200000" flipV="1">
            <a:off x="5469419" y="824905"/>
            <a:ext cx="935806" cy="3165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938120A-4CF6-33D6-6B58-D466D9130846}"/>
              </a:ext>
            </a:extLst>
          </p:cNvPr>
          <p:cNvSpPr txBox="1"/>
          <p:nvPr/>
        </p:nvSpPr>
        <p:spPr>
          <a:xfrm>
            <a:off x="7211940" y="2619288"/>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92" name="Rectangle 91">
            <a:extLst>
              <a:ext uri="{FF2B5EF4-FFF2-40B4-BE49-F238E27FC236}">
                <a16:creationId xmlns:a16="http://schemas.microsoft.com/office/drawing/2014/main" id="{F37A632B-BD16-1116-8EF4-DD02CF650D81}"/>
              </a:ext>
            </a:extLst>
          </p:cNvPr>
          <p:cNvSpPr/>
          <p:nvPr/>
        </p:nvSpPr>
        <p:spPr>
          <a:xfrm>
            <a:off x="7088231" y="2125838"/>
            <a:ext cx="863414" cy="296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N=N+1</a:t>
            </a:r>
          </a:p>
        </p:txBody>
      </p:sp>
      <p:cxnSp>
        <p:nvCxnSpPr>
          <p:cNvPr id="94" name="Straight Arrow Connector 93">
            <a:extLst>
              <a:ext uri="{FF2B5EF4-FFF2-40B4-BE49-F238E27FC236}">
                <a16:creationId xmlns:a16="http://schemas.microsoft.com/office/drawing/2014/main" id="{84D43A2E-C449-6F49-1FF7-8B48C78C9815}"/>
              </a:ext>
            </a:extLst>
          </p:cNvPr>
          <p:cNvCxnSpPr>
            <a:cxnSpLocks/>
            <a:stCxn id="51" idx="3"/>
            <a:endCxn id="101" idx="1"/>
          </p:cNvCxnSpPr>
          <p:nvPr/>
        </p:nvCxnSpPr>
        <p:spPr>
          <a:xfrm flipV="1">
            <a:off x="8140552" y="3223044"/>
            <a:ext cx="527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606F5F1-D29A-7A58-4BA4-97EC91BB5DD6}"/>
              </a:ext>
            </a:extLst>
          </p:cNvPr>
          <p:cNvSpPr txBox="1"/>
          <p:nvPr/>
        </p:nvSpPr>
        <p:spPr>
          <a:xfrm>
            <a:off x="8209374" y="2619287"/>
            <a:ext cx="386837" cy="276999"/>
          </a:xfrm>
          <a:prstGeom prst="rect">
            <a:avLst/>
          </a:prstGeom>
          <a:noFill/>
        </p:spPr>
        <p:txBody>
          <a:bodyPr wrap="none" rtlCol="0">
            <a:spAutoFit/>
          </a:bodyPr>
          <a:lstStyle>
            <a:defPPr>
              <a:defRPr lang="en-US"/>
            </a:defPPr>
            <a:lvl1pPr>
              <a:defRPr sz="1200"/>
            </a:lvl1pPr>
          </a:lstStyle>
          <a:p>
            <a:r>
              <a:rPr lang="en-IN" dirty="0"/>
              <a:t>Yes</a:t>
            </a:r>
          </a:p>
        </p:txBody>
      </p:sp>
      <p:sp>
        <p:nvSpPr>
          <p:cNvPr id="101" name="Rectangle 100">
            <a:extLst>
              <a:ext uri="{FF2B5EF4-FFF2-40B4-BE49-F238E27FC236}">
                <a16:creationId xmlns:a16="http://schemas.microsoft.com/office/drawing/2014/main" id="{AA9D5417-B995-5375-DA73-4E24F07E2D28}"/>
              </a:ext>
            </a:extLst>
          </p:cNvPr>
          <p:cNvSpPr/>
          <p:nvPr/>
        </p:nvSpPr>
        <p:spPr>
          <a:xfrm>
            <a:off x="8668368" y="3074707"/>
            <a:ext cx="863414" cy="296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N=1</a:t>
            </a:r>
          </a:p>
        </p:txBody>
      </p:sp>
      <p:cxnSp>
        <p:nvCxnSpPr>
          <p:cNvPr id="112" name="Connector: Elbow 111">
            <a:extLst>
              <a:ext uri="{FF2B5EF4-FFF2-40B4-BE49-F238E27FC236}">
                <a16:creationId xmlns:a16="http://schemas.microsoft.com/office/drawing/2014/main" id="{EAA0F0AF-DC71-920E-0354-1AF6AA6AE0BF}"/>
              </a:ext>
            </a:extLst>
          </p:cNvPr>
          <p:cNvCxnSpPr>
            <a:stCxn id="101" idx="0"/>
            <a:endCxn id="65" idx="3"/>
          </p:cNvCxnSpPr>
          <p:nvPr/>
        </p:nvCxnSpPr>
        <p:spPr>
          <a:xfrm rot="16200000" flipV="1">
            <a:off x="5814018" y="-211351"/>
            <a:ext cx="1826747" cy="47453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91598990-DCFF-1251-BD2F-DDF8FD346FB8}"/>
              </a:ext>
            </a:extLst>
          </p:cNvPr>
          <p:cNvSpPr/>
          <p:nvPr/>
        </p:nvSpPr>
        <p:spPr>
          <a:xfrm>
            <a:off x="6856249" y="5842572"/>
            <a:ext cx="1353125" cy="51861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Update all values in database with current ROP time</a:t>
            </a:r>
          </a:p>
        </p:txBody>
      </p:sp>
      <p:cxnSp>
        <p:nvCxnSpPr>
          <p:cNvPr id="117" name="Straight Arrow Connector 116">
            <a:extLst>
              <a:ext uri="{FF2B5EF4-FFF2-40B4-BE49-F238E27FC236}">
                <a16:creationId xmlns:a16="http://schemas.microsoft.com/office/drawing/2014/main" id="{91C8774A-A63B-D647-FEAC-2581A7020E5F}"/>
              </a:ext>
            </a:extLst>
          </p:cNvPr>
          <p:cNvCxnSpPr>
            <a:stCxn id="48" idx="3"/>
            <a:endCxn id="115" idx="1"/>
          </p:cNvCxnSpPr>
          <p:nvPr/>
        </p:nvCxnSpPr>
        <p:spPr>
          <a:xfrm>
            <a:off x="4377795" y="6096826"/>
            <a:ext cx="2478454" cy="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B0894BC-689E-38BD-6857-6113B9F38245}"/>
              </a:ext>
            </a:extLst>
          </p:cNvPr>
          <p:cNvCxnSpPr>
            <a:stCxn id="115" idx="0"/>
            <a:endCxn id="17" idx="2"/>
          </p:cNvCxnSpPr>
          <p:nvPr/>
        </p:nvCxnSpPr>
        <p:spPr>
          <a:xfrm flipH="1" flipV="1">
            <a:off x="7523820" y="4334776"/>
            <a:ext cx="8992" cy="150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07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8B9C-FA52-4907-E546-2901F90B300D}"/>
              </a:ext>
            </a:extLst>
          </p:cNvPr>
          <p:cNvSpPr>
            <a:spLocks noGrp="1"/>
          </p:cNvSpPr>
          <p:nvPr>
            <p:ph type="title"/>
          </p:nvPr>
        </p:nvSpPr>
        <p:spPr>
          <a:xfrm>
            <a:off x="254643" y="280817"/>
            <a:ext cx="11771102" cy="708089"/>
          </a:xfrm>
        </p:spPr>
        <p:txBody>
          <a:bodyPr>
            <a:normAutofit fontScale="90000"/>
          </a:bodyPr>
          <a:lstStyle/>
          <a:p>
            <a:r>
              <a:rPr lang="en-IN" dirty="0"/>
              <a:t>Performance- Algorithm for Throughput, RSSI and SNR</a:t>
            </a:r>
          </a:p>
        </p:txBody>
      </p:sp>
      <p:sp>
        <p:nvSpPr>
          <p:cNvPr id="4" name="Footer Placeholder 3">
            <a:extLst>
              <a:ext uri="{FF2B5EF4-FFF2-40B4-BE49-F238E27FC236}">
                <a16:creationId xmlns:a16="http://schemas.microsoft.com/office/drawing/2014/main" id="{0A733262-EBF9-5EEF-890A-C5647F839A7B}"/>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CF9724B3-850D-0B3A-D9FF-BE91EC4BC965}"/>
              </a:ext>
            </a:extLst>
          </p:cNvPr>
          <p:cNvSpPr>
            <a:spLocks noGrp="1"/>
          </p:cNvSpPr>
          <p:nvPr>
            <p:ph type="sldNum" sz="quarter" idx="12"/>
          </p:nvPr>
        </p:nvSpPr>
        <p:spPr/>
        <p:txBody>
          <a:bodyPr/>
          <a:lstStyle/>
          <a:p>
            <a:fld id="{330EA680-D336-4FF7-8B7A-9848BB0A1C32}" type="slidenum">
              <a:rPr lang="en-US" smtClean="0"/>
              <a:pPr/>
              <a:t>13</a:t>
            </a:fld>
            <a:endParaRPr lang="en-US" dirty="0"/>
          </a:p>
        </p:txBody>
      </p:sp>
      <p:sp>
        <p:nvSpPr>
          <p:cNvPr id="6" name="Rectangle 5">
            <a:extLst>
              <a:ext uri="{FF2B5EF4-FFF2-40B4-BE49-F238E27FC236}">
                <a16:creationId xmlns:a16="http://schemas.microsoft.com/office/drawing/2014/main" id="{F2A63DC3-3B9B-45E8-475E-A546A15F8E34}"/>
              </a:ext>
            </a:extLst>
          </p:cNvPr>
          <p:cNvSpPr/>
          <p:nvPr/>
        </p:nvSpPr>
        <p:spPr>
          <a:xfrm>
            <a:off x="2738342" y="1611429"/>
            <a:ext cx="1450108" cy="5190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Client data for AP for current ROP Nth   interval(3min)</a:t>
            </a:r>
          </a:p>
        </p:txBody>
      </p:sp>
      <p:sp>
        <p:nvSpPr>
          <p:cNvPr id="8" name="Rectangle 7">
            <a:extLst>
              <a:ext uri="{FF2B5EF4-FFF2-40B4-BE49-F238E27FC236}">
                <a16:creationId xmlns:a16="http://schemas.microsoft.com/office/drawing/2014/main" id="{E01213D7-60EF-D1FE-31EB-C3499597F50E}"/>
              </a:ext>
            </a:extLst>
          </p:cNvPr>
          <p:cNvSpPr/>
          <p:nvPr/>
        </p:nvSpPr>
        <p:spPr>
          <a:xfrm>
            <a:off x="1265145" y="5322586"/>
            <a:ext cx="1573839"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SNR of all customers for 2.4Ghz</a:t>
            </a:r>
          </a:p>
        </p:txBody>
      </p:sp>
      <p:sp>
        <p:nvSpPr>
          <p:cNvPr id="9" name="Diamond 8">
            <a:extLst>
              <a:ext uri="{FF2B5EF4-FFF2-40B4-BE49-F238E27FC236}">
                <a16:creationId xmlns:a16="http://schemas.microsoft.com/office/drawing/2014/main" id="{0BCC8DD3-AFA4-979B-35F7-5B3C63C2D8DE}"/>
              </a:ext>
            </a:extLst>
          </p:cNvPr>
          <p:cNvSpPr/>
          <p:nvPr/>
        </p:nvSpPr>
        <p:spPr>
          <a:xfrm>
            <a:off x="2618269" y="3173531"/>
            <a:ext cx="1690255" cy="106218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Customers latched on which Band ?</a:t>
            </a:r>
          </a:p>
        </p:txBody>
      </p:sp>
      <p:sp>
        <p:nvSpPr>
          <p:cNvPr id="10" name="Rectangle 9">
            <a:extLst>
              <a:ext uri="{FF2B5EF4-FFF2-40B4-BE49-F238E27FC236}">
                <a16:creationId xmlns:a16="http://schemas.microsoft.com/office/drawing/2014/main" id="{B6BDE7D4-1822-FAE4-7638-28105A527E0E}"/>
              </a:ext>
            </a:extLst>
          </p:cNvPr>
          <p:cNvSpPr/>
          <p:nvPr/>
        </p:nvSpPr>
        <p:spPr>
          <a:xfrm>
            <a:off x="4308524" y="5316986"/>
            <a:ext cx="1490024"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SNR of all customers for 5Ghz</a:t>
            </a:r>
          </a:p>
        </p:txBody>
      </p:sp>
      <p:cxnSp>
        <p:nvCxnSpPr>
          <p:cNvPr id="12" name="Straight Arrow Connector 11">
            <a:extLst>
              <a:ext uri="{FF2B5EF4-FFF2-40B4-BE49-F238E27FC236}">
                <a16:creationId xmlns:a16="http://schemas.microsoft.com/office/drawing/2014/main" id="{8077409B-BB4B-D8CA-9E05-A0B12DE420A3}"/>
              </a:ext>
            </a:extLst>
          </p:cNvPr>
          <p:cNvCxnSpPr>
            <a:cxnSpLocks/>
            <a:stCxn id="9" idx="3"/>
            <a:endCxn id="90" idx="0"/>
          </p:cNvCxnSpPr>
          <p:nvPr/>
        </p:nvCxnSpPr>
        <p:spPr>
          <a:xfrm>
            <a:off x="4308524" y="3704622"/>
            <a:ext cx="745012" cy="588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1BC62B-6387-8467-31C1-03425B512E9D}"/>
              </a:ext>
            </a:extLst>
          </p:cNvPr>
          <p:cNvCxnSpPr>
            <a:cxnSpLocks/>
            <a:stCxn id="9" idx="1"/>
            <a:endCxn id="87" idx="0"/>
          </p:cNvCxnSpPr>
          <p:nvPr/>
        </p:nvCxnSpPr>
        <p:spPr>
          <a:xfrm flipH="1">
            <a:off x="2052065" y="3704622"/>
            <a:ext cx="566204" cy="593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FF13657-0E32-08A3-3CED-334635E61B0F}"/>
              </a:ext>
            </a:extLst>
          </p:cNvPr>
          <p:cNvCxnSpPr>
            <a:cxnSpLocks/>
            <a:stCxn id="6" idx="2"/>
            <a:endCxn id="15" idx="0"/>
          </p:cNvCxnSpPr>
          <p:nvPr/>
        </p:nvCxnSpPr>
        <p:spPr>
          <a:xfrm flipH="1">
            <a:off x="3459600" y="2130527"/>
            <a:ext cx="3796" cy="175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40458698-0D2E-6755-03DA-D5F3ED524B45}"/>
              </a:ext>
            </a:extLst>
          </p:cNvPr>
          <p:cNvSpPr/>
          <p:nvPr/>
        </p:nvSpPr>
        <p:spPr>
          <a:xfrm>
            <a:off x="2738342" y="1068347"/>
            <a:ext cx="1450108" cy="359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Start next ROP Measurements</a:t>
            </a:r>
          </a:p>
        </p:txBody>
      </p:sp>
      <p:sp>
        <p:nvSpPr>
          <p:cNvPr id="68" name="TextBox 67">
            <a:extLst>
              <a:ext uri="{FF2B5EF4-FFF2-40B4-BE49-F238E27FC236}">
                <a16:creationId xmlns:a16="http://schemas.microsoft.com/office/drawing/2014/main" id="{D26FD9C6-D2C1-6356-91FA-C1F44AB604BA}"/>
              </a:ext>
            </a:extLst>
          </p:cNvPr>
          <p:cNvSpPr txBox="1"/>
          <p:nvPr/>
        </p:nvSpPr>
        <p:spPr>
          <a:xfrm>
            <a:off x="7045684" y="2998123"/>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69" name="TextBox 68">
            <a:extLst>
              <a:ext uri="{FF2B5EF4-FFF2-40B4-BE49-F238E27FC236}">
                <a16:creationId xmlns:a16="http://schemas.microsoft.com/office/drawing/2014/main" id="{D811FFA5-C328-C4A8-7B70-45B231D6D6D2}"/>
              </a:ext>
            </a:extLst>
          </p:cNvPr>
          <p:cNvSpPr txBox="1"/>
          <p:nvPr/>
        </p:nvSpPr>
        <p:spPr>
          <a:xfrm>
            <a:off x="1963923" y="3586885"/>
            <a:ext cx="654346" cy="276999"/>
          </a:xfrm>
          <a:prstGeom prst="rect">
            <a:avLst/>
          </a:prstGeom>
          <a:noFill/>
        </p:spPr>
        <p:txBody>
          <a:bodyPr wrap="none" rtlCol="0">
            <a:spAutoFit/>
          </a:bodyPr>
          <a:lstStyle/>
          <a:p>
            <a:r>
              <a:rPr lang="en-IN" sz="1200" dirty="0"/>
              <a:t>2.4 </a:t>
            </a:r>
            <a:r>
              <a:rPr lang="en-IN" sz="1200" dirty="0" err="1"/>
              <a:t>Ghz</a:t>
            </a:r>
            <a:endParaRPr lang="en-IN" sz="1200" dirty="0"/>
          </a:p>
        </p:txBody>
      </p:sp>
      <p:sp>
        <p:nvSpPr>
          <p:cNvPr id="70" name="TextBox 69">
            <a:extLst>
              <a:ext uri="{FF2B5EF4-FFF2-40B4-BE49-F238E27FC236}">
                <a16:creationId xmlns:a16="http://schemas.microsoft.com/office/drawing/2014/main" id="{00ADB228-DF57-2207-2A94-9F22E8CD899D}"/>
              </a:ext>
            </a:extLst>
          </p:cNvPr>
          <p:cNvSpPr txBox="1"/>
          <p:nvPr/>
        </p:nvSpPr>
        <p:spPr>
          <a:xfrm>
            <a:off x="4330657" y="3584295"/>
            <a:ext cx="537327" cy="276999"/>
          </a:xfrm>
          <a:prstGeom prst="rect">
            <a:avLst/>
          </a:prstGeom>
          <a:noFill/>
        </p:spPr>
        <p:txBody>
          <a:bodyPr wrap="none" rtlCol="0">
            <a:spAutoFit/>
          </a:bodyPr>
          <a:lstStyle>
            <a:defPPr>
              <a:defRPr lang="en-US"/>
            </a:defPPr>
            <a:lvl1pPr>
              <a:defRPr sz="1200"/>
            </a:lvl1pPr>
          </a:lstStyle>
          <a:p>
            <a:r>
              <a:rPr lang="en-IN" dirty="0"/>
              <a:t>5 </a:t>
            </a:r>
            <a:r>
              <a:rPr lang="en-IN" dirty="0" err="1"/>
              <a:t>Ghz</a:t>
            </a:r>
            <a:endParaRPr lang="en-IN" dirty="0"/>
          </a:p>
        </p:txBody>
      </p:sp>
      <p:cxnSp>
        <p:nvCxnSpPr>
          <p:cNvPr id="76" name="Straight Arrow Connector 75">
            <a:extLst>
              <a:ext uri="{FF2B5EF4-FFF2-40B4-BE49-F238E27FC236}">
                <a16:creationId xmlns:a16="http://schemas.microsoft.com/office/drawing/2014/main" id="{CD610F7A-F759-E455-FCC2-AF12E1B61BA2}"/>
              </a:ext>
            </a:extLst>
          </p:cNvPr>
          <p:cNvCxnSpPr>
            <a:cxnSpLocks/>
            <a:stCxn id="65" idx="2"/>
            <a:endCxn id="6" idx="0"/>
          </p:cNvCxnSpPr>
          <p:nvPr/>
        </p:nvCxnSpPr>
        <p:spPr>
          <a:xfrm>
            <a:off x="3463396" y="1427573"/>
            <a:ext cx="0" cy="18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74E302B-A1AB-A565-0A54-056740C36690}"/>
              </a:ext>
            </a:extLst>
          </p:cNvPr>
          <p:cNvSpPr/>
          <p:nvPr/>
        </p:nvSpPr>
        <p:spPr>
          <a:xfrm>
            <a:off x="10234463" y="2125838"/>
            <a:ext cx="1700004" cy="27469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sz="1100" dirty="0">
                <a:solidFill>
                  <a:schemeClr val="tx1"/>
                </a:solidFill>
              </a:rPr>
              <a:t>Data aggregation for throughput, </a:t>
            </a:r>
            <a:r>
              <a:rPr lang="en-IN" sz="1100" dirty="0" err="1">
                <a:solidFill>
                  <a:schemeClr val="tx1"/>
                </a:solidFill>
              </a:rPr>
              <a:t>rssi</a:t>
            </a:r>
            <a:r>
              <a:rPr lang="en-IN" sz="1100" dirty="0">
                <a:solidFill>
                  <a:schemeClr val="tx1"/>
                </a:solidFill>
              </a:rPr>
              <a:t> and snr to be done every 15 mins(ROP) for the last 3 min interval data</a:t>
            </a:r>
          </a:p>
          <a:p>
            <a:pPr marL="285750" indent="-285750">
              <a:buFont typeface="Wingdings" panose="05000000000000000000" pitchFamily="2" charset="2"/>
              <a:buChar char="Ø"/>
            </a:pPr>
            <a:r>
              <a:rPr lang="en-IN" sz="1100" dirty="0">
                <a:solidFill>
                  <a:schemeClr val="tx1"/>
                </a:solidFill>
              </a:rPr>
              <a:t>Throughput, </a:t>
            </a:r>
            <a:r>
              <a:rPr lang="en-IN" sz="1100" dirty="0" err="1">
                <a:solidFill>
                  <a:schemeClr val="tx1"/>
                </a:solidFill>
              </a:rPr>
              <a:t>rssi</a:t>
            </a:r>
            <a:r>
              <a:rPr lang="en-IN" sz="1100" dirty="0">
                <a:solidFill>
                  <a:schemeClr val="tx1"/>
                </a:solidFill>
              </a:rPr>
              <a:t> and snr to be evaluated separately for :</a:t>
            </a:r>
          </a:p>
          <a:p>
            <a:pPr marL="742950" lvl="1" indent="-285750">
              <a:buFont typeface="Wingdings" panose="05000000000000000000" pitchFamily="2" charset="2"/>
              <a:buChar char="Ø"/>
            </a:pPr>
            <a:r>
              <a:rPr lang="en-IN" sz="1100" dirty="0">
                <a:solidFill>
                  <a:schemeClr val="tx1"/>
                </a:solidFill>
              </a:rPr>
              <a:t>2.4 </a:t>
            </a:r>
            <a:r>
              <a:rPr lang="en-IN" sz="1100" dirty="0" err="1">
                <a:solidFill>
                  <a:schemeClr val="tx1"/>
                </a:solidFill>
              </a:rPr>
              <a:t>Ghz</a:t>
            </a:r>
            <a:r>
              <a:rPr lang="en-IN" sz="1100" dirty="0">
                <a:solidFill>
                  <a:schemeClr val="tx1"/>
                </a:solidFill>
              </a:rPr>
              <a:t> Band</a:t>
            </a:r>
          </a:p>
          <a:p>
            <a:pPr marL="742950" lvl="1" indent="-285750">
              <a:buFont typeface="Wingdings" panose="05000000000000000000" pitchFamily="2" charset="2"/>
              <a:buChar char="Ø"/>
            </a:pPr>
            <a:r>
              <a:rPr lang="en-IN" sz="1100" dirty="0">
                <a:solidFill>
                  <a:schemeClr val="tx1"/>
                </a:solidFill>
              </a:rPr>
              <a:t>5GHz Band</a:t>
            </a:r>
          </a:p>
        </p:txBody>
      </p:sp>
      <p:sp>
        <p:nvSpPr>
          <p:cNvPr id="17" name="Rectangle 16">
            <a:extLst>
              <a:ext uri="{FF2B5EF4-FFF2-40B4-BE49-F238E27FC236}">
                <a16:creationId xmlns:a16="http://schemas.microsoft.com/office/drawing/2014/main" id="{4E645F0E-6A3F-B9CA-44D1-D5A8437B26A5}"/>
              </a:ext>
            </a:extLst>
          </p:cNvPr>
          <p:cNvSpPr/>
          <p:nvPr/>
        </p:nvSpPr>
        <p:spPr>
          <a:xfrm>
            <a:off x="6629384" y="3903012"/>
            <a:ext cx="1456360" cy="4317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Wait for 3 min timer completion.</a:t>
            </a:r>
          </a:p>
        </p:txBody>
      </p:sp>
      <p:sp>
        <p:nvSpPr>
          <p:cNvPr id="51" name="Diamond 50">
            <a:extLst>
              <a:ext uri="{FF2B5EF4-FFF2-40B4-BE49-F238E27FC236}">
                <a16:creationId xmlns:a16="http://schemas.microsoft.com/office/drawing/2014/main" id="{36D0F76C-D529-B8EB-63E1-7AA05CDDC2E8}"/>
              </a:ext>
            </a:extLst>
          </p:cNvPr>
          <p:cNvSpPr/>
          <p:nvPr/>
        </p:nvSpPr>
        <p:spPr>
          <a:xfrm>
            <a:off x="6733068" y="2875424"/>
            <a:ext cx="1241228" cy="69524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Is N=5</a:t>
            </a:r>
          </a:p>
        </p:txBody>
      </p:sp>
      <p:cxnSp>
        <p:nvCxnSpPr>
          <p:cNvPr id="57" name="Straight Arrow Connector 56">
            <a:extLst>
              <a:ext uri="{FF2B5EF4-FFF2-40B4-BE49-F238E27FC236}">
                <a16:creationId xmlns:a16="http://schemas.microsoft.com/office/drawing/2014/main" id="{12863B60-DAAD-A482-FE3C-45B3382F8B8B}"/>
              </a:ext>
            </a:extLst>
          </p:cNvPr>
          <p:cNvCxnSpPr>
            <a:cxnSpLocks/>
            <a:stCxn id="17" idx="0"/>
            <a:endCxn id="51" idx="2"/>
          </p:cNvCxnSpPr>
          <p:nvPr/>
        </p:nvCxnSpPr>
        <p:spPr>
          <a:xfrm flipH="1" flipV="1">
            <a:off x="7353682" y="3570665"/>
            <a:ext cx="3882" cy="332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E9F7799-3B07-4FD9-711E-6AFE835B50EE}"/>
              </a:ext>
            </a:extLst>
          </p:cNvPr>
          <p:cNvCxnSpPr>
            <a:cxnSpLocks/>
            <a:stCxn id="51" idx="0"/>
            <a:endCxn id="6" idx="3"/>
          </p:cNvCxnSpPr>
          <p:nvPr/>
        </p:nvCxnSpPr>
        <p:spPr>
          <a:xfrm rot="16200000" flipV="1">
            <a:off x="5268843" y="790585"/>
            <a:ext cx="1004446" cy="31652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938120A-4CF6-33D6-6B58-D466D9130846}"/>
              </a:ext>
            </a:extLst>
          </p:cNvPr>
          <p:cNvSpPr txBox="1"/>
          <p:nvPr/>
        </p:nvSpPr>
        <p:spPr>
          <a:xfrm>
            <a:off x="7045684" y="2619288"/>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92" name="Rectangle 91">
            <a:extLst>
              <a:ext uri="{FF2B5EF4-FFF2-40B4-BE49-F238E27FC236}">
                <a16:creationId xmlns:a16="http://schemas.microsoft.com/office/drawing/2014/main" id="{F37A632B-BD16-1116-8EF4-DD02CF650D81}"/>
              </a:ext>
            </a:extLst>
          </p:cNvPr>
          <p:cNvSpPr/>
          <p:nvPr/>
        </p:nvSpPr>
        <p:spPr>
          <a:xfrm>
            <a:off x="6921975" y="2125838"/>
            <a:ext cx="863414" cy="2966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N=N+1</a:t>
            </a:r>
          </a:p>
        </p:txBody>
      </p:sp>
      <p:cxnSp>
        <p:nvCxnSpPr>
          <p:cNvPr id="94" name="Straight Arrow Connector 93">
            <a:extLst>
              <a:ext uri="{FF2B5EF4-FFF2-40B4-BE49-F238E27FC236}">
                <a16:creationId xmlns:a16="http://schemas.microsoft.com/office/drawing/2014/main" id="{84D43A2E-C449-6F49-1FF7-8B48C78C9815}"/>
              </a:ext>
            </a:extLst>
          </p:cNvPr>
          <p:cNvCxnSpPr>
            <a:cxnSpLocks/>
            <a:stCxn id="51" idx="3"/>
            <a:endCxn id="101" idx="1"/>
          </p:cNvCxnSpPr>
          <p:nvPr/>
        </p:nvCxnSpPr>
        <p:spPr>
          <a:xfrm flipV="1">
            <a:off x="7974296" y="3223044"/>
            <a:ext cx="527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606F5F1-D29A-7A58-4BA4-97EC91BB5DD6}"/>
              </a:ext>
            </a:extLst>
          </p:cNvPr>
          <p:cNvSpPr txBox="1"/>
          <p:nvPr/>
        </p:nvSpPr>
        <p:spPr>
          <a:xfrm>
            <a:off x="7974840" y="2998123"/>
            <a:ext cx="386837" cy="276999"/>
          </a:xfrm>
          <a:prstGeom prst="rect">
            <a:avLst/>
          </a:prstGeom>
          <a:noFill/>
        </p:spPr>
        <p:txBody>
          <a:bodyPr wrap="none" rtlCol="0">
            <a:spAutoFit/>
          </a:bodyPr>
          <a:lstStyle>
            <a:defPPr>
              <a:defRPr lang="en-US"/>
            </a:defPPr>
            <a:lvl1pPr>
              <a:defRPr sz="1200"/>
            </a:lvl1pPr>
          </a:lstStyle>
          <a:p>
            <a:r>
              <a:rPr lang="en-IN" dirty="0"/>
              <a:t>Yes</a:t>
            </a:r>
          </a:p>
        </p:txBody>
      </p:sp>
      <p:sp>
        <p:nvSpPr>
          <p:cNvPr id="101" name="Rectangle 100">
            <a:extLst>
              <a:ext uri="{FF2B5EF4-FFF2-40B4-BE49-F238E27FC236}">
                <a16:creationId xmlns:a16="http://schemas.microsoft.com/office/drawing/2014/main" id="{AA9D5417-B995-5375-DA73-4E24F07E2D28}"/>
              </a:ext>
            </a:extLst>
          </p:cNvPr>
          <p:cNvSpPr/>
          <p:nvPr/>
        </p:nvSpPr>
        <p:spPr>
          <a:xfrm>
            <a:off x="8502112" y="3074707"/>
            <a:ext cx="863414" cy="2966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N=1</a:t>
            </a:r>
          </a:p>
        </p:txBody>
      </p:sp>
      <p:sp>
        <p:nvSpPr>
          <p:cNvPr id="15" name="Diamond 14">
            <a:extLst>
              <a:ext uri="{FF2B5EF4-FFF2-40B4-BE49-F238E27FC236}">
                <a16:creationId xmlns:a16="http://schemas.microsoft.com/office/drawing/2014/main" id="{FED02DF0-A639-0AA4-3E2D-B3F2822FA64B}"/>
              </a:ext>
            </a:extLst>
          </p:cNvPr>
          <p:cNvSpPr/>
          <p:nvPr/>
        </p:nvSpPr>
        <p:spPr>
          <a:xfrm>
            <a:off x="2838986" y="2306132"/>
            <a:ext cx="1241228" cy="69524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Is N=5</a:t>
            </a:r>
          </a:p>
        </p:txBody>
      </p:sp>
      <p:cxnSp>
        <p:nvCxnSpPr>
          <p:cNvPr id="21" name="Straight Arrow Connector 20">
            <a:extLst>
              <a:ext uri="{FF2B5EF4-FFF2-40B4-BE49-F238E27FC236}">
                <a16:creationId xmlns:a16="http://schemas.microsoft.com/office/drawing/2014/main" id="{C5930314-92B7-322B-8A8B-8E7339E8E179}"/>
              </a:ext>
            </a:extLst>
          </p:cNvPr>
          <p:cNvCxnSpPr>
            <a:stCxn id="15" idx="2"/>
            <a:endCxn id="9" idx="0"/>
          </p:cNvCxnSpPr>
          <p:nvPr/>
        </p:nvCxnSpPr>
        <p:spPr>
          <a:xfrm>
            <a:off x="3459600" y="3001373"/>
            <a:ext cx="3797" cy="172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33FBF9D-CC06-5519-70AD-00F82E942204}"/>
              </a:ext>
            </a:extLst>
          </p:cNvPr>
          <p:cNvCxnSpPr>
            <a:cxnSpLocks/>
            <a:stCxn id="15" idx="3"/>
            <a:endCxn id="6" idx="3"/>
          </p:cNvCxnSpPr>
          <p:nvPr/>
        </p:nvCxnSpPr>
        <p:spPr>
          <a:xfrm flipV="1">
            <a:off x="4080214" y="1870978"/>
            <a:ext cx="108236" cy="782775"/>
          </a:xfrm>
          <a:prstGeom prst="bentConnector3">
            <a:avLst>
              <a:gd name="adj1" fmla="val 3112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534D203-D876-04A7-C3E3-517826F7649B}"/>
              </a:ext>
            </a:extLst>
          </p:cNvPr>
          <p:cNvSpPr txBox="1"/>
          <p:nvPr/>
        </p:nvSpPr>
        <p:spPr>
          <a:xfrm>
            <a:off x="4027024" y="2422511"/>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27" name="TextBox 26">
            <a:extLst>
              <a:ext uri="{FF2B5EF4-FFF2-40B4-BE49-F238E27FC236}">
                <a16:creationId xmlns:a16="http://schemas.microsoft.com/office/drawing/2014/main" id="{ECE8C421-4DF1-6772-F418-3909F497394C}"/>
              </a:ext>
            </a:extLst>
          </p:cNvPr>
          <p:cNvSpPr txBox="1"/>
          <p:nvPr/>
        </p:nvSpPr>
        <p:spPr>
          <a:xfrm>
            <a:off x="3465450" y="2948953"/>
            <a:ext cx="386837" cy="276999"/>
          </a:xfrm>
          <a:prstGeom prst="rect">
            <a:avLst/>
          </a:prstGeom>
          <a:noFill/>
        </p:spPr>
        <p:txBody>
          <a:bodyPr wrap="none" rtlCol="0">
            <a:spAutoFit/>
          </a:bodyPr>
          <a:lstStyle>
            <a:defPPr>
              <a:defRPr lang="en-US"/>
            </a:defPPr>
            <a:lvl1pPr>
              <a:defRPr sz="1200"/>
            </a:lvl1pPr>
          </a:lstStyle>
          <a:p>
            <a:r>
              <a:rPr lang="en-IN" dirty="0"/>
              <a:t>Yes</a:t>
            </a:r>
          </a:p>
        </p:txBody>
      </p:sp>
      <p:sp>
        <p:nvSpPr>
          <p:cNvPr id="32" name="Rectangle 31">
            <a:extLst>
              <a:ext uri="{FF2B5EF4-FFF2-40B4-BE49-F238E27FC236}">
                <a16:creationId xmlns:a16="http://schemas.microsoft.com/office/drawing/2014/main" id="{11DEB3E1-157C-8DD2-B044-C5AEB70D8455}"/>
              </a:ext>
            </a:extLst>
          </p:cNvPr>
          <p:cNvSpPr/>
          <p:nvPr/>
        </p:nvSpPr>
        <p:spPr>
          <a:xfrm>
            <a:off x="2695114" y="5789653"/>
            <a:ext cx="1927508" cy="55160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Update all values in database with current ROP time</a:t>
            </a:r>
          </a:p>
        </p:txBody>
      </p:sp>
      <p:cxnSp>
        <p:nvCxnSpPr>
          <p:cNvPr id="34" name="Connector: Elbow 33">
            <a:extLst>
              <a:ext uri="{FF2B5EF4-FFF2-40B4-BE49-F238E27FC236}">
                <a16:creationId xmlns:a16="http://schemas.microsoft.com/office/drawing/2014/main" id="{90780F13-CA9B-4967-ACA4-AD12BDE67674}"/>
              </a:ext>
            </a:extLst>
          </p:cNvPr>
          <p:cNvCxnSpPr>
            <a:cxnSpLocks/>
            <a:stCxn id="8" idx="2"/>
            <a:endCxn id="32" idx="1"/>
          </p:cNvCxnSpPr>
          <p:nvPr/>
        </p:nvCxnSpPr>
        <p:spPr>
          <a:xfrm rot="16200000" flipH="1">
            <a:off x="2205354" y="5575696"/>
            <a:ext cx="336470" cy="6430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65DCB8A-CFF0-EAE2-7DA8-2D6E1FD8DB87}"/>
              </a:ext>
            </a:extLst>
          </p:cNvPr>
          <p:cNvCxnSpPr>
            <a:cxnSpLocks/>
            <a:stCxn id="10" idx="2"/>
            <a:endCxn id="32" idx="3"/>
          </p:cNvCxnSpPr>
          <p:nvPr/>
        </p:nvCxnSpPr>
        <p:spPr>
          <a:xfrm rot="5400000">
            <a:off x="4667044" y="5678964"/>
            <a:ext cx="342070" cy="4309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C972D23-8862-C4B7-6D7A-8DA7A5F1E244}"/>
              </a:ext>
            </a:extLst>
          </p:cNvPr>
          <p:cNvCxnSpPr>
            <a:cxnSpLocks/>
            <a:stCxn id="32" idx="2"/>
            <a:endCxn id="17" idx="2"/>
          </p:cNvCxnSpPr>
          <p:nvPr/>
        </p:nvCxnSpPr>
        <p:spPr>
          <a:xfrm rot="5400000" flipH="1" flipV="1">
            <a:off x="4504975" y="3488669"/>
            <a:ext cx="2006482" cy="3698696"/>
          </a:xfrm>
          <a:prstGeom prst="bentConnector3">
            <a:avLst>
              <a:gd name="adj1" fmla="val -35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F29948F-CE58-952B-5ED0-5AF2FEA90C2B}"/>
              </a:ext>
            </a:extLst>
          </p:cNvPr>
          <p:cNvCxnSpPr>
            <a:stCxn id="101" idx="0"/>
            <a:endCxn id="65" idx="3"/>
          </p:cNvCxnSpPr>
          <p:nvPr/>
        </p:nvCxnSpPr>
        <p:spPr>
          <a:xfrm rot="16200000" flipV="1">
            <a:off x="5647762" y="-211351"/>
            <a:ext cx="1826747" cy="474536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9A6EA3F-68D0-3761-598E-7ECC4A946678}"/>
              </a:ext>
            </a:extLst>
          </p:cNvPr>
          <p:cNvSpPr/>
          <p:nvPr/>
        </p:nvSpPr>
        <p:spPr>
          <a:xfrm>
            <a:off x="1265143" y="4795859"/>
            <a:ext cx="1573841"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RSSI of all customers for 2.4Ghz</a:t>
            </a:r>
          </a:p>
        </p:txBody>
      </p:sp>
      <p:sp>
        <p:nvSpPr>
          <p:cNvPr id="62" name="Rectangle 61">
            <a:extLst>
              <a:ext uri="{FF2B5EF4-FFF2-40B4-BE49-F238E27FC236}">
                <a16:creationId xmlns:a16="http://schemas.microsoft.com/office/drawing/2014/main" id="{D2FA5865-9962-F59F-D94A-CA155D71B8A3}"/>
              </a:ext>
            </a:extLst>
          </p:cNvPr>
          <p:cNvSpPr/>
          <p:nvPr/>
        </p:nvSpPr>
        <p:spPr>
          <a:xfrm>
            <a:off x="4308523" y="4790259"/>
            <a:ext cx="1490025"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RSSI of all customers for 5Ghz</a:t>
            </a:r>
          </a:p>
        </p:txBody>
      </p:sp>
      <p:sp>
        <p:nvSpPr>
          <p:cNvPr id="87" name="Rectangle 86">
            <a:extLst>
              <a:ext uri="{FF2B5EF4-FFF2-40B4-BE49-F238E27FC236}">
                <a16:creationId xmlns:a16="http://schemas.microsoft.com/office/drawing/2014/main" id="{A35EAB57-2CEB-1D86-BB80-B4D09CCBB04D}"/>
              </a:ext>
            </a:extLst>
          </p:cNvPr>
          <p:cNvSpPr/>
          <p:nvPr/>
        </p:nvSpPr>
        <p:spPr>
          <a:xfrm>
            <a:off x="1265144" y="4298314"/>
            <a:ext cx="1573842"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Throughput of all customers for 2.4Ghz</a:t>
            </a:r>
          </a:p>
        </p:txBody>
      </p:sp>
      <p:sp>
        <p:nvSpPr>
          <p:cNvPr id="90" name="Rectangle 89">
            <a:extLst>
              <a:ext uri="{FF2B5EF4-FFF2-40B4-BE49-F238E27FC236}">
                <a16:creationId xmlns:a16="http://schemas.microsoft.com/office/drawing/2014/main" id="{D93DD4B5-F356-E06A-9188-E831B2AD991A}"/>
              </a:ext>
            </a:extLst>
          </p:cNvPr>
          <p:cNvSpPr/>
          <p:nvPr/>
        </p:nvSpPr>
        <p:spPr>
          <a:xfrm>
            <a:off x="4299480" y="4292714"/>
            <a:ext cx="1508112"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Throughput of all customers for 5Ghz</a:t>
            </a:r>
          </a:p>
        </p:txBody>
      </p:sp>
      <p:cxnSp>
        <p:nvCxnSpPr>
          <p:cNvPr id="98" name="Straight Arrow Connector 97">
            <a:extLst>
              <a:ext uri="{FF2B5EF4-FFF2-40B4-BE49-F238E27FC236}">
                <a16:creationId xmlns:a16="http://schemas.microsoft.com/office/drawing/2014/main" id="{89E1CE92-B80E-916C-E0F7-50C1EA9089E2}"/>
              </a:ext>
            </a:extLst>
          </p:cNvPr>
          <p:cNvCxnSpPr>
            <a:cxnSpLocks/>
            <a:stCxn id="87" idx="2"/>
            <a:endCxn id="60" idx="0"/>
          </p:cNvCxnSpPr>
          <p:nvPr/>
        </p:nvCxnSpPr>
        <p:spPr>
          <a:xfrm flipH="1">
            <a:off x="2052064" y="4704714"/>
            <a:ext cx="1" cy="91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B198110-0CBE-D7D4-0A5E-42EF28A5DCC7}"/>
              </a:ext>
            </a:extLst>
          </p:cNvPr>
          <p:cNvCxnSpPr>
            <a:cxnSpLocks/>
            <a:stCxn id="60" idx="2"/>
            <a:endCxn id="8" idx="0"/>
          </p:cNvCxnSpPr>
          <p:nvPr/>
        </p:nvCxnSpPr>
        <p:spPr>
          <a:xfrm>
            <a:off x="2052064" y="5202259"/>
            <a:ext cx="1" cy="12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EFC9A45-7B0E-1A23-ACB7-75584095FCC9}"/>
              </a:ext>
            </a:extLst>
          </p:cNvPr>
          <p:cNvCxnSpPr>
            <a:cxnSpLocks/>
            <a:stCxn id="90" idx="2"/>
            <a:endCxn id="62" idx="0"/>
          </p:cNvCxnSpPr>
          <p:nvPr/>
        </p:nvCxnSpPr>
        <p:spPr>
          <a:xfrm>
            <a:off x="5053536" y="4699114"/>
            <a:ext cx="0" cy="91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0FD1587-53D5-AF68-4791-A749D5B400B5}"/>
              </a:ext>
            </a:extLst>
          </p:cNvPr>
          <p:cNvCxnSpPr>
            <a:cxnSpLocks/>
            <a:stCxn id="62" idx="2"/>
            <a:endCxn id="10" idx="0"/>
          </p:cNvCxnSpPr>
          <p:nvPr/>
        </p:nvCxnSpPr>
        <p:spPr>
          <a:xfrm>
            <a:off x="5053536" y="5196659"/>
            <a:ext cx="0" cy="12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3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1D7939F1-D62A-C1DA-5DD0-A976132FCC84}"/>
              </a:ext>
            </a:extLst>
          </p:cNvPr>
          <p:cNvSpPr/>
          <p:nvPr/>
        </p:nvSpPr>
        <p:spPr>
          <a:xfrm>
            <a:off x="8980098" y="3433311"/>
            <a:ext cx="1595887" cy="2406770"/>
          </a:xfrm>
          <a:prstGeom prst="roundRect">
            <a:avLst>
              <a:gd name="adj" fmla="val 531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67DAD37-89D0-D86E-237A-589E1CD42174}"/>
              </a:ext>
            </a:extLst>
          </p:cNvPr>
          <p:cNvSpPr>
            <a:spLocks noGrp="1"/>
          </p:cNvSpPr>
          <p:nvPr>
            <p:ph type="title"/>
          </p:nvPr>
        </p:nvSpPr>
        <p:spPr/>
        <p:txBody>
          <a:bodyPr>
            <a:normAutofit fontScale="90000"/>
          </a:bodyPr>
          <a:lstStyle/>
          <a:p>
            <a:r>
              <a:rPr lang="en-IN" dirty="0"/>
              <a:t>Performance Aggregation Example</a:t>
            </a:r>
          </a:p>
        </p:txBody>
      </p:sp>
      <p:sp>
        <p:nvSpPr>
          <p:cNvPr id="4" name="Footer Placeholder 3">
            <a:extLst>
              <a:ext uri="{FF2B5EF4-FFF2-40B4-BE49-F238E27FC236}">
                <a16:creationId xmlns:a16="http://schemas.microsoft.com/office/drawing/2014/main" id="{BF9B0313-0965-5057-EF37-6C61667D90AB}"/>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708EB997-A5EA-3DC4-E4AD-76B0A3F99F42}"/>
              </a:ext>
            </a:extLst>
          </p:cNvPr>
          <p:cNvSpPr>
            <a:spLocks noGrp="1"/>
          </p:cNvSpPr>
          <p:nvPr>
            <p:ph type="sldNum" sz="quarter" idx="12"/>
          </p:nvPr>
        </p:nvSpPr>
        <p:spPr/>
        <p:txBody>
          <a:bodyPr/>
          <a:lstStyle/>
          <a:p>
            <a:fld id="{330EA680-D336-4FF7-8B7A-9848BB0A1C32}" type="slidenum">
              <a:rPr lang="en-US" smtClean="0"/>
              <a:pPr/>
              <a:t>14</a:t>
            </a:fld>
            <a:endParaRPr lang="en-US" dirty="0"/>
          </a:p>
        </p:txBody>
      </p:sp>
      <p:cxnSp>
        <p:nvCxnSpPr>
          <p:cNvPr id="13" name="Straight Arrow Connector 12">
            <a:extLst>
              <a:ext uri="{FF2B5EF4-FFF2-40B4-BE49-F238E27FC236}">
                <a16:creationId xmlns:a16="http://schemas.microsoft.com/office/drawing/2014/main" id="{0954858E-8015-0D87-B353-DF30CA5F1D33}"/>
              </a:ext>
            </a:extLst>
          </p:cNvPr>
          <p:cNvCxnSpPr>
            <a:cxnSpLocks/>
          </p:cNvCxnSpPr>
          <p:nvPr/>
        </p:nvCxnSpPr>
        <p:spPr>
          <a:xfrm>
            <a:off x="2431180" y="1958196"/>
            <a:ext cx="840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4D14018-7F03-0014-E4B0-842831251B87}"/>
              </a:ext>
            </a:extLst>
          </p:cNvPr>
          <p:cNvPicPr>
            <a:picLocks noChangeAspect="1"/>
          </p:cNvPicPr>
          <p:nvPr/>
        </p:nvPicPr>
        <p:blipFill>
          <a:blip r:embed="rId2"/>
          <a:stretch>
            <a:fillRect/>
          </a:stretch>
        </p:blipFill>
        <p:spPr>
          <a:xfrm>
            <a:off x="3271478" y="1658358"/>
            <a:ext cx="4671024" cy="1549124"/>
          </a:xfrm>
          <a:prstGeom prst="rect">
            <a:avLst/>
          </a:prstGeom>
          <a:ln>
            <a:solidFill>
              <a:schemeClr val="tx1"/>
            </a:solidFill>
          </a:ln>
        </p:spPr>
      </p:pic>
      <p:pic>
        <p:nvPicPr>
          <p:cNvPr id="17" name="Picture 16">
            <a:extLst>
              <a:ext uri="{FF2B5EF4-FFF2-40B4-BE49-F238E27FC236}">
                <a16:creationId xmlns:a16="http://schemas.microsoft.com/office/drawing/2014/main" id="{FE5AF767-10D5-665B-3735-49C0EB56EE9C}"/>
              </a:ext>
            </a:extLst>
          </p:cNvPr>
          <p:cNvPicPr>
            <a:picLocks noChangeAspect="1"/>
          </p:cNvPicPr>
          <p:nvPr/>
        </p:nvPicPr>
        <p:blipFill>
          <a:blip r:embed="rId3"/>
          <a:stretch>
            <a:fillRect/>
          </a:stretch>
        </p:blipFill>
        <p:spPr>
          <a:xfrm>
            <a:off x="4121090" y="4148712"/>
            <a:ext cx="2971800" cy="971550"/>
          </a:xfrm>
          <a:prstGeom prst="rect">
            <a:avLst/>
          </a:prstGeom>
          <a:ln>
            <a:solidFill>
              <a:schemeClr val="tx1"/>
            </a:solidFill>
          </a:ln>
        </p:spPr>
      </p:pic>
      <p:cxnSp>
        <p:nvCxnSpPr>
          <p:cNvPr id="21" name="Straight Arrow Connector 20">
            <a:extLst>
              <a:ext uri="{FF2B5EF4-FFF2-40B4-BE49-F238E27FC236}">
                <a16:creationId xmlns:a16="http://schemas.microsoft.com/office/drawing/2014/main" id="{7E7C7D45-2671-5D18-1A67-96148938DD97}"/>
              </a:ext>
            </a:extLst>
          </p:cNvPr>
          <p:cNvCxnSpPr>
            <a:stCxn id="15" idx="2"/>
            <a:endCxn id="17" idx="0"/>
          </p:cNvCxnSpPr>
          <p:nvPr/>
        </p:nvCxnSpPr>
        <p:spPr>
          <a:xfrm>
            <a:off x="5606990" y="3207482"/>
            <a:ext cx="0" cy="94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37B0F3D-C715-656C-AFDA-E2B7E2F9153C}"/>
              </a:ext>
            </a:extLst>
          </p:cNvPr>
          <p:cNvSpPr/>
          <p:nvPr/>
        </p:nvSpPr>
        <p:spPr>
          <a:xfrm>
            <a:off x="9159844" y="3587450"/>
            <a:ext cx="1141893" cy="465391"/>
          </a:xfrm>
          <a:prstGeom prst="roundRect">
            <a:avLst/>
          </a:prstGeom>
          <a:solidFill>
            <a:srgbClr val="E483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15 mins</a:t>
            </a:r>
          </a:p>
        </p:txBody>
      </p:sp>
      <p:sp>
        <p:nvSpPr>
          <p:cNvPr id="25" name="Rectangle: Rounded Corners 24">
            <a:extLst>
              <a:ext uri="{FF2B5EF4-FFF2-40B4-BE49-F238E27FC236}">
                <a16:creationId xmlns:a16="http://schemas.microsoft.com/office/drawing/2014/main" id="{C136B04F-6C14-29DF-1761-279148A7EF80}"/>
              </a:ext>
            </a:extLst>
          </p:cNvPr>
          <p:cNvSpPr/>
          <p:nvPr/>
        </p:nvSpPr>
        <p:spPr>
          <a:xfrm>
            <a:off x="9159843" y="4435372"/>
            <a:ext cx="1141893" cy="465391"/>
          </a:xfrm>
          <a:prstGeom prst="roundRect">
            <a:avLst/>
          </a:prstGeom>
          <a:solidFill>
            <a:srgbClr val="E483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Hourly</a:t>
            </a:r>
          </a:p>
        </p:txBody>
      </p:sp>
      <p:sp>
        <p:nvSpPr>
          <p:cNvPr id="27" name="Rectangle: Rounded Corners 26">
            <a:extLst>
              <a:ext uri="{FF2B5EF4-FFF2-40B4-BE49-F238E27FC236}">
                <a16:creationId xmlns:a16="http://schemas.microsoft.com/office/drawing/2014/main" id="{79DCDA40-D8C3-B6BA-AFD3-81A482F15ABE}"/>
              </a:ext>
            </a:extLst>
          </p:cNvPr>
          <p:cNvSpPr/>
          <p:nvPr/>
        </p:nvSpPr>
        <p:spPr>
          <a:xfrm>
            <a:off x="9159842" y="5283294"/>
            <a:ext cx="1141893" cy="465391"/>
          </a:xfrm>
          <a:prstGeom prst="roundRect">
            <a:avLst/>
          </a:prstGeom>
          <a:solidFill>
            <a:srgbClr val="E483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Daily</a:t>
            </a:r>
          </a:p>
        </p:txBody>
      </p:sp>
      <p:sp>
        <p:nvSpPr>
          <p:cNvPr id="29" name="TextBox 28">
            <a:extLst>
              <a:ext uri="{FF2B5EF4-FFF2-40B4-BE49-F238E27FC236}">
                <a16:creationId xmlns:a16="http://schemas.microsoft.com/office/drawing/2014/main" id="{C7535B5F-8393-289D-455D-23F90B1F8E1A}"/>
              </a:ext>
            </a:extLst>
          </p:cNvPr>
          <p:cNvSpPr txBox="1"/>
          <p:nvPr/>
        </p:nvSpPr>
        <p:spPr>
          <a:xfrm>
            <a:off x="9028541" y="3156312"/>
            <a:ext cx="1499000" cy="276999"/>
          </a:xfrm>
          <a:prstGeom prst="rect">
            <a:avLst/>
          </a:prstGeom>
          <a:noFill/>
        </p:spPr>
        <p:txBody>
          <a:bodyPr wrap="none" rtlCol="0">
            <a:spAutoFit/>
          </a:bodyPr>
          <a:lstStyle/>
          <a:p>
            <a:r>
              <a:rPr lang="en-IN" sz="1200" dirty="0"/>
              <a:t>Further Aggregations</a:t>
            </a:r>
          </a:p>
        </p:txBody>
      </p:sp>
      <p:cxnSp>
        <p:nvCxnSpPr>
          <p:cNvPr id="31" name="Straight Arrow Connector 30">
            <a:extLst>
              <a:ext uri="{FF2B5EF4-FFF2-40B4-BE49-F238E27FC236}">
                <a16:creationId xmlns:a16="http://schemas.microsoft.com/office/drawing/2014/main" id="{ACE1624A-09EB-B420-4531-5BC0B565D764}"/>
              </a:ext>
            </a:extLst>
          </p:cNvPr>
          <p:cNvCxnSpPr>
            <a:stCxn id="17" idx="3"/>
          </p:cNvCxnSpPr>
          <p:nvPr/>
        </p:nvCxnSpPr>
        <p:spPr>
          <a:xfrm>
            <a:off x="7092890" y="4634487"/>
            <a:ext cx="1887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43CF6E-B570-AD1F-5CC3-BB1C8C1949D0}"/>
              </a:ext>
            </a:extLst>
          </p:cNvPr>
          <p:cNvSpPr txBox="1"/>
          <p:nvPr/>
        </p:nvSpPr>
        <p:spPr>
          <a:xfrm>
            <a:off x="827192" y="2243874"/>
            <a:ext cx="1357808" cy="276999"/>
          </a:xfrm>
          <a:prstGeom prst="rect">
            <a:avLst/>
          </a:prstGeom>
          <a:noFill/>
        </p:spPr>
        <p:txBody>
          <a:bodyPr wrap="none" rtlCol="0">
            <a:spAutoFit/>
          </a:bodyPr>
          <a:lstStyle/>
          <a:p>
            <a:r>
              <a:rPr lang="en-IN" sz="1200" b="1" dirty="0"/>
              <a:t>Raw API Response</a:t>
            </a:r>
          </a:p>
        </p:txBody>
      </p:sp>
      <p:sp>
        <p:nvSpPr>
          <p:cNvPr id="33" name="TextBox 32">
            <a:extLst>
              <a:ext uri="{FF2B5EF4-FFF2-40B4-BE49-F238E27FC236}">
                <a16:creationId xmlns:a16="http://schemas.microsoft.com/office/drawing/2014/main" id="{75B168CE-FFA1-56AB-5381-CFD9A24272DE}"/>
              </a:ext>
            </a:extLst>
          </p:cNvPr>
          <p:cNvSpPr txBox="1"/>
          <p:nvPr/>
        </p:nvSpPr>
        <p:spPr>
          <a:xfrm>
            <a:off x="5541257" y="3512019"/>
            <a:ext cx="1436355" cy="276999"/>
          </a:xfrm>
          <a:prstGeom prst="rect">
            <a:avLst/>
          </a:prstGeom>
          <a:noFill/>
        </p:spPr>
        <p:txBody>
          <a:bodyPr wrap="none" rtlCol="0">
            <a:spAutoFit/>
          </a:bodyPr>
          <a:lstStyle/>
          <a:p>
            <a:r>
              <a:rPr lang="en-IN" sz="1200" b="1" dirty="0"/>
              <a:t>Level 1 Aggregation</a:t>
            </a:r>
          </a:p>
        </p:txBody>
      </p:sp>
      <p:sp>
        <p:nvSpPr>
          <p:cNvPr id="52" name="TextBox 51">
            <a:extLst>
              <a:ext uri="{FF2B5EF4-FFF2-40B4-BE49-F238E27FC236}">
                <a16:creationId xmlns:a16="http://schemas.microsoft.com/office/drawing/2014/main" id="{8C06A432-3B7E-EB51-A1FC-7E80F556B645}"/>
              </a:ext>
            </a:extLst>
          </p:cNvPr>
          <p:cNvSpPr txBox="1"/>
          <p:nvPr/>
        </p:nvSpPr>
        <p:spPr>
          <a:xfrm>
            <a:off x="10639468" y="4052841"/>
            <a:ext cx="1436355" cy="276999"/>
          </a:xfrm>
          <a:prstGeom prst="rect">
            <a:avLst/>
          </a:prstGeom>
          <a:noFill/>
        </p:spPr>
        <p:txBody>
          <a:bodyPr wrap="none" rtlCol="0">
            <a:spAutoFit/>
          </a:bodyPr>
          <a:lstStyle/>
          <a:p>
            <a:r>
              <a:rPr lang="en-IN" sz="1200" b="1" dirty="0"/>
              <a:t>Level 2 Aggregation</a:t>
            </a:r>
          </a:p>
        </p:txBody>
      </p:sp>
      <p:sp>
        <p:nvSpPr>
          <p:cNvPr id="53" name="TextBox 52">
            <a:extLst>
              <a:ext uri="{FF2B5EF4-FFF2-40B4-BE49-F238E27FC236}">
                <a16:creationId xmlns:a16="http://schemas.microsoft.com/office/drawing/2014/main" id="{D8051CB0-F760-F595-4AFC-3417E8ACB5EC}"/>
              </a:ext>
            </a:extLst>
          </p:cNvPr>
          <p:cNvSpPr txBox="1"/>
          <p:nvPr/>
        </p:nvSpPr>
        <p:spPr>
          <a:xfrm>
            <a:off x="10679822" y="4900763"/>
            <a:ext cx="1436355" cy="276999"/>
          </a:xfrm>
          <a:prstGeom prst="rect">
            <a:avLst/>
          </a:prstGeom>
          <a:noFill/>
        </p:spPr>
        <p:txBody>
          <a:bodyPr wrap="none" rtlCol="0">
            <a:spAutoFit/>
          </a:bodyPr>
          <a:lstStyle/>
          <a:p>
            <a:r>
              <a:rPr lang="en-IN" sz="1200" b="1" dirty="0"/>
              <a:t>Level 3 Aggregation</a:t>
            </a:r>
          </a:p>
        </p:txBody>
      </p:sp>
      <p:pic>
        <p:nvPicPr>
          <p:cNvPr id="1026" name="Picture 2" descr="Black cloud api interface icon isolated Royalty Free Vector">
            <a:extLst>
              <a:ext uri="{FF2B5EF4-FFF2-40B4-BE49-F238E27FC236}">
                <a16:creationId xmlns:a16="http://schemas.microsoft.com/office/drawing/2014/main" id="{A6232C0D-FA08-C6DC-1531-7DF519FC38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82" t="12622" r="14774" b="19164"/>
          <a:stretch/>
        </p:blipFill>
        <p:spPr bwMode="auto">
          <a:xfrm>
            <a:off x="128078" y="1355899"/>
            <a:ext cx="562811" cy="6049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lack cloud api interface icon isolated Royalty Free Vector">
            <a:extLst>
              <a:ext uri="{FF2B5EF4-FFF2-40B4-BE49-F238E27FC236}">
                <a16:creationId xmlns:a16="http://schemas.microsoft.com/office/drawing/2014/main" id="{2FF9ACF3-2198-27D3-67A0-744C429778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82" t="12622" r="14774" b="19164"/>
          <a:stretch/>
        </p:blipFill>
        <p:spPr bwMode="auto">
          <a:xfrm>
            <a:off x="264381" y="1941415"/>
            <a:ext cx="562811" cy="6049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lack cloud api interface icon isolated Royalty Free Vector">
            <a:extLst>
              <a:ext uri="{FF2B5EF4-FFF2-40B4-BE49-F238E27FC236}">
                <a16:creationId xmlns:a16="http://schemas.microsoft.com/office/drawing/2014/main" id="{2A593EB0-46A1-FB86-AC8D-FA9971C1F3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82" t="12622" r="14774" b="19164"/>
          <a:stretch/>
        </p:blipFill>
        <p:spPr bwMode="auto">
          <a:xfrm>
            <a:off x="71238" y="2520873"/>
            <a:ext cx="562811" cy="60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5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8B9C-FA52-4907-E546-2901F90B300D}"/>
              </a:ext>
            </a:extLst>
          </p:cNvPr>
          <p:cNvSpPr>
            <a:spLocks noGrp="1"/>
          </p:cNvSpPr>
          <p:nvPr>
            <p:ph type="title"/>
          </p:nvPr>
        </p:nvSpPr>
        <p:spPr>
          <a:xfrm>
            <a:off x="254643" y="280817"/>
            <a:ext cx="11771102" cy="708089"/>
          </a:xfrm>
        </p:spPr>
        <p:txBody>
          <a:bodyPr>
            <a:normAutofit fontScale="90000"/>
          </a:bodyPr>
          <a:lstStyle/>
          <a:p>
            <a:r>
              <a:rPr lang="en-IN" dirty="0"/>
              <a:t>Performance- Algorithm for Alarms</a:t>
            </a:r>
          </a:p>
        </p:txBody>
      </p:sp>
      <p:sp>
        <p:nvSpPr>
          <p:cNvPr id="4" name="Footer Placeholder 3">
            <a:extLst>
              <a:ext uri="{FF2B5EF4-FFF2-40B4-BE49-F238E27FC236}">
                <a16:creationId xmlns:a16="http://schemas.microsoft.com/office/drawing/2014/main" id="{0A733262-EBF9-5EEF-890A-C5647F839A7B}"/>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CF9724B3-850D-0B3A-D9FF-BE91EC4BC965}"/>
              </a:ext>
            </a:extLst>
          </p:cNvPr>
          <p:cNvSpPr>
            <a:spLocks noGrp="1"/>
          </p:cNvSpPr>
          <p:nvPr>
            <p:ph type="sldNum" sz="quarter" idx="12"/>
          </p:nvPr>
        </p:nvSpPr>
        <p:spPr/>
        <p:txBody>
          <a:bodyPr/>
          <a:lstStyle/>
          <a:p>
            <a:fld id="{330EA680-D336-4FF7-8B7A-9848BB0A1C32}" type="slidenum">
              <a:rPr lang="en-US" smtClean="0"/>
              <a:pPr/>
              <a:t>15</a:t>
            </a:fld>
            <a:endParaRPr lang="en-US" dirty="0"/>
          </a:p>
        </p:txBody>
      </p:sp>
      <p:sp>
        <p:nvSpPr>
          <p:cNvPr id="6" name="Rectangle 5">
            <a:extLst>
              <a:ext uri="{FF2B5EF4-FFF2-40B4-BE49-F238E27FC236}">
                <a16:creationId xmlns:a16="http://schemas.microsoft.com/office/drawing/2014/main" id="{F2A63DC3-3B9B-45E8-475E-A546A15F8E34}"/>
              </a:ext>
            </a:extLst>
          </p:cNvPr>
          <p:cNvSpPr/>
          <p:nvPr/>
        </p:nvSpPr>
        <p:spPr>
          <a:xfrm>
            <a:off x="2738342" y="1611429"/>
            <a:ext cx="1450108" cy="5190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Client data for AP for current ROP Nth   interval(3min)</a:t>
            </a:r>
          </a:p>
        </p:txBody>
      </p:sp>
      <p:sp>
        <p:nvSpPr>
          <p:cNvPr id="8" name="Rectangle 7">
            <a:extLst>
              <a:ext uri="{FF2B5EF4-FFF2-40B4-BE49-F238E27FC236}">
                <a16:creationId xmlns:a16="http://schemas.microsoft.com/office/drawing/2014/main" id="{E01213D7-60EF-D1FE-31EB-C3499597F50E}"/>
              </a:ext>
            </a:extLst>
          </p:cNvPr>
          <p:cNvSpPr/>
          <p:nvPr/>
        </p:nvSpPr>
        <p:spPr>
          <a:xfrm>
            <a:off x="1265145" y="5322586"/>
            <a:ext cx="1573839"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SNR of all customers for 2.4Ghz</a:t>
            </a:r>
          </a:p>
        </p:txBody>
      </p:sp>
      <p:sp>
        <p:nvSpPr>
          <p:cNvPr id="9" name="Diamond 8">
            <a:extLst>
              <a:ext uri="{FF2B5EF4-FFF2-40B4-BE49-F238E27FC236}">
                <a16:creationId xmlns:a16="http://schemas.microsoft.com/office/drawing/2014/main" id="{0BCC8DD3-AFA4-979B-35F7-5B3C63C2D8DE}"/>
              </a:ext>
            </a:extLst>
          </p:cNvPr>
          <p:cNvSpPr/>
          <p:nvPr/>
        </p:nvSpPr>
        <p:spPr>
          <a:xfrm>
            <a:off x="2618269" y="3173531"/>
            <a:ext cx="1690255" cy="106218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Customers latched on which Band ?</a:t>
            </a:r>
          </a:p>
        </p:txBody>
      </p:sp>
      <p:sp>
        <p:nvSpPr>
          <p:cNvPr id="10" name="Rectangle 9">
            <a:extLst>
              <a:ext uri="{FF2B5EF4-FFF2-40B4-BE49-F238E27FC236}">
                <a16:creationId xmlns:a16="http://schemas.microsoft.com/office/drawing/2014/main" id="{B6BDE7D4-1822-FAE4-7638-28105A527E0E}"/>
              </a:ext>
            </a:extLst>
          </p:cNvPr>
          <p:cNvSpPr/>
          <p:nvPr/>
        </p:nvSpPr>
        <p:spPr>
          <a:xfrm>
            <a:off x="4308524" y="5316986"/>
            <a:ext cx="1490024"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SNR of all customers for 5Ghz</a:t>
            </a:r>
          </a:p>
        </p:txBody>
      </p:sp>
      <p:cxnSp>
        <p:nvCxnSpPr>
          <p:cNvPr id="12" name="Straight Arrow Connector 11">
            <a:extLst>
              <a:ext uri="{FF2B5EF4-FFF2-40B4-BE49-F238E27FC236}">
                <a16:creationId xmlns:a16="http://schemas.microsoft.com/office/drawing/2014/main" id="{8077409B-BB4B-D8CA-9E05-A0B12DE420A3}"/>
              </a:ext>
            </a:extLst>
          </p:cNvPr>
          <p:cNvCxnSpPr>
            <a:cxnSpLocks/>
            <a:stCxn id="9" idx="3"/>
            <a:endCxn id="90" idx="0"/>
          </p:cNvCxnSpPr>
          <p:nvPr/>
        </p:nvCxnSpPr>
        <p:spPr>
          <a:xfrm>
            <a:off x="4308524" y="3704622"/>
            <a:ext cx="745012" cy="588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1BC62B-6387-8467-31C1-03425B512E9D}"/>
              </a:ext>
            </a:extLst>
          </p:cNvPr>
          <p:cNvCxnSpPr>
            <a:cxnSpLocks/>
            <a:stCxn id="9" idx="1"/>
            <a:endCxn id="87" idx="0"/>
          </p:cNvCxnSpPr>
          <p:nvPr/>
        </p:nvCxnSpPr>
        <p:spPr>
          <a:xfrm flipH="1">
            <a:off x="2052065" y="3704622"/>
            <a:ext cx="566204" cy="593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FF13657-0E32-08A3-3CED-334635E61B0F}"/>
              </a:ext>
            </a:extLst>
          </p:cNvPr>
          <p:cNvCxnSpPr>
            <a:cxnSpLocks/>
            <a:stCxn id="6" idx="2"/>
            <a:endCxn id="15" idx="0"/>
          </p:cNvCxnSpPr>
          <p:nvPr/>
        </p:nvCxnSpPr>
        <p:spPr>
          <a:xfrm flipH="1">
            <a:off x="3459600" y="2130527"/>
            <a:ext cx="3796" cy="175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40458698-0D2E-6755-03DA-D5F3ED524B45}"/>
              </a:ext>
            </a:extLst>
          </p:cNvPr>
          <p:cNvSpPr/>
          <p:nvPr/>
        </p:nvSpPr>
        <p:spPr>
          <a:xfrm>
            <a:off x="2738342" y="1068347"/>
            <a:ext cx="1450108" cy="3592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Start next ROP Measurements</a:t>
            </a:r>
          </a:p>
        </p:txBody>
      </p:sp>
      <p:sp>
        <p:nvSpPr>
          <p:cNvPr id="68" name="TextBox 67">
            <a:extLst>
              <a:ext uri="{FF2B5EF4-FFF2-40B4-BE49-F238E27FC236}">
                <a16:creationId xmlns:a16="http://schemas.microsoft.com/office/drawing/2014/main" id="{D26FD9C6-D2C1-6356-91FA-C1F44AB604BA}"/>
              </a:ext>
            </a:extLst>
          </p:cNvPr>
          <p:cNvSpPr txBox="1"/>
          <p:nvPr/>
        </p:nvSpPr>
        <p:spPr>
          <a:xfrm>
            <a:off x="7045684" y="2998123"/>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69" name="TextBox 68">
            <a:extLst>
              <a:ext uri="{FF2B5EF4-FFF2-40B4-BE49-F238E27FC236}">
                <a16:creationId xmlns:a16="http://schemas.microsoft.com/office/drawing/2014/main" id="{D811FFA5-C328-C4A8-7B70-45B231D6D6D2}"/>
              </a:ext>
            </a:extLst>
          </p:cNvPr>
          <p:cNvSpPr txBox="1"/>
          <p:nvPr/>
        </p:nvSpPr>
        <p:spPr>
          <a:xfrm>
            <a:off x="1987147" y="3626013"/>
            <a:ext cx="654346" cy="276999"/>
          </a:xfrm>
          <a:prstGeom prst="rect">
            <a:avLst/>
          </a:prstGeom>
          <a:noFill/>
        </p:spPr>
        <p:txBody>
          <a:bodyPr wrap="none" rtlCol="0">
            <a:spAutoFit/>
          </a:bodyPr>
          <a:lstStyle/>
          <a:p>
            <a:r>
              <a:rPr lang="en-IN" sz="1200" dirty="0"/>
              <a:t>2.4 </a:t>
            </a:r>
            <a:r>
              <a:rPr lang="en-IN" sz="1200" dirty="0" err="1"/>
              <a:t>Ghz</a:t>
            </a:r>
            <a:endParaRPr lang="en-IN" sz="1200" dirty="0"/>
          </a:p>
        </p:txBody>
      </p:sp>
      <p:sp>
        <p:nvSpPr>
          <p:cNvPr id="70" name="TextBox 69">
            <a:extLst>
              <a:ext uri="{FF2B5EF4-FFF2-40B4-BE49-F238E27FC236}">
                <a16:creationId xmlns:a16="http://schemas.microsoft.com/office/drawing/2014/main" id="{00ADB228-DF57-2207-2A94-9F22E8CD899D}"/>
              </a:ext>
            </a:extLst>
          </p:cNvPr>
          <p:cNvSpPr txBox="1"/>
          <p:nvPr/>
        </p:nvSpPr>
        <p:spPr>
          <a:xfrm>
            <a:off x="4320173" y="3566714"/>
            <a:ext cx="537327" cy="276999"/>
          </a:xfrm>
          <a:prstGeom prst="rect">
            <a:avLst/>
          </a:prstGeom>
          <a:noFill/>
        </p:spPr>
        <p:txBody>
          <a:bodyPr wrap="none" rtlCol="0">
            <a:spAutoFit/>
          </a:bodyPr>
          <a:lstStyle>
            <a:defPPr>
              <a:defRPr lang="en-US"/>
            </a:defPPr>
            <a:lvl1pPr>
              <a:defRPr sz="1200"/>
            </a:lvl1pPr>
          </a:lstStyle>
          <a:p>
            <a:r>
              <a:rPr lang="en-IN" dirty="0"/>
              <a:t>5 </a:t>
            </a:r>
            <a:r>
              <a:rPr lang="en-IN" dirty="0" err="1"/>
              <a:t>Ghz</a:t>
            </a:r>
            <a:endParaRPr lang="en-IN" dirty="0"/>
          </a:p>
        </p:txBody>
      </p:sp>
      <p:cxnSp>
        <p:nvCxnSpPr>
          <p:cNvPr id="76" name="Straight Arrow Connector 75">
            <a:extLst>
              <a:ext uri="{FF2B5EF4-FFF2-40B4-BE49-F238E27FC236}">
                <a16:creationId xmlns:a16="http://schemas.microsoft.com/office/drawing/2014/main" id="{CD610F7A-F759-E455-FCC2-AF12E1B61BA2}"/>
              </a:ext>
            </a:extLst>
          </p:cNvPr>
          <p:cNvCxnSpPr>
            <a:cxnSpLocks/>
            <a:stCxn id="65" idx="2"/>
            <a:endCxn id="6" idx="0"/>
          </p:cNvCxnSpPr>
          <p:nvPr/>
        </p:nvCxnSpPr>
        <p:spPr>
          <a:xfrm>
            <a:off x="3463396" y="1427573"/>
            <a:ext cx="0" cy="18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74E302B-A1AB-A565-0A54-056740C36690}"/>
              </a:ext>
            </a:extLst>
          </p:cNvPr>
          <p:cNvSpPr/>
          <p:nvPr/>
        </p:nvSpPr>
        <p:spPr>
          <a:xfrm>
            <a:off x="10234463" y="2125838"/>
            <a:ext cx="1700004" cy="27469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sz="1100" dirty="0">
                <a:solidFill>
                  <a:schemeClr val="tx1"/>
                </a:solidFill>
              </a:rPr>
              <a:t>Data aggregation for throughput, </a:t>
            </a:r>
            <a:r>
              <a:rPr lang="en-IN" sz="1100" dirty="0" err="1">
                <a:solidFill>
                  <a:schemeClr val="tx1"/>
                </a:solidFill>
              </a:rPr>
              <a:t>rssi</a:t>
            </a:r>
            <a:r>
              <a:rPr lang="en-IN" sz="1100" dirty="0">
                <a:solidFill>
                  <a:schemeClr val="tx1"/>
                </a:solidFill>
              </a:rPr>
              <a:t> and snr to be done every 15 mins(ROP) for the last 3 min interval data</a:t>
            </a:r>
          </a:p>
          <a:p>
            <a:pPr marL="285750" indent="-285750">
              <a:buFont typeface="Wingdings" panose="05000000000000000000" pitchFamily="2" charset="2"/>
              <a:buChar char="Ø"/>
            </a:pPr>
            <a:r>
              <a:rPr lang="en-IN" sz="1100" dirty="0">
                <a:solidFill>
                  <a:schemeClr val="tx1"/>
                </a:solidFill>
              </a:rPr>
              <a:t>Throughput, </a:t>
            </a:r>
            <a:r>
              <a:rPr lang="en-IN" sz="1100" dirty="0" err="1">
                <a:solidFill>
                  <a:schemeClr val="tx1"/>
                </a:solidFill>
              </a:rPr>
              <a:t>rssi</a:t>
            </a:r>
            <a:r>
              <a:rPr lang="en-IN" sz="1100" dirty="0">
                <a:solidFill>
                  <a:schemeClr val="tx1"/>
                </a:solidFill>
              </a:rPr>
              <a:t> and snr to be evaluated separately for :</a:t>
            </a:r>
          </a:p>
          <a:p>
            <a:pPr marL="742950" lvl="1" indent="-285750">
              <a:buFont typeface="Wingdings" panose="05000000000000000000" pitchFamily="2" charset="2"/>
              <a:buChar char="Ø"/>
            </a:pPr>
            <a:r>
              <a:rPr lang="en-IN" sz="1100" dirty="0">
                <a:solidFill>
                  <a:schemeClr val="tx1"/>
                </a:solidFill>
              </a:rPr>
              <a:t>2.4 </a:t>
            </a:r>
            <a:r>
              <a:rPr lang="en-IN" sz="1100" dirty="0" err="1">
                <a:solidFill>
                  <a:schemeClr val="tx1"/>
                </a:solidFill>
              </a:rPr>
              <a:t>Ghz</a:t>
            </a:r>
            <a:r>
              <a:rPr lang="en-IN" sz="1100" dirty="0">
                <a:solidFill>
                  <a:schemeClr val="tx1"/>
                </a:solidFill>
              </a:rPr>
              <a:t> Band</a:t>
            </a:r>
          </a:p>
          <a:p>
            <a:pPr marL="742950" lvl="1" indent="-285750">
              <a:buFont typeface="Wingdings" panose="05000000000000000000" pitchFamily="2" charset="2"/>
              <a:buChar char="Ø"/>
            </a:pPr>
            <a:r>
              <a:rPr lang="en-IN" sz="1100" dirty="0">
                <a:solidFill>
                  <a:schemeClr val="tx1"/>
                </a:solidFill>
              </a:rPr>
              <a:t>5GHz Band</a:t>
            </a:r>
          </a:p>
        </p:txBody>
      </p:sp>
      <p:sp>
        <p:nvSpPr>
          <p:cNvPr id="17" name="Rectangle 16">
            <a:extLst>
              <a:ext uri="{FF2B5EF4-FFF2-40B4-BE49-F238E27FC236}">
                <a16:creationId xmlns:a16="http://schemas.microsoft.com/office/drawing/2014/main" id="{4E645F0E-6A3F-B9CA-44D1-D5A8437B26A5}"/>
              </a:ext>
            </a:extLst>
          </p:cNvPr>
          <p:cNvSpPr/>
          <p:nvPr/>
        </p:nvSpPr>
        <p:spPr>
          <a:xfrm>
            <a:off x="6629384" y="3903012"/>
            <a:ext cx="1456360" cy="4317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Wait for 3 min timer completion.</a:t>
            </a:r>
          </a:p>
        </p:txBody>
      </p:sp>
      <p:sp>
        <p:nvSpPr>
          <p:cNvPr id="51" name="Diamond 50">
            <a:extLst>
              <a:ext uri="{FF2B5EF4-FFF2-40B4-BE49-F238E27FC236}">
                <a16:creationId xmlns:a16="http://schemas.microsoft.com/office/drawing/2014/main" id="{36D0F76C-D529-B8EB-63E1-7AA05CDDC2E8}"/>
              </a:ext>
            </a:extLst>
          </p:cNvPr>
          <p:cNvSpPr/>
          <p:nvPr/>
        </p:nvSpPr>
        <p:spPr>
          <a:xfrm>
            <a:off x="6733068" y="2875424"/>
            <a:ext cx="1241228" cy="69524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Is N=5</a:t>
            </a:r>
          </a:p>
        </p:txBody>
      </p:sp>
      <p:cxnSp>
        <p:nvCxnSpPr>
          <p:cNvPr id="57" name="Straight Arrow Connector 56">
            <a:extLst>
              <a:ext uri="{FF2B5EF4-FFF2-40B4-BE49-F238E27FC236}">
                <a16:creationId xmlns:a16="http://schemas.microsoft.com/office/drawing/2014/main" id="{12863B60-DAAD-A482-FE3C-45B3382F8B8B}"/>
              </a:ext>
            </a:extLst>
          </p:cNvPr>
          <p:cNvCxnSpPr>
            <a:cxnSpLocks/>
            <a:stCxn id="17" idx="0"/>
            <a:endCxn id="51" idx="2"/>
          </p:cNvCxnSpPr>
          <p:nvPr/>
        </p:nvCxnSpPr>
        <p:spPr>
          <a:xfrm flipH="1" flipV="1">
            <a:off x="7353682" y="3570665"/>
            <a:ext cx="3882" cy="332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E9F7799-3B07-4FD9-711E-6AFE835B50EE}"/>
              </a:ext>
            </a:extLst>
          </p:cNvPr>
          <p:cNvCxnSpPr>
            <a:cxnSpLocks/>
            <a:stCxn id="51" idx="0"/>
            <a:endCxn id="6" idx="3"/>
          </p:cNvCxnSpPr>
          <p:nvPr/>
        </p:nvCxnSpPr>
        <p:spPr>
          <a:xfrm rot="16200000" flipV="1">
            <a:off x="5268843" y="790585"/>
            <a:ext cx="1004446" cy="31652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938120A-4CF6-33D6-6B58-D466D9130846}"/>
              </a:ext>
            </a:extLst>
          </p:cNvPr>
          <p:cNvSpPr txBox="1"/>
          <p:nvPr/>
        </p:nvSpPr>
        <p:spPr>
          <a:xfrm>
            <a:off x="7045684" y="2619288"/>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92" name="Rectangle 91">
            <a:extLst>
              <a:ext uri="{FF2B5EF4-FFF2-40B4-BE49-F238E27FC236}">
                <a16:creationId xmlns:a16="http://schemas.microsoft.com/office/drawing/2014/main" id="{F37A632B-BD16-1116-8EF4-DD02CF650D81}"/>
              </a:ext>
            </a:extLst>
          </p:cNvPr>
          <p:cNvSpPr/>
          <p:nvPr/>
        </p:nvSpPr>
        <p:spPr>
          <a:xfrm>
            <a:off x="6921975" y="2125838"/>
            <a:ext cx="863414" cy="2966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N=N+1</a:t>
            </a:r>
          </a:p>
        </p:txBody>
      </p:sp>
      <p:cxnSp>
        <p:nvCxnSpPr>
          <p:cNvPr id="94" name="Straight Arrow Connector 93">
            <a:extLst>
              <a:ext uri="{FF2B5EF4-FFF2-40B4-BE49-F238E27FC236}">
                <a16:creationId xmlns:a16="http://schemas.microsoft.com/office/drawing/2014/main" id="{84D43A2E-C449-6F49-1FF7-8B48C78C9815}"/>
              </a:ext>
            </a:extLst>
          </p:cNvPr>
          <p:cNvCxnSpPr>
            <a:cxnSpLocks/>
            <a:stCxn id="51" idx="3"/>
            <a:endCxn id="101" idx="1"/>
          </p:cNvCxnSpPr>
          <p:nvPr/>
        </p:nvCxnSpPr>
        <p:spPr>
          <a:xfrm flipV="1">
            <a:off x="7974296" y="3223044"/>
            <a:ext cx="527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606F5F1-D29A-7A58-4BA4-97EC91BB5DD6}"/>
              </a:ext>
            </a:extLst>
          </p:cNvPr>
          <p:cNvSpPr txBox="1"/>
          <p:nvPr/>
        </p:nvSpPr>
        <p:spPr>
          <a:xfrm>
            <a:off x="7974840" y="2998123"/>
            <a:ext cx="386837" cy="276999"/>
          </a:xfrm>
          <a:prstGeom prst="rect">
            <a:avLst/>
          </a:prstGeom>
          <a:noFill/>
        </p:spPr>
        <p:txBody>
          <a:bodyPr wrap="none" rtlCol="0">
            <a:spAutoFit/>
          </a:bodyPr>
          <a:lstStyle>
            <a:defPPr>
              <a:defRPr lang="en-US"/>
            </a:defPPr>
            <a:lvl1pPr>
              <a:defRPr sz="1200"/>
            </a:lvl1pPr>
          </a:lstStyle>
          <a:p>
            <a:r>
              <a:rPr lang="en-IN" dirty="0"/>
              <a:t>Yes</a:t>
            </a:r>
          </a:p>
        </p:txBody>
      </p:sp>
      <p:sp>
        <p:nvSpPr>
          <p:cNvPr id="101" name="Rectangle 100">
            <a:extLst>
              <a:ext uri="{FF2B5EF4-FFF2-40B4-BE49-F238E27FC236}">
                <a16:creationId xmlns:a16="http://schemas.microsoft.com/office/drawing/2014/main" id="{AA9D5417-B995-5375-DA73-4E24F07E2D28}"/>
              </a:ext>
            </a:extLst>
          </p:cNvPr>
          <p:cNvSpPr/>
          <p:nvPr/>
        </p:nvSpPr>
        <p:spPr>
          <a:xfrm>
            <a:off x="8502112" y="3074707"/>
            <a:ext cx="863414" cy="2966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N=1</a:t>
            </a:r>
          </a:p>
        </p:txBody>
      </p:sp>
      <p:sp>
        <p:nvSpPr>
          <p:cNvPr id="15" name="Diamond 14">
            <a:extLst>
              <a:ext uri="{FF2B5EF4-FFF2-40B4-BE49-F238E27FC236}">
                <a16:creationId xmlns:a16="http://schemas.microsoft.com/office/drawing/2014/main" id="{FED02DF0-A639-0AA4-3E2D-B3F2822FA64B}"/>
              </a:ext>
            </a:extLst>
          </p:cNvPr>
          <p:cNvSpPr/>
          <p:nvPr/>
        </p:nvSpPr>
        <p:spPr>
          <a:xfrm>
            <a:off x="2838986" y="2306132"/>
            <a:ext cx="1241228" cy="695241"/>
          </a:xfrm>
          <a:prstGeom prst="diamond">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Is N=5</a:t>
            </a:r>
          </a:p>
        </p:txBody>
      </p:sp>
      <p:cxnSp>
        <p:nvCxnSpPr>
          <p:cNvPr id="21" name="Straight Arrow Connector 20">
            <a:extLst>
              <a:ext uri="{FF2B5EF4-FFF2-40B4-BE49-F238E27FC236}">
                <a16:creationId xmlns:a16="http://schemas.microsoft.com/office/drawing/2014/main" id="{C5930314-92B7-322B-8A8B-8E7339E8E179}"/>
              </a:ext>
            </a:extLst>
          </p:cNvPr>
          <p:cNvCxnSpPr>
            <a:stCxn id="15" idx="2"/>
            <a:endCxn id="9" idx="0"/>
          </p:cNvCxnSpPr>
          <p:nvPr/>
        </p:nvCxnSpPr>
        <p:spPr>
          <a:xfrm>
            <a:off x="3459600" y="3001373"/>
            <a:ext cx="3797" cy="172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33FBF9D-CC06-5519-70AD-00F82E942204}"/>
              </a:ext>
            </a:extLst>
          </p:cNvPr>
          <p:cNvCxnSpPr>
            <a:cxnSpLocks/>
            <a:stCxn id="15" idx="3"/>
            <a:endCxn id="6" idx="3"/>
          </p:cNvCxnSpPr>
          <p:nvPr/>
        </p:nvCxnSpPr>
        <p:spPr>
          <a:xfrm flipV="1">
            <a:off x="4080214" y="1870978"/>
            <a:ext cx="108236" cy="782775"/>
          </a:xfrm>
          <a:prstGeom prst="bentConnector3">
            <a:avLst>
              <a:gd name="adj1" fmla="val 3112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534D203-D876-04A7-C3E3-517826F7649B}"/>
              </a:ext>
            </a:extLst>
          </p:cNvPr>
          <p:cNvSpPr txBox="1"/>
          <p:nvPr/>
        </p:nvSpPr>
        <p:spPr>
          <a:xfrm>
            <a:off x="4027024" y="2422511"/>
            <a:ext cx="365806" cy="276999"/>
          </a:xfrm>
          <a:prstGeom prst="rect">
            <a:avLst/>
          </a:prstGeom>
          <a:noFill/>
        </p:spPr>
        <p:txBody>
          <a:bodyPr wrap="none" rtlCol="0">
            <a:spAutoFit/>
          </a:bodyPr>
          <a:lstStyle>
            <a:defPPr>
              <a:defRPr lang="en-US"/>
            </a:defPPr>
            <a:lvl1pPr>
              <a:defRPr sz="1200"/>
            </a:lvl1pPr>
          </a:lstStyle>
          <a:p>
            <a:r>
              <a:rPr lang="en-IN" dirty="0"/>
              <a:t>No</a:t>
            </a:r>
          </a:p>
        </p:txBody>
      </p:sp>
      <p:sp>
        <p:nvSpPr>
          <p:cNvPr id="27" name="TextBox 26">
            <a:extLst>
              <a:ext uri="{FF2B5EF4-FFF2-40B4-BE49-F238E27FC236}">
                <a16:creationId xmlns:a16="http://schemas.microsoft.com/office/drawing/2014/main" id="{ECE8C421-4DF1-6772-F418-3909F497394C}"/>
              </a:ext>
            </a:extLst>
          </p:cNvPr>
          <p:cNvSpPr txBox="1"/>
          <p:nvPr/>
        </p:nvSpPr>
        <p:spPr>
          <a:xfrm>
            <a:off x="3465450" y="2948953"/>
            <a:ext cx="386837" cy="276999"/>
          </a:xfrm>
          <a:prstGeom prst="rect">
            <a:avLst/>
          </a:prstGeom>
          <a:noFill/>
        </p:spPr>
        <p:txBody>
          <a:bodyPr wrap="none" rtlCol="0">
            <a:spAutoFit/>
          </a:bodyPr>
          <a:lstStyle>
            <a:defPPr>
              <a:defRPr lang="en-US"/>
            </a:defPPr>
            <a:lvl1pPr>
              <a:defRPr sz="1200"/>
            </a:lvl1pPr>
          </a:lstStyle>
          <a:p>
            <a:r>
              <a:rPr lang="en-IN" dirty="0"/>
              <a:t>Yes</a:t>
            </a:r>
          </a:p>
        </p:txBody>
      </p:sp>
      <p:sp>
        <p:nvSpPr>
          <p:cNvPr id="32" name="Rectangle 31">
            <a:extLst>
              <a:ext uri="{FF2B5EF4-FFF2-40B4-BE49-F238E27FC236}">
                <a16:creationId xmlns:a16="http://schemas.microsoft.com/office/drawing/2014/main" id="{11DEB3E1-157C-8DD2-B044-C5AEB70D8455}"/>
              </a:ext>
            </a:extLst>
          </p:cNvPr>
          <p:cNvSpPr/>
          <p:nvPr/>
        </p:nvSpPr>
        <p:spPr>
          <a:xfrm>
            <a:off x="2695114" y="5789653"/>
            <a:ext cx="1927508" cy="55160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Update all values in database with current ROP time</a:t>
            </a:r>
          </a:p>
        </p:txBody>
      </p:sp>
      <p:cxnSp>
        <p:nvCxnSpPr>
          <p:cNvPr id="34" name="Connector: Elbow 33">
            <a:extLst>
              <a:ext uri="{FF2B5EF4-FFF2-40B4-BE49-F238E27FC236}">
                <a16:creationId xmlns:a16="http://schemas.microsoft.com/office/drawing/2014/main" id="{90780F13-CA9B-4967-ACA4-AD12BDE67674}"/>
              </a:ext>
            </a:extLst>
          </p:cNvPr>
          <p:cNvCxnSpPr>
            <a:cxnSpLocks/>
            <a:stCxn id="8" idx="2"/>
            <a:endCxn id="32" idx="1"/>
          </p:cNvCxnSpPr>
          <p:nvPr/>
        </p:nvCxnSpPr>
        <p:spPr>
          <a:xfrm rot="16200000" flipH="1">
            <a:off x="2205354" y="5575696"/>
            <a:ext cx="336470" cy="6430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65DCB8A-CFF0-EAE2-7DA8-2D6E1FD8DB87}"/>
              </a:ext>
            </a:extLst>
          </p:cNvPr>
          <p:cNvCxnSpPr>
            <a:cxnSpLocks/>
            <a:stCxn id="10" idx="2"/>
            <a:endCxn id="32" idx="3"/>
          </p:cNvCxnSpPr>
          <p:nvPr/>
        </p:nvCxnSpPr>
        <p:spPr>
          <a:xfrm rot="5400000">
            <a:off x="4667044" y="5678964"/>
            <a:ext cx="342070" cy="4309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C972D23-8862-C4B7-6D7A-8DA7A5F1E244}"/>
              </a:ext>
            </a:extLst>
          </p:cNvPr>
          <p:cNvCxnSpPr>
            <a:cxnSpLocks/>
            <a:stCxn id="32" idx="2"/>
            <a:endCxn id="17" idx="2"/>
          </p:cNvCxnSpPr>
          <p:nvPr/>
        </p:nvCxnSpPr>
        <p:spPr>
          <a:xfrm rot="5400000" flipH="1" flipV="1">
            <a:off x="4504975" y="3488669"/>
            <a:ext cx="2006482" cy="3698696"/>
          </a:xfrm>
          <a:prstGeom prst="bentConnector3">
            <a:avLst>
              <a:gd name="adj1" fmla="val -35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F29948F-CE58-952B-5ED0-5AF2FEA90C2B}"/>
              </a:ext>
            </a:extLst>
          </p:cNvPr>
          <p:cNvCxnSpPr>
            <a:stCxn id="101" idx="0"/>
            <a:endCxn id="65" idx="3"/>
          </p:cNvCxnSpPr>
          <p:nvPr/>
        </p:nvCxnSpPr>
        <p:spPr>
          <a:xfrm rot="16200000" flipV="1">
            <a:off x="5647762" y="-211351"/>
            <a:ext cx="1826747" cy="474536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9A6EA3F-68D0-3761-598E-7ECC4A946678}"/>
              </a:ext>
            </a:extLst>
          </p:cNvPr>
          <p:cNvSpPr/>
          <p:nvPr/>
        </p:nvSpPr>
        <p:spPr>
          <a:xfrm>
            <a:off x="1265143" y="4795859"/>
            <a:ext cx="1573841"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RSSI of all customers for 2.4Ghz</a:t>
            </a:r>
          </a:p>
        </p:txBody>
      </p:sp>
      <p:sp>
        <p:nvSpPr>
          <p:cNvPr id="62" name="Rectangle 61">
            <a:extLst>
              <a:ext uri="{FF2B5EF4-FFF2-40B4-BE49-F238E27FC236}">
                <a16:creationId xmlns:a16="http://schemas.microsoft.com/office/drawing/2014/main" id="{D2FA5865-9962-F59F-D94A-CA155D71B8A3}"/>
              </a:ext>
            </a:extLst>
          </p:cNvPr>
          <p:cNvSpPr/>
          <p:nvPr/>
        </p:nvSpPr>
        <p:spPr>
          <a:xfrm>
            <a:off x="4308523" y="4790259"/>
            <a:ext cx="1490025"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RSSI of all customers for 5Ghz</a:t>
            </a:r>
          </a:p>
        </p:txBody>
      </p:sp>
      <p:sp>
        <p:nvSpPr>
          <p:cNvPr id="87" name="Rectangle 86">
            <a:extLst>
              <a:ext uri="{FF2B5EF4-FFF2-40B4-BE49-F238E27FC236}">
                <a16:creationId xmlns:a16="http://schemas.microsoft.com/office/drawing/2014/main" id="{A35EAB57-2CEB-1D86-BB80-B4D09CCBB04D}"/>
              </a:ext>
            </a:extLst>
          </p:cNvPr>
          <p:cNvSpPr/>
          <p:nvPr/>
        </p:nvSpPr>
        <p:spPr>
          <a:xfrm>
            <a:off x="1265144" y="4298314"/>
            <a:ext cx="1573842"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Throughput of all customers for 2.4Ghz</a:t>
            </a:r>
          </a:p>
        </p:txBody>
      </p:sp>
      <p:sp>
        <p:nvSpPr>
          <p:cNvPr id="90" name="Rectangle 89">
            <a:extLst>
              <a:ext uri="{FF2B5EF4-FFF2-40B4-BE49-F238E27FC236}">
                <a16:creationId xmlns:a16="http://schemas.microsoft.com/office/drawing/2014/main" id="{D93DD4B5-F356-E06A-9188-E831B2AD991A}"/>
              </a:ext>
            </a:extLst>
          </p:cNvPr>
          <p:cNvSpPr/>
          <p:nvPr/>
        </p:nvSpPr>
        <p:spPr>
          <a:xfrm>
            <a:off x="4299480" y="4292714"/>
            <a:ext cx="1508112" cy="4064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Average Throughput of all customers for 5Ghz</a:t>
            </a:r>
          </a:p>
        </p:txBody>
      </p:sp>
      <p:cxnSp>
        <p:nvCxnSpPr>
          <p:cNvPr id="98" name="Straight Arrow Connector 97">
            <a:extLst>
              <a:ext uri="{FF2B5EF4-FFF2-40B4-BE49-F238E27FC236}">
                <a16:creationId xmlns:a16="http://schemas.microsoft.com/office/drawing/2014/main" id="{89E1CE92-B80E-916C-E0F7-50C1EA9089E2}"/>
              </a:ext>
            </a:extLst>
          </p:cNvPr>
          <p:cNvCxnSpPr>
            <a:cxnSpLocks/>
            <a:stCxn id="87" idx="2"/>
            <a:endCxn id="60" idx="0"/>
          </p:cNvCxnSpPr>
          <p:nvPr/>
        </p:nvCxnSpPr>
        <p:spPr>
          <a:xfrm flipH="1">
            <a:off x="2052064" y="4704714"/>
            <a:ext cx="1" cy="91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B198110-0CBE-D7D4-0A5E-42EF28A5DCC7}"/>
              </a:ext>
            </a:extLst>
          </p:cNvPr>
          <p:cNvCxnSpPr>
            <a:cxnSpLocks/>
            <a:stCxn id="60" idx="2"/>
            <a:endCxn id="8" idx="0"/>
          </p:cNvCxnSpPr>
          <p:nvPr/>
        </p:nvCxnSpPr>
        <p:spPr>
          <a:xfrm>
            <a:off x="2052064" y="5202259"/>
            <a:ext cx="1" cy="12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EFC9A45-7B0E-1A23-ACB7-75584095FCC9}"/>
              </a:ext>
            </a:extLst>
          </p:cNvPr>
          <p:cNvCxnSpPr>
            <a:cxnSpLocks/>
            <a:stCxn id="90" idx="2"/>
            <a:endCxn id="62" idx="0"/>
          </p:cNvCxnSpPr>
          <p:nvPr/>
        </p:nvCxnSpPr>
        <p:spPr>
          <a:xfrm>
            <a:off x="5053536" y="4699114"/>
            <a:ext cx="0" cy="91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0FD1587-53D5-AF68-4791-A749D5B400B5}"/>
              </a:ext>
            </a:extLst>
          </p:cNvPr>
          <p:cNvCxnSpPr>
            <a:cxnSpLocks/>
            <a:stCxn id="62" idx="2"/>
            <a:endCxn id="10" idx="0"/>
          </p:cNvCxnSpPr>
          <p:nvPr/>
        </p:nvCxnSpPr>
        <p:spPr>
          <a:xfrm>
            <a:off x="5053536" y="5196659"/>
            <a:ext cx="0" cy="12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28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3BA3-828C-E992-E3ED-933C1175A654}"/>
              </a:ext>
            </a:extLst>
          </p:cNvPr>
          <p:cNvSpPr>
            <a:spLocks noGrp="1"/>
          </p:cNvSpPr>
          <p:nvPr>
            <p:ph type="title"/>
          </p:nvPr>
        </p:nvSpPr>
        <p:spPr>
          <a:xfrm>
            <a:off x="254643" y="392974"/>
            <a:ext cx="10901037" cy="595932"/>
          </a:xfrm>
          <a:noFill/>
        </p:spPr>
        <p:txBody>
          <a:bodyPr vert="horz" wrap="square" lIns="91440" tIns="45720" rIns="91440" bIns="45720" rtlCol="0" anchor="b">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Reports</a:t>
            </a:r>
            <a:endParaRPr lang="en-IN" sz="3200" b="1" u="sng" kern="100" dirty="0">
              <a:solidFill>
                <a:schemeClr val="tx1"/>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0AEDF0-D6CF-223C-42B0-1310F3460E72}"/>
              </a:ext>
            </a:extLst>
          </p:cNvPr>
          <p:cNvSpPr>
            <a:spLocks noGrp="1"/>
          </p:cNvSpPr>
          <p:nvPr>
            <p:ph idx="1"/>
          </p:nvPr>
        </p:nvSpPr>
        <p:spPr/>
        <p:txBody>
          <a:bodyPr/>
          <a:lstStyle/>
          <a:p>
            <a:r>
              <a:rPr lang="en-US" b="1" dirty="0"/>
              <a:t>AP Performance- </a:t>
            </a:r>
          </a:p>
          <a:p>
            <a:endParaRPr lang="en-US" dirty="0"/>
          </a:p>
          <a:p>
            <a:pPr marL="0" indent="0">
              <a:buNone/>
            </a:pPr>
            <a:endParaRPr lang="en-IN" b="1" dirty="0"/>
          </a:p>
        </p:txBody>
      </p:sp>
      <p:sp>
        <p:nvSpPr>
          <p:cNvPr id="4" name="Footer Placeholder 3">
            <a:extLst>
              <a:ext uri="{FF2B5EF4-FFF2-40B4-BE49-F238E27FC236}">
                <a16:creationId xmlns:a16="http://schemas.microsoft.com/office/drawing/2014/main" id="{C3AFDF63-3BDB-3A30-ED6E-3A56AD6F28AC}"/>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ECC2843C-AF5F-C5CF-1237-1FD815576052}"/>
              </a:ext>
            </a:extLst>
          </p:cNvPr>
          <p:cNvSpPr>
            <a:spLocks noGrp="1"/>
          </p:cNvSpPr>
          <p:nvPr>
            <p:ph type="sldNum" sz="quarter" idx="12"/>
          </p:nvPr>
        </p:nvSpPr>
        <p:spPr/>
        <p:txBody>
          <a:bodyPr/>
          <a:lstStyle/>
          <a:p>
            <a:fld id="{330EA680-D336-4FF7-8B7A-9848BB0A1C32}" type="slidenum">
              <a:rPr lang="en-US" smtClean="0"/>
              <a:pPr/>
              <a:t>16</a:t>
            </a:fld>
            <a:endParaRPr lang="en-US" dirty="0"/>
          </a:p>
        </p:txBody>
      </p:sp>
      <p:graphicFrame>
        <p:nvGraphicFramePr>
          <p:cNvPr id="9" name="Table 8">
            <a:extLst>
              <a:ext uri="{FF2B5EF4-FFF2-40B4-BE49-F238E27FC236}">
                <a16:creationId xmlns:a16="http://schemas.microsoft.com/office/drawing/2014/main" id="{70756DF0-2C0E-5FA6-2F4C-B21409BC572D}"/>
              </a:ext>
            </a:extLst>
          </p:cNvPr>
          <p:cNvGraphicFramePr>
            <a:graphicFrameLocks noGrp="1"/>
          </p:cNvGraphicFramePr>
          <p:nvPr>
            <p:extLst>
              <p:ext uri="{D42A27DB-BD31-4B8C-83A1-F6EECF244321}">
                <p14:modId xmlns:p14="http://schemas.microsoft.com/office/powerpoint/2010/main" val="3111447006"/>
              </p:ext>
            </p:extLst>
          </p:nvPr>
        </p:nvGraphicFramePr>
        <p:xfrm>
          <a:off x="282261" y="1627818"/>
          <a:ext cx="7162249" cy="3611880"/>
        </p:xfrm>
        <a:graphic>
          <a:graphicData uri="http://schemas.openxmlformats.org/drawingml/2006/table">
            <a:tbl>
              <a:tblPr/>
              <a:tblGrid>
                <a:gridCol w="1442514">
                  <a:extLst>
                    <a:ext uri="{9D8B030D-6E8A-4147-A177-3AD203B41FA5}">
                      <a16:colId xmlns:a16="http://schemas.microsoft.com/office/drawing/2014/main" val="3106743668"/>
                    </a:ext>
                  </a:extLst>
                </a:gridCol>
                <a:gridCol w="1123819">
                  <a:extLst>
                    <a:ext uri="{9D8B030D-6E8A-4147-A177-3AD203B41FA5}">
                      <a16:colId xmlns:a16="http://schemas.microsoft.com/office/drawing/2014/main" val="2382170747"/>
                    </a:ext>
                  </a:extLst>
                </a:gridCol>
                <a:gridCol w="3270816">
                  <a:extLst>
                    <a:ext uri="{9D8B030D-6E8A-4147-A177-3AD203B41FA5}">
                      <a16:colId xmlns:a16="http://schemas.microsoft.com/office/drawing/2014/main" val="1032706330"/>
                    </a:ext>
                  </a:extLst>
                </a:gridCol>
                <a:gridCol w="1325100">
                  <a:extLst>
                    <a:ext uri="{9D8B030D-6E8A-4147-A177-3AD203B41FA5}">
                      <a16:colId xmlns:a16="http://schemas.microsoft.com/office/drawing/2014/main" val="1956864992"/>
                    </a:ext>
                  </a:extLst>
                </a:gridCol>
              </a:tblGrid>
              <a:tr h="182880">
                <a:tc>
                  <a:txBody>
                    <a:bodyPr/>
                    <a:lstStyle/>
                    <a:p>
                      <a:pPr algn="l" fontAlgn="ctr"/>
                      <a:r>
                        <a:rPr lang="en-IN" sz="1000" b="1" i="0" u="none" strike="noStrike" dirty="0">
                          <a:solidFill>
                            <a:srgbClr val="FFFFFF"/>
                          </a:solidFill>
                          <a:effectLst/>
                          <a:latin typeface="Calibri" panose="020F0502020204030204" pitchFamily="34" charset="0"/>
                        </a:rPr>
                        <a:t>Attributes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Sample 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API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API Attribute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038471444"/>
                  </a:ext>
                </a:extLst>
              </a:tr>
              <a:tr h="182880">
                <a:tc>
                  <a:txBody>
                    <a:bodyPr/>
                    <a:lstStyle/>
                    <a:p>
                      <a:pPr algn="l" fontAlgn="b"/>
                      <a:r>
                        <a:rPr lang="en-IN" sz="1000" b="0" i="0" u="none" strike="noStrike">
                          <a:solidFill>
                            <a:srgbClr val="000000"/>
                          </a:solidFill>
                          <a:effectLst/>
                          <a:latin typeface="Calibri" panose="020F0502020204030204" pitchFamily="34" charset="0"/>
                        </a:rPr>
                        <a:t>AP MAC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10:F0:68:1E:71:E0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277838"/>
                  </a:ext>
                </a:extLst>
              </a:tr>
              <a:tr h="182880">
                <a:tc>
                  <a:txBody>
                    <a:bodyPr/>
                    <a:lstStyle/>
                    <a:p>
                      <a:pPr algn="l" fontAlgn="b"/>
                      <a:r>
                        <a:rPr lang="en-IN" sz="1000" b="0" i="0" u="none" strike="noStrike">
                          <a:solidFill>
                            <a:srgbClr val="000000"/>
                          </a:solidFill>
                          <a:effectLst/>
                          <a:latin typeface="Calibri" panose="020F0502020204030204" pitchFamily="34" charset="0"/>
                        </a:rPr>
                        <a:t>Clients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}}/v8_2/aps/{apMac}/operational/client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totalCount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161890"/>
                  </a:ext>
                </a:extLst>
              </a:tr>
              <a:tr h="182880">
                <a:tc>
                  <a:txBody>
                    <a:bodyPr/>
                    <a:lstStyle/>
                    <a:p>
                      <a:pPr algn="l" fontAlgn="b"/>
                      <a:r>
                        <a:rPr lang="en-IN" sz="1000" b="0" i="0" u="none" strike="noStrike">
                          <a:solidFill>
                            <a:srgbClr val="000000"/>
                          </a:solidFill>
                          <a:effectLst/>
                          <a:latin typeface="Calibri" panose="020F0502020204030204" pitchFamily="34" charset="0"/>
                        </a:rPr>
                        <a:t>Last Seen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45112.66791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lastSeenTime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733873"/>
                  </a:ext>
                </a:extLst>
              </a:tr>
              <a:tr h="182880">
                <a:tc>
                  <a:txBody>
                    <a:bodyPr/>
                    <a:lstStyle/>
                    <a:p>
                      <a:pPr algn="l" fontAlgn="b"/>
                      <a:r>
                        <a:rPr lang="en-IN" sz="1000" b="0" i="0" u="none" strike="noStrike">
                          <a:solidFill>
                            <a:srgbClr val="000000"/>
                          </a:solidFill>
                          <a:effectLst/>
                          <a:latin typeface="Calibri" panose="020F0502020204030204" pitchFamily="34" charset="0"/>
                        </a:rPr>
                        <a:t>Uptime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1649484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uptime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290598"/>
                  </a:ext>
                </a:extLst>
              </a:tr>
              <a:tr h="182880">
                <a:tc>
                  <a:txBody>
                    <a:bodyPr/>
                    <a:lstStyle/>
                    <a:p>
                      <a:pPr algn="l" fontAlgn="b"/>
                      <a:r>
                        <a:rPr lang="en-IN" sz="1000" b="0" i="0" u="none" strike="noStrike" dirty="0">
                          <a:solidFill>
                            <a:srgbClr val="000000"/>
                          </a:solidFill>
                          <a:effectLst/>
                          <a:latin typeface="Calibri" panose="020F0502020204030204" pitchFamily="34" charset="0"/>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dirty="0">
                          <a:solidFill>
                            <a:srgbClr val="000000"/>
                          </a:solidFill>
                          <a:effectLst/>
                          <a:latin typeface="Calibri" panose="020F0502020204030204" pitchFamily="34" charset="0"/>
                        </a:rPr>
                        <a:t>Online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dirty="0">
                          <a:solidFill>
                            <a:srgbClr val="000000"/>
                          </a:solidFill>
                          <a:effectLst/>
                          <a:latin typeface="Calibri" panose="020F0502020204030204" pitchFamily="34" charset="0"/>
                        </a:rPr>
                        <a:t>{{ _.url }}/v9_1/aps/{</a:t>
                      </a:r>
                      <a:r>
                        <a:rPr lang="en-IN" sz="1000" b="0" i="0" u="none" strike="noStrike" dirty="0" err="1">
                          <a:solidFill>
                            <a:srgbClr val="000000"/>
                          </a:solidFill>
                          <a:effectLst/>
                          <a:latin typeface="Calibri" panose="020F0502020204030204" pitchFamily="34" charset="0"/>
                        </a:rPr>
                        <a:t>apMac</a:t>
                      </a:r>
                      <a:r>
                        <a:rPr lang="en-IN" sz="1000" b="0" i="0" u="none" strike="noStrike" dirty="0">
                          <a:solidFill>
                            <a:srgbClr val="000000"/>
                          </a:solidFill>
                          <a:effectLst/>
                          <a:latin typeface="Calibri" panose="020F0502020204030204" pitchFamily="34" charset="0"/>
                        </a:rPr>
                        <a:t>}/operational/summary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err="1">
                          <a:solidFill>
                            <a:srgbClr val="000000"/>
                          </a:solidFill>
                          <a:effectLst/>
                          <a:latin typeface="Calibri" panose="020F0502020204030204" pitchFamily="34" charset="0"/>
                        </a:rPr>
                        <a:t>connectionState</a:t>
                      </a:r>
                      <a:endParaRPr lang="en-IN" sz="12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576674"/>
                  </a:ext>
                </a:extLst>
              </a:tr>
              <a:tr h="182880">
                <a:tc>
                  <a:txBody>
                    <a:bodyPr/>
                    <a:lstStyle/>
                    <a:p>
                      <a:pPr algn="l" fontAlgn="b"/>
                      <a:r>
                        <a:rPr lang="en-IN" sz="1000" b="0" i="0" u="none" strike="noStrike">
                          <a:solidFill>
                            <a:srgbClr val="000000"/>
                          </a:solidFill>
                          <a:effectLst/>
                          <a:latin typeface="Calibri" panose="020F0502020204030204" pitchFamily="34" charset="0"/>
                        </a:rPr>
                        <a:t>Registered 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44834.01906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}}/v9_1/aps/{apMac}/operational/summary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registrationState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206142"/>
                  </a:ext>
                </a:extLst>
              </a:tr>
              <a:tr h="182880">
                <a:tc>
                  <a:txBody>
                    <a:bodyPr/>
                    <a:lstStyle/>
                    <a:p>
                      <a:pPr algn="l" fontAlgn="b"/>
                      <a:r>
                        <a:rPr lang="en-IN" sz="1000" b="0" i="0" u="none" strike="noStrike">
                          <a:solidFill>
                            <a:srgbClr val="000000"/>
                          </a:solidFill>
                          <a:effectLst/>
                          <a:latin typeface="Calibri" panose="020F0502020204030204" pitchFamily="34" charset="0"/>
                        </a:rPr>
                        <a:t>Alarm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err="1">
                          <a:solidFill>
                            <a:srgbClr val="000000"/>
                          </a:solidFill>
                          <a:effectLst/>
                          <a:latin typeface="Calibri" panose="020F0502020204030204" pitchFamily="34" charset="0"/>
                        </a:rPr>
                        <a:t>totalCount</a:t>
                      </a:r>
                      <a:endParaRPr lang="en-IN" sz="12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268140"/>
                  </a:ext>
                </a:extLst>
              </a:tr>
              <a:tr h="182880">
                <a:tc>
                  <a:txBody>
                    <a:bodyPr/>
                    <a:lstStyle/>
                    <a:p>
                      <a:pPr algn="l" fontAlgn="b"/>
                      <a:r>
                        <a:rPr lang="en-IN" sz="1000" b="0" i="0" u="none" strike="noStrike">
                          <a:solidFill>
                            <a:srgbClr val="000000"/>
                          </a:solidFill>
                          <a:effectLst/>
                          <a:latin typeface="Calibri" panose="020F0502020204030204" pitchFamily="34" charset="0"/>
                        </a:rPr>
                        <a:t>AP RSSI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893558"/>
                  </a:ext>
                </a:extLst>
              </a:tr>
              <a:tr h="182880">
                <a:tc>
                  <a:txBody>
                    <a:bodyPr/>
                    <a:lstStyle/>
                    <a:p>
                      <a:pPr algn="l" fontAlgn="b"/>
                      <a:r>
                        <a:rPr lang="en-IN" sz="1000" b="0" i="0" u="none" strike="noStrike">
                          <a:solidFill>
                            <a:srgbClr val="000000"/>
                          </a:solidFill>
                          <a:effectLst/>
                          <a:latin typeface="Calibri" panose="020F0502020204030204" pitchFamily="34" charset="0"/>
                        </a:rPr>
                        <a:t>AP SNR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075419"/>
                  </a:ext>
                </a:extLst>
              </a:tr>
              <a:tr h="182880">
                <a:tc>
                  <a:txBody>
                    <a:bodyPr/>
                    <a:lstStyle/>
                    <a:p>
                      <a:pPr algn="l" fontAlgn="b"/>
                      <a:r>
                        <a:rPr lang="en-IN" sz="1000" b="0" i="0" u="none" strike="noStrike" dirty="0">
                          <a:solidFill>
                            <a:srgbClr val="000000"/>
                          </a:solidFill>
                          <a:effectLst/>
                          <a:latin typeface="Calibri" panose="020F0502020204030204" pitchFamily="34" charset="0"/>
                        </a:rPr>
                        <a:t>AP  Traffic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135571333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92430"/>
                  </a:ext>
                </a:extLst>
              </a:tr>
              <a:tr h="182880">
                <a:tc>
                  <a:txBody>
                    <a:bodyPr/>
                    <a:lstStyle/>
                    <a:p>
                      <a:pPr algn="l" fontAlgn="b"/>
                      <a:r>
                        <a:rPr lang="en-IN" sz="1000" b="0" i="0" u="none" strike="noStrike" dirty="0">
                          <a:solidFill>
                            <a:srgbClr val="000000"/>
                          </a:solidFill>
                          <a:effectLst/>
                          <a:latin typeface="Calibri" panose="020F0502020204030204" pitchFamily="34" charset="0"/>
                        </a:rPr>
                        <a:t>AP Traffic UL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44916330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357657"/>
                  </a:ext>
                </a:extLst>
              </a:tr>
              <a:tr h="182880">
                <a:tc>
                  <a:txBody>
                    <a:bodyPr/>
                    <a:lstStyle/>
                    <a:p>
                      <a:pPr algn="l" fontAlgn="b"/>
                      <a:r>
                        <a:rPr lang="en-IN" sz="1000" b="0" i="0" u="none" strike="noStrike" dirty="0">
                          <a:solidFill>
                            <a:srgbClr val="000000"/>
                          </a:solidFill>
                          <a:effectLst/>
                          <a:latin typeface="Calibri" panose="020F0502020204030204" pitchFamily="34" charset="0"/>
                        </a:rPr>
                        <a:t>AP Traffic DL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90655003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438882"/>
                  </a:ext>
                </a:extLst>
              </a:tr>
              <a:tr h="182880">
                <a:tc>
                  <a:txBody>
                    <a:bodyPr/>
                    <a:lstStyle/>
                    <a:p>
                      <a:pPr algn="l" fontAlgn="b"/>
                      <a:r>
                        <a:rPr lang="en-IN" sz="1000" b="0" i="0" u="none" strike="noStrike" dirty="0">
                          <a:solidFill>
                            <a:srgbClr val="000000"/>
                          </a:solidFill>
                          <a:effectLst/>
                          <a:latin typeface="Calibri" panose="020F0502020204030204" pitchFamily="34" charset="0"/>
                        </a:rPr>
                        <a:t>AP Traffic 2.5G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9903033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5167"/>
                  </a:ext>
                </a:extLst>
              </a:tr>
              <a:tr h="182880">
                <a:tc>
                  <a:txBody>
                    <a:bodyPr/>
                    <a:lstStyle/>
                    <a:p>
                      <a:pPr algn="l" fontAlgn="b"/>
                      <a:r>
                        <a:rPr lang="en-IN" sz="1000" b="0" i="0" u="none" strike="noStrike">
                          <a:solidFill>
                            <a:srgbClr val="000000"/>
                          </a:solidFill>
                          <a:effectLst/>
                          <a:latin typeface="Calibri" panose="020F0502020204030204" pitchFamily="34" charset="0"/>
                        </a:rPr>
                        <a:t>AP Traffic 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13816992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857351"/>
                  </a:ext>
                </a:extLst>
              </a:tr>
              <a:tr h="182880">
                <a:tc>
                  <a:txBody>
                    <a:bodyPr/>
                    <a:lstStyle/>
                    <a:p>
                      <a:pPr algn="l" fontAlgn="b"/>
                      <a:r>
                        <a:rPr lang="en-IN" sz="1000" b="0" i="0" u="none" strike="noStrike">
                          <a:solidFill>
                            <a:srgbClr val="000000"/>
                          </a:solidFill>
                          <a:effectLst/>
                          <a:latin typeface="Calibri" panose="020F0502020204030204" pitchFamily="34" charset="0"/>
                        </a:rPr>
                        <a:t>AP UL Traffic 2.5G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3547558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2512783"/>
                  </a:ext>
                </a:extLst>
              </a:tr>
              <a:tr h="182880">
                <a:tc>
                  <a:txBody>
                    <a:bodyPr/>
                    <a:lstStyle/>
                    <a:p>
                      <a:pPr algn="l" fontAlgn="b"/>
                      <a:r>
                        <a:rPr lang="en-IN" sz="1000" b="0" i="0" u="none" strike="noStrike">
                          <a:solidFill>
                            <a:srgbClr val="000000"/>
                          </a:solidFill>
                          <a:effectLst/>
                          <a:latin typeface="Calibri" panose="020F0502020204030204" pitchFamily="34" charset="0"/>
                        </a:rPr>
                        <a:t>AP UL Traffic 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6353464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045946"/>
                  </a:ext>
                </a:extLst>
              </a:tr>
              <a:tr h="182880">
                <a:tc>
                  <a:txBody>
                    <a:bodyPr/>
                    <a:lstStyle/>
                    <a:p>
                      <a:pPr algn="l" fontAlgn="b"/>
                      <a:r>
                        <a:rPr lang="en-IN" sz="1000" b="0" i="0" u="none" strike="noStrike">
                          <a:solidFill>
                            <a:srgbClr val="000000"/>
                          </a:solidFill>
                          <a:effectLst/>
                          <a:latin typeface="Calibri" panose="020F0502020204030204" pitchFamily="34" charset="0"/>
                        </a:rPr>
                        <a:t>AP DL Traffic 2.5G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6355475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333593"/>
                  </a:ext>
                </a:extLst>
              </a:tr>
              <a:tr h="182880">
                <a:tc>
                  <a:txBody>
                    <a:bodyPr/>
                    <a:lstStyle/>
                    <a:p>
                      <a:pPr algn="l" fontAlgn="b"/>
                      <a:r>
                        <a:rPr lang="en-IN" sz="1000" b="0" i="0" u="none" strike="noStrike">
                          <a:solidFill>
                            <a:srgbClr val="000000"/>
                          </a:solidFill>
                          <a:effectLst/>
                          <a:latin typeface="Calibri" panose="020F0502020204030204" pitchFamily="34" charset="0"/>
                        </a:rPr>
                        <a:t>AP DL Traffic 5G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7463528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To be calculated From 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893021"/>
                  </a:ext>
                </a:extLst>
              </a:tr>
            </a:tbl>
          </a:graphicData>
        </a:graphic>
      </p:graphicFrame>
    </p:spTree>
    <p:extLst>
      <p:ext uri="{BB962C8B-B14F-4D97-AF65-F5344CB8AC3E}">
        <p14:creationId xmlns:p14="http://schemas.microsoft.com/office/powerpoint/2010/main" val="24517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2F5BE-07E2-ACFD-4636-E727D97582D2}"/>
              </a:ext>
            </a:extLst>
          </p:cNvPr>
          <p:cNvSpPr>
            <a:spLocks noGrp="1"/>
          </p:cNvSpPr>
          <p:nvPr>
            <p:ph idx="1"/>
          </p:nvPr>
        </p:nvSpPr>
        <p:spPr/>
        <p:txBody>
          <a:bodyPr/>
          <a:lstStyle/>
          <a:p>
            <a:r>
              <a:rPr lang="en-US" b="1" dirty="0"/>
              <a:t>Clients Inventory and Performance-</a:t>
            </a:r>
            <a:endParaRPr lang="en-IN" b="1" dirty="0"/>
          </a:p>
        </p:txBody>
      </p:sp>
      <p:sp>
        <p:nvSpPr>
          <p:cNvPr id="4" name="Footer Placeholder 3">
            <a:extLst>
              <a:ext uri="{FF2B5EF4-FFF2-40B4-BE49-F238E27FC236}">
                <a16:creationId xmlns:a16="http://schemas.microsoft.com/office/drawing/2014/main" id="{BDE36383-CB7C-6277-A943-A51D1A3D614E}"/>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75F38D19-6C20-A3C8-7EAA-7DD6AA64C09F}"/>
              </a:ext>
            </a:extLst>
          </p:cNvPr>
          <p:cNvSpPr>
            <a:spLocks noGrp="1"/>
          </p:cNvSpPr>
          <p:nvPr>
            <p:ph type="sldNum" sz="quarter" idx="12"/>
          </p:nvPr>
        </p:nvSpPr>
        <p:spPr/>
        <p:txBody>
          <a:bodyPr/>
          <a:lstStyle/>
          <a:p>
            <a:fld id="{330EA680-D336-4FF7-8B7A-9848BB0A1C32}" type="slidenum">
              <a:rPr lang="en-US" smtClean="0"/>
              <a:pPr/>
              <a:t>17</a:t>
            </a:fld>
            <a:endParaRPr lang="en-US" dirty="0"/>
          </a:p>
        </p:txBody>
      </p:sp>
      <p:sp>
        <p:nvSpPr>
          <p:cNvPr id="6" name="Title 1">
            <a:extLst>
              <a:ext uri="{FF2B5EF4-FFF2-40B4-BE49-F238E27FC236}">
                <a16:creationId xmlns:a16="http://schemas.microsoft.com/office/drawing/2014/main" id="{4BA5624F-3440-8040-7AFE-31D64C7195B6}"/>
              </a:ext>
            </a:extLst>
          </p:cNvPr>
          <p:cNvSpPr>
            <a:spLocks noGrp="1"/>
          </p:cNvSpPr>
          <p:nvPr>
            <p:ph type="title"/>
          </p:nvPr>
        </p:nvSpPr>
        <p:spPr>
          <a:xfrm>
            <a:off x="254643" y="392974"/>
            <a:ext cx="10901037" cy="595932"/>
          </a:xfrm>
          <a:noFill/>
        </p:spPr>
        <p:txBody>
          <a:bodyPr vert="horz" wrap="square" lIns="91440" tIns="45720" rIns="91440" bIns="45720" rtlCol="0" anchor="b">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Reports</a:t>
            </a:r>
            <a:endParaRPr lang="en-IN" sz="3200" b="1" u="sng" kern="100" dirty="0">
              <a:solidFill>
                <a:schemeClr val="tx1"/>
              </a:solidFill>
              <a:latin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F253885B-6C9C-C6EA-579A-49BD004CA9C2}"/>
              </a:ext>
            </a:extLst>
          </p:cNvPr>
          <p:cNvGraphicFramePr>
            <a:graphicFrameLocks noGrp="1"/>
          </p:cNvGraphicFramePr>
          <p:nvPr>
            <p:extLst>
              <p:ext uri="{D42A27DB-BD31-4B8C-83A1-F6EECF244321}">
                <p14:modId xmlns:p14="http://schemas.microsoft.com/office/powerpoint/2010/main" val="3661348952"/>
              </p:ext>
            </p:extLst>
          </p:nvPr>
        </p:nvGraphicFramePr>
        <p:xfrm>
          <a:off x="333346" y="1572356"/>
          <a:ext cx="9327893" cy="4023317"/>
        </p:xfrm>
        <a:graphic>
          <a:graphicData uri="http://schemas.openxmlformats.org/drawingml/2006/table">
            <a:tbl>
              <a:tblPr/>
              <a:tblGrid>
                <a:gridCol w="2071024">
                  <a:extLst>
                    <a:ext uri="{9D8B030D-6E8A-4147-A177-3AD203B41FA5}">
                      <a16:colId xmlns:a16="http://schemas.microsoft.com/office/drawing/2014/main" val="1072602074"/>
                    </a:ext>
                  </a:extLst>
                </a:gridCol>
                <a:gridCol w="2004752">
                  <a:extLst>
                    <a:ext uri="{9D8B030D-6E8A-4147-A177-3AD203B41FA5}">
                      <a16:colId xmlns:a16="http://schemas.microsoft.com/office/drawing/2014/main" val="1986037728"/>
                    </a:ext>
                  </a:extLst>
                </a:gridCol>
                <a:gridCol w="861546">
                  <a:extLst>
                    <a:ext uri="{9D8B030D-6E8A-4147-A177-3AD203B41FA5}">
                      <a16:colId xmlns:a16="http://schemas.microsoft.com/office/drawing/2014/main" val="2168146564"/>
                    </a:ext>
                  </a:extLst>
                </a:gridCol>
                <a:gridCol w="3015411">
                  <a:extLst>
                    <a:ext uri="{9D8B030D-6E8A-4147-A177-3AD203B41FA5}">
                      <a16:colId xmlns:a16="http://schemas.microsoft.com/office/drawing/2014/main" val="3571535933"/>
                    </a:ext>
                  </a:extLst>
                </a:gridCol>
                <a:gridCol w="1375160">
                  <a:extLst>
                    <a:ext uri="{9D8B030D-6E8A-4147-A177-3AD203B41FA5}">
                      <a16:colId xmlns:a16="http://schemas.microsoft.com/office/drawing/2014/main" val="2834889643"/>
                    </a:ext>
                  </a:extLst>
                </a:gridCol>
              </a:tblGrid>
              <a:tr h="174901">
                <a:tc>
                  <a:txBody>
                    <a:bodyPr/>
                    <a:lstStyle/>
                    <a:p>
                      <a:pPr algn="l" fontAlgn="ctr"/>
                      <a:r>
                        <a:rPr lang="en-IN" sz="900" b="1" i="0" u="none" strike="noStrike">
                          <a:solidFill>
                            <a:srgbClr val="FFFFFF"/>
                          </a:solidFill>
                          <a:effectLst/>
                          <a:latin typeface="Calibri" panose="020F0502020204030204" pitchFamily="34" charset="0"/>
                        </a:rPr>
                        <a:t>Attributes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900" b="1" i="0" u="none" strike="noStrike">
                          <a:solidFill>
                            <a:srgbClr val="FFFFFF"/>
                          </a:solidFill>
                          <a:effectLst/>
                          <a:latin typeface="Calibri" panose="020F0502020204030204" pitchFamily="34" charset="0"/>
                        </a:rPr>
                        <a:t>Sample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900" b="1" i="0" u="none" strike="noStrike">
                          <a:solidFill>
                            <a:srgbClr val="FFFFFF"/>
                          </a:solidFill>
                          <a:effectLst/>
                          <a:latin typeface="Calibri" panose="020F0502020204030204" pitchFamily="34" charset="0"/>
                        </a:rPr>
                        <a:t>Reports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900" b="1" i="0" u="none" strike="noStrike">
                          <a:solidFill>
                            <a:srgbClr val="FFFFFF"/>
                          </a:solidFill>
                          <a:effectLst/>
                          <a:latin typeface="Calibri" panose="020F0502020204030204" pitchFamily="34" charset="0"/>
                        </a:rPr>
                        <a:t>API</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900" b="1" i="0" u="none" strike="noStrike">
                          <a:solidFill>
                            <a:srgbClr val="FFFFFF"/>
                          </a:solidFill>
                          <a:effectLst/>
                          <a:latin typeface="Calibri" panose="020F0502020204030204" pitchFamily="34" charset="0"/>
                        </a:rPr>
                        <a:t>API Attribute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76976954"/>
                  </a:ext>
                </a:extLst>
              </a:tr>
              <a:tr h="174901">
                <a:tc>
                  <a:txBody>
                    <a:bodyPr/>
                    <a:lstStyle/>
                    <a:p>
                      <a:pPr algn="l" fontAlgn="b"/>
                      <a:r>
                        <a:rPr lang="en-IN" sz="1100" b="0" i="0" u="none" strike="noStrike">
                          <a:solidFill>
                            <a:srgbClr val="000000"/>
                          </a:solidFill>
                          <a:effectLst/>
                          <a:latin typeface="Calibri" panose="020F0502020204030204" pitchFamily="34" charset="0"/>
                        </a:rPr>
                        <a:t>APMAC </a:t>
                      </a:r>
                    </a:p>
                  </a:txBody>
                  <a:tcPr marL="7288" marR="7288" marT="7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dirty="0">
                          <a:solidFill>
                            <a:srgbClr val="000000"/>
                          </a:solidFill>
                          <a:effectLst/>
                          <a:latin typeface="Calibri" panose="020F0502020204030204" pitchFamily="34" charset="0"/>
                        </a:rPr>
                        <a:t>10:F0:68:33:1A:A0 (Input in </a:t>
                      </a:r>
                      <a:r>
                        <a:rPr lang="en-IN" sz="900" b="0" i="0" u="none" strike="noStrike" dirty="0" err="1">
                          <a:solidFill>
                            <a:srgbClr val="000000"/>
                          </a:solidFill>
                          <a:effectLst/>
                          <a:latin typeface="Calibri" panose="020F0502020204030204" pitchFamily="34" charset="0"/>
                        </a:rPr>
                        <a:t>api</a:t>
                      </a:r>
                      <a:r>
                        <a:rPr lang="en-IN" sz="900" b="0" i="0" u="none" strike="noStrike" dirty="0">
                          <a:solidFill>
                            <a:srgbClr val="000000"/>
                          </a:solidFill>
                          <a:effectLst/>
                          <a:latin typeface="Calibri" panose="020F0502020204030204" pitchFamily="34" charset="0"/>
                        </a:rPr>
                        <a: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}}/v9_1/aps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Input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56076"/>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mac</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mac</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491731"/>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IP</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10.0.183.150/::</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ipAddress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916219"/>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hostname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AP-AkVpSCyp5fTV</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hostName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15538"/>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osType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Windows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osType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135365"/>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radioMode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b/g/n</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radioMode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16979"/>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channel</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channel</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107542"/>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wlanId</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BFVL</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ssid</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471849"/>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ssid</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BFVL</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Inventory</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ssid</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69828"/>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rssi</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-41</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rssi</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947166"/>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snr</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46</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snr</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499624"/>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rxByteRate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dirty="0">
                          <a:solidFill>
                            <a:srgbClr val="000000"/>
                          </a:solidFill>
                          <a:effectLst/>
                          <a:latin typeface="Calibri" panose="020F0502020204030204" pitchFamily="34" charset="0"/>
                        </a:rPr>
                        <a:t>12</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rxByteRate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598083"/>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txByteRate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10</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txByteRate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2870279"/>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rxAvgByteRate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7</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rxAvgByteRate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52559"/>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txAvgByteRate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12</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txAvgByteRate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438411"/>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fromClientBytes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73</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fromClientBytes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074111"/>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toClientBytes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3874</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toClientBytes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573226"/>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fromClientPkts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287</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fromClientPkts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731352"/>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toClientPkts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3984</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toClientPkts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321422"/>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connectedSince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1.69926E+12</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connectedSince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175902"/>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vlan</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10</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vlan</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956680"/>
                  </a:ext>
                </a:extLst>
              </a:tr>
              <a:tr h="174901">
                <a:tc>
                  <a:txBody>
                    <a:bodyPr/>
                    <a:lstStyle/>
                    <a:p>
                      <a:pPr algn="l" rtl="0" fontAlgn="ctr"/>
                      <a:r>
                        <a:rPr lang="en-IN" sz="1100" b="0" i="0" u="none" strike="noStrike">
                          <a:solidFill>
                            <a:srgbClr val="000000"/>
                          </a:solidFill>
                          <a:effectLst/>
                          <a:latin typeface="Calibri" panose="020F0502020204030204" pitchFamily="34" charset="0"/>
                        </a:rPr>
                        <a:t>Client toClientDroppedPkts</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734</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Performance</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_.url }}/v8_2/aps/{apMac}/operational/client</a:t>
                      </a: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dirty="0" err="1">
                          <a:solidFill>
                            <a:srgbClr val="000000"/>
                          </a:solidFill>
                          <a:effectLst/>
                          <a:latin typeface="Calibri" panose="020F0502020204030204" pitchFamily="34" charset="0"/>
                        </a:rPr>
                        <a:t>toClientDroppedPkts</a:t>
                      </a:r>
                      <a:endParaRPr lang="en-IN" sz="900" b="0" i="0" u="none" strike="noStrike" dirty="0">
                        <a:solidFill>
                          <a:srgbClr val="000000"/>
                        </a:solidFill>
                        <a:effectLst/>
                        <a:latin typeface="Calibri" panose="020F0502020204030204" pitchFamily="34" charset="0"/>
                      </a:endParaRPr>
                    </a:p>
                  </a:txBody>
                  <a:tcPr marL="7288" marR="7288" marT="72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259745"/>
                  </a:ext>
                </a:extLst>
              </a:tr>
            </a:tbl>
          </a:graphicData>
        </a:graphic>
      </p:graphicFrame>
    </p:spTree>
    <p:extLst>
      <p:ext uri="{BB962C8B-B14F-4D97-AF65-F5344CB8AC3E}">
        <p14:creationId xmlns:p14="http://schemas.microsoft.com/office/powerpoint/2010/main" val="324616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BFB25-36ED-1D27-302C-ED9A14BD05DA}"/>
              </a:ext>
            </a:extLst>
          </p:cNvPr>
          <p:cNvSpPr>
            <a:spLocks noGrp="1"/>
          </p:cNvSpPr>
          <p:nvPr>
            <p:ph idx="1"/>
          </p:nvPr>
        </p:nvSpPr>
        <p:spPr/>
        <p:txBody>
          <a:bodyPr/>
          <a:lstStyle/>
          <a:p>
            <a:r>
              <a:rPr lang="en-US" b="1" dirty="0"/>
              <a:t>AP Alarms-</a:t>
            </a:r>
            <a:endParaRPr lang="en-IN" b="1" dirty="0"/>
          </a:p>
        </p:txBody>
      </p:sp>
      <p:sp>
        <p:nvSpPr>
          <p:cNvPr id="4" name="Footer Placeholder 3">
            <a:extLst>
              <a:ext uri="{FF2B5EF4-FFF2-40B4-BE49-F238E27FC236}">
                <a16:creationId xmlns:a16="http://schemas.microsoft.com/office/drawing/2014/main" id="{8E610CB6-5450-474D-2BAE-B38DA412B99C}"/>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2AA1EA8F-654A-4757-3C71-EA4BAC94FF3B}"/>
              </a:ext>
            </a:extLst>
          </p:cNvPr>
          <p:cNvSpPr>
            <a:spLocks noGrp="1"/>
          </p:cNvSpPr>
          <p:nvPr>
            <p:ph type="sldNum" sz="quarter" idx="12"/>
          </p:nvPr>
        </p:nvSpPr>
        <p:spPr/>
        <p:txBody>
          <a:bodyPr/>
          <a:lstStyle/>
          <a:p>
            <a:fld id="{330EA680-D336-4FF7-8B7A-9848BB0A1C32}" type="slidenum">
              <a:rPr lang="en-US" smtClean="0"/>
              <a:pPr/>
              <a:t>18</a:t>
            </a:fld>
            <a:endParaRPr lang="en-US" dirty="0"/>
          </a:p>
        </p:txBody>
      </p:sp>
      <p:sp>
        <p:nvSpPr>
          <p:cNvPr id="6" name="Title 1">
            <a:extLst>
              <a:ext uri="{FF2B5EF4-FFF2-40B4-BE49-F238E27FC236}">
                <a16:creationId xmlns:a16="http://schemas.microsoft.com/office/drawing/2014/main" id="{B2503C59-C306-8222-2F71-57B409322FDF}"/>
              </a:ext>
            </a:extLst>
          </p:cNvPr>
          <p:cNvSpPr>
            <a:spLocks noGrp="1"/>
          </p:cNvSpPr>
          <p:nvPr>
            <p:ph type="title"/>
          </p:nvPr>
        </p:nvSpPr>
        <p:spPr>
          <a:xfrm>
            <a:off x="254643" y="392974"/>
            <a:ext cx="10901037" cy="595932"/>
          </a:xfrm>
          <a:noFill/>
        </p:spPr>
        <p:txBody>
          <a:bodyPr vert="horz" wrap="square" lIns="91440" tIns="45720" rIns="91440" bIns="45720" rtlCol="0" anchor="b">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Reports</a:t>
            </a:r>
            <a:endParaRPr lang="en-IN" sz="3200" b="1" u="sng" kern="100" dirty="0">
              <a:solidFill>
                <a:schemeClr val="tx1"/>
              </a:solidFill>
              <a:latin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282832B-C328-1605-C9F0-8A15DF0A6307}"/>
              </a:ext>
            </a:extLst>
          </p:cNvPr>
          <p:cNvGraphicFramePr>
            <a:graphicFrameLocks noGrp="1"/>
          </p:cNvGraphicFramePr>
          <p:nvPr>
            <p:extLst>
              <p:ext uri="{D42A27DB-BD31-4B8C-83A1-F6EECF244321}">
                <p14:modId xmlns:p14="http://schemas.microsoft.com/office/powerpoint/2010/main" val="4194333102"/>
              </p:ext>
            </p:extLst>
          </p:nvPr>
        </p:nvGraphicFramePr>
        <p:xfrm>
          <a:off x="254642" y="1793297"/>
          <a:ext cx="9489720" cy="1600200"/>
        </p:xfrm>
        <a:graphic>
          <a:graphicData uri="http://schemas.openxmlformats.org/drawingml/2006/table">
            <a:tbl>
              <a:tblPr/>
              <a:tblGrid>
                <a:gridCol w="1303111">
                  <a:extLst>
                    <a:ext uri="{9D8B030D-6E8A-4147-A177-3AD203B41FA5}">
                      <a16:colId xmlns:a16="http://schemas.microsoft.com/office/drawing/2014/main" val="4274154200"/>
                    </a:ext>
                  </a:extLst>
                </a:gridCol>
                <a:gridCol w="4169958">
                  <a:extLst>
                    <a:ext uri="{9D8B030D-6E8A-4147-A177-3AD203B41FA5}">
                      <a16:colId xmlns:a16="http://schemas.microsoft.com/office/drawing/2014/main" val="1445995772"/>
                    </a:ext>
                  </a:extLst>
                </a:gridCol>
                <a:gridCol w="2836185">
                  <a:extLst>
                    <a:ext uri="{9D8B030D-6E8A-4147-A177-3AD203B41FA5}">
                      <a16:colId xmlns:a16="http://schemas.microsoft.com/office/drawing/2014/main" val="743866692"/>
                    </a:ext>
                  </a:extLst>
                </a:gridCol>
                <a:gridCol w="1180466">
                  <a:extLst>
                    <a:ext uri="{9D8B030D-6E8A-4147-A177-3AD203B41FA5}">
                      <a16:colId xmlns:a16="http://schemas.microsoft.com/office/drawing/2014/main" val="47861233"/>
                    </a:ext>
                  </a:extLst>
                </a:gridCol>
              </a:tblGrid>
              <a:tr h="154103">
                <a:tc>
                  <a:txBody>
                    <a:bodyPr/>
                    <a:lstStyle/>
                    <a:p>
                      <a:pPr algn="l" fontAlgn="ctr"/>
                      <a:r>
                        <a:rPr lang="en-IN" sz="1000" b="1" i="0" u="none" strike="noStrike">
                          <a:solidFill>
                            <a:srgbClr val="FFFFFF"/>
                          </a:solidFill>
                          <a:effectLst/>
                          <a:latin typeface="Calibri" panose="020F0502020204030204" pitchFamily="34" charset="0"/>
                        </a:rPr>
                        <a:t>Attributes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Sample 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API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1000" b="1" i="0" u="none" strike="noStrike">
                          <a:solidFill>
                            <a:srgbClr val="FFFFFF"/>
                          </a:solidFill>
                          <a:effectLst/>
                          <a:latin typeface="Calibri" panose="020F0502020204030204" pitchFamily="34" charset="0"/>
                        </a:rPr>
                        <a:t>API Attribute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05802049"/>
                  </a:ext>
                </a:extLst>
              </a:tr>
              <a:tr h="154103">
                <a:tc>
                  <a:txBody>
                    <a:bodyPr/>
                    <a:lstStyle/>
                    <a:p>
                      <a:pPr algn="l" fontAlgn="ctr"/>
                      <a:r>
                        <a:rPr lang="en-IN" sz="1000" b="0" i="0" u="none" strike="noStrike">
                          <a:solidFill>
                            <a:srgbClr val="000000"/>
                          </a:solidFill>
                          <a:effectLst/>
                          <a:latin typeface="Calibri" panose="020F0502020204030204" pitchFamily="34" charset="0"/>
                        </a:rPr>
                        <a:t>AP MAC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Calibri" panose="020F0502020204030204" pitchFamily="34" charset="0"/>
                        </a:rPr>
                        <a:t>10:F0:68:33:1A:A0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Take from AP inventory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2983028"/>
                  </a:ext>
                </a:extLst>
              </a:tr>
              <a:tr h="154103">
                <a:tc>
                  <a:txBody>
                    <a:bodyPr/>
                    <a:lstStyle/>
                    <a:p>
                      <a:pPr algn="l" fontAlgn="ctr"/>
                      <a:r>
                        <a:rPr lang="en-IN" sz="1000" b="0" i="0" u="none" strike="noStrike">
                          <a:solidFill>
                            <a:srgbClr val="000000"/>
                          </a:solidFill>
                          <a:effectLst/>
                          <a:latin typeface="Calibri" panose="020F0502020204030204" pitchFamily="34" charset="0"/>
                        </a:rPr>
                        <a:t>Date and Time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05-07-2023 16:16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664089"/>
                  </a:ext>
                </a:extLst>
              </a:tr>
              <a:tr h="154103">
                <a:tc>
                  <a:txBody>
                    <a:bodyPr/>
                    <a:lstStyle/>
                    <a:p>
                      <a:pPr algn="l" fontAlgn="ctr"/>
                      <a:r>
                        <a:rPr lang="en-IN" sz="1000" b="0" i="0" u="none" strike="noStrike">
                          <a:solidFill>
                            <a:srgbClr val="000000"/>
                          </a:solidFill>
                          <a:effectLst/>
                          <a:latin typeface="Calibri" panose="020F0502020204030204" pitchFamily="34" charset="0"/>
                        </a:rPr>
                        <a:t>Code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303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2227386"/>
                  </a:ext>
                </a:extLst>
              </a:tr>
              <a:tr h="154103">
                <a:tc>
                  <a:txBody>
                    <a:bodyPr/>
                    <a:lstStyle/>
                    <a:p>
                      <a:pPr algn="l" fontAlgn="ctr"/>
                      <a:r>
                        <a:rPr lang="en-IN" sz="1000" b="0" i="0" u="none" strike="noStrike">
                          <a:solidFill>
                            <a:srgbClr val="000000"/>
                          </a:solidFill>
                          <a:effectLst/>
                          <a:latin typeface="Calibri" panose="020F0502020204030204" pitchFamily="34" charset="0"/>
                        </a:rPr>
                        <a:t>Alarm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AP disconnected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15157"/>
                  </a:ext>
                </a:extLst>
              </a:tr>
              <a:tr h="154103">
                <a:tc>
                  <a:txBody>
                    <a:bodyPr/>
                    <a:lstStyle/>
                    <a:p>
                      <a:pPr algn="l" fontAlgn="ctr"/>
                      <a:r>
                        <a:rPr lang="en-IN" sz="1000" b="0" i="0" u="none" strike="noStrike">
                          <a:solidFill>
                            <a:srgbClr val="000000"/>
                          </a:solidFill>
                          <a:effectLst/>
                          <a:latin typeface="Calibri" panose="020F0502020204030204" pitchFamily="34" charset="0"/>
                        </a:rPr>
                        <a:t>Severity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Major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severity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0415660"/>
                  </a:ext>
                </a:extLst>
              </a:tr>
              <a:tr h="154103">
                <a:tc>
                  <a:txBody>
                    <a:bodyPr/>
                    <a:lstStyle/>
                    <a:p>
                      <a:pPr algn="l" fontAlgn="ctr"/>
                      <a:r>
                        <a:rPr lang="en-IN" sz="1000" b="0" i="0" u="none" strike="noStrike">
                          <a:solidFill>
                            <a:srgbClr val="000000"/>
                          </a:solidFill>
                          <a:effectLst/>
                          <a:latin typeface="Calibri" panose="020F0502020204030204" pitchFamily="34" charset="0"/>
                        </a:rPr>
                        <a:t>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Cleared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578830"/>
                  </a:ext>
                </a:extLst>
              </a:tr>
              <a:tr h="154103">
                <a:tc>
                  <a:txBody>
                    <a:bodyPr/>
                    <a:lstStyle/>
                    <a:p>
                      <a:pPr algn="l" fontAlgn="ctr"/>
                      <a:r>
                        <a:rPr lang="en-IN" sz="1000" b="0" i="0" u="none" strike="noStrike">
                          <a:solidFill>
                            <a:srgbClr val="000000"/>
                          </a:solidFill>
                          <a:effectLst/>
                          <a:latin typeface="Calibri" panose="020F0502020204030204" pitchFamily="34" charset="0"/>
                        </a:rPr>
                        <a:t>Acknowledged 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acknowledgedTime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452408"/>
                  </a:ext>
                </a:extLst>
              </a:tr>
              <a:tr h="154103">
                <a:tc>
                  <a:txBody>
                    <a:bodyPr/>
                    <a:lstStyle/>
                    <a:p>
                      <a:pPr algn="l" fontAlgn="ctr"/>
                      <a:r>
                        <a:rPr lang="en-IN" sz="1000" b="0" i="0" u="none" strike="noStrike">
                          <a:solidFill>
                            <a:srgbClr val="000000"/>
                          </a:solidFill>
                          <a:effectLst/>
                          <a:latin typeface="Calibri" panose="020F0502020204030204" pitchFamily="34" charset="0"/>
                        </a:rPr>
                        <a:t>Cleared 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05-07-2023 16:19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clearedTime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447307"/>
                  </a:ext>
                </a:extLst>
              </a:tr>
              <a:tr h="154103">
                <a:tc>
                  <a:txBody>
                    <a:bodyPr/>
                    <a:lstStyle/>
                    <a:p>
                      <a:pPr algn="l" fontAlgn="ctr"/>
                      <a:r>
                        <a:rPr lang="en-IN" sz="1000" b="0" i="0" u="none" strike="noStrike">
                          <a:solidFill>
                            <a:srgbClr val="000000"/>
                          </a:solidFill>
                          <a:effectLst/>
                          <a:latin typeface="Calibri" panose="020F0502020204030204" pitchFamily="34" charset="0"/>
                        </a:rPr>
                        <a:t>Activity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AP [4044000010730001@10:F0:68:34:0D:E0] disconnected.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}}/v8_0/aps/{apMac}/operational/alarms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dirty="0">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001032"/>
                  </a:ext>
                </a:extLst>
              </a:tr>
            </a:tbl>
          </a:graphicData>
        </a:graphic>
      </p:graphicFrame>
    </p:spTree>
    <p:extLst>
      <p:ext uri="{BB962C8B-B14F-4D97-AF65-F5344CB8AC3E}">
        <p14:creationId xmlns:p14="http://schemas.microsoft.com/office/powerpoint/2010/main" val="1138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166A-3A2E-105E-BB5B-A662FE21B4FC}"/>
              </a:ext>
            </a:extLst>
          </p:cNvPr>
          <p:cNvSpPr>
            <a:spLocks noGrp="1"/>
          </p:cNvSpPr>
          <p:nvPr>
            <p:ph type="title"/>
          </p:nvPr>
        </p:nvSpPr>
        <p:spPr>
          <a:noFill/>
        </p:spPr>
        <p:txBody>
          <a:bodyPr vert="horz" wrap="square" lIns="91440" tIns="45720" rIns="91440" bIns="45720" rtlCol="0" anchor="b">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Aggregation Logics</a:t>
            </a:r>
            <a:endParaRPr lang="en-IN" sz="3200" b="1" u="sng" kern="100" dirty="0">
              <a:solidFill>
                <a:schemeClr val="tx1"/>
              </a:solidFill>
              <a:latin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1C99CCC-08B5-8491-2DB9-AA3404ED019F}"/>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47D8C501-F936-B2FD-7B2C-1E8104CF9AFE}"/>
              </a:ext>
            </a:extLst>
          </p:cNvPr>
          <p:cNvSpPr>
            <a:spLocks noGrp="1"/>
          </p:cNvSpPr>
          <p:nvPr>
            <p:ph type="sldNum" sz="quarter" idx="12"/>
          </p:nvPr>
        </p:nvSpPr>
        <p:spPr/>
        <p:txBody>
          <a:bodyPr/>
          <a:lstStyle/>
          <a:p>
            <a:fld id="{330EA680-D336-4FF7-8B7A-9848BB0A1C32}" type="slidenum">
              <a:rPr lang="en-US" smtClean="0"/>
              <a:pPr/>
              <a:t>19</a:t>
            </a:fld>
            <a:endParaRPr lang="en-US" dirty="0"/>
          </a:p>
        </p:txBody>
      </p:sp>
      <p:graphicFrame>
        <p:nvGraphicFramePr>
          <p:cNvPr id="6" name="Object 5">
            <a:extLst>
              <a:ext uri="{FF2B5EF4-FFF2-40B4-BE49-F238E27FC236}">
                <a16:creationId xmlns:a16="http://schemas.microsoft.com/office/drawing/2014/main" id="{E2C60DF6-98D9-3829-0FF9-0E641EC01102}"/>
              </a:ext>
            </a:extLst>
          </p:cNvPr>
          <p:cNvGraphicFramePr>
            <a:graphicFrameLocks noChangeAspect="1"/>
          </p:cNvGraphicFramePr>
          <p:nvPr>
            <p:extLst>
              <p:ext uri="{D42A27DB-BD31-4B8C-83A1-F6EECF244321}">
                <p14:modId xmlns:p14="http://schemas.microsoft.com/office/powerpoint/2010/main" val="1179054288"/>
              </p:ext>
            </p:extLst>
          </p:nvPr>
        </p:nvGraphicFramePr>
        <p:xfrm>
          <a:off x="4343400" y="2381250"/>
          <a:ext cx="1362075" cy="1179513"/>
        </p:xfrm>
        <a:graphic>
          <a:graphicData uri="http://schemas.openxmlformats.org/presentationml/2006/ole">
            <mc:AlternateContent xmlns:mc="http://schemas.openxmlformats.org/markup-compatibility/2006">
              <mc:Choice xmlns:v="urn:schemas-microsoft-com:vml" Requires="v">
                <p:oleObj name="Worksheet" showAsIcon="1" r:id="rId2" imgW="914282" imgH="792515" progId="Excel.Sheet.12">
                  <p:embed/>
                </p:oleObj>
              </mc:Choice>
              <mc:Fallback>
                <p:oleObj name="Worksheet" showAsIcon="1" r:id="rId2" imgW="914282" imgH="792515" progId="Excel.Sheet.12">
                  <p:embed/>
                  <p:pic>
                    <p:nvPicPr>
                      <p:cNvPr id="6" name="Object 5">
                        <a:extLst>
                          <a:ext uri="{FF2B5EF4-FFF2-40B4-BE49-F238E27FC236}">
                            <a16:creationId xmlns:a16="http://schemas.microsoft.com/office/drawing/2014/main" id="{E2C60DF6-98D9-3829-0FF9-0E641EC01102}"/>
                          </a:ext>
                        </a:extLst>
                      </p:cNvPr>
                      <p:cNvPicPr/>
                      <p:nvPr/>
                    </p:nvPicPr>
                    <p:blipFill>
                      <a:blip r:embed="rId3"/>
                      <a:stretch>
                        <a:fillRect/>
                      </a:stretch>
                    </p:blipFill>
                    <p:spPr>
                      <a:xfrm>
                        <a:off x="4343400" y="2381250"/>
                        <a:ext cx="1362075" cy="117951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901CBAB-C04B-37CB-B5F1-991F645B627E}"/>
              </a:ext>
            </a:extLst>
          </p:cNvPr>
          <p:cNvSpPr txBox="1"/>
          <p:nvPr/>
        </p:nvSpPr>
        <p:spPr>
          <a:xfrm>
            <a:off x="254643" y="1168140"/>
            <a:ext cx="10901036" cy="646331"/>
          </a:xfrm>
          <a:prstGeom prst="rect">
            <a:avLst/>
          </a:prstGeom>
          <a:noFill/>
        </p:spPr>
        <p:txBody>
          <a:bodyPr wrap="square" rtlCol="0">
            <a:spAutoFit/>
          </a:bodyPr>
          <a:lstStyle/>
          <a:p>
            <a:r>
              <a:rPr lang="en-US" dirty="0"/>
              <a:t>Ruckus AP The detailed logics for every attributes related to inventory, performance and Alarms have been mentioned in below spreadsheet</a:t>
            </a:r>
            <a:endParaRPr lang="en-IN" dirty="0"/>
          </a:p>
        </p:txBody>
      </p:sp>
    </p:spTree>
    <p:extLst>
      <p:ext uri="{BB962C8B-B14F-4D97-AF65-F5344CB8AC3E}">
        <p14:creationId xmlns:p14="http://schemas.microsoft.com/office/powerpoint/2010/main" val="20669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9F38-4662-BA1E-6007-57737FD9B76F}"/>
              </a:ext>
            </a:extLst>
          </p:cNvPr>
          <p:cNvSpPr>
            <a:spLocks noGrp="1"/>
          </p:cNvSpPr>
          <p:nvPr>
            <p:ph type="title"/>
          </p:nvPr>
        </p:nvSpPr>
        <p:spPr>
          <a:noFill/>
        </p:spPr>
        <p:txBody>
          <a:bodyPr wrap="square">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Introduction</a:t>
            </a:r>
            <a:endParaRPr lang="en-IN" sz="3200" b="1" u="sng" kern="100" dirty="0">
              <a:solidFill>
                <a:schemeClr val="tx1"/>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A918F9-5E3C-EE4F-8A9B-7FA170233FA6}"/>
              </a:ext>
            </a:extLst>
          </p:cNvPr>
          <p:cNvSpPr>
            <a:spLocks noGrp="1"/>
          </p:cNvSpPr>
          <p:nvPr>
            <p:ph idx="1"/>
          </p:nvPr>
        </p:nvSpPr>
        <p:spPr/>
        <p:txBody>
          <a:bodyPr>
            <a:normAutofit/>
          </a:bodyPr>
          <a:lstStyle/>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purpose of this document is to provide a comprehensive overview of our API-based data collection and reporting initiative. Specifically, we aim to detail the processes involved in collecting data related to "Inventory Details," "Performance KPIs," and "Alarms" in Ruckus Access Points (APs). Through this document, you will gain insights into the methodologies employed, the tools and technologies leveraged, and the resulting data visualizations/UNMS Dashboarding.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offers a range of Wi-Fi devices deployed within Airtel for managed Wi-Fi services, including the following: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R350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R550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R650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R750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Ruckus T350c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Unleashed T750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These devices are part of the Ruckus family and contribute to the robust managed Wi-Fi infrastructure provided by Airtel.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5293706-8977-8D85-768A-5A4787C17A94}"/>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3C2C67DE-F258-555D-7A4E-3B6EB5E4F025}"/>
              </a:ext>
            </a:extLst>
          </p:cNvPr>
          <p:cNvSpPr>
            <a:spLocks noGrp="1"/>
          </p:cNvSpPr>
          <p:nvPr>
            <p:ph type="sldNum" sz="quarter" idx="12"/>
          </p:nvPr>
        </p:nvSpPr>
        <p:spPr/>
        <p:txBody>
          <a:bodyPr/>
          <a:lstStyle/>
          <a:p>
            <a:fld id="{330EA680-D336-4FF7-8B7A-9848BB0A1C32}" type="slidenum">
              <a:rPr lang="en-US" smtClean="0"/>
              <a:pPr/>
              <a:t>2</a:t>
            </a:fld>
            <a:endParaRPr lang="en-US" dirty="0"/>
          </a:p>
        </p:txBody>
      </p:sp>
    </p:spTree>
    <p:extLst>
      <p:ext uri="{BB962C8B-B14F-4D97-AF65-F5344CB8AC3E}">
        <p14:creationId xmlns:p14="http://schemas.microsoft.com/office/powerpoint/2010/main" val="34667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E0E1F0-9FED-4C41-AD0C-1A5BDAD8CCF1}"/>
              </a:ext>
            </a:extLst>
          </p:cNvPr>
          <p:cNvSpPr>
            <a:spLocks noGrp="1"/>
          </p:cNvSpPr>
          <p:nvPr>
            <p:ph type="ctrTitle"/>
          </p:nvPr>
        </p:nvSpPr>
        <p:spPr>
          <a:xfrm>
            <a:off x="1259840" y="2382797"/>
            <a:ext cx="9672320" cy="1046203"/>
          </a:xfrm>
        </p:spPr>
        <p:txBody>
          <a:bodyPr>
            <a:normAutofit/>
          </a:bodyPr>
          <a:lstStyle/>
          <a:p>
            <a:r>
              <a:rPr lang="en-US" sz="4400" b="1" dirty="0"/>
              <a:t>			   Thank You</a:t>
            </a:r>
            <a:endParaRPr lang="en-IN" sz="4400" b="1" dirty="0"/>
          </a:p>
        </p:txBody>
      </p:sp>
    </p:spTree>
    <p:extLst>
      <p:ext uri="{BB962C8B-B14F-4D97-AF65-F5344CB8AC3E}">
        <p14:creationId xmlns:p14="http://schemas.microsoft.com/office/powerpoint/2010/main" val="378742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E80B026-64EA-416C-B341-A6D5C6722062}"/>
              </a:ext>
            </a:extLst>
          </p:cNvPr>
          <p:cNvSpPr/>
          <p:nvPr/>
        </p:nvSpPr>
        <p:spPr>
          <a:xfrm>
            <a:off x="3236742" y="2201450"/>
            <a:ext cx="1372885" cy="2063426"/>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4DD11CB3-A1DE-C43B-B335-BC570B5EA7DA}"/>
              </a:ext>
            </a:extLst>
          </p:cNvPr>
          <p:cNvSpPr/>
          <p:nvPr/>
        </p:nvSpPr>
        <p:spPr>
          <a:xfrm>
            <a:off x="4797403" y="2229359"/>
            <a:ext cx="1653273" cy="2035517"/>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A05791E4-26DC-C98D-0CBC-5A5B8365EB7F}"/>
              </a:ext>
            </a:extLst>
          </p:cNvPr>
          <p:cNvSpPr/>
          <p:nvPr/>
        </p:nvSpPr>
        <p:spPr>
          <a:xfrm>
            <a:off x="6661294" y="2215818"/>
            <a:ext cx="1709912" cy="2049059"/>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4A7C71D-5DD8-9EC9-5CFB-4B6500A02398}"/>
              </a:ext>
            </a:extLst>
          </p:cNvPr>
          <p:cNvSpPr/>
          <p:nvPr/>
        </p:nvSpPr>
        <p:spPr>
          <a:xfrm>
            <a:off x="8581824" y="2211661"/>
            <a:ext cx="1582973" cy="2049059"/>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383806A1-4EF5-2BB8-3A0E-F8817FD91832}"/>
              </a:ext>
            </a:extLst>
          </p:cNvPr>
          <p:cNvSpPr/>
          <p:nvPr/>
        </p:nvSpPr>
        <p:spPr>
          <a:xfrm>
            <a:off x="10346788" y="2183082"/>
            <a:ext cx="1783875" cy="2077637"/>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CBE3FA0-D6BE-2E93-3F25-583290D80E9F}"/>
              </a:ext>
            </a:extLst>
          </p:cNvPr>
          <p:cNvSpPr/>
          <p:nvPr/>
        </p:nvSpPr>
        <p:spPr>
          <a:xfrm>
            <a:off x="1695343" y="2230090"/>
            <a:ext cx="1372885" cy="2034786"/>
          </a:xfrm>
          <a:prstGeom prst="roundRect">
            <a:avLst>
              <a:gd name="adj" fmla="val 7242"/>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821E1C28-6D23-F5AF-F813-69CD9864AB70}"/>
              </a:ext>
            </a:extLst>
          </p:cNvPr>
          <p:cNvSpPr/>
          <p:nvPr/>
        </p:nvSpPr>
        <p:spPr>
          <a:xfrm>
            <a:off x="116306" y="2229361"/>
            <a:ext cx="1372885" cy="2034786"/>
          </a:xfrm>
          <a:prstGeom prst="roundRect">
            <a:avLst>
              <a:gd name="adj" fmla="val 724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70C9120-961D-BEA7-5A17-84F7AC7CE4E9}"/>
              </a:ext>
            </a:extLst>
          </p:cNvPr>
          <p:cNvSpPr>
            <a:spLocks noGrp="1"/>
          </p:cNvSpPr>
          <p:nvPr>
            <p:ph type="title"/>
          </p:nvPr>
        </p:nvSpPr>
        <p:spPr>
          <a:xfrm>
            <a:off x="254643" y="324694"/>
            <a:ext cx="10901037" cy="708089"/>
          </a:xfrm>
        </p:spPr>
        <p:txBody>
          <a:bodyPr>
            <a:normAutofit/>
          </a:bodyPr>
          <a:lstStyle/>
          <a:p>
            <a:r>
              <a:rPr lang="en-US" sz="3600" dirty="0"/>
              <a:t>M-</a:t>
            </a:r>
            <a:r>
              <a:rPr lang="en-US" sz="3600" dirty="0" err="1"/>
              <a:t>Wifi</a:t>
            </a:r>
            <a:r>
              <a:rPr lang="en-US" sz="3600" dirty="0"/>
              <a:t> UNMS Modules and Solution Use-cases</a:t>
            </a:r>
            <a:endParaRPr lang="en-IN" sz="3600" dirty="0"/>
          </a:p>
        </p:txBody>
      </p:sp>
      <p:sp>
        <p:nvSpPr>
          <p:cNvPr id="4" name="Footer Placeholder 3">
            <a:extLst>
              <a:ext uri="{FF2B5EF4-FFF2-40B4-BE49-F238E27FC236}">
                <a16:creationId xmlns:a16="http://schemas.microsoft.com/office/drawing/2014/main" id="{2C83A429-6EB7-213C-2746-97AEFDF4081E}"/>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DD402ED4-CF57-E202-AAF3-278FB5597984}"/>
              </a:ext>
            </a:extLst>
          </p:cNvPr>
          <p:cNvSpPr>
            <a:spLocks noGrp="1"/>
          </p:cNvSpPr>
          <p:nvPr>
            <p:ph type="sldNum" sz="quarter" idx="12"/>
          </p:nvPr>
        </p:nvSpPr>
        <p:spPr/>
        <p:txBody>
          <a:bodyPr/>
          <a:lstStyle/>
          <a:p>
            <a:fld id="{330EA680-D336-4FF7-8B7A-9848BB0A1C32}" type="slidenum">
              <a:rPr lang="en-US" smtClean="0"/>
              <a:pPr/>
              <a:t>3</a:t>
            </a:fld>
            <a:endParaRPr lang="en-US" dirty="0"/>
          </a:p>
        </p:txBody>
      </p:sp>
      <p:sp>
        <p:nvSpPr>
          <p:cNvPr id="6" name="Rectangle: Rounded Corners 5">
            <a:extLst>
              <a:ext uri="{FF2B5EF4-FFF2-40B4-BE49-F238E27FC236}">
                <a16:creationId xmlns:a16="http://schemas.microsoft.com/office/drawing/2014/main" id="{C4199F86-ABC9-7961-9CC4-D9AACA11FD0E}"/>
              </a:ext>
            </a:extLst>
          </p:cNvPr>
          <p:cNvSpPr/>
          <p:nvPr/>
        </p:nvSpPr>
        <p:spPr>
          <a:xfrm>
            <a:off x="1659890" y="1575252"/>
            <a:ext cx="1399360" cy="708089"/>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AAA Server Module</a:t>
            </a:r>
          </a:p>
          <a:p>
            <a:pPr algn="ctr"/>
            <a:r>
              <a:rPr lang="en-IN" sz="1100" dirty="0"/>
              <a:t>24Online</a:t>
            </a:r>
          </a:p>
        </p:txBody>
      </p:sp>
      <p:sp>
        <p:nvSpPr>
          <p:cNvPr id="7" name="Rectangle: Rounded Corners 6">
            <a:extLst>
              <a:ext uri="{FF2B5EF4-FFF2-40B4-BE49-F238E27FC236}">
                <a16:creationId xmlns:a16="http://schemas.microsoft.com/office/drawing/2014/main" id="{C8BB493B-20C6-45AB-D554-6316AEE2283D}"/>
              </a:ext>
            </a:extLst>
          </p:cNvPr>
          <p:cNvSpPr/>
          <p:nvPr/>
        </p:nvSpPr>
        <p:spPr>
          <a:xfrm>
            <a:off x="3234706" y="1575252"/>
            <a:ext cx="1372883" cy="708089"/>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NAS Box Module</a:t>
            </a:r>
          </a:p>
          <a:p>
            <a:pPr algn="ctr"/>
            <a:r>
              <a:rPr lang="en-IN" sz="1050" dirty="0"/>
              <a:t>24Online</a:t>
            </a:r>
            <a:endParaRPr lang="en-IN" sz="1600" dirty="0"/>
          </a:p>
        </p:txBody>
      </p:sp>
      <p:sp>
        <p:nvSpPr>
          <p:cNvPr id="8" name="Rectangle: Rounded Corners 7">
            <a:extLst>
              <a:ext uri="{FF2B5EF4-FFF2-40B4-BE49-F238E27FC236}">
                <a16:creationId xmlns:a16="http://schemas.microsoft.com/office/drawing/2014/main" id="{DD3F5251-03E9-3F51-3696-B9130B332245}"/>
              </a:ext>
            </a:extLst>
          </p:cNvPr>
          <p:cNvSpPr/>
          <p:nvPr/>
        </p:nvSpPr>
        <p:spPr>
          <a:xfrm>
            <a:off x="111550" y="1575252"/>
            <a:ext cx="1372884" cy="70808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Access Point Module</a:t>
            </a:r>
          </a:p>
          <a:p>
            <a:pPr algn="ctr"/>
            <a:r>
              <a:rPr lang="en-IN" sz="1100" dirty="0"/>
              <a:t>Ruckus</a:t>
            </a:r>
          </a:p>
        </p:txBody>
      </p:sp>
      <p:sp>
        <p:nvSpPr>
          <p:cNvPr id="9" name="Rectangle: Rounded Corners 8">
            <a:extLst>
              <a:ext uri="{FF2B5EF4-FFF2-40B4-BE49-F238E27FC236}">
                <a16:creationId xmlns:a16="http://schemas.microsoft.com/office/drawing/2014/main" id="{0EC68AEE-91C9-E9DA-D0A8-9DAAE87AFD79}"/>
              </a:ext>
            </a:extLst>
          </p:cNvPr>
          <p:cNvSpPr/>
          <p:nvPr/>
        </p:nvSpPr>
        <p:spPr>
          <a:xfrm>
            <a:off x="4765790" y="1575252"/>
            <a:ext cx="1709912" cy="708089"/>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L2-Switch Module</a:t>
            </a:r>
          </a:p>
          <a:p>
            <a:pPr algn="ctr"/>
            <a:r>
              <a:rPr lang="en-IN" sz="1100" dirty="0"/>
              <a:t>D-Link</a:t>
            </a:r>
            <a:endParaRPr lang="en-IN" sz="1600" dirty="0"/>
          </a:p>
        </p:txBody>
      </p:sp>
      <p:sp>
        <p:nvSpPr>
          <p:cNvPr id="10" name="Rectangle: Rounded Corners 9">
            <a:extLst>
              <a:ext uri="{FF2B5EF4-FFF2-40B4-BE49-F238E27FC236}">
                <a16:creationId xmlns:a16="http://schemas.microsoft.com/office/drawing/2014/main" id="{2962124F-6182-3081-0774-A9B597AE05AB}"/>
              </a:ext>
            </a:extLst>
          </p:cNvPr>
          <p:cNvSpPr/>
          <p:nvPr/>
        </p:nvSpPr>
        <p:spPr>
          <a:xfrm>
            <a:off x="6642529" y="1575252"/>
            <a:ext cx="1709912" cy="6910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Network Stitching Module</a:t>
            </a:r>
          </a:p>
        </p:txBody>
      </p:sp>
      <p:sp>
        <p:nvSpPr>
          <p:cNvPr id="11" name="Rectangle: Rounded Corners 10">
            <a:extLst>
              <a:ext uri="{FF2B5EF4-FFF2-40B4-BE49-F238E27FC236}">
                <a16:creationId xmlns:a16="http://schemas.microsoft.com/office/drawing/2014/main" id="{DAB5127C-C6A2-82F3-CF39-18D3713D1522}"/>
              </a:ext>
            </a:extLst>
          </p:cNvPr>
          <p:cNvSpPr/>
          <p:nvPr/>
        </p:nvSpPr>
        <p:spPr>
          <a:xfrm>
            <a:off x="8586163" y="1575252"/>
            <a:ext cx="1578634" cy="69680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Correlation and Alerting</a:t>
            </a:r>
          </a:p>
          <a:p>
            <a:pPr algn="ctr"/>
            <a:r>
              <a:rPr lang="en-IN" sz="1600" b="1" dirty="0"/>
              <a:t>Module</a:t>
            </a:r>
          </a:p>
        </p:txBody>
      </p:sp>
      <p:sp>
        <p:nvSpPr>
          <p:cNvPr id="12" name="TextBox 11">
            <a:extLst>
              <a:ext uri="{FF2B5EF4-FFF2-40B4-BE49-F238E27FC236}">
                <a16:creationId xmlns:a16="http://schemas.microsoft.com/office/drawing/2014/main" id="{A5AE3D59-61A0-44D4-C3AA-FA5127BECA8A}"/>
              </a:ext>
            </a:extLst>
          </p:cNvPr>
          <p:cNvSpPr txBox="1"/>
          <p:nvPr/>
        </p:nvSpPr>
        <p:spPr>
          <a:xfrm>
            <a:off x="172408" y="2413904"/>
            <a:ext cx="1312026" cy="1384995"/>
          </a:xfrm>
          <a:prstGeom prst="rect">
            <a:avLst/>
          </a:prstGeom>
          <a:noFill/>
        </p:spPr>
        <p:txBody>
          <a:bodyPr wrap="square" rtlCol="0">
            <a:spAutoFit/>
          </a:bodyPr>
          <a:lstStyle/>
          <a:p>
            <a:pPr marL="171450" indent="-171450">
              <a:buFont typeface="Wingdings" panose="05000000000000000000" pitchFamily="2" charset="2"/>
              <a:buChar char="Ø"/>
            </a:pPr>
            <a:r>
              <a:rPr lang="en-IN" sz="1200" dirty="0">
                <a:solidFill>
                  <a:schemeClr val="tx1"/>
                </a:solidFill>
              </a:rPr>
              <a:t>APIs based collection</a:t>
            </a:r>
            <a:r>
              <a:rPr lang="en-IN" sz="1200" dirty="0"/>
              <a:t> </a:t>
            </a:r>
            <a:endParaRPr lang="en-IN" sz="1200"/>
          </a:p>
          <a:p>
            <a:pPr marL="171450" indent="-171450">
              <a:buFont typeface="Wingdings" panose="05000000000000000000" pitchFamily="2" charset="2"/>
              <a:buChar char="Ø"/>
            </a:pPr>
            <a:r>
              <a:rPr lang="en-IN" sz="1200" dirty="0"/>
              <a:t>Inventory details</a:t>
            </a:r>
          </a:p>
          <a:p>
            <a:pPr marL="171450" indent="-171450">
              <a:buFont typeface="Wingdings" panose="05000000000000000000" pitchFamily="2" charset="2"/>
              <a:buChar char="Ø"/>
            </a:pPr>
            <a:r>
              <a:rPr lang="en-IN" sz="1200" dirty="0"/>
              <a:t>Performance KPIs</a:t>
            </a:r>
          </a:p>
          <a:p>
            <a:pPr marL="171450" indent="-171450">
              <a:buFont typeface="Wingdings" panose="05000000000000000000" pitchFamily="2" charset="2"/>
              <a:buChar char="Ø"/>
            </a:pPr>
            <a:r>
              <a:rPr lang="en-IN" sz="1200"/>
              <a:t>API </a:t>
            </a:r>
            <a:r>
              <a:rPr lang="en-IN" sz="1200" dirty="0"/>
              <a:t> Alarms </a:t>
            </a:r>
          </a:p>
        </p:txBody>
      </p:sp>
      <p:sp>
        <p:nvSpPr>
          <p:cNvPr id="13" name="Rectangle: Rounded Corners 12">
            <a:extLst>
              <a:ext uri="{FF2B5EF4-FFF2-40B4-BE49-F238E27FC236}">
                <a16:creationId xmlns:a16="http://schemas.microsoft.com/office/drawing/2014/main" id="{BB074005-D70C-354F-A6B0-44C29DE9854C}"/>
              </a:ext>
            </a:extLst>
          </p:cNvPr>
          <p:cNvSpPr/>
          <p:nvPr/>
        </p:nvSpPr>
        <p:spPr>
          <a:xfrm>
            <a:off x="10330164" y="1575253"/>
            <a:ext cx="1809125" cy="6910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Live Node Reachability Checker Module</a:t>
            </a:r>
          </a:p>
        </p:txBody>
      </p:sp>
      <p:sp>
        <p:nvSpPr>
          <p:cNvPr id="14" name="TextBox 13">
            <a:extLst>
              <a:ext uri="{FF2B5EF4-FFF2-40B4-BE49-F238E27FC236}">
                <a16:creationId xmlns:a16="http://schemas.microsoft.com/office/drawing/2014/main" id="{AB618F1A-1A56-0A69-BC8A-C4007AD96E11}"/>
              </a:ext>
            </a:extLst>
          </p:cNvPr>
          <p:cNvSpPr txBox="1"/>
          <p:nvPr/>
        </p:nvSpPr>
        <p:spPr>
          <a:xfrm>
            <a:off x="1660578" y="2358030"/>
            <a:ext cx="1470614" cy="1569660"/>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API/SNMP based  Data collection</a:t>
            </a:r>
          </a:p>
          <a:p>
            <a:r>
              <a:rPr lang="en-IN" dirty="0"/>
              <a:t>User usage </a:t>
            </a:r>
          </a:p>
          <a:p>
            <a:r>
              <a:rPr lang="en-IN" dirty="0"/>
              <a:t>Authentication(SMS) Data</a:t>
            </a:r>
          </a:p>
          <a:p>
            <a:r>
              <a:rPr lang="en-IN" dirty="0"/>
              <a:t> SNMP based Traps </a:t>
            </a:r>
          </a:p>
          <a:p>
            <a:endParaRPr lang="en-IN" dirty="0"/>
          </a:p>
        </p:txBody>
      </p:sp>
      <p:sp>
        <p:nvSpPr>
          <p:cNvPr id="16" name="TextBox 15">
            <a:extLst>
              <a:ext uri="{FF2B5EF4-FFF2-40B4-BE49-F238E27FC236}">
                <a16:creationId xmlns:a16="http://schemas.microsoft.com/office/drawing/2014/main" id="{4E0C2A91-95AA-5716-647B-17CFEA47A8C0}"/>
              </a:ext>
            </a:extLst>
          </p:cNvPr>
          <p:cNvSpPr txBox="1"/>
          <p:nvPr/>
        </p:nvSpPr>
        <p:spPr>
          <a:xfrm>
            <a:off x="4863739" y="2323212"/>
            <a:ext cx="1611477" cy="1384995"/>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Lab testing of</a:t>
            </a:r>
          </a:p>
          <a:p>
            <a:r>
              <a:rPr lang="en-IN" dirty="0"/>
              <a:t>SNMP based collection switches ~1500 Devices</a:t>
            </a:r>
          </a:p>
          <a:p>
            <a:r>
              <a:rPr lang="en-IN" dirty="0"/>
              <a:t>All NAS Box configuration details</a:t>
            </a:r>
          </a:p>
        </p:txBody>
      </p:sp>
      <p:sp>
        <p:nvSpPr>
          <p:cNvPr id="17" name="TextBox 16">
            <a:extLst>
              <a:ext uri="{FF2B5EF4-FFF2-40B4-BE49-F238E27FC236}">
                <a16:creationId xmlns:a16="http://schemas.microsoft.com/office/drawing/2014/main" id="{94B4346E-8167-FD6F-BFE9-0FA1575B34A8}"/>
              </a:ext>
            </a:extLst>
          </p:cNvPr>
          <p:cNvSpPr txBox="1"/>
          <p:nvPr/>
        </p:nvSpPr>
        <p:spPr>
          <a:xfrm>
            <a:off x="3295978" y="2358030"/>
            <a:ext cx="1372883" cy="1754326"/>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API/SNMP based collection</a:t>
            </a:r>
          </a:p>
          <a:p>
            <a:r>
              <a:rPr lang="en-IN" dirty="0"/>
              <a:t>NAS Box configuration details</a:t>
            </a:r>
            <a:r>
              <a:rPr lang="en-IN"/>
              <a:t> (Read Only)</a:t>
            </a:r>
            <a:endParaRPr lang="en-IN" dirty="0"/>
          </a:p>
          <a:p>
            <a:r>
              <a:rPr lang="en-IN" dirty="0"/>
              <a:t>SNMP based Traps</a:t>
            </a:r>
          </a:p>
          <a:p>
            <a:endParaRPr lang="en-IN" dirty="0"/>
          </a:p>
        </p:txBody>
      </p:sp>
      <p:sp>
        <p:nvSpPr>
          <p:cNvPr id="18" name="TextBox 17">
            <a:extLst>
              <a:ext uri="{FF2B5EF4-FFF2-40B4-BE49-F238E27FC236}">
                <a16:creationId xmlns:a16="http://schemas.microsoft.com/office/drawing/2014/main" id="{4C77D1FD-62E3-DA5A-B0FB-3283D13FA810}"/>
              </a:ext>
            </a:extLst>
          </p:cNvPr>
          <p:cNvSpPr txBox="1"/>
          <p:nvPr/>
        </p:nvSpPr>
        <p:spPr>
          <a:xfrm>
            <a:off x="6811044" y="2358030"/>
            <a:ext cx="1450884" cy="2123658"/>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Identification of connectivity between different network components</a:t>
            </a:r>
          </a:p>
          <a:p>
            <a:r>
              <a:rPr lang="en-IN" dirty="0"/>
              <a:t>Relationship establishment</a:t>
            </a:r>
          </a:p>
          <a:p>
            <a:r>
              <a:rPr lang="en-IN" dirty="0"/>
              <a:t>Correlation with performance and alarms</a:t>
            </a:r>
          </a:p>
          <a:p>
            <a:endParaRPr lang="en-IN" dirty="0"/>
          </a:p>
        </p:txBody>
      </p:sp>
      <p:sp>
        <p:nvSpPr>
          <p:cNvPr id="19" name="TextBox 18">
            <a:extLst>
              <a:ext uri="{FF2B5EF4-FFF2-40B4-BE49-F238E27FC236}">
                <a16:creationId xmlns:a16="http://schemas.microsoft.com/office/drawing/2014/main" id="{D3B04B7D-45B0-BA6C-FD58-B2356E591430}"/>
              </a:ext>
            </a:extLst>
          </p:cNvPr>
          <p:cNvSpPr txBox="1"/>
          <p:nvPr/>
        </p:nvSpPr>
        <p:spPr>
          <a:xfrm>
            <a:off x="8644635" y="2385734"/>
            <a:ext cx="1461689" cy="1569660"/>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Custom Queue</a:t>
            </a:r>
          </a:p>
          <a:p>
            <a:r>
              <a:rPr lang="en-IN" dirty="0"/>
              <a:t>Alarm compression</a:t>
            </a:r>
          </a:p>
          <a:p>
            <a:r>
              <a:rPr lang="en-US" dirty="0"/>
              <a:t>Providing Alarms /events as per custom requirements</a:t>
            </a:r>
            <a:endParaRPr lang="en-IN" dirty="0"/>
          </a:p>
          <a:p>
            <a:endParaRPr lang="en-IN" dirty="0"/>
          </a:p>
        </p:txBody>
      </p:sp>
      <p:sp>
        <p:nvSpPr>
          <p:cNvPr id="20" name="TextBox 19">
            <a:extLst>
              <a:ext uri="{FF2B5EF4-FFF2-40B4-BE49-F238E27FC236}">
                <a16:creationId xmlns:a16="http://schemas.microsoft.com/office/drawing/2014/main" id="{7350C4E3-1468-872C-2C56-80CDACC68D5A}"/>
              </a:ext>
            </a:extLst>
          </p:cNvPr>
          <p:cNvSpPr txBox="1"/>
          <p:nvPr/>
        </p:nvSpPr>
        <p:spPr>
          <a:xfrm>
            <a:off x="10427909" y="2385734"/>
            <a:ext cx="1649072" cy="1754326"/>
          </a:xfrm>
          <a:prstGeom prst="rect">
            <a:avLst/>
          </a:prstGeom>
          <a:noFill/>
        </p:spPr>
        <p:txBody>
          <a:bodyPr wrap="square" rtlCol="0">
            <a:spAutoFit/>
          </a:bodyPr>
          <a:lstStyle>
            <a:defPPr>
              <a:defRPr lang="en-US"/>
            </a:defPPr>
            <a:lvl1pPr marL="171450" indent="-171450">
              <a:buFont typeface="Wingdings" panose="05000000000000000000" pitchFamily="2" charset="2"/>
              <a:buChar char="Ø"/>
              <a:defRPr sz="1200"/>
            </a:lvl1pPr>
          </a:lstStyle>
          <a:p>
            <a:r>
              <a:rPr lang="en-IN" dirty="0"/>
              <a:t>ICMP/API Based availability for AAA Server/NAS Box</a:t>
            </a:r>
          </a:p>
          <a:p>
            <a:r>
              <a:rPr lang="en-IN" dirty="0"/>
              <a:t>ICMP/API Based availability for Access Point</a:t>
            </a:r>
          </a:p>
          <a:p>
            <a:r>
              <a:rPr lang="en-IN" dirty="0"/>
              <a:t>ICMP/SNMP bases availability for L2 switches</a:t>
            </a:r>
          </a:p>
        </p:txBody>
      </p:sp>
      <p:sp>
        <p:nvSpPr>
          <p:cNvPr id="28" name="Arrow: Right 27">
            <a:extLst>
              <a:ext uri="{FF2B5EF4-FFF2-40B4-BE49-F238E27FC236}">
                <a16:creationId xmlns:a16="http://schemas.microsoft.com/office/drawing/2014/main" id="{B3088019-F69C-67A0-442E-992C8D930194}"/>
              </a:ext>
            </a:extLst>
          </p:cNvPr>
          <p:cNvSpPr/>
          <p:nvPr/>
        </p:nvSpPr>
        <p:spPr>
          <a:xfrm>
            <a:off x="111549" y="4787660"/>
            <a:ext cx="12027739" cy="103755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Timeline : 20 Weeks </a:t>
            </a:r>
          </a:p>
        </p:txBody>
      </p:sp>
      <p:sp>
        <p:nvSpPr>
          <p:cNvPr id="3" name="TextBox 2">
            <a:extLst>
              <a:ext uri="{FF2B5EF4-FFF2-40B4-BE49-F238E27FC236}">
                <a16:creationId xmlns:a16="http://schemas.microsoft.com/office/drawing/2014/main" id="{96909871-2F75-2418-595E-849684F47CDD}"/>
              </a:ext>
            </a:extLst>
          </p:cNvPr>
          <p:cNvSpPr txBox="1"/>
          <p:nvPr/>
        </p:nvSpPr>
        <p:spPr>
          <a:xfrm>
            <a:off x="528320" y="6071076"/>
            <a:ext cx="10627360" cy="276999"/>
          </a:xfrm>
          <a:prstGeom prst="rect">
            <a:avLst/>
          </a:prstGeom>
          <a:noFill/>
        </p:spPr>
        <p:txBody>
          <a:bodyPr wrap="square" rtlCol="0">
            <a:spAutoFit/>
          </a:bodyPr>
          <a:lstStyle/>
          <a:p>
            <a:r>
              <a:rPr lang="en-US" sz="1200">
                <a:solidFill>
                  <a:srgbClr val="FF0000"/>
                </a:solidFill>
              </a:rPr>
              <a:t>**Note : ALL Modules are for Read Only Actions and will not support any write back  or change actions</a:t>
            </a:r>
            <a:endParaRPr lang="en-IN" sz="1200">
              <a:solidFill>
                <a:srgbClr val="FF0000"/>
              </a:solidFill>
            </a:endParaRPr>
          </a:p>
        </p:txBody>
      </p:sp>
    </p:spTree>
    <p:extLst>
      <p:ext uri="{BB962C8B-B14F-4D97-AF65-F5344CB8AC3E}">
        <p14:creationId xmlns:p14="http://schemas.microsoft.com/office/powerpoint/2010/main" val="74000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6936-971E-400F-A59B-7C832704333C}"/>
              </a:ext>
            </a:extLst>
          </p:cNvPr>
          <p:cNvSpPr>
            <a:spLocks noGrp="1"/>
          </p:cNvSpPr>
          <p:nvPr>
            <p:ph type="title"/>
          </p:nvPr>
        </p:nvSpPr>
        <p:spPr/>
        <p:txBody>
          <a:bodyPr>
            <a:normAutofit fontScale="90000"/>
          </a:bodyPr>
          <a:lstStyle/>
          <a:p>
            <a:r>
              <a:rPr lang="en-US" dirty="0"/>
              <a:t>Process for Module(s) Delivery</a:t>
            </a:r>
            <a:endParaRPr lang="en-IN" dirty="0"/>
          </a:p>
        </p:txBody>
      </p:sp>
      <p:sp>
        <p:nvSpPr>
          <p:cNvPr id="4" name="Footer Placeholder 3">
            <a:extLst>
              <a:ext uri="{FF2B5EF4-FFF2-40B4-BE49-F238E27FC236}">
                <a16:creationId xmlns:a16="http://schemas.microsoft.com/office/drawing/2014/main" id="{A77F8A6C-B895-4BF9-A03C-E996DC1B61F1}"/>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8CD71A6C-CB28-42C6-92A8-B85D45CA329D}"/>
              </a:ext>
            </a:extLst>
          </p:cNvPr>
          <p:cNvSpPr>
            <a:spLocks noGrp="1"/>
          </p:cNvSpPr>
          <p:nvPr>
            <p:ph type="sldNum" sz="quarter" idx="12"/>
          </p:nvPr>
        </p:nvSpPr>
        <p:spPr/>
        <p:txBody>
          <a:bodyPr/>
          <a:lstStyle/>
          <a:p>
            <a:fld id="{330EA680-D336-4FF7-8B7A-9848BB0A1C32}" type="slidenum">
              <a:rPr lang="en-US" smtClean="0"/>
              <a:pPr/>
              <a:t>4</a:t>
            </a:fld>
            <a:endParaRPr lang="en-US" dirty="0"/>
          </a:p>
        </p:txBody>
      </p:sp>
      <p:graphicFrame>
        <p:nvGraphicFramePr>
          <p:cNvPr id="7" name="Diagram 6">
            <a:extLst>
              <a:ext uri="{FF2B5EF4-FFF2-40B4-BE49-F238E27FC236}">
                <a16:creationId xmlns:a16="http://schemas.microsoft.com/office/drawing/2014/main" id="{4298F6E8-4CEB-4CB2-BBA3-3EA468FA2D5B}"/>
              </a:ext>
            </a:extLst>
          </p:cNvPr>
          <p:cNvGraphicFramePr/>
          <p:nvPr>
            <p:extLst>
              <p:ext uri="{D42A27DB-BD31-4B8C-83A1-F6EECF244321}">
                <p14:modId xmlns:p14="http://schemas.microsoft.com/office/powerpoint/2010/main" val="3173529626"/>
              </p:ext>
            </p:extLst>
          </p:nvPr>
        </p:nvGraphicFramePr>
        <p:xfrm>
          <a:off x="-507277" y="1214199"/>
          <a:ext cx="7659598" cy="5029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EEB584E-354B-4377-8513-3CCDFA887416}"/>
              </a:ext>
            </a:extLst>
          </p:cNvPr>
          <p:cNvSpPr txBox="1"/>
          <p:nvPr/>
        </p:nvSpPr>
        <p:spPr>
          <a:xfrm>
            <a:off x="6577706" y="5907842"/>
            <a:ext cx="5614294" cy="600164"/>
          </a:xfrm>
          <a:prstGeom prst="rect">
            <a:avLst/>
          </a:prstGeom>
          <a:noFill/>
        </p:spPr>
        <p:txBody>
          <a:bodyPr wrap="square" rtlCol="0">
            <a:spAutoFit/>
          </a:bodyPr>
          <a:lstStyle/>
          <a:p>
            <a:r>
              <a:rPr lang="en-US" sz="1100" dirty="0">
                <a:solidFill>
                  <a:srgbClr val="FF0000"/>
                </a:solidFill>
              </a:rPr>
              <a:t>** The Current provided LOE is based on the current requirements. If the requirements changes the  LOE might be impacted or the new requirements will be taken up as a separate new  task</a:t>
            </a:r>
            <a:endParaRPr lang="en-IN" sz="1100" dirty="0">
              <a:solidFill>
                <a:srgbClr val="FF0000"/>
              </a:solidFill>
            </a:endParaRPr>
          </a:p>
        </p:txBody>
      </p:sp>
      <p:sp>
        <p:nvSpPr>
          <p:cNvPr id="3" name="TextBox 2">
            <a:extLst>
              <a:ext uri="{FF2B5EF4-FFF2-40B4-BE49-F238E27FC236}">
                <a16:creationId xmlns:a16="http://schemas.microsoft.com/office/drawing/2014/main" id="{514E4B8D-D95C-4CD5-9CBF-0B9A7E7B00FA}"/>
              </a:ext>
            </a:extLst>
          </p:cNvPr>
          <p:cNvSpPr txBox="1"/>
          <p:nvPr/>
        </p:nvSpPr>
        <p:spPr>
          <a:xfrm>
            <a:off x="6644445" y="1129538"/>
            <a:ext cx="4897051" cy="5078313"/>
          </a:xfrm>
          <a:prstGeom prst="rect">
            <a:avLst/>
          </a:prstGeom>
          <a:noFill/>
        </p:spPr>
        <p:txBody>
          <a:bodyPr wrap="square" rtlCol="0">
            <a:spAutoFit/>
          </a:bodyPr>
          <a:lstStyle/>
          <a:p>
            <a:r>
              <a:rPr lang="en-US" sz="1200" dirty="0"/>
              <a:t>For Each of the Modules  following Development cycle will be followed</a:t>
            </a:r>
          </a:p>
          <a:p>
            <a:endParaRPr lang="en-IN" sz="1200" dirty="0"/>
          </a:p>
          <a:p>
            <a:pPr marL="285750" indent="-285750">
              <a:buFont typeface="Wingdings" panose="05000000000000000000" pitchFamily="2" charset="2"/>
              <a:buChar char="Ø"/>
            </a:pPr>
            <a:r>
              <a:rPr lang="en-IN" sz="1200" b="1" dirty="0"/>
              <a:t>Requirement Gathering </a:t>
            </a:r>
            <a:r>
              <a:rPr lang="en-IN" sz="1200" dirty="0"/>
              <a:t>: </a:t>
            </a:r>
            <a:r>
              <a:rPr lang="en-IN" sz="1200" dirty="0" err="1"/>
              <a:t>CEMTics</a:t>
            </a:r>
            <a:r>
              <a:rPr lang="en-IN" sz="1200" dirty="0"/>
              <a:t> will understand the requirements from Airtel and create a solution document which will contain the Proposed solution or Proposed Report format along with tentative timelines and development priority</a:t>
            </a:r>
          </a:p>
          <a:p>
            <a:pPr marL="285750" indent="-285750">
              <a:buFont typeface="Wingdings" panose="05000000000000000000" pitchFamily="2" charset="2"/>
              <a:buChar char="Ø"/>
            </a:pPr>
            <a:r>
              <a:rPr lang="en-IN" sz="1200" b="1" dirty="0"/>
              <a:t>Requirement </a:t>
            </a:r>
            <a:r>
              <a:rPr lang="en-IN" sz="1200" b="1" dirty="0" err="1"/>
              <a:t>SIgnoff</a:t>
            </a:r>
            <a:r>
              <a:rPr lang="en-IN" sz="1200" b="1" dirty="0"/>
              <a:t> </a:t>
            </a:r>
            <a:r>
              <a:rPr lang="en-IN" sz="1200" dirty="0"/>
              <a:t>: The solution document will be presented to Airtel and Airtel has to provide a go ahead for the solution creation. The solution will only be created once Airtel provides a go ahead. Once the requirements are frozen any further modification will be treated as a separate Task </a:t>
            </a:r>
          </a:p>
          <a:p>
            <a:pPr marL="285750" indent="-285750">
              <a:buFont typeface="Wingdings" panose="05000000000000000000" pitchFamily="2" charset="2"/>
              <a:buChar char="Ø"/>
            </a:pPr>
            <a:r>
              <a:rPr lang="en-IN" sz="1200" b="1" i="0" dirty="0"/>
              <a:t>Development, Testing/Validation </a:t>
            </a:r>
            <a:r>
              <a:rPr lang="en-IN" sz="1200" b="0" i="0" dirty="0"/>
              <a:t>: </a:t>
            </a:r>
            <a:r>
              <a:rPr lang="en-IN" sz="1200" b="0" i="0" dirty="0" err="1"/>
              <a:t>CEMtics</a:t>
            </a:r>
            <a:r>
              <a:rPr lang="en-IN" sz="1200" b="0" i="0" dirty="0"/>
              <a:t> will Develop the code and will Internally test and validate the results. The initial Limited output will also be shared with Airtel  for their information and records</a:t>
            </a:r>
          </a:p>
          <a:p>
            <a:pPr marL="285750" indent="-285750">
              <a:buFont typeface="Wingdings" panose="05000000000000000000" pitchFamily="2" charset="2"/>
              <a:buChar char="Ø"/>
            </a:pPr>
            <a:r>
              <a:rPr lang="en-IN" sz="1200" b="1" dirty="0"/>
              <a:t>Scaling up and Q&amp;A </a:t>
            </a:r>
            <a:r>
              <a:rPr lang="en-IN" sz="1200" dirty="0"/>
              <a:t>: Post Initial testing and development the code will be rolled out for the entire range of devices</a:t>
            </a:r>
          </a:p>
          <a:p>
            <a:pPr marL="285750" indent="-285750">
              <a:buFont typeface="Wingdings" panose="05000000000000000000" pitchFamily="2" charset="2"/>
              <a:buChar char="Ø"/>
            </a:pPr>
            <a:r>
              <a:rPr lang="en-IN" sz="1200" b="1" dirty="0"/>
              <a:t>Handing over to Airtel </a:t>
            </a:r>
            <a:r>
              <a:rPr lang="en-IN" sz="1200" dirty="0"/>
              <a:t>: The Final rollout info will be shared with Airtel and only the BUGs arising if any from the delivered module will be fixed.  Any new report or new requirement will be considered as a separate  task  and will be budgeted separately  and will be taken over for development as per available backlog . </a:t>
            </a:r>
          </a:p>
          <a:p>
            <a:pPr marL="285750" indent="-285750">
              <a:buFont typeface="Wingdings" panose="05000000000000000000" pitchFamily="2" charset="2"/>
              <a:buChar char="Ø"/>
            </a:pPr>
            <a:r>
              <a:rPr lang="en-IN" sz="1200" b="1" dirty="0"/>
              <a:t>UAT : </a:t>
            </a:r>
            <a:r>
              <a:rPr lang="en-IN" sz="1200" dirty="0"/>
              <a:t>UAT needs to be completed within </a:t>
            </a:r>
            <a:r>
              <a:rPr lang="en-IN" sz="1200"/>
              <a:t>7-10</a:t>
            </a:r>
            <a:r>
              <a:rPr lang="en-IN" sz="1200" dirty="0"/>
              <a:t> days after the module is delivered and handed over to Airtel</a:t>
            </a:r>
          </a:p>
          <a:p>
            <a:pPr marL="285750" indent="-285750">
              <a:buFont typeface="Wingdings" panose="05000000000000000000" pitchFamily="2" charset="2"/>
              <a:buChar char="Ø"/>
            </a:pPr>
            <a:endParaRPr lang="en-IN" sz="1200" dirty="0"/>
          </a:p>
          <a:p>
            <a:pPr marL="285750" indent="-285750">
              <a:buFont typeface="Wingdings" panose="05000000000000000000" pitchFamily="2" charset="2"/>
              <a:buChar char="Ø"/>
            </a:pPr>
            <a:r>
              <a:rPr lang="en-IN" sz="1200" dirty="0"/>
              <a:t>All the existing and new requirements will follow the above defined process and life cycle</a:t>
            </a:r>
          </a:p>
        </p:txBody>
      </p:sp>
    </p:spTree>
    <p:extLst>
      <p:ext uri="{BB962C8B-B14F-4D97-AF65-F5344CB8AC3E}">
        <p14:creationId xmlns:p14="http://schemas.microsoft.com/office/powerpoint/2010/main" val="5880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45C6C-9688-CF61-FDD2-F0C250341A22}"/>
              </a:ext>
            </a:extLst>
          </p:cNvPr>
          <p:cNvSpPr>
            <a:spLocks noGrp="1"/>
          </p:cNvSpPr>
          <p:nvPr>
            <p:ph idx="1"/>
          </p:nvPr>
        </p:nvSpPr>
        <p:spPr>
          <a:xfrm>
            <a:off x="254643" y="1064870"/>
            <a:ext cx="11817284" cy="5289747"/>
          </a:xfrm>
        </p:spPr>
        <p:txBody>
          <a:bodyPr/>
          <a:lstStyle/>
          <a:p>
            <a:endParaRPr lang="en-US" dirty="0"/>
          </a:p>
          <a:p>
            <a:pPr marL="0" indent="0">
              <a:buNone/>
            </a:pPr>
            <a:endParaRPr lang="en-IN" dirty="0"/>
          </a:p>
        </p:txBody>
      </p:sp>
      <p:sp>
        <p:nvSpPr>
          <p:cNvPr id="4" name="Footer Placeholder 3">
            <a:extLst>
              <a:ext uri="{FF2B5EF4-FFF2-40B4-BE49-F238E27FC236}">
                <a16:creationId xmlns:a16="http://schemas.microsoft.com/office/drawing/2014/main" id="{2A588B37-8105-700C-61CF-82884DEF7515}"/>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B47E3B32-EF97-5B05-1C32-86CC9366AE41}"/>
              </a:ext>
            </a:extLst>
          </p:cNvPr>
          <p:cNvSpPr>
            <a:spLocks noGrp="1"/>
          </p:cNvSpPr>
          <p:nvPr>
            <p:ph type="sldNum" sz="quarter" idx="12"/>
          </p:nvPr>
        </p:nvSpPr>
        <p:spPr/>
        <p:txBody>
          <a:bodyPr/>
          <a:lstStyle/>
          <a:p>
            <a:fld id="{330EA680-D336-4FF7-8B7A-9848BB0A1C32}" type="slidenum">
              <a:rPr lang="en-US" smtClean="0"/>
              <a:pPr/>
              <a:t>5</a:t>
            </a:fld>
            <a:endParaRPr lang="en-US" dirty="0"/>
          </a:p>
        </p:txBody>
      </p:sp>
      <p:sp>
        <p:nvSpPr>
          <p:cNvPr id="7" name="TextBox 6">
            <a:extLst>
              <a:ext uri="{FF2B5EF4-FFF2-40B4-BE49-F238E27FC236}">
                <a16:creationId xmlns:a16="http://schemas.microsoft.com/office/drawing/2014/main" id="{E36F6D7A-ECAF-8905-AC48-1D698FE95E80}"/>
              </a:ext>
            </a:extLst>
          </p:cNvPr>
          <p:cNvSpPr txBox="1"/>
          <p:nvPr/>
        </p:nvSpPr>
        <p:spPr>
          <a:xfrm>
            <a:off x="194180" y="392974"/>
            <a:ext cx="2318327" cy="595932"/>
          </a:xfrm>
          <a:prstGeom prst="rect">
            <a:avLst/>
          </a:prstGeom>
          <a:noFill/>
        </p:spPr>
        <p:txBody>
          <a:bodyPr wrap="square">
            <a:spAutoFit/>
          </a:bodyPr>
          <a:lstStyle/>
          <a:p>
            <a:pPr algn="just">
              <a:lnSpc>
                <a:spcPct val="107000"/>
              </a:lnSpc>
              <a:spcAft>
                <a:spcPts val="800"/>
              </a:spcAft>
            </a:pPr>
            <a:r>
              <a:rPr lang="en-US" sz="3200" b="1" u="sng" kern="100" dirty="0">
                <a:effectLst/>
                <a:latin typeface="Calibri" panose="020F0502020204030204" pitchFamily="34" charset="0"/>
                <a:ea typeface="Calibri" panose="020F0502020204030204" pitchFamily="34" charset="0"/>
                <a:cs typeface="Times New Roman" panose="02020603050405020304" pitchFamily="18" charset="0"/>
              </a:rPr>
              <a:t>API Details </a:t>
            </a: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9003B3F-5D93-9EEC-5EB2-C6E33658BF62}"/>
              </a:ext>
            </a:extLst>
          </p:cNvPr>
          <p:cNvSpPr txBox="1"/>
          <p:nvPr/>
        </p:nvSpPr>
        <p:spPr>
          <a:xfrm>
            <a:off x="254643" y="1142295"/>
            <a:ext cx="11561408" cy="277614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Supported API Versions: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provided API supports the following version, each denoted by a specific version number. The supported API versions are as follows:</a:t>
            </a:r>
          </a:p>
          <a:p>
            <a:pPr>
              <a:lnSpc>
                <a:spcPct val="107000"/>
              </a:lnSpc>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1. v8_0</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 v8_2</a:t>
            </a:r>
          </a:p>
          <a:p>
            <a:pPr>
              <a:lnSpc>
                <a:spcPct val="107000"/>
              </a:lnSpc>
              <a:spcAft>
                <a:spcPts val="800"/>
              </a:spcAft>
            </a:pPr>
            <a:r>
              <a:rPr lang="en-IN" sz="1200" kern="100" dirty="0">
                <a:latin typeface="Calibri" panose="020F0502020204030204" pitchFamily="34" charset="0"/>
                <a:ea typeface="Calibri" panose="020F0502020204030204" pitchFamily="34" charset="0"/>
                <a:cs typeface="Times New Roman" panose="02020603050405020304" pitchFamily="18" charset="0"/>
              </a:rPr>
              <a:t>3. v9_1</a:t>
            </a:r>
          </a:p>
          <a:p>
            <a:pPr>
              <a:lnSpc>
                <a:spcPct val="107000"/>
              </a:lnSpc>
              <a:spcAft>
                <a:spcPts val="800"/>
              </a:spcAft>
            </a:pPr>
            <a:r>
              <a:rPr lang="en-IN" b="1" kern="100" dirty="0">
                <a:latin typeface="Calibri" panose="020F0502020204030204" pitchFamily="34" charset="0"/>
                <a:cs typeface="Times New Roman" panose="02020603050405020304" pitchFamily="18" charset="0"/>
              </a:rPr>
              <a:t>API for Data Collection:</a:t>
            </a:r>
          </a:p>
          <a:p>
            <a:pPr>
              <a:lnSpc>
                <a:spcPct val="107000"/>
              </a:lnSpc>
              <a:spcAft>
                <a:spcPts val="800"/>
              </a:spcAft>
            </a:pPr>
            <a:endParaRPr lang="en-IN" b="1" kern="100" dirty="0">
              <a:latin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035BF8A5-0838-20FE-0FC6-068F9C92A10F}"/>
              </a:ext>
            </a:extLst>
          </p:cNvPr>
          <p:cNvGraphicFramePr>
            <a:graphicFrameLocks noGrp="1"/>
          </p:cNvGraphicFramePr>
          <p:nvPr>
            <p:extLst>
              <p:ext uri="{D42A27DB-BD31-4B8C-83A1-F6EECF244321}">
                <p14:modId xmlns:p14="http://schemas.microsoft.com/office/powerpoint/2010/main" val="280778983"/>
              </p:ext>
            </p:extLst>
          </p:nvPr>
        </p:nvGraphicFramePr>
        <p:xfrm>
          <a:off x="254643" y="3429000"/>
          <a:ext cx="3695700" cy="2011680"/>
        </p:xfrm>
        <a:graphic>
          <a:graphicData uri="http://schemas.openxmlformats.org/drawingml/2006/table">
            <a:tbl>
              <a:tblPr/>
              <a:tblGrid>
                <a:gridCol w="2984500">
                  <a:extLst>
                    <a:ext uri="{9D8B030D-6E8A-4147-A177-3AD203B41FA5}">
                      <a16:colId xmlns:a16="http://schemas.microsoft.com/office/drawing/2014/main" val="725228117"/>
                    </a:ext>
                  </a:extLst>
                </a:gridCol>
                <a:gridCol w="711200">
                  <a:extLst>
                    <a:ext uri="{9D8B030D-6E8A-4147-A177-3AD203B41FA5}">
                      <a16:colId xmlns:a16="http://schemas.microsoft.com/office/drawing/2014/main" val="990274802"/>
                    </a:ext>
                  </a:extLst>
                </a:gridCol>
              </a:tblGrid>
              <a:tr h="182880">
                <a:tc>
                  <a:txBody>
                    <a:bodyPr/>
                    <a:lstStyle/>
                    <a:p>
                      <a:pPr algn="l" fontAlgn="b"/>
                      <a:r>
                        <a:rPr lang="en-IN" sz="1100" b="1" i="0" u="none" strike="noStrike">
                          <a:solidFill>
                            <a:schemeClr val="tx1"/>
                          </a:solidFill>
                          <a:effectLst/>
                          <a:latin typeface="Calibri" panose="020F0502020204030204" pitchFamily="34" charset="0"/>
                        </a:rPr>
                        <a:t>API</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i="0" u="none" strike="noStrike">
                          <a:solidFill>
                            <a:schemeClr val="tx1"/>
                          </a:solidFill>
                          <a:effectLst/>
                          <a:latin typeface="Calibri" panose="020F0502020204030204" pitchFamily="34" charset="0"/>
                        </a:rPr>
                        <a:t>Granularity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571150"/>
                  </a:ext>
                </a:extLst>
              </a:tr>
              <a:tr h="182880">
                <a:tc>
                  <a:txBody>
                    <a:bodyPr/>
                    <a:lstStyle/>
                    <a:p>
                      <a:pPr algn="l" fontAlgn="b"/>
                      <a:r>
                        <a:rPr lang="en-IN" sz="1100" b="0" i="0" u="none" strike="noStrike">
                          <a:solidFill>
                            <a:schemeClr val="tx1"/>
                          </a:solidFill>
                          <a:effectLst/>
                          <a:latin typeface="Calibri" panose="020F0502020204030204" pitchFamily="34" charset="0"/>
                        </a:rPr>
                        <a:t>{{ _.url }}/v9_1/ap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517117"/>
                  </a:ext>
                </a:extLst>
              </a:tr>
              <a:tr h="182880">
                <a:tc>
                  <a:txBody>
                    <a:bodyPr/>
                    <a:lstStyle/>
                    <a:p>
                      <a:pPr algn="l" fontAlgn="ctr"/>
                      <a:r>
                        <a:rPr lang="en-IN" sz="1100" b="0" i="0" u="none" strike="noStrike" dirty="0">
                          <a:solidFill>
                            <a:schemeClr val="tx1"/>
                          </a:solidFill>
                          <a:effectLst/>
                          <a:latin typeface="Calibri" panose="020F0502020204030204" pitchFamily="34" charset="0"/>
                        </a:rPr>
                        <a:t>{{ _.url }}/v9_1/</a:t>
                      </a:r>
                      <a:r>
                        <a:rPr lang="en-IN" sz="1100" b="0" i="0" u="none" strike="noStrike" dirty="0" err="1">
                          <a:solidFill>
                            <a:schemeClr val="tx1"/>
                          </a:solidFill>
                          <a:effectLst/>
                          <a:latin typeface="Calibri" panose="020F0502020204030204" pitchFamily="34" charset="0"/>
                        </a:rPr>
                        <a:t>rkszones</a:t>
                      </a:r>
                      <a:r>
                        <a:rPr lang="en-IN" sz="1100" b="0" i="0" u="none" strike="noStrike" dirty="0">
                          <a:solidFill>
                            <a:schemeClr val="tx1"/>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729296"/>
                  </a:ext>
                </a:extLst>
              </a:tr>
              <a:tr h="182880">
                <a:tc>
                  <a:txBody>
                    <a:bodyPr/>
                    <a:lstStyle/>
                    <a:p>
                      <a:pPr algn="l" fontAlgn="ctr"/>
                      <a:r>
                        <a:rPr lang="en-IN" sz="1100" b="0" i="0" u="none" strike="noStrike" dirty="0">
                          <a:solidFill>
                            <a:schemeClr val="tx1"/>
                          </a:solidFill>
                          <a:effectLst/>
                          <a:latin typeface="Calibri" panose="020F0502020204030204" pitchFamily="34" charset="0"/>
                        </a:rPr>
                        <a:t>{{ _.url }}/v9_1/</a:t>
                      </a:r>
                      <a:r>
                        <a:rPr lang="en-IN" sz="1100" b="0" i="0" u="none" strike="noStrike" dirty="0" err="1">
                          <a:solidFill>
                            <a:schemeClr val="tx1"/>
                          </a:solidFill>
                          <a:effectLst/>
                          <a:latin typeface="Calibri" panose="020F0502020204030204" pitchFamily="34" charset="0"/>
                        </a:rPr>
                        <a:t>rkszones</a:t>
                      </a:r>
                      <a:r>
                        <a:rPr lang="en-IN" sz="1100" b="0" i="0" u="none" strike="noStrike" dirty="0">
                          <a:solidFill>
                            <a:schemeClr val="tx1"/>
                          </a:solidFill>
                          <a:effectLst/>
                          <a:latin typeface="Calibri" panose="020F0502020204030204" pitchFamily="34" charset="0"/>
                        </a:rPr>
                        <a:t>/</a:t>
                      </a:r>
                      <a:r>
                        <a:rPr lang="en-IN" sz="1100" b="0" i="0" u="none" strike="noStrike" dirty="0" err="1">
                          <a:solidFill>
                            <a:schemeClr val="tx1"/>
                          </a:solidFill>
                          <a:effectLst/>
                          <a:latin typeface="Calibri" panose="020F0502020204030204" pitchFamily="34" charset="0"/>
                        </a:rPr>
                        <a:t>zone_id</a:t>
                      </a:r>
                      <a:r>
                        <a:rPr lang="en-IN" sz="1100" b="0" i="0" u="none" strike="noStrike" dirty="0">
                          <a:solidFill>
                            <a:schemeClr val="tx1"/>
                          </a:solidFill>
                          <a:effectLst/>
                          <a:latin typeface="Calibri" panose="020F0502020204030204" pitchFamily="34" charset="0"/>
                        </a:rPr>
                        <a:t>/</a:t>
                      </a:r>
                      <a:r>
                        <a:rPr lang="en-IN" sz="1100" b="0" i="0" u="none" strike="noStrike" dirty="0" err="1">
                          <a:solidFill>
                            <a:schemeClr val="tx1"/>
                          </a:solidFill>
                          <a:effectLst/>
                          <a:latin typeface="Calibri" panose="020F0502020204030204" pitchFamily="34" charset="0"/>
                        </a:rPr>
                        <a:t>apgroups</a:t>
                      </a:r>
                      <a:r>
                        <a:rPr lang="en-IN" sz="1100" b="0" i="0" u="none" strike="noStrike" dirty="0">
                          <a:solidFill>
                            <a:schemeClr val="tx1"/>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4490"/>
                  </a:ext>
                </a:extLst>
              </a:tr>
              <a:tr h="182880">
                <a:tc>
                  <a:txBody>
                    <a:bodyPr/>
                    <a:lstStyle/>
                    <a:p>
                      <a:pPr algn="l" fontAlgn="b"/>
                      <a:r>
                        <a:rPr lang="en-IN" sz="1100" b="0" i="0" u="none" strike="noStrike" dirty="0">
                          <a:solidFill>
                            <a:schemeClr val="tx1"/>
                          </a:solidFill>
                          <a:effectLst/>
                          <a:latin typeface="Calibri" panose="020F0502020204030204" pitchFamily="34" charset="0"/>
                        </a:rPr>
                        <a:t>{{ _.url }}/v9_1/aps/{</a:t>
                      </a:r>
                      <a:r>
                        <a:rPr lang="en-IN" sz="1100" b="0" i="0" u="none" strike="noStrike" dirty="0" err="1">
                          <a:solidFill>
                            <a:schemeClr val="tx1"/>
                          </a:solidFill>
                          <a:effectLst/>
                          <a:latin typeface="Calibri" panose="020F0502020204030204" pitchFamily="34" charset="0"/>
                        </a:rPr>
                        <a:t>apMac</a:t>
                      </a:r>
                      <a:r>
                        <a:rPr lang="en-IN" sz="1100" b="0" i="0" u="none" strike="noStrike" dirty="0">
                          <a:solidFill>
                            <a:schemeClr val="tx1"/>
                          </a:solidFill>
                          <a:effectLst/>
                          <a:latin typeface="Calibri" panose="020F0502020204030204" pitchFamily="34"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991083"/>
                  </a:ext>
                </a:extLst>
              </a:tr>
              <a:tr h="182880">
                <a:tc>
                  <a:txBody>
                    <a:bodyPr/>
                    <a:lstStyle/>
                    <a:p>
                      <a:pPr algn="l" fontAlgn="b"/>
                      <a:r>
                        <a:rPr lang="en-IN" sz="1100" b="0" i="0" u="none" strike="noStrike">
                          <a:solidFill>
                            <a:schemeClr val="tx1"/>
                          </a:solidFill>
                          <a:effectLst/>
                          <a:latin typeface="Calibri" panose="020F0502020204030204" pitchFamily="34" charset="0"/>
                        </a:rPr>
                        <a:t>{{ _.url }}/v9_1/aps/{apMac}/operational/summary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chemeClr val="tx1"/>
                          </a:solidFill>
                          <a:effectLst/>
                          <a:latin typeface="Calibri" panose="020F0502020204030204" pitchFamily="34" charset="0"/>
                        </a:rPr>
                        <a:t>3 Min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455382"/>
                  </a:ext>
                </a:extLst>
              </a:tr>
              <a:tr h="182880">
                <a:tc>
                  <a:txBody>
                    <a:bodyPr/>
                    <a:lstStyle/>
                    <a:p>
                      <a:pPr algn="l" fontAlgn="b"/>
                      <a:r>
                        <a:rPr lang="en-IN" sz="1100" b="0" i="0" u="none" strike="noStrike">
                          <a:solidFill>
                            <a:schemeClr val="tx1"/>
                          </a:solidFill>
                          <a:effectLst/>
                          <a:latin typeface="Calibri" panose="020F0502020204030204" pitchFamily="34" charset="0"/>
                        </a:rPr>
                        <a:t>{{ _.url }}/v9_1/rkszones/zone_id/wlans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3884331"/>
                  </a:ext>
                </a:extLst>
              </a:tr>
              <a:tr h="182880">
                <a:tc>
                  <a:txBody>
                    <a:bodyPr/>
                    <a:lstStyle/>
                    <a:p>
                      <a:pPr algn="l" fontAlgn="b"/>
                      <a:r>
                        <a:rPr lang="en-IN" sz="1100" b="0" i="0" u="none" strike="noStrike">
                          <a:solidFill>
                            <a:schemeClr val="tx1"/>
                          </a:solidFill>
                          <a:effectLst/>
                          <a:latin typeface="Calibri" panose="020F0502020204030204" pitchFamily="34" charset="0"/>
                        </a:rPr>
                        <a:t>{{ _.url }}/v8_0/aps/{apMac}/operational/alarms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chemeClr val="tx1"/>
                          </a:solidFill>
                          <a:effectLst/>
                          <a:latin typeface="Calibri" panose="020F0502020204030204" pitchFamily="34" charset="0"/>
                        </a:rPr>
                        <a:t>3 Min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276980"/>
                  </a:ext>
                </a:extLst>
              </a:tr>
              <a:tr h="182880">
                <a:tc>
                  <a:txBody>
                    <a:bodyPr/>
                    <a:lstStyle/>
                    <a:p>
                      <a:pPr algn="l" fontAlgn="b"/>
                      <a:r>
                        <a:rPr lang="en-IN" sz="1100" b="0" i="0" u="none" strike="noStrike">
                          <a:solidFill>
                            <a:schemeClr val="tx1"/>
                          </a:solidFill>
                          <a:effectLst/>
                          <a:latin typeface="Calibri" panose="020F0502020204030204" pitchFamily="34" charset="0"/>
                        </a:rPr>
                        <a:t>{{ _.url }}/v8_2/aps/{apMac}/operational/client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chemeClr val="tx1"/>
                          </a:solidFill>
                          <a:effectLst/>
                          <a:latin typeface="Calibri" panose="020F0502020204030204" pitchFamily="34" charset="0"/>
                        </a:rPr>
                        <a:t>3 Min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720484"/>
                  </a:ext>
                </a:extLst>
              </a:tr>
              <a:tr h="182880">
                <a:tc>
                  <a:txBody>
                    <a:bodyPr/>
                    <a:lstStyle/>
                    <a:p>
                      <a:pPr algn="l" fontAlgn="b"/>
                      <a:r>
                        <a:rPr lang="en-IN" sz="1100" b="0" i="0" u="none" strike="noStrike">
                          <a:solidFill>
                            <a:schemeClr val="tx1"/>
                          </a:solidFill>
                          <a:effectLst/>
                          <a:latin typeface="Calibri" panose="020F0502020204030204" pitchFamily="34" charset="0"/>
                        </a:rPr>
                        <a:t>{{ _.url }}/v9_1/rkszones/{zoneid}/wlans/{wlanid}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06400"/>
                  </a:ext>
                </a:extLst>
              </a:tr>
              <a:tr h="182880">
                <a:tc>
                  <a:txBody>
                    <a:bodyPr/>
                    <a:lstStyle/>
                    <a:p>
                      <a:pPr algn="l" fontAlgn="b"/>
                      <a:r>
                        <a:rPr lang="en-IN" sz="1100" b="0" i="0" u="none" strike="noStrike">
                          <a:solidFill>
                            <a:schemeClr val="tx1"/>
                          </a:solidFill>
                          <a:effectLst/>
                          <a:latin typeface="Calibri" panose="020F0502020204030204" pitchFamily="34" charset="0"/>
                        </a:rPr>
                        <a:t>{{ _.url }}/v9_1/rkszones/{zoneid}/wlans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chemeClr val="tx1"/>
                          </a:solidFill>
                          <a:effectLst/>
                          <a:latin typeface="Calibri" panose="020F0502020204030204" pitchFamily="34" charset="0"/>
                        </a:rPr>
                        <a:t>24 Hrs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889896"/>
                  </a:ext>
                </a:extLst>
              </a:tr>
            </a:tbl>
          </a:graphicData>
        </a:graphic>
      </p:graphicFrame>
    </p:spTree>
    <p:extLst>
      <p:ext uri="{BB962C8B-B14F-4D97-AF65-F5344CB8AC3E}">
        <p14:creationId xmlns:p14="http://schemas.microsoft.com/office/powerpoint/2010/main" val="451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05DE-4357-16F0-DA13-2F038BF49F4B}"/>
              </a:ext>
            </a:extLst>
          </p:cNvPr>
          <p:cNvSpPr>
            <a:spLocks noGrp="1"/>
          </p:cNvSpPr>
          <p:nvPr>
            <p:ph type="title"/>
          </p:nvPr>
        </p:nvSpPr>
        <p:spPr>
          <a:noFill/>
        </p:spPr>
        <p:txBody>
          <a:bodyPr wrap="square">
            <a:spAutoFit/>
          </a:bodyPr>
          <a:lstStyle/>
          <a:p>
            <a:pPr algn="just">
              <a:lnSpc>
                <a:spcPct val="107000"/>
              </a:lnSpc>
              <a:spcAft>
                <a:spcPts val="800"/>
              </a:spcAft>
            </a:pPr>
            <a:r>
              <a:rPr lang="en-US" sz="3200" b="1" u="sng" kern="100" dirty="0">
                <a:solidFill>
                  <a:schemeClr val="tx1"/>
                </a:solidFill>
                <a:latin typeface="Calibri" panose="020F0502020204030204" pitchFamily="34" charset="0"/>
                <a:cs typeface="Times New Roman" panose="02020603050405020304" pitchFamily="18" charset="0"/>
              </a:rPr>
              <a:t>Login Details</a:t>
            </a:r>
            <a:endParaRPr lang="en-IN" sz="3200" b="1" u="sng" kern="100" dirty="0">
              <a:solidFill>
                <a:schemeClr val="tx1"/>
              </a:solidFill>
              <a:latin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08F987-8D57-9B73-9C6A-78887EAF390F}"/>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419DBF1B-EE2C-58DB-446D-AA4BF671AB75}"/>
              </a:ext>
            </a:extLst>
          </p:cNvPr>
          <p:cNvSpPr>
            <a:spLocks noGrp="1"/>
          </p:cNvSpPr>
          <p:nvPr>
            <p:ph type="sldNum" sz="quarter" idx="12"/>
          </p:nvPr>
        </p:nvSpPr>
        <p:spPr/>
        <p:txBody>
          <a:bodyPr/>
          <a:lstStyle/>
          <a:p>
            <a:fld id="{330EA680-D336-4FF7-8B7A-9848BB0A1C32}" type="slidenum">
              <a:rPr lang="en-US" smtClean="0"/>
              <a:pPr/>
              <a:t>6</a:t>
            </a:fld>
            <a:endParaRPr lang="en-US" dirty="0"/>
          </a:p>
        </p:txBody>
      </p:sp>
      <p:sp>
        <p:nvSpPr>
          <p:cNvPr id="7" name="TextBox 6">
            <a:extLst>
              <a:ext uri="{FF2B5EF4-FFF2-40B4-BE49-F238E27FC236}">
                <a16:creationId xmlns:a16="http://schemas.microsoft.com/office/drawing/2014/main" id="{3B815634-8585-0F49-75FE-28A92439A891}"/>
              </a:ext>
            </a:extLst>
          </p:cNvPr>
          <p:cNvSpPr txBox="1"/>
          <p:nvPr/>
        </p:nvSpPr>
        <p:spPr>
          <a:xfrm>
            <a:off x="166254" y="1106248"/>
            <a:ext cx="10989425" cy="2640595"/>
          </a:xfrm>
          <a:prstGeom prst="rect">
            <a:avLst/>
          </a:prstGeom>
          <a:noFill/>
        </p:spPr>
        <p:txBody>
          <a:bodyPr wrap="square">
            <a:spAutoFit/>
          </a:bodyPr>
          <a:lstStyle/>
          <a:p>
            <a:pPr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Logon Session Credential: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To access and interact with the API, you need to provide logon session credentials. These credentials are used to authenticate and verify your identity before accessing the API's data and functionality. To the provided logon session credentials include: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URL IP: “61.95.251.130”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Username: "admin"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Password: "Admin@123"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Time Zone UTC Offset: "+05:30“</a:t>
            </a:r>
          </a:p>
          <a:p>
            <a:pPr algn="just">
              <a:lnSpc>
                <a:spcPct val="107000"/>
              </a:lnSpc>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**However, we will be required Service Ticket for data collection via python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C002F19A-4609-1DDD-CBFB-B20BB574708C}"/>
              </a:ext>
            </a:extLst>
          </p:cNvPr>
          <p:cNvGraphicFramePr>
            <a:graphicFrameLocks noChangeAspect="1"/>
          </p:cNvGraphicFramePr>
          <p:nvPr>
            <p:extLst>
              <p:ext uri="{D42A27DB-BD31-4B8C-83A1-F6EECF244321}">
                <p14:modId xmlns:p14="http://schemas.microsoft.com/office/powerpoint/2010/main" val="2084770793"/>
              </p:ext>
            </p:extLst>
          </p:nvPr>
        </p:nvGraphicFramePr>
        <p:xfrm>
          <a:off x="254644" y="4452584"/>
          <a:ext cx="2959612" cy="547175"/>
        </p:xfrm>
        <a:graphic>
          <a:graphicData uri="http://schemas.openxmlformats.org/presentationml/2006/ole">
            <mc:AlternateContent xmlns:mc="http://schemas.openxmlformats.org/markup-compatibility/2006">
              <mc:Choice xmlns:v="urn:schemas-microsoft-com:vml" Requires="v">
                <p:oleObj name="Packager Shell Object" showAsIcon="1" r:id="rId2" imgW="2120400" imgH="392040" progId="Package">
                  <p:embed/>
                </p:oleObj>
              </mc:Choice>
              <mc:Fallback>
                <p:oleObj name="Packager Shell Object" showAsIcon="1" r:id="rId2" imgW="2120400" imgH="392040" progId="Package">
                  <p:embed/>
                  <p:pic>
                    <p:nvPicPr>
                      <p:cNvPr id="8" name="Object 7">
                        <a:extLst>
                          <a:ext uri="{FF2B5EF4-FFF2-40B4-BE49-F238E27FC236}">
                            <a16:creationId xmlns:a16="http://schemas.microsoft.com/office/drawing/2014/main" id="{C002F19A-4609-1DDD-CBFB-B20BB574708C}"/>
                          </a:ext>
                        </a:extLst>
                      </p:cNvPr>
                      <p:cNvPicPr/>
                      <p:nvPr/>
                    </p:nvPicPr>
                    <p:blipFill>
                      <a:blip r:embed="rId3"/>
                      <a:stretch>
                        <a:fillRect/>
                      </a:stretch>
                    </p:blipFill>
                    <p:spPr>
                      <a:xfrm>
                        <a:off x="254644" y="4452584"/>
                        <a:ext cx="2959612" cy="54717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3CEBFB1-F987-F555-0698-E143A132A06A}"/>
              </a:ext>
            </a:extLst>
          </p:cNvPr>
          <p:cNvSpPr txBox="1"/>
          <p:nvPr/>
        </p:nvSpPr>
        <p:spPr>
          <a:xfrm>
            <a:off x="166254" y="3694557"/>
            <a:ext cx="4606570" cy="369332"/>
          </a:xfrm>
          <a:prstGeom prst="rect">
            <a:avLst/>
          </a:prstGeom>
          <a:noFill/>
        </p:spPr>
        <p:txBody>
          <a:bodyPr wrap="square" rtlCol="0">
            <a:spAutoFit/>
          </a:bodyPr>
          <a:lstStyle/>
          <a:p>
            <a:r>
              <a:rPr lang="en-US" b="1" kern="100" dirty="0">
                <a:latin typeface="Calibri" panose="020F0502020204030204" pitchFamily="34" charset="0"/>
                <a:cs typeface="Times New Roman" panose="02020603050405020304" pitchFamily="18" charset="0"/>
              </a:rPr>
              <a:t>Python code for </a:t>
            </a:r>
            <a:r>
              <a:rPr lang="en-US" b="1" kern="100" dirty="0" err="1">
                <a:latin typeface="Calibri" panose="020F0502020204030204" pitchFamily="34" charset="0"/>
                <a:cs typeface="Times New Roman" panose="02020603050405020304" pitchFamily="18" charset="0"/>
              </a:rPr>
              <a:t>api</a:t>
            </a:r>
            <a:r>
              <a:rPr lang="en-US" b="1" kern="100" dirty="0">
                <a:latin typeface="Calibri" panose="020F0502020204030204" pitchFamily="34" charset="0"/>
                <a:cs typeface="Times New Roman" panose="02020603050405020304" pitchFamily="18" charset="0"/>
              </a:rPr>
              <a:t> data collection-</a:t>
            </a:r>
            <a:endParaRPr lang="en-IN" b="1" kern="100" dirty="0">
              <a:latin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D1B573C9-C861-56B0-1331-BFED2AADD653}"/>
              </a:ext>
            </a:extLst>
          </p:cNvPr>
          <p:cNvSpPr/>
          <p:nvPr/>
        </p:nvSpPr>
        <p:spPr>
          <a:xfrm>
            <a:off x="350982" y="4285673"/>
            <a:ext cx="3066473" cy="84050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93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72FF-2E60-67EE-EBB3-2D90D301A1C1}"/>
              </a:ext>
            </a:extLst>
          </p:cNvPr>
          <p:cNvSpPr>
            <a:spLocks noGrp="1"/>
          </p:cNvSpPr>
          <p:nvPr>
            <p:ph type="title"/>
          </p:nvPr>
        </p:nvSpPr>
        <p:spPr/>
        <p:txBody>
          <a:bodyPr>
            <a:normAutofit fontScale="90000"/>
          </a:bodyPr>
          <a:lstStyle/>
          <a:p>
            <a:r>
              <a:rPr lang="en-IN" dirty="0"/>
              <a:t>Ruckus AP APIs Hierarchy</a:t>
            </a:r>
          </a:p>
        </p:txBody>
      </p:sp>
      <p:sp>
        <p:nvSpPr>
          <p:cNvPr id="4" name="Footer Placeholder 3">
            <a:extLst>
              <a:ext uri="{FF2B5EF4-FFF2-40B4-BE49-F238E27FC236}">
                <a16:creationId xmlns:a16="http://schemas.microsoft.com/office/drawing/2014/main" id="{8D9B1EC7-0EC1-B3C5-E6DB-290DB1EFBEAA}"/>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AB57C2D8-9923-0496-19CB-61E04087EC85}"/>
              </a:ext>
            </a:extLst>
          </p:cNvPr>
          <p:cNvSpPr>
            <a:spLocks noGrp="1"/>
          </p:cNvSpPr>
          <p:nvPr>
            <p:ph type="sldNum" sz="quarter" idx="12"/>
          </p:nvPr>
        </p:nvSpPr>
        <p:spPr/>
        <p:txBody>
          <a:bodyPr/>
          <a:lstStyle/>
          <a:p>
            <a:fld id="{330EA680-D336-4FF7-8B7A-9848BB0A1C32}" type="slidenum">
              <a:rPr lang="en-US" smtClean="0"/>
              <a:pPr/>
              <a:t>7</a:t>
            </a:fld>
            <a:endParaRPr lang="en-US" dirty="0"/>
          </a:p>
        </p:txBody>
      </p:sp>
      <p:sp>
        <p:nvSpPr>
          <p:cNvPr id="6" name="Rectangle: Rounded Corners 5">
            <a:extLst>
              <a:ext uri="{FF2B5EF4-FFF2-40B4-BE49-F238E27FC236}">
                <a16:creationId xmlns:a16="http://schemas.microsoft.com/office/drawing/2014/main" id="{B70A254E-E8D4-5B87-923C-F5275335BACF}"/>
              </a:ext>
            </a:extLst>
          </p:cNvPr>
          <p:cNvSpPr/>
          <p:nvPr/>
        </p:nvSpPr>
        <p:spPr>
          <a:xfrm>
            <a:off x="4955783" y="1026875"/>
            <a:ext cx="1785137" cy="66195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Zones</a:t>
            </a:r>
          </a:p>
        </p:txBody>
      </p:sp>
      <p:sp>
        <p:nvSpPr>
          <p:cNvPr id="7" name="Rectangle: Rounded Corners 6">
            <a:extLst>
              <a:ext uri="{FF2B5EF4-FFF2-40B4-BE49-F238E27FC236}">
                <a16:creationId xmlns:a16="http://schemas.microsoft.com/office/drawing/2014/main" id="{F24A27F3-8448-1D72-4D39-8A1FDC46BA32}"/>
              </a:ext>
            </a:extLst>
          </p:cNvPr>
          <p:cNvSpPr/>
          <p:nvPr/>
        </p:nvSpPr>
        <p:spPr>
          <a:xfrm>
            <a:off x="6961703" y="2135701"/>
            <a:ext cx="1785137" cy="66195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 Groups</a:t>
            </a:r>
          </a:p>
        </p:txBody>
      </p:sp>
      <p:sp>
        <p:nvSpPr>
          <p:cNvPr id="8" name="Rectangle: Rounded Corners 7">
            <a:extLst>
              <a:ext uri="{FF2B5EF4-FFF2-40B4-BE49-F238E27FC236}">
                <a16:creationId xmlns:a16="http://schemas.microsoft.com/office/drawing/2014/main" id="{100C39F5-8A6C-312C-09DB-7C24D1B7C248}"/>
              </a:ext>
            </a:extLst>
          </p:cNvPr>
          <p:cNvSpPr/>
          <p:nvPr/>
        </p:nvSpPr>
        <p:spPr>
          <a:xfrm>
            <a:off x="2552593" y="2135701"/>
            <a:ext cx="1785137" cy="66195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WLANs</a:t>
            </a:r>
          </a:p>
        </p:txBody>
      </p:sp>
      <p:sp>
        <p:nvSpPr>
          <p:cNvPr id="9" name="Rectangle: Rounded Corners 8">
            <a:extLst>
              <a:ext uri="{FF2B5EF4-FFF2-40B4-BE49-F238E27FC236}">
                <a16:creationId xmlns:a16="http://schemas.microsoft.com/office/drawing/2014/main" id="{D3742451-F980-D198-82A3-D95B07019182}"/>
              </a:ext>
            </a:extLst>
          </p:cNvPr>
          <p:cNvSpPr/>
          <p:nvPr/>
        </p:nvSpPr>
        <p:spPr>
          <a:xfrm>
            <a:off x="4646757" y="3495590"/>
            <a:ext cx="1785600" cy="6624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APs</a:t>
            </a:r>
          </a:p>
        </p:txBody>
      </p:sp>
      <p:sp>
        <p:nvSpPr>
          <p:cNvPr id="10" name="Rectangle: Rounded Corners 9">
            <a:extLst>
              <a:ext uri="{FF2B5EF4-FFF2-40B4-BE49-F238E27FC236}">
                <a16:creationId xmlns:a16="http://schemas.microsoft.com/office/drawing/2014/main" id="{EB88FE42-9250-1504-C21A-A1EA2DE854CA}"/>
              </a:ext>
            </a:extLst>
          </p:cNvPr>
          <p:cNvSpPr/>
          <p:nvPr/>
        </p:nvSpPr>
        <p:spPr>
          <a:xfrm>
            <a:off x="9449396" y="5067163"/>
            <a:ext cx="1623600" cy="5796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AP Events</a:t>
            </a:r>
          </a:p>
        </p:txBody>
      </p:sp>
      <p:sp>
        <p:nvSpPr>
          <p:cNvPr id="11" name="Rectangle: Rounded Corners 10">
            <a:extLst>
              <a:ext uri="{FF2B5EF4-FFF2-40B4-BE49-F238E27FC236}">
                <a16:creationId xmlns:a16="http://schemas.microsoft.com/office/drawing/2014/main" id="{EC405ED6-350A-EA7B-E508-34CE4A8B5D76}"/>
              </a:ext>
            </a:extLst>
          </p:cNvPr>
          <p:cNvSpPr/>
          <p:nvPr/>
        </p:nvSpPr>
        <p:spPr>
          <a:xfrm>
            <a:off x="7117768" y="5079819"/>
            <a:ext cx="1623600" cy="5796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 Alarms</a:t>
            </a:r>
          </a:p>
        </p:txBody>
      </p:sp>
      <p:cxnSp>
        <p:nvCxnSpPr>
          <p:cNvPr id="13" name="Straight Arrow Connector 12">
            <a:extLst>
              <a:ext uri="{FF2B5EF4-FFF2-40B4-BE49-F238E27FC236}">
                <a16:creationId xmlns:a16="http://schemas.microsoft.com/office/drawing/2014/main" id="{9EBC2859-C344-9BCB-4AE1-59F0C893C8F0}"/>
              </a:ext>
            </a:extLst>
          </p:cNvPr>
          <p:cNvCxnSpPr>
            <a:stCxn id="6" idx="2"/>
            <a:endCxn id="8" idx="0"/>
          </p:cNvCxnSpPr>
          <p:nvPr/>
        </p:nvCxnSpPr>
        <p:spPr>
          <a:xfrm flipH="1">
            <a:off x="3445162" y="1688826"/>
            <a:ext cx="2403190" cy="44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9ED719-9D5E-D528-6D41-345A1B02670A}"/>
              </a:ext>
            </a:extLst>
          </p:cNvPr>
          <p:cNvCxnSpPr>
            <a:cxnSpLocks/>
            <a:stCxn id="6" idx="2"/>
            <a:endCxn id="7" idx="0"/>
          </p:cNvCxnSpPr>
          <p:nvPr/>
        </p:nvCxnSpPr>
        <p:spPr>
          <a:xfrm>
            <a:off x="5848352" y="1688826"/>
            <a:ext cx="2005920" cy="44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22EA8B-D0C5-7782-7AD4-F52EE51117EB}"/>
              </a:ext>
            </a:extLst>
          </p:cNvPr>
          <p:cNvCxnSpPr>
            <a:cxnSpLocks/>
            <a:stCxn id="7" idx="2"/>
            <a:endCxn id="9" idx="0"/>
          </p:cNvCxnSpPr>
          <p:nvPr/>
        </p:nvCxnSpPr>
        <p:spPr>
          <a:xfrm flipH="1">
            <a:off x="5539557" y="2797652"/>
            <a:ext cx="2314715" cy="69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3062C0-8457-3C35-9426-503C0622AFC2}"/>
              </a:ext>
            </a:extLst>
          </p:cNvPr>
          <p:cNvSpPr/>
          <p:nvPr/>
        </p:nvSpPr>
        <p:spPr>
          <a:xfrm>
            <a:off x="603475" y="5067163"/>
            <a:ext cx="1623600" cy="58045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 Mac Info</a:t>
            </a:r>
          </a:p>
        </p:txBody>
      </p:sp>
      <p:sp>
        <p:nvSpPr>
          <p:cNvPr id="22" name="Rectangle: Rounded Corners 21">
            <a:extLst>
              <a:ext uri="{FF2B5EF4-FFF2-40B4-BE49-F238E27FC236}">
                <a16:creationId xmlns:a16="http://schemas.microsoft.com/office/drawing/2014/main" id="{50E846B0-AACB-0539-662A-CC11866B6650}"/>
              </a:ext>
            </a:extLst>
          </p:cNvPr>
          <p:cNvSpPr/>
          <p:nvPr/>
        </p:nvSpPr>
        <p:spPr>
          <a:xfrm>
            <a:off x="5160468" y="5097367"/>
            <a:ext cx="1623600" cy="580454"/>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Clients</a:t>
            </a:r>
          </a:p>
        </p:txBody>
      </p:sp>
      <p:sp>
        <p:nvSpPr>
          <p:cNvPr id="44" name="Rectangle: Rounded Corners 43">
            <a:extLst>
              <a:ext uri="{FF2B5EF4-FFF2-40B4-BE49-F238E27FC236}">
                <a16:creationId xmlns:a16="http://schemas.microsoft.com/office/drawing/2014/main" id="{4E521801-1AD0-1A07-F638-86FE8BD7681D}"/>
              </a:ext>
            </a:extLst>
          </p:cNvPr>
          <p:cNvSpPr/>
          <p:nvPr/>
        </p:nvSpPr>
        <p:spPr>
          <a:xfrm>
            <a:off x="2859728" y="5078967"/>
            <a:ext cx="1624013" cy="58045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 Operation Summary</a:t>
            </a:r>
          </a:p>
        </p:txBody>
      </p:sp>
      <p:cxnSp>
        <p:nvCxnSpPr>
          <p:cNvPr id="62" name="Straight Arrow Connector 61">
            <a:extLst>
              <a:ext uri="{FF2B5EF4-FFF2-40B4-BE49-F238E27FC236}">
                <a16:creationId xmlns:a16="http://schemas.microsoft.com/office/drawing/2014/main" id="{6E5D1312-C94D-1B02-D414-F79963490D01}"/>
              </a:ext>
            </a:extLst>
          </p:cNvPr>
          <p:cNvCxnSpPr>
            <a:cxnSpLocks/>
            <a:stCxn id="8" idx="2"/>
          </p:cNvCxnSpPr>
          <p:nvPr/>
        </p:nvCxnSpPr>
        <p:spPr>
          <a:xfrm flipH="1">
            <a:off x="3445161" y="2797652"/>
            <a:ext cx="1" cy="1814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89D6D51-FD2E-FCB1-F322-0B94101B5B0F}"/>
              </a:ext>
            </a:extLst>
          </p:cNvPr>
          <p:cNvCxnSpPr>
            <a:cxnSpLocks/>
            <a:stCxn id="9" idx="2"/>
            <a:endCxn id="21" idx="0"/>
          </p:cNvCxnSpPr>
          <p:nvPr/>
        </p:nvCxnSpPr>
        <p:spPr>
          <a:xfrm rot="5400000">
            <a:off x="3022830" y="2550435"/>
            <a:ext cx="909173" cy="4124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788631B-58D4-C5D6-9C2E-F22DAD61999B}"/>
              </a:ext>
            </a:extLst>
          </p:cNvPr>
          <p:cNvCxnSpPr>
            <a:cxnSpLocks/>
            <a:stCxn id="9" idx="2"/>
            <a:endCxn id="44" idx="0"/>
          </p:cNvCxnSpPr>
          <p:nvPr/>
        </p:nvCxnSpPr>
        <p:spPr>
          <a:xfrm rot="5400000">
            <a:off x="4145158" y="3684567"/>
            <a:ext cx="920977" cy="1867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DCB584C-BAFC-9400-6CBA-C81F90BA7E71}"/>
              </a:ext>
            </a:extLst>
          </p:cNvPr>
          <p:cNvCxnSpPr>
            <a:cxnSpLocks/>
            <a:stCxn id="9" idx="2"/>
            <a:endCxn id="22" idx="0"/>
          </p:cNvCxnSpPr>
          <p:nvPr/>
        </p:nvCxnSpPr>
        <p:spPr>
          <a:xfrm rot="16200000" flipH="1">
            <a:off x="5286224" y="4411322"/>
            <a:ext cx="939377" cy="432711"/>
          </a:xfrm>
          <a:prstGeom prst="bentConnector3">
            <a:avLst>
              <a:gd name="adj1" fmla="val 480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EBB395B-102D-8ECE-A734-7AE735241150}"/>
              </a:ext>
            </a:extLst>
          </p:cNvPr>
          <p:cNvCxnSpPr>
            <a:stCxn id="9" idx="2"/>
            <a:endCxn id="10" idx="0"/>
          </p:cNvCxnSpPr>
          <p:nvPr/>
        </p:nvCxnSpPr>
        <p:spPr>
          <a:xfrm rot="16200000" flipH="1">
            <a:off x="7445790" y="2251756"/>
            <a:ext cx="909173" cy="47216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13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AFC4-60E9-5DA8-E015-C695C0CE0AF7}"/>
              </a:ext>
            </a:extLst>
          </p:cNvPr>
          <p:cNvSpPr>
            <a:spLocks noGrp="1"/>
          </p:cNvSpPr>
          <p:nvPr>
            <p:ph type="title"/>
          </p:nvPr>
        </p:nvSpPr>
        <p:spPr/>
        <p:txBody>
          <a:bodyPr>
            <a:normAutofit fontScale="90000"/>
          </a:bodyPr>
          <a:lstStyle/>
          <a:p>
            <a:r>
              <a:rPr lang="en-IN" dirty="0"/>
              <a:t>Ruckus AP APIs Inventory Keys and Attributes</a:t>
            </a:r>
          </a:p>
        </p:txBody>
      </p:sp>
      <p:sp>
        <p:nvSpPr>
          <p:cNvPr id="4" name="Footer Placeholder 3">
            <a:extLst>
              <a:ext uri="{FF2B5EF4-FFF2-40B4-BE49-F238E27FC236}">
                <a16:creationId xmlns:a16="http://schemas.microsoft.com/office/drawing/2014/main" id="{0304BC4E-D27B-DD84-71A5-0090C53F33E7}"/>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63B7C6C8-5A88-C7B7-B833-04519BBD1ED2}"/>
              </a:ext>
            </a:extLst>
          </p:cNvPr>
          <p:cNvSpPr>
            <a:spLocks noGrp="1"/>
          </p:cNvSpPr>
          <p:nvPr>
            <p:ph type="sldNum" sz="quarter" idx="12"/>
          </p:nvPr>
        </p:nvSpPr>
        <p:spPr/>
        <p:txBody>
          <a:bodyPr/>
          <a:lstStyle/>
          <a:p>
            <a:fld id="{330EA680-D336-4FF7-8B7A-9848BB0A1C32}" type="slidenum">
              <a:rPr lang="en-US" smtClean="0"/>
              <a:pPr/>
              <a:t>8</a:t>
            </a:fld>
            <a:endParaRPr lang="en-US" dirty="0"/>
          </a:p>
        </p:txBody>
      </p:sp>
      <p:sp>
        <p:nvSpPr>
          <p:cNvPr id="7" name="TextBox 6">
            <a:extLst>
              <a:ext uri="{FF2B5EF4-FFF2-40B4-BE49-F238E27FC236}">
                <a16:creationId xmlns:a16="http://schemas.microsoft.com/office/drawing/2014/main" id="{5A64CB61-1D39-7F3C-EEFD-4735E101F85C}"/>
              </a:ext>
            </a:extLst>
          </p:cNvPr>
          <p:cNvSpPr txBox="1"/>
          <p:nvPr/>
        </p:nvSpPr>
        <p:spPr>
          <a:xfrm>
            <a:off x="2186502" y="1961373"/>
            <a:ext cx="872803" cy="646331"/>
          </a:xfrm>
          <a:prstGeom prst="rect">
            <a:avLst/>
          </a:prstGeom>
          <a:solidFill>
            <a:srgbClr val="FFC000"/>
          </a:solidFill>
        </p:spPr>
        <p:txBody>
          <a:bodyPr wrap="none">
            <a:spAutoFit/>
          </a:bodyPr>
          <a:lstStyle>
            <a:defPPr>
              <a:defRPr lang="en-US"/>
            </a:defPPr>
            <a:lvl1pPr>
              <a:defRPr sz="1200" b="1"/>
            </a:lvl1pPr>
          </a:lstStyle>
          <a:p>
            <a:r>
              <a:rPr lang="en-IN" dirty="0"/>
              <a:t>Get AP List</a:t>
            </a:r>
          </a:p>
          <a:p>
            <a:r>
              <a:rPr lang="en-IN" dirty="0" err="1"/>
              <a:t>api_aplist</a:t>
            </a:r>
            <a:endParaRPr lang="en-IN" dirty="0"/>
          </a:p>
          <a:p>
            <a:r>
              <a:rPr lang="en-IN" dirty="0"/>
              <a:t>/v9_1/aps</a:t>
            </a:r>
          </a:p>
        </p:txBody>
      </p:sp>
      <p:graphicFrame>
        <p:nvGraphicFramePr>
          <p:cNvPr id="9" name="Table 8">
            <a:extLst>
              <a:ext uri="{FF2B5EF4-FFF2-40B4-BE49-F238E27FC236}">
                <a16:creationId xmlns:a16="http://schemas.microsoft.com/office/drawing/2014/main" id="{707C17C1-5E8F-FC87-3E20-3EC436D65897}"/>
              </a:ext>
            </a:extLst>
          </p:cNvPr>
          <p:cNvGraphicFramePr>
            <a:graphicFrameLocks noGrp="1"/>
          </p:cNvGraphicFramePr>
          <p:nvPr>
            <p:extLst>
              <p:ext uri="{D42A27DB-BD31-4B8C-83A1-F6EECF244321}">
                <p14:modId xmlns:p14="http://schemas.microsoft.com/office/powerpoint/2010/main" val="1915329627"/>
              </p:ext>
            </p:extLst>
          </p:nvPr>
        </p:nvGraphicFramePr>
        <p:xfrm>
          <a:off x="1972127" y="4747278"/>
          <a:ext cx="8657449" cy="952500"/>
        </p:xfrm>
        <a:graphic>
          <a:graphicData uri="http://schemas.openxmlformats.org/drawingml/2006/table">
            <a:tbl>
              <a:tblPr/>
              <a:tblGrid>
                <a:gridCol w="508000">
                  <a:extLst>
                    <a:ext uri="{9D8B030D-6E8A-4147-A177-3AD203B41FA5}">
                      <a16:colId xmlns:a16="http://schemas.microsoft.com/office/drawing/2014/main" val="2551768790"/>
                    </a:ext>
                  </a:extLst>
                </a:gridCol>
                <a:gridCol w="508000">
                  <a:extLst>
                    <a:ext uri="{9D8B030D-6E8A-4147-A177-3AD203B41FA5}">
                      <a16:colId xmlns:a16="http://schemas.microsoft.com/office/drawing/2014/main" val="337342685"/>
                    </a:ext>
                  </a:extLst>
                </a:gridCol>
                <a:gridCol w="508000">
                  <a:extLst>
                    <a:ext uri="{9D8B030D-6E8A-4147-A177-3AD203B41FA5}">
                      <a16:colId xmlns:a16="http://schemas.microsoft.com/office/drawing/2014/main" val="3306108951"/>
                    </a:ext>
                  </a:extLst>
                </a:gridCol>
                <a:gridCol w="508000">
                  <a:extLst>
                    <a:ext uri="{9D8B030D-6E8A-4147-A177-3AD203B41FA5}">
                      <a16:colId xmlns:a16="http://schemas.microsoft.com/office/drawing/2014/main" val="316141002"/>
                    </a:ext>
                  </a:extLst>
                </a:gridCol>
                <a:gridCol w="508000">
                  <a:extLst>
                    <a:ext uri="{9D8B030D-6E8A-4147-A177-3AD203B41FA5}">
                      <a16:colId xmlns:a16="http://schemas.microsoft.com/office/drawing/2014/main" val="2493947262"/>
                    </a:ext>
                  </a:extLst>
                </a:gridCol>
                <a:gridCol w="508000">
                  <a:extLst>
                    <a:ext uri="{9D8B030D-6E8A-4147-A177-3AD203B41FA5}">
                      <a16:colId xmlns:a16="http://schemas.microsoft.com/office/drawing/2014/main" val="203634869"/>
                    </a:ext>
                  </a:extLst>
                </a:gridCol>
                <a:gridCol w="589774">
                  <a:extLst>
                    <a:ext uri="{9D8B030D-6E8A-4147-A177-3AD203B41FA5}">
                      <a16:colId xmlns:a16="http://schemas.microsoft.com/office/drawing/2014/main" val="2387358844"/>
                    </a:ext>
                  </a:extLst>
                </a:gridCol>
                <a:gridCol w="426226">
                  <a:extLst>
                    <a:ext uri="{9D8B030D-6E8A-4147-A177-3AD203B41FA5}">
                      <a16:colId xmlns:a16="http://schemas.microsoft.com/office/drawing/2014/main" val="3036258562"/>
                    </a:ext>
                  </a:extLst>
                </a:gridCol>
                <a:gridCol w="508000">
                  <a:extLst>
                    <a:ext uri="{9D8B030D-6E8A-4147-A177-3AD203B41FA5}">
                      <a16:colId xmlns:a16="http://schemas.microsoft.com/office/drawing/2014/main" val="1685852332"/>
                    </a:ext>
                  </a:extLst>
                </a:gridCol>
                <a:gridCol w="508000">
                  <a:extLst>
                    <a:ext uri="{9D8B030D-6E8A-4147-A177-3AD203B41FA5}">
                      <a16:colId xmlns:a16="http://schemas.microsoft.com/office/drawing/2014/main" val="3592916662"/>
                    </a:ext>
                  </a:extLst>
                </a:gridCol>
                <a:gridCol w="508000">
                  <a:extLst>
                    <a:ext uri="{9D8B030D-6E8A-4147-A177-3AD203B41FA5}">
                      <a16:colId xmlns:a16="http://schemas.microsoft.com/office/drawing/2014/main" val="62543278"/>
                    </a:ext>
                  </a:extLst>
                </a:gridCol>
                <a:gridCol w="508000">
                  <a:extLst>
                    <a:ext uri="{9D8B030D-6E8A-4147-A177-3AD203B41FA5}">
                      <a16:colId xmlns:a16="http://schemas.microsoft.com/office/drawing/2014/main" val="366674261"/>
                    </a:ext>
                  </a:extLst>
                </a:gridCol>
                <a:gridCol w="508000">
                  <a:extLst>
                    <a:ext uri="{9D8B030D-6E8A-4147-A177-3AD203B41FA5}">
                      <a16:colId xmlns:a16="http://schemas.microsoft.com/office/drawing/2014/main" val="2647395620"/>
                    </a:ext>
                  </a:extLst>
                </a:gridCol>
                <a:gridCol w="508000">
                  <a:extLst>
                    <a:ext uri="{9D8B030D-6E8A-4147-A177-3AD203B41FA5}">
                      <a16:colId xmlns:a16="http://schemas.microsoft.com/office/drawing/2014/main" val="948467033"/>
                    </a:ext>
                  </a:extLst>
                </a:gridCol>
                <a:gridCol w="508000">
                  <a:extLst>
                    <a:ext uri="{9D8B030D-6E8A-4147-A177-3AD203B41FA5}">
                      <a16:colId xmlns:a16="http://schemas.microsoft.com/office/drawing/2014/main" val="912912628"/>
                    </a:ext>
                  </a:extLst>
                </a:gridCol>
                <a:gridCol w="508000">
                  <a:extLst>
                    <a:ext uri="{9D8B030D-6E8A-4147-A177-3AD203B41FA5}">
                      <a16:colId xmlns:a16="http://schemas.microsoft.com/office/drawing/2014/main" val="3564138899"/>
                    </a:ext>
                  </a:extLst>
                </a:gridCol>
                <a:gridCol w="529449">
                  <a:extLst>
                    <a:ext uri="{9D8B030D-6E8A-4147-A177-3AD203B41FA5}">
                      <a16:colId xmlns:a16="http://schemas.microsoft.com/office/drawing/2014/main" val="988161938"/>
                    </a:ext>
                  </a:extLst>
                </a:gridCol>
              </a:tblGrid>
              <a:tr h="762000">
                <a:tc>
                  <a:txBody>
                    <a:bodyPr/>
                    <a:lstStyle/>
                    <a:p>
                      <a:pPr algn="ctr" rtl="0" fontAlgn="ctr"/>
                      <a:r>
                        <a:rPr lang="en-IN" sz="900" b="1" i="0" u="none" strike="noStrike" dirty="0">
                          <a:solidFill>
                            <a:srgbClr val="000000"/>
                          </a:solidFill>
                          <a:effectLst/>
                          <a:highlight>
                            <a:srgbClr val="FFFF00"/>
                          </a:highlight>
                          <a:latin typeface="Calibri" panose="020F0502020204030204" pitchFamily="34" charset="0"/>
                        </a:rPr>
                        <a:t>AP 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highlight>
                            <a:srgbClr val="FFFF00"/>
                          </a:highlight>
                          <a:latin typeface="Calibri" panose="020F0502020204030204" pitchFamily="34" charset="0"/>
                        </a:rPr>
                        <a:t>Zone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highlight>
                            <a:srgbClr val="FFFF00"/>
                          </a:highlight>
                          <a:latin typeface="Calibri" panose="020F0502020204030204" pitchFamily="34" charset="0"/>
                        </a:rPr>
                        <a:t>AP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serial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a:solidFill>
                            <a:srgbClr val="000000"/>
                          </a:solidFill>
                          <a:effectLst/>
                          <a:latin typeface="Calibri" panose="020F0502020204030204" pitchFamily="34" charset="0"/>
                        </a:rPr>
                        <a:t>AP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s/w version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wifi24Channel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wifi50Channel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a:solidFill>
                            <a:srgbClr val="000000"/>
                          </a:solidFill>
                          <a:effectLst/>
                          <a:latin typeface="Calibri" panose="020F0502020204030204" pitchFamily="34" charset="0"/>
                        </a:rPr>
                        <a:t>AP 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NAS IP (</a:t>
                      </a:r>
                      <a:r>
                        <a:rPr lang="en-IN" sz="900" b="1" i="0" u="none" strike="noStrike" dirty="0" err="1">
                          <a:solidFill>
                            <a:srgbClr val="000000"/>
                          </a:solidFill>
                          <a:effectLst/>
                          <a:latin typeface="Calibri" panose="020F0502020204030204" pitchFamily="34" charset="0"/>
                        </a:rPr>
                        <a:t>externalIp</a:t>
                      </a:r>
                      <a:r>
                        <a:rPr lang="en-IN" sz="9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NAS Port (</a:t>
                      </a:r>
                      <a:r>
                        <a:rPr lang="en-IN" sz="900" b="1" i="0" u="none" strike="noStrike" dirty="0" err="1">
                          <a:solidFill>
                            <a:srgbClr val="000000"/>
                          </a:solidFill>
                          <a:effectLst/>
                          <a:latin typeface="Calibri" panose="020F0502020204030204" pitchFamily="34" charset="0"/>
                        </a:rPr>
                        <a:t>externalPort</a:t>
                      </a:r>
                      <a:r>
                        <a:rPr lang="en-IN" sz="9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a:t>
                      </a:r>
                      <a:r>
                        <a:rPr lang="en-IN" sz="900" b="1" i="0" u="none" strike="noStrike" dirty="0" err="1">
                          <a:solidFill>
                            <a:srgbClr val="000000"/>
                          </a:solidFill>
                          <a:effectLst/>
                          <a:latin typeface="Calibri" panose="020F0502020204030204" pitchFamily="34" charset="0"/>
                        </a:rPr>
                        <a:t>provisionMethod</a:t>
                      </a:r>
                      <a:endParaRPr lang="en-IN" sz="9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a:t>
                      </a:r>
                      <a:r>
                        <a:rPr lang="en-IN" sz="900" b="1" i="0" u="none" strike="noStrike" dirty="0" err="1">
                          <a:solidFill>
                            <a:srgbClr val="000000"/>
                          </a:solidFill>
                          <a:effectLst/>
                          <a:latin typeface="Calibri" panose="020F0502020204030204" pitchFamily="34" charset="0"/>
                        </a:rPr>
                        <a:t>approvedTime</a:t>
                      </a:r>
                      <a:r>
                        <a:rPr lang="en-IN" sz="900" b="1" i="0" u="none" strike="noStrike" dirty="0">
                          <a:solidFill>
                            <a:srgbClr val="000000"/>
                          </a:solidFill>
                          <a:effectLst/>
                          <a:latin typeface="Calibri" panose="020F0502020204030204" pitchFamily="34" charset="0"/>
                        </a:rPr>
                        <a:t> (Registered 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dirty="0">
                          <a:solidFill>
                            <a:srgbClr val="000000"/>
                          </a:solidFill>
                          <a:effectLst/>
                          <a:latin typeface="Calibri" panose="020F0502020204030204" pitchFamily="34" charset="0"/>
                        </a:rPr>
                        <a:t>AP </a:t>
                      </a:r>
                      <a:r>
                        <a:rPr lang="en-IN" sz="900" b="1" i="0" u="none" strike="noStrike" dirty="0" err="1">
                          <a:solidFill>
                            <a:srgbClr val="000000"/>
                          </a:solidFill>
                          <a:effectLst/>
                          <a:latin typeface="Calibri" panose="020F0502020204030204" pitchFamily="34" charset="0"/>
                        </a:rPr>
                        <a:t>lastSeenTime</a:t>
                      </a:r>
                      <a:endParaRPr lang="en-IN" sz="9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657436"/>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17297061"/>
                  </a:ext>
                </a:extLst>
              </a:tr>
            </a:tbl>
          </a:graphicData>
        </a:graphic>
      </p:graphicFrame>
      <p:sp>
        <p:nvSpPr>
          <p:cNvPr id="10" name="TextBox 9">
            <a:extLst>
              <a:ext uri="{FF2B5EF4-FFF2-40B4-BE49-F238E27FC236}">
                <a16:creationId xmlns:a16="http://schemas.microsoft.com/office/drawing/2014/main" id="{7B3BF801-0A7E-8C2E-D9E9-969823BE8872}"/>
              </a:ext>
            </a:extLst>
          </p:cNvPr>
          <p:cNvSpPr txBox="1"/>
          <p:nvPr/>
        </p:nvSpPr>
        <p:spPr>
          <a:xfrm>
            <a:off x="660150" y="2354183"/>
            <a:ext cx="1171859" cy="646331"/>
          </a:xfrm>
          <a:prstGeom prst="rect">
            <a:avLst/>
          </a:prstGeom>
          <a:solidFill>
            <a:srgbClr val="FFC000"/>
          </a:solidFill>
        </p:spPr>
        <p:txBody>
          <a:bodyPr wrap="none">
            <a:spAutoFit/>
          </a:bodyPr>
          <a:lstStyle>
            <a:defPPr>
              <a:defRPr lang="en-US"/>
            </a:defPPr>
            <a:lvl1pPr>
              <a:defRPr sz="1200" b="1"/>
            </a:lvl1pPr>
          </a:lstStyle>
          <a:p>
            <a:r>
              <a:rPr lang="en-IN" dirty="0"/>
              <a:t>Get Zone Info</a:t>
            </a:r>
          </a:p>
          <a:p>
            <a:r>
              <a:rPr lang="en-IN" dirty="0" err="1"/>
              <a:t>api_zones</a:t>
            </a:r>
            <a:endParaRPr lang="en-IN" dirty="0"/>
          </a:p>
          <a:p>
            <a:r>
              <a:rPr lang="en-IN" dirty="0"/>
              <a:t>/v9_1/</a:t>
            </a:r>
            <a:r>
              <a:rPr lang="en-IN" dirty="0" err="1"/>
              <a:t>rkszones</a:t>
            </a:r>
            <a:endParaRPr lang="en-IN" dirty="0"/>
          </a:p>
        </p:txBody>
      </p:sp>
      <p:sp>
        <p:nvSpPr>
          <p:cNvPr id="11" name="TextBox 10">
            <a:extLst>
              <a:ext uri="{FF2B5EF4-FFF2-40B4-BE49-F238E27FC236}">
                <a16:creationId xmlns:a16="http://schemas.microsoft.com/office/drawing/2014/main" id="{E2641284-0D0A-F2AA-D9FB-2187094C04B1}"/>
              </a:ext>
            </a:extLst>
          </p:cNvPr>
          <p:cNvSpPr txBox="1"/>
          <p:nvPr/>
        </p:nvSpPr>
        <p:spPr>
          <a:xfrm>
            <a:off x="3712855" y="2354183"/>
            <a:ext cx="1819525" cy="830997"/>
          </a:xfrm>
          <a:prstGeom prst="rect">
            <a:avLst/>
          </a:prstGeom>
          <a:solidFill>
            <a:srgbClr val="FFC000"/>
          </a:solidFill>
        </p:spPr>
        <p:txBody>
          <a:bodyPr wrap="square">
            <a:spAutoFit/>
          </a:bodyPr>
          <a:lstStyle>
            <a:defPPr>
              <a:defRPr lang="en-US"/>
            </a:defPPr>
            <a:lvl1pPr>
              <a:defRPr sz="1200" b="1"/>
            </a:lvl1pPr>
          </a:lstStyle>
          <a:p>
            <a:r>
              <a:rPr lang="en-IN" dirty="0"/>
              <a:t>Get AP Group Info</a:t>
            </a:r>
          </a:p>
          <a:p>
            <a:r>
              <a:rPr lang="en-IN" dirty="0" err="1"/>
              <a:t>api_apgroups</a:t>
            </a:r>
            <a:endParaRPr lang="en-IN" dirty="0"/>
          </a:p>
          <a:p>
            <a:r>
              <a:rPr lang="en-IN" b="0" dirty="0"/>
              <a:t>/v9_1/</a:t>
            </a:r>
            <a:r>
              <a:rPr lang="en-IN" b="0" dirty="0" err="1"/>
              <a:t>rkszones</a:t>
            </a:r>
            <a:r>
              <a:rPr lang="en-IN" b="0" dirty="0"/>
              <a:t>/{</a:t>
            </a:r>
            <a:r>
              <a:rPr lang="en-IN" b="0" dirty="0" err="1"/>
              <a:t>zoneID</a:t>
            </a:r>
            <a:r>
              <a:rPr lang="en-IN" b="0" dirty="0"/>
              <a:t>}/</a:t>
            </a:r>
            <a:r>
              <a:rPr lang="en-IN" b="0" dirty="0" err="1"/>
              <a:t>apgroups</a:t>
            </a:r>
            <a:endParaRPr lang="en-IN" b="0" dirty="0"/>
          </a:p>
        </p:txBody>
      </p:sp>
      <p:cxnSp>
        <p:nvCxnSpPr>
          <p:cNvPr id="13" name="Connector: Elbow 12">
            <a:extLst>
              <a:ext uri="{FF2B5EF4-FFF2-40B4-BE49-F238E27FC236}">
                <a16:creationId xmlns:a16="http://schemas.microsoft.com/office/drawing/2014/main" id="{D1480826-998F-AC94-860A-6BF4482BA1EC}"/>
              </a:ext>
            </a:extLst>
          </p:cNvPr>
          <p:cNvCxnSpPr>
            <a:cxnSpLocks/>
          </p:cNvCxnSpPr>
          <p:nvPr/>
        </p:nvCxnSpPr>
        <p:spPr>
          <a:xfrm rot="5400000" flipH="1" flipV="1">
            <a:off x="1544126" y="2115697"/>
            <a:ext cx="392810" cy="1376824"/>
          </a:xfrm>
          <a:prstGeom prst="bentConnector3">
            <a:avLst>
              <a:gd name="adj1" fmla="val -58196"/>
            </a:avLst>
          </a:prstGeom>
          <a:ln w="28575"/>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B8FEAB-4D3D-2B4D-2731-40AEC1AE28B5}"/>
              </a:ext>
            </a:extLst>
          </p:cNvPr>
          <p:cNvCxnSpPr>
            <a:cxnSpLocks/>
          </p:cNvCxnSpPr>
          <p:nvPr/>
        </p:nvCxnSpPr>
        <p:spPr>
          <a:xfrm rot="16200000" flipH="1">
            <a:off x="3509515" y="1896585"/>
            <a:ext cx="577476" cy="1999714"/>
          </a:xfrm>
          <a:prstGeom prst="bentConnector3">
            <a:avLst>
              <a:gd name="adj1" fmla="val 139586"/>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173265-F763-2D2C-4BFC-D15418AE9629}"/>
              </a:ext>
            </a:extLst>
          </p:cNvPr>
          <p:cNvCxnSpPr>
            <a:cxnSpLocks/>
          </p:cNvCxnSpPr>
          <p:nvPr/>
        </p:nvCxnSpPr>
        <p:spPr>
          <a:xfrm flipH="1">
            <a:off x="3290501" y="3429000"/>
            <a:ext cx="787141" cy="1318278"/>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8DFFA96-1F0C-F620-E763-8B41B708F6AD}"/>
              </a:ext>
            </a:extLst>
          </p:cNvPr>
          <p:cNvSpPr txBox="1"/>
          <p:nvPr/>
        </p:nvSpPr>
        <p:spPr>
          <a:xfrm>
            <a:off x="10403614" y="2284537"/>
            <a:ext cx="1472534" cy="646331"/>
          </a:xfrm>
          <a:prstGeom prst="rect">
            <a:avLst/>
          </a:prstGeom>
          <a:solidFill>
            <a:srgbClr val="FFC000"/>
          </a:solidFill>
        </p:spPr>
        <p:txBody>
          <a:bodyPr wrap="square">
            <a:spAutoFit/>
          </a:bodyPr>
          <a:lstStyle>
            <a:defPPr>
              <a:defRPr lang="en-US"/>
            </a:defPPr>
            <a:lvl1pPr>
              <a:defRPr sz="1200" b="1"/>
            </a:lvl1pPr>
          </a:lstStyle>
          <a:p>
            <a:r>
              <a:rPr lang="en-IN" dirty="0" err="1"/>
              <a:t>api_apopsummary</a:t>
            </a:r>
            <a:endParaRPr lang="en-IN" dirty="0"/>
          </a:p>
          <a:p>
            <a:r>
              <a:rPr lang="en-IN" b="0" dirty="0"/>
              <a:t>v9_1/aps/{mac}/operational/summary</a:t>
            </a:r>
          </a:p>
        </p:txBody>
      </p:sp>
      <p:sp>
        <p:nvSpPr>
          <p:cNvPr id="28" name="TextBox 27">
            <a:extLst>
              <a:ext uri="{FF2B5EF4-FFF2-40B4-BE49-F238E27FC236}">
                <a16:creationId xmlns:a16="http://schemas.microsoft.com/office/drawing/2014/main" id="{835B476E-5FA2-F5AE-80F5-14ECDC8F8894}"/>
              </a:ext>
            </a:extLst>
          </p:cNvPr>
          <p:cNvSpPr txBox="1"/>
          <p:nvPr/>
        </p:nvSpPr>
        <p:spPr>
          <a:xfrm>
            <a:off x="7116611" y="2354183"/>
            <a:ext cx="1235916" cy="461665"/>
          </a:xfrm>
          <a:prstGeom prst="rect">
            <a:avLst/>
          </a:prstGeom>
          <a:solidFill>
            <a:srgbClr val="FFC000"/>
          </a:solidFill>
        </p:spPr>
        <p:txBody>
          <a:bodyPr wrap="none">
            <a:spAutoFit/>
          </a:bodyPr>
          <a:lstStyle>
            <a:defPPr>
              <a:defRPr lang="en-US"/>
            </a:defPPr>
            <a:lvl1pPr>
              <a:defRPr sz="1200" b="0"/>
            </a:lvl1pPr>
          </a:lstStyle>
          <a:p>
            <a:r>
              <a:rPr lang="en-US" b="1" dirty="0" err="1"/>
              <a:t>api_apmac</a:t>
            </a:r>
            <a:endParaRPr lang="en-US" b="1" dirty="0"/>
          </a:p>
          <a:p>
            <a:r>
              <a:rPr lang="en-US" dirty="0"/>
              <a:t>/v9_1/aps/{mac}</a:t>
            </a:r>
            <a:endParaRPr lang="en-IN" dirty="0"/>
          </a:p>
        </p:txBody>
      </p:sp>
      <p:sp>
        <p:nvSpPr>
          <p:cNvPr id="29" name="TextBox 28">
            <a:extLst>
              <a:ext uri="{FF2B5EF4-FFF2-40B4-BE49-F238E27FC236}">
                <a16:creationId xmlns:a16="http://schemas.microsoft.com/office/drawing/2014/main" id="{EAA008E1-16D8-90EE-EA90-DD63DBF80421}"/>
              </a:ext>
            </a:extLst>
          </p:cNvPr>
          <p:cNvSpPr txBox="1"/>
          <p:nvPr/>
        </p:nvSpPr>
        <p:spPr>
          <a:xfrm>
            <a:off x="8701442" y="2284538"/>
            <a:ext cx="1356005" cy="646331"/>
          </a:xfrm>
          <a:prstGeom prst="rect">
            <a:avLst/>
          </a:prstGeom>
          <a:solidFill>
            <a:srgbClr val="FFC000"/>
          </a:solidFill>
        </p:spPr>
        <p:txBody>
          <a:bodyPr wrap="square">
            <a:spAutoFit/>
          </a:bodyPr>
          <a:lstStyle>
            <a:defPPr>
              <a:defRPr lang="en-US"/>
            </a:defPPr>
            <a:lvl1pPr>
              <a:defRPr sz="1200" b="1"/>
            </a:lvl1pPr>
          </a:lstStyle>
          <a:p>
            <a:r>
              <a:rPr lang="en-US" dirty="0" err="1"/>
              <a:t>api_wlans</a:t>
            </a:r>
            <a:endParaRPr lang="en-US" dirty="0"/>
          </a:p>
          <a:p>
            <a:r>
              <a:rPr lang="en-US" b="0" dirty="0"/>
              <a:t>/v9_1/</a:t>
            </a:r>
            <a:r>
              <a:rPr lang="en-US" b="0" dirty="0" err="1"/>
              <a:t>rkszones</a:t>
            </a:r>
            <a:r>
              <a:rPr lang="en-US" b="0" dirty="0"/>
              <a:t>/{</a:t>
            </a:r>
            <a:r>
              <a:rPr lang="en-US" b="0" dirty="0" err="1"/>
              <a:t>zoneid</a:t>
            </a:r>
            <a:r>
              <a:rPr lang="en-US" b="0" dirty="0"/>
              <a:t>}/</a:t>
            </a:r>
            <a:r>
              <a:rPr lang="en-US" b="0" dirty="0" err="1"/>
              <a:t>wlans</a:t>
            </a:r>
            <a:endParaRPr lang="en-IN" b="0" dirty="0"/>
          </a:p>
        </p:txBody>
      </p:sp>
      <p:sp>
        <p:nvSpPr>
          <p:cNvPr id="33" name="Rectangle: Rounded Corners 32">
            <a:extLst>
              <a:ext uri="{FF2B5EF4-FFF2-40B4-BE49-F238E27FC236}">
                <a16:creationId xmlns:a16="http://schemas.microsoft.com/office/drawing/2014/main" id="{5177030C-5C93-37D2-5623-D3D784EF927F}"/>
              </a:ext>
            </a:extLst>
          </p:cNvPr>
          <p:cNvSpPr/>
          <p:nvPr/>
        </p:nvSpPr>
        <p:spPr>
          <a:xfrm>
            <a:off x="641678" y="1653309"/>
            <a:ext cx="5001736" cy="20874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9A5EB6FA-A716-51DD-8AAC-B856735EB00F}"/>
              </a:ext>
            </a:extLst>
          </p:cNvPr>
          <p:cNvSpPr/>
          <p:nvPr/>
        </p:nvSpPr>
        <p:spPr>
          <a:xfrm>
            <a:off x="6924634" y="1725972"/>
            <a:ext cx="5001736" cy="2087418"/>
          </a:xfrm>
          <a:prstGeom prst="roundRect">
            <a:avLst>
              <a:gd name="adj" fmla="val 560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Brace 34">
            <a:extLst>
              <a:ext uri="{FF2B5EF4-FFF2-40B4-BE49-F238E27FC236}">
                <a16:creationId xmlns:a16="http://schemas.microsoft.com/office/drawing/2014/main" id="{CF80650C-EA13-BD0F-5845-985C6193CB9E}"/>
              </a:ext>
            </a:extLst>
          </p:cNvPr>
          <p:cNvSpPr/>
          <p:nvPr/>
        </p:nvSpPr>
        <p:spPr>
          <a:xfrm rot="16200000">
            <a:off x="6936723" y="1229810"/>
            <a:ext cx="359776" cy="6648866"/>
          </a:xfrm>
          <a:prstGeom prst="rightBrace">
            <a:avLst>
              <a:gd name="adj1" fmla="val 8333"/>
              <a:gd name="adj2" fmla="val 5013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F6B9486F-FFD1-2D7D-F2BB-5B51F2BBB91D}"/>
              </a:ext>
            </a:extLst>
          </p:cNvPr>
          <p:cNvCxnSpPr>
            <a:stCxn id="34" idx="2"/>
            <a:endCxn id="35" idx="1"/>
          </p:cNvCxnSpPr>
          <p:nvPr/>
        </p:nvCxnSpPr>
        <p:spPr>
          <a:xfrm flipH="1">
            <a:off x="7125653" y="3813390"/>
            <a:ext cx="2299849" cy="560965"/>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D410486-2DFE-F4F5-4CB6-7A8DD6B63A56}"/>
              </a:ext>
            </a:extLst>
          </p:cNvPr>
          <p:cNvSpPr/>
          <p:nvPr/>
        </p:nvSpPr>
        <p:spPr>
          <a:xfrm>
            <a:off x="697331" y="1443080"/>
            <a:ext cx="1376824" cy="341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Keys</a:t>
            </a:r>
          </a:p>
        </p:txBody>
      </p:sp>
      <p:sp>
        <p:nvSpPr>
          <p:cNvPr id="39" name="Rectangle 38">
            <a:extLst>
              <a:ext uri="{FF2B5EF4-FFF2-40B4-BE49-F238E27FC236}">
                <a16:creationId xmlns:a16="http://schemas.microsoft.com/office/drawing/2014/main" id="{926A5904-E665-B917-E100-B96B03CC0CBC}"/>
              </a:ext>
            </a:extLst>
          </p:cNvPr>
          <p:cNvSpPr/>
          <p:nvPr/>
        </p:nvSpPr>
        <p:spPr>
          <a:xfrm>
            <a:off x="6975703" y="1496301"/>
            <a:ext cx="1376824" cy="341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Attributes</a:t>
            </a:r>
          </a:p>
        </p:txBody>
      </p:sp>
      <p:cxnSp>
        <p:nvCxnSpPr>
          <p:cNvPr id="49" name="Straight Arrow Connector 48">
            <a:extLst>
              <a:ext uri="{FF2B5EF4-FFF2-40B4-BE49-F238E27FC236}">
                <a16:creationId xmlns:a16="http://schemas.microsoft.com/office/drawing/2014/main" id="{594084C5-8ADC-DACB-A40D-F6ACFCB28BEA}"/>
              </a:ext>
            </a:extLst>
          </p:cNvPr>
          <p:cNvCxnSpPr/>
          <p:nvPr/>
        </p:nvCxnSpPr>
        <p:spPr>
          <a:xfrm>
            <a:off x="1740531" y="3185180"/>
            <a:ext cx="1057865" cy="1562098"/>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9FA5781-6EF6-85E3-EE90-C7FBBA34932E}"/>
              </a:ext>
            </a:extLst>
          </p:cNvPr>
          <p:cNvSpPr txBox="1"/>
          <p:nvPr/>
        </p:nvSpPr>
        <p:spPr>
          <a:xfrm>
            <a:off x="7395860" y="5946984"/>
            <a:ext cx="4438395" cy="369332"/>
          </a:xfrm>
          <a:prstGeom prst="rect">
            <a:avLst/>
          </a:prstGeom>
          <a:noFill/>
        </p:spPr>
        <p:txBody>
          <a:bodyPr wrap="none" rtlCol="0">
            <a:spAutoFit/>
          </a:bodyPr>
          <a:lstStyle/>
          <a:p>
            <a:r>
              <a:rPr lang="en-IN" dirty="0"/>
              <a:t>*Data to be refreshed/published every 24 hrs</a:t>
            </a:r>
          </a:p>
        </p:txBody>
      </p:sp>
    </p:spTree>
    <p:extLst>
      <p:ext uri="{BB962C8B-B14F-4D97-AF65-F5344CB8AC3E}">
        <p14:creationId xmlns:p14="http://schemas.microsoft.com/office/powerpoint/2010/main" val="351841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8B9C-FA52-4907-E546-2901F90B300D}"/>
              </a:ext>
            </a:extLst>
          </p:cNvPr>
          <p:cNvSpPr>
            <a:spLocks noGrp="1"/>
          </p:cNvSpPr>
          <p:nvPr>
            <p:ph type="title"/>
          </p:nvPr>
        </p:nvSpPr>
        <p:spPr>
          <a:xfrm>
            <a:off x="245216" y="223013"/>
            <a:ext cx="11701568" cy="708089"/>
          </a:xfrm>
        </p:spPr>
        <p:txBody>
          <a:bodyPr>
            <a:normAutofit fontScale="90000"/>
          </a:bodyPr>
          <a:lstStyle/>
          <a:p>
            <a:r>
              <a:rPr lang="en-IN" dirty="0"/>
              <a:t>Inventory – Algorithm for data collection and Stitching</a:t>
            </a:r>
          </a:p>
        </p:txBody>
      </p:sp>
      <p:sp>
        <p:nvSpPr>
          <p:cNvPr id="4" name="Footer Placeholder 3">
            <a:extLst>
              <a:ext uri="{FF2B5EF4-FFF2-40B4-BE49-F238E27FC236}">
                <a16:creationId xmlns:a16="http://schemas.microsoft.com/office/drawing/2014/main" id="{0A733262-EBF9-5EEF-890A-C5647F839A7B}"/>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CF9724B3-850D-0B3A-D9FF-BE91EC4BC965}"/>
              </a:ext>
            </a:extLst>
          </p:cNvPr>
          <p:cNvSpPr>
            <a:spLocks noGrp="1"/>
          </p:cNvSpPr>
          <p:nvPr>
            <p:ph type="sldNum" sz="quarter" idx="12"/>
          </p:nvPr>
        </p:nvSpPr>
        <p:spPr/>
        <p:txBody>
          <a:bodyPr/>
          <a:lstStyle/>
          <a:p>
            <a:fld id="{330EA680-D336-4FF7-8B7A-9848BB0A1C32}" type="slidenum">
              <a:rPr lang="en-US" smtClean="0"/>
              <a:pPr/>
              <a:t>9</a:t>
            </a:fld>
            <a:endParaRPr lang="en-US" dirty="0"/>
          </a:p>
        </p:txBody>
      </p:sp>
      <p:sp>
        <p:nvSpPr>
          <p:cNvPr id="6" name="Rectangle 5">
            <a:extLst>
              <a:ext uri="{FF2B5EF4-FFF2-40B4-BE49-F238E27FC236}">
                <a16:creationId xmlns:a16="http://schemas.microsoft.com/office/drawing/2014/main" id="{F2A63DC3-3B9B-45E8-475E-A546A15F8E34}"/>
              </a:ext>
            </a:extLst>
          </p:cNvPr>
          <p:cNvSpPr/>
          <p:nvPr/>
        </p:nvSpPr>
        <p:spPr>
          <a:xfrm>
            <a:off x="3959154" y="1894527"/>
            <a:ext cx="1450108" cy="40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Start 24hr timer</a:t>
            </a:r>
          </a:p>
        </p:txBody>
      </p:sp>
      <p:sp>
        <p:nvSpPr>
          <p:cNvPr id="10" name="Rectangle 9">
            <a:extLst>
              <a:ext uri="{FF2B5EF4-FFF2-40B4-BE49-F238E27FC236}">
                <a16:creationId xmlns:a16="http://schemas.microsoft.com/office/drawing/2014/main" id="{B6BDE7D4-1822-FAE4-7638-28105A527E0E}"/>
              </a:ext>
            </a:extLst>
          </p:cNvPr>
          <p:cNvSpPr/>
          <p:nvPr/>
        </p:nvSpPr>
        <p:spPr>
          <a:xfrm>
            <a:off x="3959154" y="2574701"/>
            <a:ext cx="1450107"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Zone Details</a:t>
            </a:r>
          </a:p>
        </p:txBody>
      </p:sp>
      <p:cxnSp>
        <p:nvCxnSpPr>
          <p:cNvPr id="58" name="Straight Arrow Connector 57">
            <a:extLst>
              <a:ext uri="{FF2B5EF4-FFF2-40B4-BE49-F238E27FC236}">
                <a16:creationId xmlns:a16="http://schemas.microsoft.com/office/drawing/2014/main" id="{9FF13657-0E32-08A3-3CED-334635E61B0F}"/>
              </a:ext>
            </a:extLst>
          </p:cNvPr>
          <p:cNvCxnSpPr>
            <a:cxnSpLocks/>
            <a:stCxn id="6" idx="2"/>
            <a:endCxn id="10" idx="0"/>
          </p:cNvCxnSpPr>
          <p:nvPr/>
        </p:nvCxnSpPr>
        <p:spPr>
          <a:xfrm>
            <a:off x="4684208" y="2300927"/>
            <a:ext cx="0" cy="27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40458698-0D2E-6755-03DA-D5F3ED524B45}"/>
              </a:ext>
            </a:extLst>
          </p:cNvPr>
          <p:cNvSpPr/>
          <p:nvPr/>
        </p:nvSpPr>
        <p:spPr>
          <a:xfrm>
            <a:off x="3959154" y="1261527"/>
            <a:ext cx="1450108" cy="3592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Start next ROP Measurements</a:t>
            </a:r>
          </a:p>
        </p:txBody>
      </p:sp>
      <p:cxnSp>
        <p:nvCxnSpPr>
          <p:cNvPr id="76" name="Straight Arrow Connector 75">
            <a:extLst>
              <a:ext uri="{FF2B5EF4-FFF2-40B4-BE49-F238E27FC236}">
                <a16:creationId xmlns:a16="http://schemas.microsoft.com/office/drawing/2014/main" id="{CD610F7A-F759-E455-FCC2-AF12E1B61BA2}"/>
              </a:ext>
            </a:extLst>
          </p:cNvPr>
          <p:cNvCxnSpPr>
            <a:cxnSpLocks/>
            <a:stCxn id="65" idx="2"/>
            <a:endCxn id="6" idx="0"/>
          </p:cNvCxnSpPr>
          <p:nvPr/>
        </p:nvCxnSpPr>
        <p:spPr>
          <a:xfrm>
            <a:off x="4684208" y="1620753"/>
            <a:ext cx="0" cy="27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74E302B-A1AB-A565-0A54-056740C36690}"/>
              </a:ext>
            </a:extLst>
          </p:cNvPr>
          <p:cNvSpPr/>
          <p:nvPr/>
        </p:nvSpPr>
        <p:spPr>
          <a:xfrm>
            <a:off x="9877246" y="5805478"/>
            <a:ext cx="2180195" cy="523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IN" sz="1200" b="1" dirty="0">
                <a:solidFill>
                  <a:schemeClr val="tx1"/>
                </a:solidFill>
              </a:rPr>
              <a:t>Inventory data data to be polled every 24 hrs.</a:t>
            </a:r>
          </a:p>
        </p:txBody>
      </p:sp>
      <p:sp>
        <p:nvSpPr>
          <p:cNvPr id="17" name="Rectangle 16">
            <a:extLst>
              <a:ext uri="{FF2B5EF4-FFF2-40B4-BE49-F238E27FC236}">
                <a16:creationId xmlns:a16="http://schemas.microsoft.com/office/drawing/2014/main" id="{4E645F0E-6A3F-B9CA-44D1-D5A8437B26A5}"/>
              </a:ext>
            </a:extLst>
          </p:cNvPr>
          <p:cNvSpPr/>
          <p:nvPr/>
        </p:nvSpPr>
        <p:spPr>
          <a:xfrm>
            <a:off x="7572015" y="3463338"/>
            <a:ext cx="1456360" cy="431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Wait for 24hr timer completion.</a:t>
            </a:r>
          </a:p>
        </p:txBody>
      </p:sp>
      <p:cxnSp>
        <p:nvCxnSpPr>
          <p:cNvPr id="112" name="Connector: Elbow 111">
            <a:extLst>
              <a:ext uri="{FF2B5EF4-FFF2-40B4-BE49-F238E27FC236}">
                <a16:creationId xmlns:a16="http://schemas.microsoft.com/office/drawing/2014/main" id="{EAA0F0AF-DC71-920E-0354-1AF6AA6AE0BF}"/>
              </a:ext>
            </a:extLst>
          </p:cNvPr>
          <p:cNvCxnSpPr>
            <a:cxnSpLocks/>
            <a:stCxn id="17" idx="0"/>
            <a:endCxn id="65" idx="3"/>
          </p:cNvCxnSpPr>
          <p:nvPr/>
        </p:nvCxnSpPr>
        <p:spPr>
          <a:xfrm rot="16200000" flipV="1">
            <a:off x="5843630" y="1006772"/>
            <a:ext cx="2022198" cy="28909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DC5D5C-27E6-35E9-A4A2-1DF7B075AFFA}"/>
              </a:ext>
            </a:extLst>
          </p:cNvPr>
          <p:cNvSpPr/>
          <p:nvPr/>
        </p:nvSpPr>
        <p:spPr>
          <a:xfrm>
            <a:off x="3952831" y="3254875"/>
            <a:ext cx="1450107"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WLAN Details</a:t>
            </a:r>
          </a:p>
        </p:txBody>
      </p:sp>
      <p:sp>
        <p:nvSpPr>
          <p:cNvPr id="15" name="Rectangle 14">
            <a:extLst>
              <a:ext uri="{FF2B5EF4-FFF2-40B4-BE49-F238E27FC236}">
                <a16:creationId xmlns:a16="http://schemas.microsoft.com/office/drawing/2014/main" id="{3DA50771-78C9-BBFE-74D5-D2E23091DA41}"/>
              </a:ext>
            </a:extLst>
          </p:cNvPr>
          <p:cNvSpPr/>
          <p:nvPr/>
        </p:nvSpPr>
        <p:spPr>
          <a:xfrm>
            <a:off x="3952830" y="3935049"/>
            <a:ext cx="1450107"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AP Group Details</a:t>
            </a:r>
          </a:p>
        </p:txBody>
      </p:sp>
      <p:sp>
        <p:nvSpPr>
          <p:cNvPr id="19" name="Rectangle 18">
            <a:extLst>
              <a:ext uri="{FF2B5EF4-FFF2-40B4-BE49-F238E27FC236}">
                <a16:creationId xmlns:a16="http://schemas.microsoft.com/office/drawing/2014/main" id="{73131975-3A4D-33AA-A58F-8950977A4C70}"/>
              </a:ext>
            </a:extLst>
          </p:cNvPr>
          <p:cNvSpPr/>
          <p:nvPr/>
        </p:nvSpPr>
        <p:spPr>
          <a:xfrm>
            <a:off x="3952830" y="4615223"/>
            <a:ext cx="1450107"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Get Connected AP Details</a:t>
            </a:r>
          </a:p>
        </p:txBody>
      </p:sp>
      <p:sp>
        <p:nvSpPr>
          <p:cNvPr id="21" name="Rectangle 20">
            <a:extLst>
              <a:ext uri="{FF2B5EF4-FFF2-40B4-BE49-F238E27FC236}">
                <a16:creationId xmlns:a16="http://schemas.microsoft.com/office/drawing/2014/main" id="{9D29F372-0CC5-B8D0-CE20-B9FD24C27F43}"/>
              </a:ext>
            </a:extLst>
          </p:cNvPr>
          <p:cNvSpPr/>
          <p:nvPr/>
        </p:nvSpPr>
        <p:spPr>
          <a:xfrm>
            <a:off x="7572015" y="5399609"/>
            <a:ext cx="1450107" cy="51861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Update all values in Inventory database with current ROP time</a:t>
            </a:r>
          </a:p>
        </p:txBody>
      </p:sp>
      <p:cxnSp>
        <p:nvCxnSpPr>
          <p:cNvPr id="22" name="Straight Arrow Connector 21">
            <a:extLst>
              <a:ext uri="{FF2B5EF4-FFF2-40B4-BE49-F238E27FC236}">
                <a16:creationId xmlns:a16="http://schemas.microsoft.com/office/drawing/2014/main" id="{ED7F2F7C-5394-F16A-05E2-3A7666D2BD11}"/>
              </a:ext>
            </a:extLst>
          </p:cNvPr>
          <p:cNvCxnSpPr>
            <a:cxnSpLocks/>
            <a:stCxn id="10" idx="2"/>
            <a:endCxn id="14" idx="0"/>
          </p:cNvCxnSpPr>
          <p:nvPr/>
        </p:nvCxnSpPr>
        <p:spPr>
          <a:xfrm flipH="1">
            <a:off x="4677885" y="2981101"/>
            <a:ext cx="6323" cy="27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70ECF7-12BE-B7B8-5D6C-5455EBBA1C78}"/>
              </a:ext>
            </a:extLst>
          </p:cNvPr>
          <p:cNvCxnSpPr>
            <a:cxnSpLocks/>
            <a:stCxn id="14" idx="2"/>
            <a:endCxn id="15" idx="0"/>
          </p:cNvCxnSpPr>
          <p:nvPr/>
        </p:nvCxnSpPr>
        <p:spPr>
          <a:xfrm flipH="1">
            <a:off x="4677884" y="3661275"/>
            <a:ext cx="1" cy="27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CDD5B99-3B7A-CB38-4FDC-54927C262BC5}"/>
              </a:ext>
            </a:extLst>
          </p:cNvPr>
          <p:cNvCxnSpPr>
            <a:cxnSpLocks/>
            <a:stCxn id="15" idx="2"/>
            <a:endCxn id="19" idx="0"/>
          </p:cNvCxnSpPr>
          <p:nvPr/>
        </p:nvCxnSpPr>
        <p:spPr>
          <a:xfrm>
            <a:off x="4677884" y="4341449"/>
            <a:ext cx="0" cy="27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A36D48B-2DFD-8BD3-3FF9-1B0954748773}"/>
              </a:ext>
            </a:extLst>
          </p:cNvPr>
          <p:cNvCxnSpPr>
            <a:cxnSpLocks/>
            <a:stCxn id="19" idx="2"/>
            <a:endCxn id="55" idx="0"/>
          </p:cNvCxnSpPr>
          <p:nvPr/>
        </p:nvCxnSpPr>
        <p:spPr>
          <a:xfrm flipH="1">
            <a:off x="4677883" y="5021623"/>
            <a:ext cx="1" cy="44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3789359-3CE4-DBE8-CD88-B46B4B990500}"/>
              </a:ext>
            </a:extLst>
          </p:cNvPr>
          <p:cNvSpPr/>
          <p:nvPr/>
        </p:nvSpPr>
        <p:spPr>
          <a:xfrm>
            <a:off x="3952829" y="5467970"/>
            <a:ext cx="1450107" cy="40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Stitch All Data with common keys</a:t>
            </a:r>
          </a:p>
        </p:txBody>
      </p:sp>
      <p:cxnSp>
        <p:nvCxnSpPr>
          <p:cNvPr id="64" name="Straight Arrow Connector 63">
            <a:extLst>
              <a:ext uri="{FF2B5EF4-FFF2-40B4-BE49-F238E27FC236}">
                <a16:creationId xmlns:a16="http://schemas.microsoft.com/office/drawing/2014/main" id="{CE7A2D6A-4144-9998-034D-211F2C415FFC}"/>
              </a:ext>
            </a:extLst>
          </p:cNvPr>
          <p:cNvCxnSpPr>
            <a:stCxn id="55" idx="3"/>
            <a:endCxn id="21" idx="1"/>
          </p:cNvCxnSpPr>
          <p:nvPr/>
        </p:nvCxnSpPr>
        <p:spPr>
          <a:xfrm flipV="1">
            <a:off x="5402936" y="5658918"/>
            <a:ext cx="2169079" cy="1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0DCF25D-1417-DA7B-A54C-559DFD35A6C7}"/>
              </a:ext>
            </a:extLst>
          </p:cNvPr>
          <p:cNvCxnSpPr>
            <a:stCxn id="21" idx="0"/>
            <a:endCxn id="17" idx="2"/>
          </p:cNvCxnSpPr>
          <p:nvPr/>
        </p:nvCxnSpPr>
        <p:spPr>
          <a:xfrm flipV="1">
            <a:off x="8297069" y="3895102"/>
            <a:ext cx="3126" cy="150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4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Custom 2">
      <a:dk1>
        <a:sysClr val="windowText" lastClr="000000"/>
      </a:dk1>
      <a:lt1>
        <a:sysClr val="window" lastClr="FFFFFF"/>
      </a:lt1>
      <a:dk2>
        <a:srgbClr val="505046"/>
      </a:dk2>
      <a:lt2>
        <a:srgbClr val="EEECE1"/>
      </a:lt2>
      <a:accent1>
        <a:srgbClr val="E84C22"/>
      </a:accent1>
      <a:accent2>
        <a:srgbClr val="7F7F7F"/>
      </a:accent2>
      <a:accent3>
        <a:srgbClr val="CC9900"/>
      </a:accent3>
      <a:accent4>
        <a:srgbClr val="666699"/>
      </a:accent4>
      <a:accent5>
        <a:srgbClr val="FF8427"/>
      </a:accent5>
      <a:accent6>
        <a:srgbClr val="FFBD47"/>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B6CE1961-A10C-4C1B-95C4-CDF0461190D9}" vid="{518EAD56-4EA2-4134-B133-BA9497E264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4FE3DB42D4B342A872F72AC37A2630" ma:contentTypeVersion="4" ma:contentTypeDescription="Create a new document." ma:contentTypeScope="" ma:versionID="e5619842b158ee0faf00f847f2706f97">
  <xsd:schema xmlns:xsd="http://www.w3.org/2001/XMLSchema" xmlns:xs="http://www.w3.org/2001/XMLSchema" xmlns:p="http://schemas.microsoft.com/office/2006/metadata/properties" xmlns:ns2="009e9b3e-0d64-4335-9735-d2af3254455c" xmlns:ns3="60f96fd9-cc43-453c-aa88-47a6522ae23f" targetNamespace="http://schemas.microsoft.com/office/2006/metadata/properties" ma:root="true" ma:fieldsID="e23db955800b83551fa515fb3d8b13c9" ns2:_="" ns3:_="">
    <xsd:import namespace="009e9b3e-0d64-4335-9735-d2af3254455c"/>
    <xsd:import namespace="60f96fd9-cc43-453c-aa88-47a6522ae23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e9b3e-0d64-4335-9735-d2af325445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f96fd9-cc43-453c-aa88-47a6522ae23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C35957-37D0-471C-905B-07C5F9FF4089}">
  <ds:schemaRefs>
    <ds:schemaRef ds:uri="http://schemas.microsoft.com/sharepoint/v3/contenttype/forms"/>
  </ds:schemaRefs>
</ds:datastoreItem>
</file>

<file path=customXml/itemProps2.xml><?xml version="1.0" encoding="utf-8"?>
<ds:datastoreItem xmlns:ds="http://schemas.openxmlformats.org/officeDocument/2006/customXml" ds:itemID="{8BC99019-9837-45FA-95A2-235D4270A640}">
  <ds:schemaRef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60f96fd9-cc43-453c-aa88-47a6522ae23f"/>
    <ds:schemaRef ds:uri="009e9b3e-0d64-4335-9735-d2af3254455c"/>
  </ds:schemaRefs>
</ds:datastoreItem>
</file>

<file path=customXml/itemProps3.xml><?xml version="1.0" encoding="utf-8"?>
<ds:datastoreItem xmlns:ds="http://schemas.openxmlformats.org/officeDocument/2006/customXml" ds:itemID="{CC3984D2-482F-44AF-8D67-CFA4B47A209B}">
  <ds:schemaRefs>
    <ds:schemaRef ds:uri="009e9b3e-0d64-4335-9735-d2af3254455c"/>
    <ds:schemaRef ds:uri="60f96fd9-cc43-453c-aa88-47a6522ae2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4933</TotalTime>
  <Words>3096</Words>
  <Application>Microsoft Office PowerPoint</Application>
  <PresentationFormat>Widescreen</PresentationFormat>
  <Paragraphs>681</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Calibri</vt:lpstr>
      <vt:lpstr>Calibri Light</vt:lpstr>
      <vt:lpstr>Wingdings</vt:lpstr>
      <vt:lpstr>Theme1</vt:lpstr>
      <vt:lpstr>Packager Shell Object</vt:lpstr>
      <vt:lpstr>Microsoft Excel Worksheet</vt:lpstr>
      <vt:lpstr>Managed Wi-Fi UNMS</vt:lpstr>
      <vt:lpstr>Introduction</vt:lpstr>
      <vt:lpstr>M-Wifi UNMS Modules and Solution Use-cases</vt:lpstr>
      <vt:lpstr>Process for Module(s) Delivery</vt:lpstr>
      <vt:lpstr>PowerPoint Presentation</vt:lpstr>
      <vt:lpstr>Login Details</vt:lpstr>
      <vt:lpstr>Ruckus AP APIs Hierarchy</vt:lpstr>
      <vt:lpstr>Ruckus AP APIs Inventory Keys and Attributes</vt:lpstr>
      <vt:lpstr>Inventory – Algorithm for data collection and Stitching</vt:lpstr>
      <vt:lpstr>Reports</vt:lpstr>
      <vt:lpstr>Ruckus AP Performance APIs Keys and Attributes</vt:lpstr>
      <vt:lpstr>Performance - Algorithm for Traffic</vt:lpstr>
      <vt:lpstr>Performance- Algorithm for Throughput, RSSI and SNR</vt:lpstr>
      <vt:lpstr>Performance Aggregation Example</vt:lpstr>
      <vt:lpstr>Performance- Algorithm for Alarms</vt:lpstr>
      <vt:lpstr>Reports</vt:lpstr>
      <vt:lpstr>Reports</vt:lpstr>
      <vt:lpstr>Reports</vt:lpstr>
      <vt:lpstr>Aggregation Logics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NeetDev Singh</dc:creator>
  <cp:lastModifiedBy>Ankur Srivastav</cp:lastModifiedBy>
  <cp:revision>235</cp:revision>
  <dcterms:created xsi:type="dcterms:W3CDTF">2021-09-13T06:01:02Z</dcterms:created>
  <dcterms:modified xsi:type="dcterms:W3CDTF">2024-01-09T13:26:41Z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0x010100204FE3DB42D4B342A872F72AC37A2630</vt:lpwstr>
  </property>
</Properties>
</file>