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9" r:id="rId6"/>
    <p:sldId id="262" r:id="rId7"/>
    <p:sldId id="260" r:id="rId8"/>
    <p:sldId id="263" r:id="rId9"/>
    <p:sldId id="261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9"/>
    <p:restoredTop sz="96327"/>
  </p:normalViewPr>
  <p:slideViewPr>
    <p:cSldViewPr snapToGrid="0">
      <p:cViewPr varScale="1">
        <p:scale>
          <a:sx n="111" d="100"/>
          <a:sy n="111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8B320-DD0E-D348-A874-8E55E5B793F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E41A55-85F5-6D48-8B65-4625B0A8269A}">
      <dgm:prSet phldrT="[Text]"/>
      <dgm:spPr/>
      <dgm:t>
        <a:bodyPr/>
        <a:lstStyle/>
        <a:p>
          <a:r>
            <a:rPr lang="en-US" dirty="0"/>
            <a:t>LLM Building Blocks</a:t>
          </a:r>
        </a:p>
      </dgm:t>
    </dgm:pt>
    <dgm:pt modelId="{FA785A87-10B0-0643-935F-03E790685621}" type="parTrans" cxnId="{50AF6BAD-EBBF-9844-85FC-871919CEA5BD}">
      <dgm:prSet/>
      <dgm:spPr/>
      <dgm:t>
        <a:bodyPr/>
        <a:lstStyle/>
        <a:p>
          <a:endParaRPr lang="en-US"/>
        </a:p>
      </dgm:t>
    </dgm:pt>
    <dgm:pt modelId="{E0FBD8C1-10CE-B446-8350-3249B577A2AD}" type="sibTrans" cxnId="{50AF6BAD-EBBF-9844-85FC-871919CEA5BD}">
      <dgm:prSet/>
      <dgm:spPr/>
      <dgm:t>
        <a:bodyPr/>
        <a:lstStyle/>
        <a:p>
          <a:endParaRPr lang="en-US"/>
        </a:p>
      </dgm:t>
    </dgm:pt>
    <dgm:pt modelId="{75A8B563-A1D1-0545-AE7D-797398EB9608}">
      <dgm:prSet phldrT="[Text]"/>
      <dgm:spPr/>
      <dgm:t>
        <a:bodyPr/>
        <a:lstStyle/>
        <a:p>
          <a:r>
            <a:rPr lang="en-US" dirty="0"/>
            <a:t>Transformers</a:t>
          </a:r>
        </a:p>
      </dgm:t>
    </dgm:pt>
    <dgm:pt modelId="{6346CEB2-E394-944C-9AD6-99E925930A2E}" type="parTrans" cxnId="{4BBB461E-E9E4-B64E-869B-B4B4F3C5DA78}">
      <dgm:prSet/>
      <dgm:spPr/>
      <dgm:t>
        <a:bodyPr/>
        <a:lstStyle/>
        <a:p>
          <a:endParaRPr lang="en-US"/>
        </a:p>
      </dgm:t>
    </dgm:pt>
    <dgm:pt modelId="{49AC1D8E-EACA-CD48-8843-EB02BE1B399A}" type="sibTrans" cxnId="{4BBB461E-E9E4-B64E-869B-B4B4F3C5DA78}">
      <dgm:prSet/>
      <dgm:spPr/>
      <dgm:t>
        <a:bodyPr/>
        <a:lstStyle/>
        <a:p>
          <a:endParaRPr lang="en-US"/>
        </a:p>
      </dgm:t>
    </dgm:pt>
    <dgm:pt modelId="{E285E383-FEC3-7F47-A11F-46F0AC96982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Vector Databases</a:t>
          </a:r>
        </a:p>
      </dgm:t>
    </dgm:pt>
    <dgm:pt modelId="{E0EA09BF-A48F-664F-ADF3-2D417F6F4029}" type="parTrans" cxnId="{FC3CA180-A204-7B43-9569-E8EF89BB0D5E}">
      <dgm:prSet/>
      <dgm:spPr/>
      <dgm:t>
        <a:bodyPr/>
        <a:lstStyle/>
        <a:p>
          <a:endParaRPr lang="en-US"/>
        </a:p>
      </dgm:t>
    </dgm:pt>
    <dgm:pt modelId="{B337347B-91F8-F942-853B-688B8F6ABC69}" type="sibTrans" cxnId="{FC3CA180-A204-7B43-9569-E8EF89BB0D5E}">
      <dgm:prSet/>
      <dgm:spPr/>
      <dgm:t>
        <a:bodyPr/>
        <a:lstStyle/>
        <a:p>
          <a:endParaRPr lang="en-US"/>
        </a:p>
      </dgm:t>
    </dgm:pt>
    <dgm:pt modelId="{F93E513A-859E-7746-9E18-06C50E822AF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RAG</a:t>
          </a:r>
        </a:p>
      </dgm:t>
    </dgm:pt>
    <dgm:pt modelId="{BB75D107-44A7-D743-A6E8-BF314867BB79}" type="parTrans" cxnId="{72B46015-48C9-8344-AC30-F87F77F232C5}">
      <dgm:prSet/>
      <dgm:spPr/>
      <dgm:t>
        <a:bodyPr/>
        <a:lstStyle/>
        <a:p>
          <a:endParaRPr lang="en-US"/>
        </a:p>
      </dgm:t>
    </dgm:pt>
    <dgm:pt modelId="{A44E75A1-3FC6-B745-A6FC-4D50A8FD5433}" type="sibTrans" cxnId="{72B46015-48C9-8344-AC30-F87F77F232C5}">
      <dgm:prSet/>
      <dgm:spPr/>
      <dgm:t>
        <a:bodyPr/>
        <a:lstStyle/>
        <a:p>
          <a:endParaRPr lang="en-US"/>
        </a:p>
      </dgm:t>
    </dgm:pt>
    <dgm:pt modelId="{C943A945-3529-9E4C-9E11-1B377B91C284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LangChain</a:t>
          </a:r>
        </a:p>
      </dgm:t>
    </dgm:pt>
    <dgm:pt modelId="{93CEBAAF-B304-514F-9F79-0C57FEC450DA}" type="parTrans" cxnId="{2C160A38-F921-CD4D-AA4B-EB006C010881}">
      <dgm:prSet/>
      <dgm:spPr/>
      <dgm:t>
        <a:bodyPr/>
        <a:lstStyle/>
        <a:p>
          <a:endParaRPr lang="en-US"/>
        </a:p>
      </dgm:t>
    </dgm:pt>
    <dgm:pt modelId="{965E2E30-933C-1948-8075-6732604A3927}" type="sibTrans" cxnId="{2C160A38-F921-CD4D-AA4B-EB006C010881}">
      <dgm:prSet/>
      <dgm:spPr/>
      <dgm:t>
        <a:bodyPr/>
        <a:lstStyle/>
        <a:p>
          <a:endParaRPr lang="en-US"/>
        </a:p>
      </dgm:t>
    </dgm:pt>
    <dgm:pt modelId="{1A9CB6BF-C125-0A46-8A10-C0CEBD5B9196}">
      <dgm:prSet/>
      <dgm:spPr/>
      <dgm:t>
        <a:bodyPr/>
        <a:lstStyle/>
        <a:p>
          <a:endParaRPr lang="en-US" dirty="0"/>
        </a:p>
      </dgm:t>
    </dgm:pt>
    <dgm:pt modelId="{F7BAAD36-92A6-9547-BB56-443014DD6E59}" type="parTrans" cxnId="{CA35E410-907A-4243-AC59-E9E8FA0034F0}">
      <dgm:prSet/>
      <dgm:spPr/>
      <dgm:t>
        <a:bodyPr/>
        <a:lstStyle/>
        <a:p>
          <a:endParaRPr lang="en-US"/>
        </a:p>
      </dgm:t>
    </dgm:pt>
    <dgm:pt modelId="{B1825134-DD43-184A-BFE0-32E8B19EA727}" type="sibTrans" cxnId="{CA35E410-907A-4243-AC59-E9E8FA0034F0}">
      <dgm:prSet/>
      <dgm:spPr/>
      <dgm:t>
        <a:bodyPr/>
        <a:lstStyle/>
        <a:p>
          <a:endParaRPr lang="en-US"/>
        </a:p>
      </dgm:t>
    </dgm:pt>
    <dgm:pt modelId="{555305C2-E62F-5F41-8B3C-6981589AD9B8}" type="pres">
      <dgm:prSet presAssocID="{2458B320-DD0E-D348-A874-8E55E5B793FE}" presName="outerComposite" presStyleCnt="0">
        <dgm:presLayoutVars>
          <dgm:chMax val="5"/>
          <dgm:dir/>
          <dgm:resizeHandles val="exact"/>
        </dgm:presLayoutVars>
      </dgm:prSet>
      <dgm:spPr/>
    </dgm:pt>
    <dgm:pt modelId="{A9832F4B-1F09-B944-BDD5-EBAD30EAF8EE}" type="pres">
      <dgm:prSet presAssocID="{2458B320-DD0E-D348-A874-8E55E5B793FE}" presName="dummyMaxCanvas" presStyleCnt="0">
        <dgm:presLayoutVars/>
      </dgm:prSet>
      <dgm:spPr/>
    </dgm:pt>
    <dgm:pt modelId="{6C5F9A9E-D561-7C49-AD04-4093768CC1AC}" type="pres">
      <dgm:prSet presAssocID="{2458B320-DD0E-D348-A874-8E55E5B793FE}" presName="FiveNodes_1" presStyleLbl="node1" presStyleIdx="0" presStyleCnt="5">
        <dgm:presLayoutVars>
          <dgm:bulletEnabled val="1"/>
        </dgm:presLayoutVars>
      </dgm:prSet>
      <dgm:spPr/>
    </dgm:pt>
    <dgm:pt modelId="{ACFB4A96-5CCE-D84D-A1F1-B9952101890F}" type="pres">
      <dgm:prSet presAssocID="{2458B320-DD0E-D348-A874-8E55E5B793FE}" presName="FiveNodes_2" presStyleLbl="node1" presStyleIdx="1" presStyleCnt="5">
        <dgm:presLayoutVars>
          <dgm:bulletEnabled val="1"/>
        </dgm:presLayoutVars>
      </dgm:prSet>
      <dgm:spPr/>
    </dgm:pt>
    <dgm:pt modelId="{19A1E5E5-A9B9-1248-9A39-7E4DBBBCB6E9}" type="pres">
      <dgm:prSet presAssocID="{2458B320-DD0E-D348-A874-8E55E5B793FE}" presName="FiveNodes_3" presStyleLbl="node1" presStyleIdx="2" presStyleCnt="5">
        <dgm:presLayoutVars>
          <dgm:bulletEnabled val="1"/>
        </dgm:presLayoutVars>
      </dgm:prSet>
      <dgm:spPr/>
    </dgm:pt>
    <dgm:pt modelId="{02F0BFF3-992C-184B-A521-F5BC0F90F6B6}" type="pres">
      <dgm:prSet presAssocID="{2458B320-DD0E-D348-A874-8E55E5B793FE}" presName="FiveNodes_4" presStyleLbl="node1" presStyleIdx="3" presStyleCnt="5">
        <dgm:presLayoutVars>
          <dgm:bulletEnabled val="1"/>
        </dgm:presLayoutVars>
      </dgm:prSet>
      <dgm:spPr/>
    </dgm:pt>
    <dgm:pt modelId="{F89031E5-41BE-7B45-AADA-F2D11A8AE571}" type="pres">
      <dgm:prSet presAssocID="{2458B320-DD0E-D348-A874-8E55E5B793FE}" presName="FiveNodes_5" presStyleLbl="node1" presStyleIdx="4" presStyleCnt="5">
        <dgm:presLayoutVars>
          <dgm:bulletEnabled val="1"/>
        </dgm:presLayoutVars>
      </dgm:prSet>
      <dgm:spPr/>
    </dgm:pt>
    <dgm:pt modelId="{A2C1A577-01D1-2442-A5DA-822F518DBEC0}" type="pres">
      <dgm:prSet presAssocID="{2458B320-DD0E-D348-A874-8E55E5B793FE}" presName="FiveConn_1-2" presStyleLbl="fgAccFollowNode1" presStyleIdx="0" presStyleCnt="4">
        <dgm:presLayoutVars>
          <dgm:bulletEnabled val="1"/>
        </dgm:presLayoutVars>
      </dgm:prSet>
      <dgm:spPr/>
    </dgm:pt>
    <dgm:pt modelId="{4FD39D7A-921F-2945-BFAA-5BFE9951D8B3}" type="pres">
      <dgm:prSet presAssocID="{2458B320-DD0E-D348-A874-8E55E5B793FE}" presName="FiveConn_2-3" presStyleLbl="fgAccFollowNode1" presStyleIdx="1" presStyleCnt="4">
        <dgm:presLayoutVars>
          <dgm:bulletEnabled val="1"/>
        </dgm:presLayoutVars>
      </dgm:prSet>
      <dgm:spPr/>
    </dgm:pt>
    <dgm:pt modelId="{3A4EEB00-2339-8C4C-9877-7DB89BD6753A}" type="pres">
      <dgm:prSet presAssocID="{2458B320-DD0E-D348-A874-8E55E5B793FE}" presName="FiveConn_3-4" presStyleLbl="fgAccFollowNode1" presStyleIdx="2" presStyleCnt="4">
        <dgm:presLayoutVars>
          <dgm:bulletEnabled val="1"/>
        </dgm:presLayoutVars>
      </dgm:prSet>
      <dgm:spPr/>
    </dgm:pt>
    <dgm:pt modelId="{EC53A3C7-EB95-6641-9128-F6A5FF14D448}" type="pres">
      <dgm:prSet presAssocID="{2458B320-DD0E-D348-A874-8E55E5B793FE}" presName="FiveConn_4-5" presStyleLbl="fgAccFollowNode1" presStyleIdx="3" presStyleCnt="4">
        <dgm:presLayoutVars>
          <dgm:bulletEnabled val="1"/>
        </dgm:presLayoutVars>
      </dgm:prSet>
      <dgm:spPr/>
    </dgm:pt>
    <dgm:pt modelId="{3D2E80FE-4361-7B43-9DA3-34C32E9136A2}" type="pres">
      <dgm:prSet presAssocID="{2458B320-DD0E-D348-A874-8E55E5B793FE}" presName="FiveNodes_1_text" presStyleLbl="node1" presStyleIdx="4" presStyleCnt="5">
        <dgm:presLayoutVars>
          <dgm:bulletEnabled val="1"/>
        </dgm:presLayoutVars>
      </dgm:prSet>
      <dgm:spPr/>
    </dgm:pt>
    <dgm:pt modelId="{0512C026-8146-B24C-87B8-0B84EE87A09E}" type="pres">
      <dgm:prSet presAssocID="{2458B320-DD0E-D348-A874-8E55E5B793FE}" presName="FiveNodes_2_text" presStyleLbl="node1" presStyleIdx="4" presStyleCnt="5">
        <dgm:presLayoutVars>
          <dgm:bulletEnabled val="1"/>
        </dgm:presLayoutVars>
      </dgm:prSet>
      <dgm:spPr/>
    </dgm:pt>
    <dgm:pt modelId="{EFA732B5-B10D-1444-9FB0-436640997F34}" type="pres">
      <dgm:prSet presAssocID="{2458B320-DD0E-D348-A874-8E55E5B793FE}" presName="FiveNodes_3_text" presStyleLbl="node1" presStyleIdx="4" presStyleCnt="5">
        <dgm:presLayoutVars>
          <dgm:bulletEnabled val="1"/>
        </dgm:presLayoutVars>
      </dgm:prSet>
      <dgm:spPr/>
    </dgm:pt>
    <dgm:pt modelId="{5E4C9D8A-7DC0-9349-B139-E74A6173D94F}" type="pres">
      <dgm:prSet presAssocID="{2458B320-DD0E-D348-A874-8E55E5B793FE}" presName="FiveNodes_4_text" presStyleLbl="node1" presStyleIdx="4" presStyleCnt="5">
        <dgm:presLayoutVars>
          <dgm:bulletEnabled val="1"/>
        </dgm:presLayoutVars>
      </dgm:prSet>
      <dgm:spPr/>
    </dgm:pt>
    <dgm:pt modelId="{1C191F9B-ACFE-5348-BEEC-9B2290C2A73D}" type="pres">
      <dgm:prSet presAssocID="{2458B320-DD0E-D348-A874-8E55E5B793F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3128701-3BDA-1245-B9CA-F98DD1753A42}" type="presOf" srcId="{B337347B-91F8-F942-853B-688B8F6ABC69}" destId="{3A4EEB00-2339-8C4C-9877-7DB89BD6753A}" srcOrd="0" destOrd="0" presId="urn:microsoft.com/office/officeart/2005/8/layout/vProcess5"/>
    <dgm:cxn modelId="{CA35E410-907A-4243-AC59-E9E8FA0034F0}" srcId="{2458B320-DD0E-D348-A874-8E55E5B793FE}" destId="{1A9CB6BF-C125-0A46-8A10-C0CEBD5B9196}" srcOrd="5" destOrd="0" parTransId="{F7BAAD36-92A6-9547-BB56-443014DD6E59}" sibTransId="{B1825134-DD43-184A-BFE0-32E8B19EA727}"/>
    <dgm:cxn modelId="{72B46015-48C9-8344-AC30-F87F77F232C5}" srcId="{2458B320-DD0E-D348-A874-8E55E5B793FE}" destId="{F93E513A-859E-7746-9E18-06C50E822AF9}" srcOrd="3" destOrd="0" parTransId="{BB75D107-44A7-D743-A6E8-BF314867BB79}" sibTransId="{A44E75A1-3FC6-B745-A6FC-4D50A8FD5433}"/>
    <dgm:cxn modelId="{4BBB461E-E9E4-B64E-869B-B4B4F3C5DA78}" srcId="{2458B320-DD0E-D348-A874-8E55E5B793FE}" destId="{75A8B563-A1D1-0545-AE7D-797398EB9608}" srcOrd="1" destOrd="0" parTransId="{6346CEB2-E394-944C-9AD6-99E925930A2E}" sibTransId="{49AC1D8E-EACA-CD48-8843-EB02BE1B399A}"/>
    <dgm:cxn modelId="{9D11F428-09E4-7E4A-A01B-ACC0A2337025}" type="presOf" srcId="{A44E75A1-3FC6-B745-A6FC-4D50A8FD5433}" destId="{EC53A3C7-EB95-6641-9128-F6A5FF14D448}" srcOrd="0" destOrd="0" presId="urn:microsoft.com/office/officeart/2005/8/layout/vProcess5"/>
    <dgm:cxn modelId="{2C160A38-F921-CD4D-AA4B-EB006C010881}" srcId="{2458B320-DD0E-D348-A874-8E55E5B793FE}" destId="{C943A945-3529-9E4C-9E11-1B377B91C284}" srcOrd="4" destOrd="0" parTransId="{93CEBAAF-B304-514F-9F79-0C57FEC450DA}" sibTransId="{965E2E30-933C-1948-8075-6732604A3927}"/>
    <dgm:cxn modelId="{5E41E457-ABEA-5546-9E35-A425FD7A52A2}" type="presOf" srcId="{E285E383-FEC3-7F47-A11F-46F0AC96982E}" destId="{EFA732B5-B10D-1444-9FB0-436640997F34}" srcOrd="1" destOrd="0" presId="urn:microsoft.com/office/officeart/2005/8/layout/vProcess5"/>
    <dgm:cxn modelId="{1400C060-4420-2F4B-9585-D45897DC2934}" type="presOf" srcId="{F93E513A-859E-7746-9E18-06C50E822AF9}" destId="{5E4C9D8A-7DC0-9349-B139-E74A6173D94F}" srcOrd="1" destOrd="0" presId="urn:microsoft.com/office/officeart/2005/8/layout/vProcess5"/>
    <dgm:cxn modelId="{191D2B78-2FE3-D048-B4E8-C2E821B0EF06}" type="presOf" srcId="{C943A945-3529-9E4C-9E11-1B377B91C284}" destId="{1C191F9B-ACFE-5348-BEEC-9B2290C2A73D}" srcOrd="1" destOrd="0" presId="urn:microsoft.com/office/officeart/2005/8/layout/vProcess5"/>
    <dgm:cxn modelId="{FC3CA180-A204-7B43-9569-E8EF89BB0D5E}" srcId="{2458B320-DD0E-D348-A874-8E55E5B793FE}" destId="{E285E383-FEC3-7F47-A11F-46F0AC96982E}" srcOrd="2" destOrd="0" parTransId="{E0EA09BF-A48F-664F-ADF3-2D417F6F4029}" sibTransId="{B337347B-91F8-F942-853B-688B8F6ABC69}"/>
    <dgm:cxn modelId="{1FA2A390-6EB0-8F4C-AF12-FFC5F64DCEFD}" type="presOf" srcId="{C943A945-3529-9E4C-9E11-1B377B91C284}" destId="{F89031E5-41BE-7B45-AADA-F2D11A8AE571}" srcOrd="0" destOrd="0" presId="urn:microsoft.com/office/officeart/2005/8/layout/vProcess5"/>
    <dgm:cxn modelId="{35507093-1C82-BB46-B70E-D13D89F91CAA}" type="presOf" srcId="{E5E41A55-85F5-6D48-8B65-4625B0A8269A}" destId="{3D2E80FE-4361-7B43-9DA3-34C32E9136A2}" srcOrd="1" destOrd="0" presId="urn:microsoft.com/office/officeart/2005/8/layout/vProcess5"/>
    <dgm:cxn modelId="{4FA03595-2553-9042-B375-A3E55C3D1FDE}" type="presOf" srcId="{75A8B563-A1D1-0545-AE7D-797398EB9608}" destId="{0512C026-8146-B24C-87B8-0B84EE87A09E}" srcOrd="1" destOrd="0" presId="urn:microsoft.com/office/officeart/2005/8/layout/vProcess5"/>
    <dgm:cxn modelId="{2D6D2D9B-E8D1-E449-8D26-9B7E93E78E41}" type="presOf" srcId="{2458B320-DD0E-D348-A874-8E55E5B793FE}" destId="{555305C2-E62F-5F41-8B3C-6981589AD9B8}" srcOrd="0" destOrd="0" presId="urn:microsoft.com/office/officeart/2005/8/layout/vProcess5"/>
    <dgm:cxn modelId="{277D209E-357B-8F41-A4CB-3F96BDA7469F}" type="presOf" srcId="{F93E513A-859E-7746-9E18-06C50E822AF9}" destId="{02F0BFF3-992C-184B-A521-F5BC0F90F6B6}" srcOrd="0" destOrd="0" presId="urn:microsoft.com/office/officeart/2005/8/layout/vProcess5"/>
    <dgm:cxn modelId="{50AF6BAD-EBBF-9844-85FC-871919CEA5BD}" srcId="{2458B320-DD0E-D348-A874-8E55E5B793FE}" destId="{E5E41A55-85F5-6D48-8B65-4625B0A8269A}" srcOrd="0" destOrd="0" parTransId="{FA785A87-10B0-0643-935F-03E790685621}" sibTransId="{E0FBD8C1-10CE-B446-8350-3249B577A2AD}"/>
    <dgm:cxn modelId="{BE3F2EBE-10D2-3747-B9C8-6CABC7951EF7}" type="presOf" srcId="{49AC1D8E-EACA-CD48-8843-EB02BE1B399A}" destId="{4FD39D7A-921F-2945-BFAA-5BFE9951D8B3}" srcOrd="0" destOrd="0" presId="urn:microsoft.com/office/officeart/2005/8/layout/vProcess5"/>
    <dgm:cxn modelId="{0ACEFEC0-D065-B84D-A0B1-9F7DC3D1FC83}" type="presOf" srcId="{75A8B563-A1D1-0545-AE7D-797398EB9608}" destId="{ACFB4A96-5CCE-D84D-A1F1-B9952101890F}" srcOrd="0" destOrd="0" presId="urn:microsoft.com/office/officeart/2005/8/layout/vProcess5"/>
    <dgm:cxn modelId="{605B1DC9-E66A-9C4F-923B-8361F05533CB}" type="presOf" srcId="{E285E383-FEC3-7F47-A11F-46F0AC96982E}" destId="{19A1E5E5-A9B9-1248-9A39-7E4DBBBCB6E9}" srcOrd="0" destOrd="0" presId="urn:microsoft.com/office/officeart/2005/8/layout/vProcess5"/>
    <dgm:cxn modelId="{FEC6D0E0-FBD4-DB42-8BFB-4B0965A596C3}" type="presOf" srcId="{E0FBD8C1-10CE-B446-8350-3249B577A2AD}" destId="{A2C1A577-01D1-2442-A5DA-822F518DBEC0}" srcOrd="0" destOrd="0" presId="urn:microsoft.com/office/officeart/2005/8/layout/vProcess5"/>
    <dgm:cxn modelId="{3BC426EC-79A6-734A-BB1A-98AD6B95EAA7}" type="presOf" srcId="{E5E41A55-85F5-6D48-8B65-4625B0A8269A}" destId="{6C5F9A9E-D561-7C49-AD04-4093768CC1AC}" srcOrd="0" destOrd="0" presId="urn:microsoft.com/office/officeart/2005/8/layout/vProcess5"/>
    <dgm:cxn modelId="{582B1913-9A43-E241-8C3B-3ED3EDCF84CD}" type="presParOf" srcId="{555305C2-E62F-5F41-8B3C-6981589AD9B8}" destId="{A9832F4B-1F09-B944-BDD5-EBAD30EAF8EE}" srcOrd="0" destOrd="0" presId="urn:microsoft.com/office/officeart/2005/8/layout/vProcess5"/>
    <dgm:cxn modelId="{BF71F4D3-F918-EC49-9114-4730B5D59F74}" type="presParOf" srcId="{555305C2-E62F-5F41-8B3C-6981589AD9B8}" destId="{6C5F9A9E-D561-7C49-AD04-4093768CC1AC}" srcOrd="1" destOrd="0" presId="urn:microsoft.com/office/officeart/2005/8/layout/vProcess5"/>
    <dgm:cxn modelId="{416F5114-85CC-184A-821D-B77CBCF0B4A4}" type="presParOf" srcId="{555305C2-E62F-5F41-8B3C-6981589AD9B8}" destId="{ACFB4A96-5CCE-D84D-A1F1-B9952101890F}" srcOrd="2" destOrd="0" presId="urn:microsoft.com/office/officeart/2005/8/layout/vProcess5"/>
    <dgm:cxn modelId="{E5AEDD3C-B352-5848-A53D-CABC6CA8815E}" type="presParOf" srcId="{555305C2-E62F-5F41-8B3C-6981589AD9B8}" destId="{19A1E5E5-A9B9-1248-9A39-7E4DBBBCB6E9}" srcOrd="3" destOrd="0" presId="urn:microsoft.com/office/officeart/2005/8/layout/vProcess5"/>
    <dgm:cxn modelId="{7FF859E2-1814-8E43-B84D-5FEA4E8D359C}" type="presParOf" srcId="{555305C2-E62F-5F41-8B3C-6981589AD9B8}" destId="{02F0BFF3-992C-184B-A521-F5BC0F90F6B6}" srcOrd="4" destOrd="0" presId="urn:microsoft.com/office/officeart/2005/8/layout/vProcess5"/>
    <dgm:cxn modelId="{DA09DE25-4179-4E42-85F6-69BA3CB9E517}" type="presParOf" srcId="{555305C2-E62F-5F41-8B3C-6981589AD9B8}" destId="{F89031E5-41BE-7B45-AADA-F2D11A8AE571}" srcOrd="5" destOrd="0" presId="urn:microsoft.com/office/officeart/2005/8/layout/vProcess5"/>
    <dgm:cxn modelId="{20FE29D2-57A2-2547-9C52-5496A7B4BF6A}" type="presParOf" srcId="{555305C2-E62F-5F41-8B3C-6981589AD9B8}" destId="{A2C1A577-01D1-2442-A5DA-822F518DBEC0}" srcOrd="6" destOrd="0" presId="urn:microsoft.com/office/officeart/2005/8/layout/vProcess5"/>
    <dgm:cxn modelId="{F1478B6A-62E8-5740-9197-29ACFC316F40}" type="presParOf" srcId="{555305C2-E62F-5F41-8B3C-6981589AD9B8}" destId="{4FD39D7A-921F-2945-BFAA-5BFE9951D8B3}" srcOrd="7" destOrd="0" presId="urn:microsoft.com/office/officeart/2005/8/layout/vProcess5"/>
    <dgm:cxn modelId="{F8A0B64D-C97B-274A-A5C0-0083A393F4AC}" type="presParOf" srcId="{555305C2-E62F-5F41-8B3C-6981589AD9B8}" destId="{3A4EEB00-2339-8C4C-9877-7DB89BD6753A}" srcOrd="8" destOrd="0" presId="urn:microsoft.com/office/officeart/2005/8/layout/vProcess5"/>
    <dgm:cxn modelId="{CB59C0AA-1D51-B848-A2CA-EE22E5FCE512}" type="presParOf" srcId="{555305C2-E62F-5F41-8B3C-6981589AD9B8}" destId="{EC53A3C7-EB95-6641-9128-F6A5FF14D448}" srcOrd="9" destOrd="0" presId="urn:microsoft.com/office/officeart/2005/8/layout/vProcess5"/>
    <dgm:cxn modelId="{153D5DDC-1313-2F41-BA85-CB542C83925B}" type="presParOf" srcId="{555305C2-E62F-5F41-8B3C-6981589AD9B8}" destId="{3D2E80FE-4361-7B43-9DA3-34C32E9136A2}" srcOrd="10" destOrd="0" presId="urn:microsoft.com/office/officeart/2005/8/layout/vProcess5"/>
    <dgm:cxn modelId="{5C958154-5AF2-DB48-8EF3-AE11D478B460}" type="presParOf" srcId="{555305C2-E62F-5F41-8B3C-6981589AD9B8}" destId="{0512C026-8146-B24C-87B8-0B84EE87A09E}" srcOrd="11" destOrd="0" presId="urn:microsoft.com/office/officeart/2005/8/layout/vProcess5"/>
    <dgm:cxn modelId="{4F778145-85BE-ED41-955D-AD3E642A9556}" type="presParOf" srcId="{555305C2-E62F-5F41-8B3C-6981589AD9B8}" destId="{EFA732B5-B10D-1444-9FB0-436640997F34}" srcOrd="12" destOrd="0" presId="urn:microsoft.com/office/officeart/2005/8/layout/vProcess5"/>
    <dgm:cxn modelId="{CF3F8875-5AB8-BF40-8C08-4EE56A105385}" type="presParOf" srcId="{555305C2-E62F-5F41-8B3C-6981589AD9B8}" destId="{5E4C9D8A-7DC0-9349-B139-E74A6173D94F}" srcOrd="13" destOrd="0" presId="urn:microsoft.com/office/officeart/2005/8/layout/vProcess5"/>
    <dgm:cxn modelId="{6630B89A-D30B-AE48-A3AF-7FCC0E8CD509}" type="presParOf" srcId="{555305C2-E62F-5F41-8B3C-6981589AD9B8}" destId="{1C191F9B-ACFE-5348-BEEC-9B2290C2A73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F9A9E-D561-7C49-AD04-4093768CC1AC}">
      <dsp:nvSpPr>
        <dsp:cNvPr id="0" name=""/>
        <dsp:cNvSpPr/>
      </dsp:nvSpPr>
      <dsp:spPr>
        <a:xfrm>
          <a:off x="0" y="0"/>
          <a:ext cx="6070315" cy="680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LLM Building Blocks</a:t>
          </a:r>
        </a:p>
      </dsp:txBody>
      <dsp:txXfrm>
        <a:off x="19926" y="19926"/>
        <a:ext cx="5256606" cy="640461"/>
      </dsp:txXfrm>
    </dsp:sp>
    <dsp:sp modelId="{ACFB4A96-5CCE-D84D-A1F1-B9952101890F}">
      <dsp:nvSpPr>
        <dsp:cNvPr id="0" name=""/>
        <dsp:cNvSpPr/>
      </dsp:nvSpPr>
      <dsp:spPr>
        <a:xfrm>
          <a:off x="453302" y="774801"/>
          <a:ext cx="6070315" cy="680313"/>
        </a:xfrm>
        <a:prstGeom prst="roundRect">
          <a:avLst>
            <a:gd name="adj" fmla="val 1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Transformers</a:t>
          </a:r>
        </a:p>
      </dsp:txBody>
      <dsp:txXfrm>
        <a:off x="473228" y="794727"/>
        <a:ext cx="5134956" cy="640461"/>
      </dsp:txXfrm>
    </dsp:sp>
    <dsp:sp modelId="{19A1E5E5-A9B9-1248-9A39-7E4DBBBCB6E9}">
      <dsp:nvSpPr>
        <dsp:cNvPr id="0" name=""/>
        <dsp:cNvSpPr/>
      </dsp:nvSpPr>
      <dsp:spPr>
        <a:xfrm>
          <a:off x="906605" y="1549603"/>
          <a:ext cx="6070315" cy="68031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Vector Databases</a:t>
          </a:r>
        </a:p>
      </dsp:txBody>
      <dsp:txXfrm>
        <a:off x="926531" y="1569529"/>
        <a:ext cx="5134956" cy="640461"/>
      </dsp:txXfrm>
    </dsp:sp>
    <dsp:sp modelId="{02F0BFF3-992C-184B-A521-F5BC0F90F6B6}">
      <dsp:nvSpPr>
        <dsp:cNvPr id="0" name=""/>
        <dsp:cNvSpPr/>
      </dsp:nvSpPr>
      <dsp:spPr>
        <a:xfrm>
          <a:off x="1359908" y="2324405"/>
          <a:ext cx="6070315" cy="68031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RAG</a:t>
          </a:r>
        </a:p>
      </dsp:txBody>
      <dsp:txXfrm>
        <a:off x="1379834" y="2344331"/>
        <a:ext cx="5134956" cy="640461"/>
      </dsp:txXfrm>
    </dsp:sp>
    <dsp:sp modelId="{F89031E5-41BE-7B45-AADA-F2D11A8AE571}">
      <dsp:nvSpPr>
        <dsp:cNvPr id="0" name=""/>
        <dsp:cNvSpPr/>
      </dsp:nvSpPr>
      <dsp:spPr>
        <a:xfrm>
          <a:off x="1813210" y="3099207"/>
          <a:ext cx="6070315" cy="68031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LangChain</a:t>
          </a:r>
        </a:p>
      </dsp:txBody>
      <dsp:txXfrm>
        <a:off x="1833136" y="3119133"/>
        <a:ext cx="5134956" cy="640461"/>
      </dsp:txXfrm>
    </dsp:sp>
    <dsp:sp modelId="{A2C1A577-01D1-2442-A5DA-822F518DBEC0}">
      <dsp:nvSpPr>
        <dsp:cNvPr id="0" name=""/>
        <dsp:cNvSpPr/>
      </dsp:nvSpPr>
      <dsp:spPr>
        <a:xfrm>
          <a:off x="5628111" y="497007"/>
          <a:ext cx="442203" cy="44220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727607" y="497007"/>
        <a:ext cx="243211" cy="332758"/>
      </dsp:txXfrm>
    </dsp:sp>
    <dsp:sp modelId="{4FD39D7A-921F-2945-BFAA-5BFE9951D8B3}">
      <dsp:nvSpPr>
        <dsp:cNvPr id="0" name=""/>
        <dsp:cNvSpPr/>
      </dsp:nvSpPr>
      <dsp:spPr>
        <a:xfrm>
          <a:off x="6081413" y="1271808"/>
          <a:ext cx="442203" cy="44220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180909" y="1271808"/>
        <a:ext cx="243211" cy="332758"/>
      </dsp:txXfrm>
    </dsp:sp>
    <dsp:sp modelId="{3A4EEB00-2339-8C4C-9877-7DB89BD6753A}">
      <dsp:nvSpPr>
        <dsp:cNvPr id="0" name=""/>
        <dsp:cNvSpPr/>
      </dsp:nvSpPr>
      <dsp:spPr>
        <a:xfrm>
          <a:off x="6534716" y="2035272"/>
          <a:ext cx="442203" cy="44220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634212" y="2035272"/>
        <a:ext cx="243211" cy="332758"/>
      </dsp:txXfrm>
    </dsp:sp>
    <dsp:sp modelId="{EC53A3C7-EB95-6641-9128-F6A5FF14D448}">
      <dsp:nvSpPr>
        <dsp:cNvPr id="0" name=""/>
        <dsp:cNvSpPr/>
      </dsp:nvSpPr>
      <dsp:spPr>
        <a:xfrm>
          <a:off x="6988019" y="2817632"/>
          <a:ext cx="442203" cy="44220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87515" y="2817632"/>
        <a:ext cx="243211" cy="3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C0782EE-DFC6-E0E9-D6B5-54EBE06356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560" y="1430813"/>
            <a:ext cx="11700510" cy="1140938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F40EF1-EEB8-4338-041E-1603BAC51B7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560" y="2571751"/>
            <a:ext cx="11700510" cy="4046219"/>
          </a:xfrm>
        </p:spPr>
        <p:txBody>
          <a:bodyPr/>
          <a:lstStyle>
            <a:lvl1pPr marL="114300" indent="0">
              <a:buNone/>
              <a:defRPr sz="1000"/>
            </a:lvl1pPr>
          </a:lstStyle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latin typeface="+mn-lt"/>
                <a:ea typeface="+mn-ea"/>
                <a:cs typeface="+mn-cs"/>
              </a:rPr>
              <a:t>Generative AI Core Concepts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latin typeface="+mn-lt"/>
                <a:ea typeface="+mn-ea"/>
                <a:cs typeface="+mn-cs"/>
              </a:rPr>
              <a:t>RAG Pattern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latin typeface="+mn-lt"/>
                <a:ea typeface="+mn-ea"/>
                <a:cs typeface="+mn-cs"/>
              </a:rPr>
              <a:t>Lang Chain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latin typeface="+mn-lt"/>
                <a:ea typeface="+mn-ea"/>
                <a:cs typeface="+mn-cs"/>
              </a:rPr>
              <a:t>Vector Databases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latin typeface="+mn-lt"/>
                <a:ea typeface="+mn-ea"/>
                <a:cs typeface="+mn-cs"/>
              </a:rPr>
              <a:t>Workshop Logistics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latin typeface="+mn-lt"/>
                <a:ea typeface="+mn-ea"/>
                <a:cs typeface="+mn-cs"/>
              </a:rPr>
              <a:t>Let is build something live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dirty="0">
                <a:latin typeface="+mn-lt"/>
                <a:ea typeface="+mn-ea"/>
                <a:cs typeface="+mn-cs"/>
              </a:rPr>
              <a:t>Follow ups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sz="2400" dirty="0">
              <a:latin typeface="+mn-lt"/>
              <a:ea typeface="+mn-ea"/>
              <a:cs typeface="+mn-cs"/>
            </a:endParaRP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sz="2400" dirty="0">
              <a:latin typeface="+mn-lt"/>
              <a:ea typeface="+mn-ea"/>
              <a:cs typeface="+mn-cs"/>
            </a:endParaRP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sz="2400" dirty="0">
              <a:latin typeface="+mn-lt"/>
              <a:ea typeface="+mn-ea"/>
              <a:cs typeface="+mn-cs"/>
            </a:endParaRP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15B56-3175-FF4F-9D8E-90B2379287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142" y="2880360"/>
            <a:ext cx="312617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8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79BF-B369-03E6-24AC-4AA0E0A8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555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6FF8A-B0FC-2A9A-09B7-CC8007FBA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996057"/>
            <a:ext cx="10515600" cy="36851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565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9CC95-090D-4C2B-3C23-9A5431546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46692" y="1475231"/>
            <a:ext cx="2628900" cy="4518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873AE-794F-D841-70E9-5E23975AA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" y="1475231"/>
            <a:ext cx="8903208" cy="4518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369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EB3C-9394-CD12-A11B-FDE9F2A7D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560" y="1453673"/>
            <a:ext cx="11700510" cy="1140938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EC95-E8E6-3B00-142B-1D8186CCAA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560" y="2823209"/>
            <a:ext cx="11700510" cy="3794761"/>
          </a:xfrm>
        </p:spPr>
        <p:txBody>
          <a:bodyPr/>
          <a:lstStyle>
            <a:lvl1pPr>
              <a:defRPr sz="1400"/>
            </a:lvl1pPr>
          </a:lstStyle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AI Core Concepts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Generative AI 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LLMs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Prompt Design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Workshop Logistics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Workshop Overview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Let us build something live!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Follow 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1157-8A29-31BD-CCCF-A8FDC9C0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61E9-42F3-FFC0-0466-D0BBC576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9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C7E0-3E9A-0E7A-DF30-EAAF6531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" y="1403667"/>
            <a:ext cx="11677650" cy="1034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1EE5-738C-CAB3-B43A-12AA5DEAC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8129" y="2506662"/>
            <a:ext cx="5570221" cy="4145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0B4AE-CA28-AC35-C954-A9AA2F251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3650" y="2506662"/>
            <a:ext cx="5612130" cy="4145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7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825D-FB97-FD8F-01C6-DA7C5B14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" y="1428116"/>
            <a:ext cx="11713702" cy="10848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6054F-014C-C612-A55C-9CE379A8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130" y="2744153"/>
            <a:ext cx="5285723" cy="6743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FD7AA-A4F2-4812-2D05-A56E1FE8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8130" y="3568065"/>
            <a:ext cx="5285723" cy="301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87A8F-C6F0-139A-CD82-9793D2BA4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8148" y="2744153"/>
            <a:ext cx="5363684" cy="6743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F5B7D-FE2D-5FD7-FB21-1250FFBD7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8148" y="3568065"/>
            <a:ext cx="5363684" cy="301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7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29F8-F22D-EC78-CF1B-FFC783C4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46240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1D50A-4077-0A19-9CB3-3CD1F913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47AD66-D339-DB49-AF69-A0916D21F357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BD00A-CEAC-A708-BAF4-AA250AB2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2F76A-AC9D-9FCB-DE5A-2DE08065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1B827-F36D-A943-8F9F-87B7A8C0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F160-0E8F-9C9F-CF95-022895DD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20190"/>
            <a:ext cx="3932237" cy="9662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527C-3ED8-A406-ADFB-D12F8962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101022"/>
            <a:ext cx="6172200" cy="3240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302ED-5499-E0AC-460B-0A88FB244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08960"/>
            <a:ext cx="3932237" cy="3240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47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CDC6-66DB-2C89-5629-7E982F76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78" y="1469072"/>
            <a:ext cx="414369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07D8B-0E38-8220-E52E-A9A91C37D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45978" y="1469072"/>
            <a:ext cx="733266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AF1DA-86D6-2BD8-CB7C-631908A3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578" y="3257550"/>
            <a:ext cx="4143692" cy="30851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69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C4D4A-C1C8-C35C-B14A-6DA086D4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7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1B18B-335F-F439-385D-41048473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008249"/>
            <a:ext cx="10515600" cy="335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170569-DFFE-F5AD-EF9E-A3E0CABE0E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4" y="-1"/>
            <a:ext cx="12191992" cy="17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80/" TargetMode="External"/><Relationship Id="rId2" Type="http://schemas.openxmlformats.org/officeDocument/2006/relationships/hyperlink" Target="https://github.com/coder-lgtm/langchain-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reamlit.io/" TargetMode="External"/><Relationship Id="rId4" Type="http://schemas.openxmlformats.org/officeDocument/2006/relationships/hyperlink" Target="https://openai.com/api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0AC969-A03A-3931-A73A-D401AEFB0841}"/>
              </a:ext>
            </a:extLst>
          </p:cNvPr>
          <p:cNvSpPr txBox="1">
            <a:spLocks/>
          </p:cNvSpPr>
          <p:nvPr/>
        </p:nvSpPr>
        <p:spPr>
          <a:xfrm>
            <a:off x="316992" y="1524699"/>
            <a:ext cx="1170432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  <a:cs typeface="Poppins" pitchFamily="2" charset="77"/>
              </a:rPr>
              <a:t>Agenda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F13A2B5-514F-40B0-DF29-5001AF538F82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5615722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1D1FB-6623-9D64-6A0A-779A3AE755EA}"/>
              </a:ext>
            </a:extLst>
          </p:cNvPr>
          <p:cNvSpPr txBox="1"/>
          <p:nvPr/>
        </p:nvSpPr>
        <p:spPr>
          <a:xfrm>
            <a:off x="316992" y="2464398"/>
            <a:ext cx="6096000" cy="3434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Generative AI Core Concepts</a:t>
            </a:r>
          </a:p>
          <a:p>
            <a:pPr marL="914400" lvl="1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LLM Building Blocks</a:t>
            </a:r>
          </a:p>
          <a:p>
            <a:pPr marL="914400" lvl="1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</a:t>
            </a:r>
          </a:p>
          <a:p>
            <a:pPr marL="914400" lvl="1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RAG</a:t>
            </a:r>
          </a:p>
          <a:p>
            <a:pPr marL="914400" lvl="1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Vector Databases</a:t>
            </a:r>
          </a:p>
          <a:p>
            <a:pPr marL="914400" lvl="1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LangChain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Workshop Overview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us build something live!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505A4-88F2-2F40-D575-C29F1BB6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04" y="2310614"/>
            <a:ext cx="5954199" cy="377952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2213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F13A2B5-514F-40B0-DF29-5001AF538F82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5615722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1FC0C-57EB-3DCF-E3A9-696B4D97B276}"/>
              </a:ext>
            </a:extLst>
          </p:cNvPr>
          <p:cNvSpPr txBox="1">
            <a:spLocks/>
          </p:cNvSpPr>
          <p:nvPr/>
        </p:nvSpPr>
        <p:spPr>
          <a:xfrm>
            <a:off x="1111788" y="3350726"/>
            <a:ext cx="4984212" cy="148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  <a:cs typeface="Poppins" pitchFamily="2" charset="77"/>
              </a:rPr>
              <a:t>THANK YOU!</a:t>
            </a:r>
          </a:p>
          <a:p>
            <a:endParaRPr lang="en-US" sz="3600" b="1" dirty="0">
              <a:solidFill>
                <a:schemeClr val="accent2">
                  <a:lumMod val="50000"/>
                </a:schemeClr>
              </a:solidFill>
              <a:latin typeface="Avenir Book" panose="02000503020000020003" pitchFamily="2" charset="0"/>
              <a:cs typeface="Poppins" pitchFamily="2" charset="77"/>
            </a:endParaRPr>
          </a:p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  <a:cs typeface="Poppins" pitchFamily="2" charset="77"/>
              </a:rPr>
              <a:t>Questions??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AE3443-8322-A2A6-86F3-9786323767FE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11704320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D9758C-EE90-5AD9-EB6C-C76CC8602E7F}"/>
              </a:ext>
            </a:extLst>
          </p:cNvPr>
          <p:cNvSpPr txBox="1">
            <a:spLocks/>
          </p:cNvSpPr>
          <p:nvPr/>
        </p:nvSpPr>
        <p:spPr>
          <a:xfrm>
            <a:off x="3767182" y="3371054"/>
            <a:ext cx="4984212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accent2">
                  <a:lumMod val="50000"/>
                </a:schemeClr>
              </a:solidFill>
              <a:latin typeface="Avenir Book" panose="02000503020000020003" pitchFamily="2" charset="0"/>
              <a:cs typeface="Poppin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CF380-8135-D6E3-F6D7-B5490DE8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948" y="1606489"/>
            <a:ext cx="7836060" cy="5150734"/>
          </a:xfrm>
          <a:prstGeom prst="rect">
            <a:avLst/>
          </a:prstGeom>
          <a:effectLst>
            <a:softEdge rad="951682"/>
          </a:effectLst>
        </p:spPr>
      </p:pic>
    </p:spTree>
    <p:extLst>
      <p:ext uri="{BB962C8B-B14F-4D97-AF65-F5344CB8AC3E}">
        <p14:creationId xmlns:p14="http://schemas.microsoft.com/office/powerpoint/2010/main" val="91792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F13A2B5-514F-40B0-DF29-5001AF538F82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5615722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1FC0C-57EB-3DCF-E3A9-696B4D97B276}"/>
              </a:ext>
            </a:extLst>
          </p:cNvPr>
          <p:cNvSpPr txBox="1">
            <a:spLocks/>
          </p:cNvSpPr>
          <p:nvPr/>
        </p:nvSpPr>
        <p:spPr>
          <a:xfrm>
            <a:off x="316992" y="1368288"/>
            <a:ext cx="1170432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  <a:cs typeface="Poppins" pitchFamily="2" charset="77"/>
              </a:rPr>
              <a:t>Generative AI - Core Concepts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AE3443-8322-A2A6-86F3-9786323767FE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11704320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Poppins" pitchFamily="2" charset="77"/>
              <a:cs typeface="Poppins" pitchFamily="2" charset="77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135564C-390B-8564-6F85-724D07BC4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868281"/>
              </p:ext>
            </p:extLst>
          </p:nvPr>
        </p:nvGraphicFramePr>
        <p:xfrm>
          <a:off x="2154237" y="2448507"/>
          <a:ext cx="7883526" cy="3779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02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98DA58-8BAA-4862-C671-2BF1E173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842" y="2606625"/>
            <a:ext cx="7332662" cy="336103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9F20-04D6-887E-E881-6695E1B80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6992" y="2606625"/>
            <a:ext cx="4143692" cy="3085147"/>
          </a:xfrm>
        </p:spPr>
        <p:txBody>
          <a:bodyPr>
            <a:normAutofit/>
          </a:bodyPr>
          <a:lstStyle/>
          <a:p>
            <a:pPr marL="4572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Tokens</a:t>
            </a:r>
          </a:p>
          <a:p>
            <a:pPr marL="4572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Vectors</a:t>
            </a:r>
          </a:p>
          <a:p>
            <a:pPr marL="457200" indent="-34290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Embeddings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0CFEA7E-5ECD-7492-EFC2-30B359569E1F}"/>
              </a:ext>
            </a:extLst>
          </p:cNvPr>
          <p:cNvSpPr txBox="1">
            <a:spLocks/>
          </p:cNvSpPr>
          <p:nvPr/>
        </p:nvSpPr>
        <p:spPr>
          <a:xfrm>
            <a:off x="316992" y="1368288"/>
            <a:ext cx="1170432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  <a:cs typeface="Poppins" pitchFamily="2" charset="77"/>
              </a:rPr>
              <a:t>LLM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82959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F13A2B5-514F-40B0-DF29-5001AF538F82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5615722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1FC0C-57EB-3DCF-E3A9-696B4D97B276}"/>
              </a:ext>
            </a:extLst>
          </p:cNvPr>
          <p:cNvSpPr txBox="1">
            <a:spLocks/>
          </p:cNvSpPr>
          <p:nvPr/>
        </p:nvSpPr>
        <p:spPr>
          <a:xfrm>
            <a:off x="316992" y="1368288"/>
            <a:ext cx="1170432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  <a:cs typeface="Poppins" pitchFamily="2" charset="77"/>
              </a:rPr>
              <a:t>Transformers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AE3443-8322-A2A6-86F3-9786323767FE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11704320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6356C-4BD2-7F77-B95E-21BF0062ED10}"/>
              </a:ext>
            </a:extLst>
          </p:cNvPr>
          <p:cNvSpPr txBox="1"/>
          <p:nvPr/>
        </p:nvSpPr>
        <p:spPr>
          <a:xfrm>
            <a:off x="653143" y="2655219"/>
            <a:ext cx="4234543" cy="114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Positional Encodings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Attention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Self-Attention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E5FE0-8CB0-FB19-98AC-8ACB8D4CE571}"/>
              </a:ext>
            </a:extLst>
          </p:cNvPr>
          <p:cNvSpPr txBox="1"/>
          <p:nvPr/>
        </p:nvSpPr>
        <p:spPr>
          <a:xfrm>
            <a:off x="5691503" y="6488668"/>
            <a:ext cx="650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sz="900" dirty="0"/>
              <a:t>Image </a:t>
            </a:r>
            <a:r>
              <a:rPr lang="en-US" sz="900" dirty="0" err="1"/>
              <a:t>fromhttps</a:t>
            </a:r>
            <a:r>
              <a:rPr lang="en-US" sz="900" dirty="0"/>
              <a:t>://</a:t>
            </a:r>
            <a:r>
              <a:rPr lang="en-US" sz="900" dirty="0" err="1"/>
              <a:t>python.plainenglish.io</a:t>
            </a:r>
            <a:r>
              <a:rPr lang="en-US" sz="900" dirty="0"/>
              <a:t>/a-basic-high-level-view-of-transformer-architecture-llms-from-35000-feet-c036dd2f7c25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197F9-1E56-39D4-39B5-81E62A1DD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58" y="1751985"/>
            <a:ext cx="6332300" cy="412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F13A2B5-514F-40B0-DF29-5001AF538F82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5615722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1FC0C-57EB-3DCF-E3A9-696B4D97B276}"/>
              </a:ext>
            </a:extLst>
          </p:cNvPr>
          <p:cNvSpPr txBox="1">
            <a:spLocks/>
          </p:cNvSpPr>
          <p:nvPr/>
        </p:nvSpPr>
        <p:spPr>
          <a:xfrm>
            <a:off x="316992" y="1368288"/>
            <a:ext cx="1170432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  <a:cs typeface="Poppins" pitchFamily="2" charset="77"/>
              </a:rPr>
              <a:t>Vector Database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AE3443-8322-A2A6-86F3-9786323767FE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11704320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6356C-4BD2-7F77-B95E-21BF0062ED10}"/>
              </a:ext>
            </a:extLst>
          </p:cNvPr>
          <p:cNvSpPr txBox="1"/>
          <p:nvPr/>
        </p:nvSpPr>
        <p:spPr>
          <a:xfrm>
            <a:off x="653143" y="2655219"/>
            <a:ext cx="4234543" cy="152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Embeddings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store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Embeddings?</a:t>
            </a:r>
          </a:p>
          <a:p>
            <a:pPr marL="114300">
              <a:lnSpc>
                <a:spcPct val="110000"/>
              </a:lnSpc>
              <a:spcAft>
                <a:spcPts val="600"/>
              </a:spcAft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521E91-625B-9E6A-F8DC-B55F4B51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89" y="1963569"/>
            <a:ext cx="4108048" cy="41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6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F13A2B5-514F-40B0-DF29-5001AF538F82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5615722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1FC0C-57EB-3DCF-E3A9-696B4D97B276}"/>
              </a:ext>
            </a:extLst>
          </p:cNvPr>
          <p:cNvSpPr txBox="1">
            <a:spLocks/>
          </p:cNvSpPr>
          <p:nvPr/>
        </p:nvSpPr>
        <p:spPr>
          <a:xfrm>
            <a:off x="316992" y="1368288"/>
            <a:ext cx="1170432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  <a:cs typeface="Poppins" pitchFamily="2" charset="77"/>
              </a:rPr>
              <a:t>Retrieval Augmented Generation AKA RAG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AE3443-8322-A2A6-86F3-9786323767FE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11704320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6356C-4BD2-7F77-B95E-21BF0062ED10}"/>
              </a:ext>
            </a:extLst>
          </p:cNvPr>
          <p:cNvSpPr txBox="1"/>
          <p:nvPr/>
        </p:nvSpPr>
        <p:spPr>
          <a:xfrm>
            <a:off x="653143" y="2655219"/>
            <a:ext cx="4234543" cy="2289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 Knowledge Base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Vector Databases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Retrieval Component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Generation Component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RAG-LLM Combination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RAG-LLM Benefits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74E555-F6BD-8F65-473B-8B6DFA7A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64" y="2403928"/>
            <a:ext cx="5702300" cy="3378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9E5FE0-8CB0-FB19-98AC-8ACB8D4CE571}"/>
              </a:ext>
            </a:extLst>
          </p:cNvPr>
          <p:cNvSpPr txBox="1"/>
          <p:nvPr/>
        </p:nvSpPr>
        <p:spPr>
          <a:xfrm>
            <a:off x="6277432" y="6488668"/>
            <a:ext cx="574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sz="900" dirty="0"/>
              <a:t>Image from https://</a:t>
            </a:r>
            <a:r>
              <a:rPr lang="en-US" sz="900" dirty="0" err="1"/>
              <a:t>docs.aws.amazon.com</a:t>
            </a:r>
            <a:r>
              <a:rPr lang="en-US" sz="900" dirty="0"/>
              <a:t>/</a:t>
            </a:r>
            <a:r>
              <a:rPr lang="en-US" sz="900" dirty="0" err="1"/>
              <a:t>sagemaker</a:t>
            </a:r>
            <a:r>
              <a:rPr lang="en-US" sz="900" dirty="0"/>
              <a:t>/latest/dg/jumpstart-foundation-models-customize-</a:t>
            </a:r>
            <a:r>
              <a:rPr lang="en-US" sz="900" dirty="0" err="1"/>
              <a:t>rag.html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1118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F13A2B5-514F-40B0-DF29-5001AF538F82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5615722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1FC0C-57EB-3DCF-E3A9-696B4D97B276}"/>
              </a:ext>
            </a:extLst>
          </p:cNvPr>
          <p:cNvSpPr txBox="1">
            <a:spLocks/>
          </p:cNvSpPr>
          <p:nvPr/>
        </p:nvSpPr>
        <p:spPr>
          <a:xfrm>
            <a:off x="316992" y="1368288"/>
            <a:ext cx="1170432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  <a:cs typeface="Poppins" pitchFamily="2" charset="77"/>
              </a:rPr>
              <a:t>LangChain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AE3443-8322-A2A6-86F3-9786323767FE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11704320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6356C-4BD2-7F77-B95E-21BF0062ED10}"/>
              </a:ext>
            </a:extLst>
          </p:cNvPr>
          <p:cNvSpPr txBox="1"/>
          <p:nvPr/>
        </p:nvSpPr>
        <p:spPr>
          <a:xfrm>
            <a:off x="653143" y="2655219"/>
            <a:ext cx="4234543" cy="152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Templates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Agents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Chains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>
              <a:lnSpc>
                <a:spcPct val="110000"/>
              </a:lnSpc>
              <a:spcAft>
                <a:spcPts val="600"/>
              </a:spcAft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1F089-75D0-1DE6-D154-ECAEF1B0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124" y="1843269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4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F13A2B5-514F-40B0-DF29-5001AF538F82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5615722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1FC0C-57EB-3DCF-E3A9-696B4D97B276}"/>
              </a:ext>
            </a:extLst>
          </p:cNvPr>
          <p:cNvSpPr txBox="1">
            <a:spLocks/>
          </p:cNvSpPr>
          <p:nvPr/>
        </p:nvSpPr>
        <p:spPr>
          <a:xfrm>
            <a:off x="316992" y="1368288"/>
            <a:ext cx="1170432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  <a:cs typeface="Poppins" pitchFamily="2" charset="77"/>
              </a:rPr>
              <a:t>Workshop Overview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AE3443-8322-A2A6-86F3-9786323767FE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11704320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6356C-4BD2-7F77-B95E-21BF0062ED10}"/>
              </a:ext>
            </a:extLst>
          </p:cNvPr>
          <p:cNvSpPr txBox="1"/>
          <p:nvPr/>
        </p:nvSpPr>
        <p:spPr>
          <a:xfrm>
            <a:off x="641567" y="2106904"/>
            <a:ext cx="10759495" cy="523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We will build a Q and A application using LLM, RAG and Langchain</a:t>
            </a: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Repo :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https://github.com/coder-lgtm/langchain-demo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git@github.com:coder-lgtm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langchain-demo.git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34290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and tools used: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-  Python - </a:t>
            </a:r>
            <a:r>
              <a:rPr lang="en-US" sz="1600" b="0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Python 3.8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-  Open AI API - </a:t>
            </a:r>
            <a:r>
              <a:rPr lang="en-US" sz="1600" b="0" i="0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https://openai.com/api</a:t>
            </a:r>
            <a:endParaRPr lang="en-US" sz="1600" b="0" i="0" u="sng" dirty="0">
              <a:solidFill>
                <a:srgbClr val="1F2328"/>
              </a:solidFill>
              <a:effectLst/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-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Streamlit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Python Library -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https://streamlit.io/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 -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LangChain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Python Library - https://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python.langchain.com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/docs/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get_started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/introduction/</a:t>
            </a:r>
            <a:endParaRPr lang="en-US" sz="1600" b="0" i="0" u="sng" dirty="0">
              <a:solidFill>
                <a:srgbClr val="1F2328"/>
              </a:solidFill>
              <a:effectLst/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endParaRPr lang="en-US" sz="1600" b="0" i="0" u="sng" dirty="0">
              <a:solidFill>
                <a:srgbClr val="1F2328"/>
              </a:solidFill>
              <a:effectLst/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What do you need?</a:t>
            </a:r>
          </a:p>
          <a:p>
            <a:pPr marL="12573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build this app live then a Laptop with internet connection. </a:t>
            </a:r>
            <a:r>
              <a:rPr lang="en-US" sz="1600" b="1" i="1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optional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You can always try this at a later time per your convenience.</a:t>
            </a:r>
          </a:p>
          <a:p>
            <a:pPr marL="12573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follow Setup Instructions here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https://github.com/coder-lgtm/langchain-demo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beforehand.</a:t>
            </a:r>
          </a:p>
          <a:p>
            <a:pPr lvl="2">
              <a:spcAft>
                <a:spcPts val="600"/>
              </a:spcAft>
            </a:pPr>
            <a:endParaRPr lang="en-US" b="0" i="0" u="sng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>
              <a:spcAft>
                <a:spcPts val="600"/>
              </a:spcAft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14300">
              <a:lnSpc>
                <a:spcPct val="110000"/>
              </a:lnSpc>
              <a:spcAft>
                <a:spcPts val="600"/>
              </a:spcAft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99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F13A2B5-514F-40B0-DF29-5001AF538F82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5615722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1FC0C-57EB-3DCF-E3A9-696B4D97B276}"/>
              </a:ext>
            </a:extLst>
          </p:cNvPr>
          <p:cNvSpPr txBox="1">
            <a:spLocks/>
          </p:cNvSpPr>
          <p:nvPr/>
        </p:nvSpPr>
        <p:spPr>
          <a:xfrm>
            <a:off x="1275076" y="3429000"/>
            <a:ext cx="4984212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venir Book" panose="02000503020000020003" pitchFamily="2" charset="0"/>
                <a:cs typeface="Poppins" pitchFamily="2" charset="77"/>
              </a:rPr>
              <a:t>Let’s Build Something LIVE!!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AE3443-8322-A2A6-86F3-9786323767FE}"/>
              </a:ext>
            </a:extLst>
          </p:cNvPr>
          <p:cNvSpPr txBox="1">
            <a:spLocks/>
          </p:cNvSpPr>
          <p:nvPr/>
        </p:nvSpPr>
        <p:spPr>
          <a:xfrm>
            <a:off x="316992" y="2292096"/>
            <a:ext cx="11704320" cy="3779521"/>
          </a:xfrm>
          <a:prstGeom prst="rect">
            <a:avLst/>
          </a:prstGeom>
        </p:spPr>
        <p:txBody>
          <a:bodyPr vert="horz" lIns="91440" tIns="45720" rIns="91440" bIns="45720" numCol="2" spcCol="216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9C15E8-1CB3-FCEE-93DE-96E62952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526" y="2292096"/>
            <a:ext cx="3962400" cy="3733800"/>
          </a:xfrm>
          <a:prstGeom prst="rect">
            <a:avLst/>
          </a:prstGeom>
          <a:effectLst>
            <a:softEdge rad="352098"/>
          </a:effectLst>
        </p:spPr>
      </p:pic>
    </p:spTree>
    <p:extLst>
      <p:ext uri="{BB962C8B-B14F-4D97-AF65-F5344CB8AC3E}">
        <p14:creationId xmlns:p14="http://schemas.microsoft.com/office/powerpoint/2010/main" val="175814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TDC24_PresentationTemplate" id="{EC30F3FA-7F37-D446-84D1-3E89C5F789C9}" vid="{1099A19C-1E7C-2340-9B52-AD24ABA65C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B004E97C3F8447BD440E96BA8D33D2" ma:contentTypeVersion="15" ma:contentTypeDescription="Create a new document." ma:contentTypeScope="" ma:versionID="604d3f27dddb3453c4983f69ff6d932c">
  <xsd:schema xmlns:xsd="http://www.w3.org/2001/XMLSchema" xmlns:xs="http://www.w3.org/2001/XMLSchema" xmlns:p="http://schemas.microsoft.com/office/2006/metadata/properties" xmlns:ns2="d6e7b19b-9961-4b69-acc6-95add5f0e494" xmlns:ns3="739ef816-af0c-458f-8fc7-8969e7d8b619" targetNamespace="http://schemas.microsoft.com/office/2006/metadata/properties" ma:root="true" ma:fieldsID="1b9ac3160c2e935a86f1a96869db70b9" ns2:_="" ns3:_="">
    <xsd:import namespace="d6e7b19b-9961-4b69-acc6-95add5f0e494"/>
    <xsd:import namespace="739ef816-af0c-458f-8fc7-8969e7d8b6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e7b19b-9961-4b69-acc6-95add5f0e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ddd575e-f966-4c21-8ccb-2dbfe9c82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9ef816-af0c-458f-8fc7-8969e7d8b61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4632022-0b5e-43be-8ad4-c84d442b04e0}" ma:internalName="TaxCatchAll" ma:showField="CatchAllData" ma:web="739ef816-af0c-458f-8fc7-8969e7d8b6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e7b19b-9961-4b69-acc6-95add5f0e494">
      <Terms xmlns="http://schemas.microsoft.com/office/infopath/2007/PartnerControls"/>
    </lcf76f155ced4ddcb4097134ff3c332f>
    <TaxCatchAll xmlns="739ef816-af0c-458f-8fc7-8969e7d8b619" xsi:nil="true"/>
  </documentManagement>
</p:properties>
</file>

<file path=customXml/itemProps1.xml><?xml version="1.0" encoding="utf-8"?>
<ds:datastoreItem xmlns:ds="http://schemas.openxmlformats.org/officeDocument/2006/customXml" ds:itemID="{EA93F767-278F-4713-B69B-BF622110A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e7b19b-9961-4b69-acc6-95add5f0e494"/>
    <ds:schemaRef ds:uri="739ef816-af0c-458f-8fc7-8969e7d8b6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2580AB-2CA7-4C30-848D-81F61477AA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03772F-176B-462A-B07B-0792DB630541}">
  <ds:schemaRefs>
    <ds:schemaRef ds:uri="http://schemas.microsoft.com/office/2006/metadata/properties"/>
    <ds:schemaRef ds:uri="http://schemas.microsoft.com/office/infopath/2007/PartnerControls"/>
    <ds:schemaRef ds:uri="d6e7b19b-9961-4b69-acc6-95add5f0e494"/>
    <ds:schemaRef ds:uri="739ef816-af0c-458f-8fc7-8969e7d8b61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4146</TotalTime>
  <Words>283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Avenir Book</vt:lpstr>
      <vt:lpstr>Calibri</vt:lpstr>
      <vt:lpstr>Calibri Light</vt:lpstr>
      <vt:lpstr>Helvetica</vt:lpstr>
      <vt:lpstr>Open Sans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Creating Your Slides</dc:title>
  <dc:creator>Rutuja Joshi</dc:creator>
  <cp:lastModifiedBy>Rutuja Joshi</cp:lastModifiedBy>
  <cp:revision>25</cp:revision>
  <dcterms:created xsi:type="dcterms:W3CDTF">2024-03-30T22:17:01Z</dcterms:created>
  <dcterms:modified xsi:type="dcterms:W3CDTF">2024-05-03T14:39:49Z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0x0101005DB004E97C3F8447BD440E96BA8D33D2</vt:lpwstr>
  </property>
</Properties>
</file>