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836" r:id="rId2"/>
    <p:sldId id="1071" r:id="rId3"/>
    <p:sldId id="1072" r:id="rId4"/>
    <p:sldId id="1048" r:id="rId5"/>
    <p:sldId id="1049" r:id="rId6"/>
    <p:sldId id="1058" r:id="rId7"/>
    <p:sldId id="1073" r:id="rId8"/>
    <p:sldId id="1074" r:id="rId9"/>
    <p:sldId id="1075" r:id="rId10"/>
    <p:sldId id="1076" r:id="rId11"/>
    <p:sldId id="1077" r:id="rId12"/>
    <p:sldId id="1078" r:id="rId13"/>
    <p:sldId id="1079" r:id="rId14"/>
    <p:sldId id="1088" r:id="rId15"/>
    <p:sldId id="1050" r:id="rId16"/>
    <p:sldId id="1080" r:id="rId17"/>
    <p:sldId id="1083" r:id="rId18"/>
    <p:sldId id="1087" r:id="rId19"/>
    <p:sldId id="1081" r:id="rId20"/>
    <p:sldId id="1082" r:id="rId21"/>
    <p:sldId id="1084" r:id="rId22"/>
    <p:sldId id="1085" r:id="rId23"/>
    <p:sldId id="1086" r:id="rId24"/>
  </p:sldIdLst>
  <p:sldSz cx="9144000" cy="5143500" type="screen16x9"/>
  <p:notesSz cx="6858000" cy="9144000"/>
  <p:custDataLst>
    <p:tags r:id="rId26"/>
  </p:custDataLst>
  <p:defaultTextStyle>
    <a:defPPr>
      <a:defRPr lang="zh-CN"/>
    </a:defPPr>
    <a:lvl1pPr marL="0" algn="l" defTabSz="914282" rtl="0" eaLnBrk="1" latinLnBrk="0" hangingPunct="1">
      <a:defRPr sz="1800" kern="1200">
        <a:solidFill>
          <a:schemeClr val="tx1"/>
        </a:solidFill>
        <a:latin typeface="+mn-lt"/>
        <a:ea typeface="+mn-ea"/>
        <a:cs typeface="+mn-cs"/>
      </a:defRPr>
    </a:lvl1pPr>
    <a:lvl2pPr marL="457140" algn="l" defTabSz="914282" rtl="0" eaLnBrk="1" latinLnBrk="0" hangingPunct="1">
      <a:defRPr sz="1800" kern="1200">
        <a:solidFill>
          <a:schemeClr val="tx1"/>
        </a:solidFill>
        <a:latin typeface="+mn-lt"/>
        <a:ea typeface="+mn-ea"/>
        <a:cs typeface="+mn-cs"/>
      </a:defRPr>
    </a:lvl2pPr>
    <a:lvl3pPr marL="914282" algn="l" defTabSz="914282" rtl="0" eaLnBrk="1" latinLnBrk="0" hangingPunct="1">
      <a:defRPr sz="1800" kern="1200">
        <a:solidFill>
          <a:schemeClr val="tx1"/>
        </a:solidFill>
        <a:latin typeface="+mn-lt"/>
        <a:ea typeface="+mn-ea"/>
        <a:cs typeface="+mn-cs"/>
      </a:defRPr>
    </a:lvl3pPr>
    <a:lvl4pPr marL="1371422" algn="l" defTabSz="914282" rtl="0" eaLnBrk="1" latinLnBrk="0" hangingPunct="1">
      <a:defRPr sz="1800" kern="1200">
        <a:solidFill>
          <a:schemeClr val="tx1"/>
        </a:solidFill>
        <a:latin typeface="+mn-lt"/>
        <a:ea typeface="+mn-ea"/>
        <a:cs typeface="+mn-cs"/>
      </a:defRPr>
    </a:lvl4pPr>
    <a:lvl5pPr marL="1828563" algn="l" defTabSz="914282" rtl="0" eaLnBrk="1" latinLnBrk="0" hangingPunct="1">
      <a:defRPr sz="1800" kern="1200">
        <a:solidFill>
          <a:schemeClr val="tx1"/>
        </a:solidFill>
        <a:latin typeface="+mn-lt"/>
        <a:ea typeface="+mn-ea"/>
        <a:cs typeface="+mn-cs"/>
      </a:defRPr>
    </a:lvl5pPr>
    <a:lvl6pPr marL="2285704" algn="l" defTabSz="914282" rtl="0" eaLnBrk="1" latinLnBrk="0" hangingPunct="1">
      <a:defRPr sz="1800" kern="1200">
        <a:solidFill>
          <a:schemeClr val="tx1"/>
        </a:solidFill>
        <a:latin typeface="+mn-lt"/>
        <a:ea typeface="+mn-ea"/>
        <a:cs typeface="+mn-cs"/>
      </a:defRPr>
    </a:lvl6pPr>
    <a:lvl7pPr marL="2742845" algn="l" defTabSz="914282" rtl="0" eaLnBrk="1" latinLnBrk="0" hangingPunct="1">
      <a:defRPr sz="1800" kern="1200">
        <a:solidFill>
          <a:schemeClr val="tx1"/>
        </a:solidFill>
        <a:latin typeface="+mn-lt"/>
        <a:ea typeface="+mn-ea"/>
        <a:cs typeface="+mn-cs"/>
      </a:defRPr>
    </a:lvl7pPr>
    <a:lvl8pPr marL="3199985" algn="l" defTabSz="914282" rtl="0" eaLnBrk="1" latinLnBrk="0" hangingPunct="1">
      <a:defRPr sz="1800" kern="1200">
        <a:solidFill>
          <a:schemeClr val="tx1"/>
        </a:solidFill>
        <a:latin typeface="+mn-lt"/>
        <a:ea typeface="+mn-ea"/>
        <a:cs typeface="+mn-cs"/>
      </a:defRPr>
    </a:lvl8pPr>
    <a:lvl9pPr marL="3657126" algn="l" defTabSz="914282"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F0F1"/>
    <a:srgbClr val="0075BF"/>
    <a:srgbClr val="034EA2"/>
    <a:srgbClr val="0087CD"/>
    <a:srgbClr val="C68F06"/>
    <a:srgbClr val="DB2C03"/>
    <a:srgbClr val="EBAC07"/>
    <a:srgbClr val="008487"/>
    <a:srgbClr val="163C46"/>
    <a:srgbClr val="008F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83155" autoAdjust="0"/>
  </p:normalViewPr>
  <p:slideViewPr>
    <p:cSldViewPr>
      <p:cViewPr>
        <p:scale>
          <a:sx n="125" d="100"/>
          <a:sy n="125" d="100"/>
        </p:scale>
        <p:origin x="-1242" y="-108"/>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notesViewPr>
    <p:cSldViewPr>
      <p:cViewPr varScale="1">
        <p:scale>
          <a:sx n="65" d="100"/>
          <a:sy n="65" d="100"/>
        </p:scale>
        <p:origin x="-336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2A5992-9D73-4015-9385-ABE035416B29}" type="datetimeFigureOut">
              <a:rPr lang="zh-CN" altLang="en-US" smtClean="0"/>
              <a:pPr/>
              <a:t>2020/4/9 Thursday</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95A699-AB68-4A20-99FB-6F69DC266D45}" type="slidenum">
              <a:rPr lang="zh-CN" altLang="en-US" smtClean="0"/>
              <a:pPr/>
              <a:t>‹#›</a:t>
            </a:fld>
            <a:endParaRPr lang="zh-CN" altLang="en-US"/>
          </a:p>
        </p:txBody>
      </p:sp>
    </p:spTree>
    <p:extLst>
      <p:ext uri="{BB962C8B-B14F-4D97-AF65-F5344CB8AC3E}">
        <p14:creationId xmlns:p14="http://schemas.microsoft.com/office/powerpoint/2010/main" val="48234476"/>
      </p:ext>
    </p:extLst>
  </p:cSld>
  <p:clrMap bg1="lt1" tx1="dk1" bg2="lt2" tx2="dk2" accent1="accent1" accent2="accent2" accent3="accent3" accent4="accent4" accent5="accent5" accent6="accent6" hlink="hlink" folHlink="folHlink"/>
  <p:notesStyle>
    <a:lvl1pPr marL="0" algn="l" defTabSz="914282" rtl="0" eaLnBrk="1" latinLnBrk="0" hangingPunct="1">
      <a:defRPr sz="1200" kern="1200">
        <a:solidFill>
          <a:schemeClr val="tx1"/>
        </a:solidFill>
        <a:latin typeface="+mn-lt"/>
        <a:ea typeface="+mn-ea"/>
        <a:cs typeface="+mn-cs"/>
      </a:defRPr>
    </a:lvl1pPr>
    <a:lvl2pPr marL="457140" algn="l" defTabSz="914282" rtl="0" eaLnBrk="1" latinLnBrk="0" hangingPunct="1">
      <a:defRPr sz="1200" kern="1200">
        <a:solidFill>
          <a:schemeClr val="tx1"/>
        </a:solidFill>
        <a:latin typeface="+mn-lt"/>
        <a:ea typeface="+mn-ea"/>
        <a:cs typeface="+mn-cs"/>
      </a:defRPr>
    </a:lvl2pPr>
    <a:lvl3pPr marL="914282" algn="l" defTabSz="914282" rtl="0" eaLnBrk="1" latinLnBrk="0" hangingPunct="1">
      <a:defRPr sz="1200" kern="1200">
        <a:solidFill>
          <a:schemeClr val="tx1"/>
        </a:solidFill>
        <a:latin typeface="+mn-lt"/>
        <a:ea typeface="+mn-ea"/>
        <a:cs typeface="+mn-cs"/>
      </a:defRPr>
    </a:lvl3pPr>
    <a:lvl4pPr marL="1371422" algn="l" defTabSz="914282" rtl="0" eaLnBrk="1" latinLnBrk="0" hangingPunct="1">
      <a:defRPr sz="1200" kern="1200">
        <a:solidFill>
          <a:schemeClr val="tx1"/>
        </a:solidFill>
        <a:latin typeface="+mn-lt"/>
        <a:ea typeface="+mn-ea"/>
        <a:cs typeface="+mn-cs"/>
      </a:defRPr>
    </a:lvl4pPr>
    <a:lvl5pPr marL="1828563" algn="l" defTabSz="914282" rtl="0" eaLnBrk="1" latinLnBrk="0" hangingPunct="1">
      <a:defRPr sz="1200" kern="1200">
        <a:solidFill>
          <a:schemeClr val="tx1"/>
        </a:solidFill>
        <a:latin typeface="+mn-lt"/>
        <a:ea typeface="+mn-ea"/>
        <a:cs typeface="+mn-cs"/>
      </a:defRPr>
    </a:lvl5pPr>
    <a:lvl6pPr marL="2285704" algn="l" defTabSz="914282" rtl="0" eaLnBrk="1" latinLnBrk="0" hangingPunct="1">
      <a:defRPr sz="1200" kern="1200">
        <a:solidFill>
          <a:schemeClr val="tx1"/>
        </a:solidFill>
        <a:latin typeface="+mn-lt"/>
        <a:ea typeface="+mn-ea"/>
        <a:cs typeface="+mn-cs"/>
      </a:defRPr>
    </a:lvl6pPr>
    <a:lvl7pPr marL="2742845" algn="l" defTabSz="914282" rtl="0" eaLnBrk="1" latinLnBrk="0" hangingPunct="1">
      <a:defRPr sz="1200" kern="1200">
        <a:solidFill>
          <a:schemeClr val="tx1"/>
        </a:solidFill>
        <a:latin typeface="+mn-lt"/>
        <a:ea typeface="+mn-ea"/>
        <a:cs typeface="+mn-cs"/>
      </a:defRPr>
    </a:lvl7pPr>
    <a:lvl8pPr marL="3199985" algn="l" defTabSz="914282" rtl="0" eaLnBrk="1" latinLnBrk="0" hangingPunct="1">
      <a:defRPr sz="1200" kern="1200">
        <a:solidFill>
          <a:schemeClr val="tx1"/>
        </a:solidFill>
        <a:latin typeface="+mn-lt"/>
        <a:ea typeface="+mn-ea"/>
        <a:cs typeface="+mn-cs"/>
      </a:defRPr>
    </a:lvl8pPr>
    <a:lvl9pPr marL="3657126" algn="l" defTabSz="91428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795A699-AB68-4A20-99FB-6F69DC266D45}" type="slidenum">
              <a:rPr lang="zh-CN" altLang="en-US" smtClean="0"/>
              <a:pPr/>
              <a:t>1</a:t>
            </a:fld>
            <a:endParaRPr lang="zh-CN" altLang="en-US"/>
          </a:p>
        </p:txBody>
      </p:sp>
    </p:spTree>
    <p:extLst>
      <p:ext uri="{BB962C8B-B14F-4D97-AF65-F5344CB8AC3E}">
        <p14:creationId xmlns:p14="http://schemas.microsoft.com/office/powerpoint/2010/main" val="2638783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1356387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1356387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1356387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1356387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13563870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D4BE56-0D4C-487B-A77A-5602763B13E3}" type="slidenum">
              <a:rPr lang="zh-CN" altLang="en-US" smtClean="0"/>
              <a:pPr/>
              <a:t>15</a:t>
            </a:fld>
            <a:endParaRPr lang="zh-CN" altLang="en-US"/>
          </a:p>
        </p:txBody>
      </p:sp>
    </p:spTree>
    <p:extLst>
      <p:ext uri="{BB962C8B-B14F-4D97-AF65-F5344CB8AC3E}">
        <p14:creationId xmlns:p14="http://schemas.microsoft.com/office/powerpoint/2010/main" val="2782682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1356387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1356387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1356387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D4BE56-0D4C-487B-A77A-5602763B13E3}" type="slidenum">
              <a:rPr lang="zh-CN" altLang="en-US" smtClean="0"/>
              <a:pPr/>
              <a:t>19</a:t>
            </a:fld>
            <a:endParaRPr lang="zh-CN" altLang="en-US"/>
          </a:p>
        </p:txBody>
      </p:sp>
    </p:spTree>
    <p:extLst>
      <p:ext uri="{BB962C8B-B14F-4D97-AF65-F5344CB8AC3E}">
        <p14:creationId xmlns:p14="http://schemas.microsoft.com/office/powerpoint/2010/main" val="2782682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1356387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13563870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1356387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13563870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23</a:t>
            </a:fld>
            <a:endParaRPr lang="zh-CN" altLang="en-US"/>
          </a:p>
        </p:txBody>
      </p:sp>
    </p:spTree>
    <p:extLst>
      <p:ext uri="{BB962C8B-B14F-4D97-AF65-F5344CB8AC3E}">
        <p14:creationId xmlns:p14="http://schemas.microsoft.com/office/powerpoint/2010/main" val="1356387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1356387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359278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D4BE56-0D4C-487B-A77A-5602763B13E3}" type="slidenum">
              <a:rPr lang="zh-CN" altLang="en-US" smtClean="0"/>
              <a:pPr/>
              <a:t>5</a:t>
            </a:fld>
            <a:endParaRPr lang="zh-CN" altLang="en-US"/>
          </a:p>
        </p:txBody>
      </p:sp>
    </p:spTree>
    <p:extLst>
      <p:ext uri="{BB962C8B-B14F-4D97-AF65-F5344CB8AC3E}">
        <p14:creationId xmlns:p14="http://schemas.microsoft.com/office/powerpoint/2010/main" val="2782682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1356387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1356387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1356387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1356387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61BD0C8-D35A-439E-96FB-C8D4A6430554}" type="datetimeFigureOut">
              <a:rPr lang="zh-CN" altLang="en-US" smtClean="0"/>
              <a:pPr/>
              <a:t>2020/4/9 Thursday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0F15A6-E82C-4E1E-834E-C415C51F7DF3}" type="slidenum">
              <a:rPr lang="zh-CN" altLang="en-US" smtClean="0"/>
              <a:pPr/>
              <a:t>‹#›</a:t>
            </a:fld>
            <a:endParaRPr lang="zh-CN" altLang="en-US"/>
          </a:p>
        </p:txBody>
      </p:sp>
    </p:spTree>
    <p:extLst>
      <p:ext uri="{BB962C8B-B14F-4D97-AF65-F5344CB8AC3E}">
        <p14:creationId xmlns:p14="http://schemas.microsoft.com/office/powerpoint/2010/main" val="4164599985"/>
      </p:ext>
    </p:extLst>
  </p:cSld>
  <p:clrMapOvr>
    <a:masterClrMapping/>
  </p:clrMapOvr>
  <p:transition advTm="3000">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6808079"/>
      </p:ext>
    </p:extLst>
  </p:cSld>
  <p:clrMapOvr>
    <a:masterClrMapping/>
  </p:clrMapOvr>
  <p:transition advTm="3000">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9292079"/>
      </p:ext>
    </p:extLst>
  </p:cSld>
  <p:clrMapOvr>
    <a:masterClrMapping/>
  </p:clrMapOvr>
  <p:transition advTm="3000">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pPr/>
              <a:t>2020/4/9 Thursday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pPr/>
              <a:t>‹#›</a:t>
            </a:fld>
            <a:endParaRPr lang="zh-CN" altLang="en-US"/>
          </a:p>
        </p:txBody>
      </p:sp>
    </p:spTree>
    <p:extLst>
      <p:ext uri="{BB962C8B-B14F-4D97-AF65-F5344CB8AC3E}">
        <p14:creationId xmlns:p14="http://schemas.microsoft.com/office/powerpoint/2010/main" val="1933288649"/>
      </p:ext>
    </p:extLst>
  </p:cSld>
  <p:clrMapOvr>
    <a:masterClrMapping/>
  </p:clrMapOvr>
  <p:transition advTm="3000">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2854A03-91AF-448A-9954-517C0577E5F0}" type="datetimeFigureOut">
              <a:rPr lang="zh-CN" altLang="en-US" smtClean="0"/>
              <a:pPr/>
              <a:t>2020/4/9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7" name="矩形 6"/>
          <p:cNvSpPr/>
          <p:nvPr userDrawn="1"/>
        </p:nvSpPr>
        <p:spPr>
          <a:xfrm>
            <a:off x="7236296" y="4803998"/>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Tree>
    <p:extLst>
      <p:ext uri="{BB962C8B-B14F-4D97-AF65-F5344CB8AC3E}">
        <p14:creationId xmlns:p14="http://schemas.microsoft.com/office/powerpoint/2010/main" val="3713550539"/>
      </p:ext>
    </p:extLst>
  </p:cSld>
  <p:clrMapOvr>
    <a:masterClrMapping/>
  </p:clrMapOvr>
  <p:transition advTm="3000">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1" y="205979"/>
            <a:ext cx="8229600" cy="857250"/>
          </a:xfrm>
          <a:prstGeom prst="rect">
            <a:avLst/>
          </a:prstGeom>
        </p:spPr>
        <p:txBody>
          <a:bodyPr vert="horz" lIns="91428" tIns="45714" rIns="91428" bIns="45714"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1" y="1200151"/>
            <a:ext cx="8229600" cy="3394472"/>
          </a:xfrm>
          <a:prstGeom prst="rect">
            <a:avLst/>
          </a:prstGeom>
        </p:spPr>
        <p:txBody>
          <a:bodyPr vert="horz" lIns="91428" tIns="45714" rIns="91428" bIns="4571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1" y="4767264"/>
            <a:ext cx="2133600" cy="273844"/>
          </a:xfrm>
          <a:prstGeom prst="rect">
            <a:avLst/>
          </a:prstGeom>
        </p:spPr>
        <p:txBody>
          <a:bodyPr vert="horz" lIns="91428" tIns="45714" rIns="91428" bIns="45714" rtlCol="0" anchor="ctr"/>
          <a:lstStyle>
            <a:lvl1pPr algn="l">
              <a:defRPr sz="1200">
                <a:solidFill>
                  <a:schemeClr val="tx1">
                    <a:tint val="75000"/>
                  </a:schemeClr>
                </a:solidFill>
              </a:defRPr>
            </a:lvl1pPr>
          </a:lstStyle>
          <a:p>
            <a:fld id="{02854A03-91AF-448A-9954-517C0577E5F0}" type="datetimeFigureOut">
              <a:rPr lang="zh-CN" altLang="en-US" smtClean="0"/>
              <a:pPr/>
              <a:t>2020/4/9 Thursday</a:t>
            </a:fld>
            <a:endParaRPr lang="zh-CN" altLang="en-US"/>
          </a:p>
        </p:txBody>
      </p:sp>
      <p:sp>
        <p:nvSpPr>
          <p:cNvPr id="5" name="页脚占位符 4"/>
          <p:cNvSpPr>
            <a:spLocks noGrp="1"/>
          </p:cNvSpPr>
          <p:nvPr>
            <p:ph type="ftr" sz="quarter" idx="3"/>
          </p:nvPr>
        </p:nvSpPr>
        <p:spPr>
          <a:xfrm>
            <a:off x="3124201" y="4767264"/>
            <a:ext cx="2895600" cy="273844"/>
          </a:xfrm>
          <a:prstGeom prst="rect">
            <a:avLst/>
          </a:prstGeom>
        </p:spPr>
        <p:txBody>
          <a:bodyPr vert="horz" lIns="91428" tIns="45714" rIns="91428" bIns="4571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1" y="4767264"/>
            <a:ext cx="2133600" cy="273844"/>
          </a:xfrm>
          <a:prstGeom prst="rect">
            <a:avLst/>
          </a:prstGeom>
        </p:spPr>
        <p:txBody>
          <a:bodyPr vert="horz" lIns="91428" tIns="45714" rIns="91428" bIns="45714" rtlCol="0" anchor="ctr"/>
          <a:lstStyle>
            <a:lvl1pPr algn="r">
              <a:defRPr sz="1200">
                <a:solidFill>
                  <a:schemeClr val="tx1">
                    <a:tint val="75000"/>
                  </a:schemeClr>
                </a:solidFill>
              </a:defRPr>
            </a:lvl1pPr>
          </a:lstStyle>
          <a:p>
            <a:fld id="{2EEFC946-6D13-4F8C-9740-992A906A613E}" type="slidenum">
              <a:rPr lang="zh-CN" altLang="en-US" smtClean="0"/>
              <a:pPr/>
              <a:t>‹#›</a:t>
            </a:fld>
            <a:endParaRPr lang="zh-CN" altLang="en-US"/>
          </a:p>
        </p:txBody>
      </p:sp>
    </p:spTree>
    <p:extLst>
      <p:ext uri="{BB962C8B-B14F-4D97-AF65-F5344CB8AC3E}">
        <p14:creationId xmlns:p14="http://schemas.microsoft.com/office/powerpoint/2010/main" val="3795072685"/>
      </p:ext>
    </p:extLst>
  </p:cSld>
  <p:clrMap bg1="lt1" tx1="dk1" bg2="lt2" tx2="dk2" accent1="accent1" accent2="accent2" accent3="accent3" accent4="accent4" accent5="accent5" accent6="accent6" hlink="hlink" folHlink="folHlink"/>
  <p:sldLayoutIdLst>
    <p:sldLayoutId id="2147483665" r:id="rId1"/>
    <p:sldLayoutId id="2147483669" r:id="rId2"/>
    <p:sldLayoutId id="2147483673" r:id="rId3"/>
    <p:sldLayoutId id="2147483674" r:id="rId4"/>
    <p:sldLayoutId id="2147483675" r:id="rId5"/>
  </p:sldLayoutIdLst>
  <p:transition advTm="3000">
    <p:random/>
  </p:transition>
  <p:txStyles>
    <p:titleStyle>
      <a:lvl1pPr algn="ctr" defTabSz="914282" rtl="0" eaLnBrk="1" latinLnBrk="0" hangingPunct="1">
        <a:spcBef>
          <a:spcPct val="0"/>
        </a:spcBef>
        <a:buNone/>
        <a:defRPr sz="4400" kern="1200">
          <a:solidFill>
            <a:schemeClr val="tx1"/>
          </a:solidFill>
          <a:latin typeface="+mj-lt"/>
          <a:ea typeface="+mj-ea"/>
          <a:cs typeface="+mj-cs"/>
        </a:defRPr>
      </a:lvl1pPr>
    </p:titleStyle>
    <p:bodyStyle>
      <a:lvl1pPr marL="342855" indent="-342855" algn="l" defTabSz="914282"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54" indent="-285713" algn="l" defTabSz="914282"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52" indent="-228570" algn="l" defTabSz="914282"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993"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33"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275"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15"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56"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97"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282" rtl="0" eaLnBrk="1" latinLnBrk="0" hangingPunct="1">
        <a:defRPr sz="1800" kern="1200">
          <a:solidFill>
            <a:schemeClr val="tx1"/>
          </a:solidFill>
          <a:latin typeface="+mn-lt"/>
          <a:ea typeface="+mn-ea"/>
          <a:cs typeface="+mn-cs"/>
        </a:defRPr>
      </a:lvl1pPr>
      <a:lvl2pPr marL="457140" algn="l" defTabSz="914282" rtl="0" eaLnBrk="1" latinLnBrk="0" hangingPunct="1">
        <a:defRPr sz="1800" kern="1200">
          <a:solidFill>
            <a:schemeClr val="tx1"/>
          </a:solidFill>
          <a:latin typeface="+mn-lt"/>
          <a:ea typeface="+mn-ea"/>
          <a:cs typeface="+mn-cs"/>
        </a:defRPr>
      </a:lvl2pPr>
      <a:lvl3pPr marL="914282" algn="l" defTabSz="914282" rtl="0" eaLnBrk="1" latinLnBrk="0" hangingPunct="1">
        <a:defRPr sz="1800" kern="1200">
          <a:solidFill>
            <a:schemeClr val="tx1"/>
          </a:solidFill>
          <a:latin typeface="+mn-lt"/>
          <a:ea typeface="+mn-ea"/>
          <a:cs typeface="+mn-cs"/>
        </a:defRPr>
      </a:lvl3pPr>
      <a:lvl4pPr marL="1371422" algn="l" defTabSz="914282" rtl="0" eaLnBrk="1" latinLnBrk="0" hangingPunct="1">
        <a:defRPr sz="1800" kern="1200">
          <a:solidFill>
            <a:schemeClr val="tx1"/>
          </a:solidFill>
          <a:latin typeface="+mn-lt"/>
          <a:ea typeface="+mn-ea"/>
          <a:cs typeface="+mn-cs"/>
        </a:defRPr>
      </a:lvl4pPr>
      <a:lvl5pPr marL="1828563" algn="l" defTabSz="914282" rtl="0" eaLnBrk="1" latinLnBrk="0" hangingPunct="1">
        <a:defRPr sz="1800" kern="1200">
          <a:solidFill>
            <a:schemeClr val="tx1"/>
          </a:solidFill>
          <a:latin typeface="+mn-lt"/>
          <a:ea typeface="+mn-ea"/>
          <a:cs typeface="+mn-cs"/>
        </a:defRPr>
      </a:lvl5pPr>
      <a:lvl6pPr marL="2285704" algn="l" defTabSz="914282" rtl="0" eaLnBrk="1" latinLnBrk="0" hangingPunct="1">
        <a:defRPr sz="1800" kern="1200">
          <a:solidFill>
            <a:schemeClr val="tx1"/>
          </a:solidFill>
          <a:latin typeface="+mn-lt"/>
          <a:ea typeface="+mn-ea"/>
          <a:cs typeface="+mn-cs"/>
        </a:defRPr>
      </a:lvl6pPr>
      <a:lvl7pPr marL="2742845" algn="l" defTabSz="914282" rtl="0" eaLnBrk="1" latinLnBrk="0" hangingPunct="1">
        <a:defRPr sz="1800" kern="1200">
          <a:solidFill>
            <a:schemeClr val="tx1"/>
          </a:solidFill>
          <a:latin typeface="+mn-lt"/>
          <a:ea typeface="+mn-ea"/>
          <a:cs typeface="+mn-cs"/>
        </a:defRPr>
      </a:lvl7pPr>
      <a:lvl8pPr marL="3199985" algn="l" defTabSz="914282" rtl="0" eaLnBrk="1" latinLnBrk="0" hangingPunct="1">
        <a:defRPr sz="1800" kern="1200">
          <a:solidFill>
            <a:schemeClr val="tx1"/>
          </a:solidFill>
          <a:latin typeface="+mn-lt"/>
          <a:ea typeface="+mn-ea"/>
          <a:cs typeface="+mn-cs"/>
        </a:defRPr>
      </a:lvl8pPr>
      <a:lvl9pPr marL="3657126" algn="l" defTabSz="91428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notesSlide" Target="../notesSlides/notesSlide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slideLayout" Target="../slideLayouts/slideLayout3.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istrator\Desktop\新建文件夹 (3)\2157a1f530c14b1.jpg"/>
          <p:cNvPicPr>
            <a:picLocks noChangeAspect="1" noChangeArrowheads="1"/>
          </p:cNvPicPr>
          <p:nvPr/>
        </p:nvPicPr>
        <p:blipFill>
          <a:blip r:embed="rId3" cstate="print"/>
          <a:srcRect/>
          <a:stretch>
            <a:fillRect/>
          </a:stretch>
        </p:blipFill>
        <p:spPr bwMode="auto">
          <a:xfrm>
            <a:off x="1" y="915566"/>
            <a:ext cx="4063535" cy="3024336"/>
          </a:xfrm>
          <a:prstGeom prst="rect">
            <a:avLst/>
          </a:prstGeom>
          <a:noFill/>
        </p:spPr>
      </p:pic>
      <p:sp>
        <p:nvSpPr>
          <p:cNvPr id="30" name="矩形 259"/>
          <p:cNvSpPr>
            <a:spLocks noChangeArrowheads="1"/>
          </p:cNvSpPr>
          <p:nvPr/>
        </p:nvSpPr>
        <p:spPr bwMode="auto">
          <a:xfrm>
            <a:off x="4073925" y="1935291"/>
            <a:ext cx="5070075"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cap="all" dirty="0" smtClean="0">
                <a:solidFill>
                  <a:schemeClr val="bg1">
                    <a:lumMod val="50000"/>
                  </a:schemeClr>
                </a:solidFill>
                <a:cs typeface="Arial" panose="020B0604020202020204" pitchFamily="34" charset="0"/>
              </a:rPr>
              <a:t>拉</a:t>
            </a:r>
            <a:r>
              <a:rPr lang="zh-CN" altLang="en-US" cap="all" dirty="0">
                <a:solidFill>
                  <a:schemeClr val="bg1">
                    <a:lumMod val="50000"/>
                  </a:schemeClr>
                </a:solidFill>
                <a:cs typeface="Arial" panose="020B0604020202020204" pitchFamily="34" charset="0"/>
              </a:rPr>
              <a:t>勾</a:t>
            </a:r>
            <a:r>
              <a:rPr lang="en-US" altLang="zh-CN" cap="all" dirty="0">
                <a:solidFill>
                  <a:schemeClr val="bg1">
                    <a:lumMod val="50000"/>
                  </a:schemeClr>
                </a:solidFill>
                <a:cs typeface="Arial" panose="020B0604020202020204" pitchFamily="34" charset="0"/>
              </a:rPr>
              <a:t>/</a:t>
            </a:r>
            <a:r>
              <a:rPr lang="zh-CN" altLang="en-US" cap="all" dirty="0">
                <a:solidFill>
                  <a:schemeClr val="bg1">
                    <a:lumMod val="50000"/>
                  </a:schemeClr>
                </a:solidFill>
                <a:cs typeface="Arial" panose="020B0604020202020204" pitchFamily="34" charset="0"/>
              </a:rPr>
              <a:t>猎聘网站</a:t>
            </a:r>
            <a:r>
              <a:rPr lang="en-US" altLang="zh-CN" cap="all" dirty="0">
                <a:solidFill>
                  <a:schemeClr val="bg1">
                    <a:lumMod val="50000"/>
                  </a:schemeClr>
                </a:solidFill>
                <a:cs typeface="Arial" panose="020B0604020202020204" pitchFamily="34" charset="0"/>
              </a:rPr>
              <a:t>-</a:t>
            </a:r>
            <a:r>
              <a:rPr lang="zh-CN" altLang="en-US" cap="all" dirty="0">
                <a:solidFill>
                  <a:schemeClr val="bg1">
                    <a:lumMod val="50000"/>
                  </a:schemeClr>
                </a:solidFill>
                <a:cs typeface="Arial" panose="020B0604020202020204" pitchFamily="34" charset="0"/>
              </a:rPr>
              <a:t>数据分析</a:t>
            </a:r>
            <a:r>
              <a:rPr lang="en-US" altLang="zh-CN" cap="all" dirty="0">
                <a:solidFill>
                  <a:schemeClr val="bg1">
                    <a:lumMod val="50000"/>
                  </a:schemeClr>
                </a:solidFill>
                <a:cs typeface="Arial" panose="020B0604020202020204" pitchFamily="34" charset="0"/>
              </a:rPr>
              <a:t>/</a:t>
            </a:r>
            <a:r>
              <a:rPr lang="zh-CN" altLang="en-US" cap="all" dirty="0">
                <a:solidFill>
                  <a:schemeClr val="bg1">
                    <a:lumMod val="50000"/>
                  </a:schemeClr>
                </a:solidFill>
                <a:cs typeface="Arial" panose="020B0604020202020204" pitchFamily="34" charset="0"/>
              </a:rPr>
              <a:t>数据挖掘岗位分析报告</a:t>
            </a:r>
          </a:p>
        </p:txBody>
      </p:sp>
      <p:sp>
        <p:nvSpPr>
          <p:cNvPr id="31" name="矩形 259"/>
          <p:cNvSpPr>
            <a:spLocks noChangeArrowheads="1"/>
          </p:cNvSpPr>
          <p:nvPr/>
        </p:nvSpPr>
        <p:spPr bwMode="auto">
          <a:xfrm>
            <a:off x="4025632" y="3291830"/>
            <a:ext cx="4844765" cy="407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50000"/>
              </a:lnSpc>
              <a:buNone/>
            </a:pPr>
            <a:r>
              <a:rPr lang="en-US" altLang="zh-CN" sz="2000" dirty="0" smtClean="0">
                <a:solidFill>
                  <a:schemeClr val="bg1">
                    <a:lumMod val="50000"/>
                  </a:schemeClr>
                </a:solidFill>
                <a:cs typeface="Arial" panose="020B0604020202020204" pitchFamily="34" charset="0"/>
              </a:rPr>
              <a:t>2020.4</a:t>
            </a:r>
            <a:endParaRPr lang="en-US" altLang="zh-CN" sz="2000" dirty="0">
              <a:solidFill>
                <a:schemeClr val="bg1">
                  <a:lumMod val="50000"/>
                </a:schemeClr>
              </a:solidFill>
              <a:cs typeface="Arial" panose="020B0604020202020204" pitchFamily="34" charset="0"/>
            </a:endParaRPr>
          </a:p>
        </p:txBody>
      </p:sp>
      <p:sp>
        <p:nvSpPr>
          <p:cNvPr id="8" name="矩形 7"/>
          <p:cNvSpPr/>
          <p:nvPr/>
        </p:nvSpPr>
        <p:spPr>
          <a:xfrm>
            <a:off x="0" y="4876006"/>
            <a:ext cx="9144000" cy="2674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57010203"/>
      </p:ext>
    </p:extLst>
  </p:cSld>
  <p:clrMapOvr>
    <a:masterClrMapping/>
  </p:clrMapOvr>
  <p:transition advTm="3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 calcmode="lin" valueType="num">
                                      <p:cBhvr additive="base">
                                        <p:cTn id="14" dur="1000" fill="hold"/>
                                        <p:tgtEl>
                                          <p:spTgt spid="1026"/>
                                        </p:tgtEl>
                                        <p:attrNameLst>
                                          <p:attrName>ppt_x</p:attrName>
                                        </p:attrNameLst>
                                      </p:cBhvr>
                                      <p:tavLst>
                                        <p:tav tm="0">
                                          <p:val>
                                            <p:strVal val="0-#ppt_w/2"/>
                                          </p:val>
                                        </p:tav>
                                        <p:tav tm="100000">
                                          <p:val>
                                            <p:strVal val="#ppt_x"/>
                                          </p:val>
                                        </p:tav>
                                      </p:tavLst>
                                    </p:anim>
                                    <p:anim calcmode="lin" valueType="num">
                                      <p:cBhvr additive="base">
                                        <p:cTn id="15" dur="1000" fill="hold"/>
                                        <p:tgtEl>
                                          <p:spTgt spid="1026"/>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30"/>
                                        </p:tgtEl>
                                        <p:attrNameLst>
                                          <p:attrName>style.visibility</p:attrName>
                                        </p:attrNameLst>
                                      </p:cBhvr>
                                      <p:to>
                                        <p:strVal val="visible"/>
                                      </p:to>
                                    </p:set>
                                    <p:anim calcmode="lin" valueType="num">
                                      <p:cBhvr>
                                        <p:cTn id="19"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30"/>
                                        </p:tgtEl>
                                        <p:attrNameLst>
                                          <p:attrName>ppt_y</p:attrName>
                                        </p:attrNameLst>
                                      </p:cBhvr>
                                      <p:tavLst>
                                        <p:tav tm="0">
                                          <p:val>
                                            <p:strVal val="#ppt_y"/>
                                          </p:val>
                                        </p:tav>
                                        <p:tav tm="100000">
                                          <p:val>
                                            <p:strVal val="#ppt_y"/>
                                          </p:val>
                                        </p:tav>
                                      </p:tavLst>
                                    </p:anim>
                                    <p:anim calcmode="lin" valueType="num">
                                      <p:cBhvr>
                                        <p:cTn id="21"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30"/>
                                        </p:tgtEl>
                                      </p:cBhvr>
                                    </p:animEffect>
                                  </p:childTnLst>
                                </p:cTn>
                              </p:par>
                            </p:childTnLst>
                          </p:cTn>
                        </p:par>
                        <p:par>
                          <p:cTn id="24" fill="hold">
                            <p:stCondLst>
                              <p:cond delay="2600"/>
                            </p:stCondLst>
                            <p:childTnLst>
                              <p:par>
                                <p:cTn id="25" presetID="26" presetClass="emph" presetSubtype="0" fill="hold" grpId="1" nodeType="afterEffect">
                                  <p:stCondLst>
                                    <p:cond delay="0"/>
                                  </p:stCondLst>
                                  <p:iterate type="lt">
                                    <p:tmPct val="0"/>
                                  </p:iterate>
                                  <p:childTnLst>
                                    <p:animEffect transition="out" filter="fade">
                                      <p:cBhvr>
                                        <p:cTn id="26" dur="500" tmFilter="0, 0; .2, .5; .8, .5; 1, 0"/>
                                        <p:tgtEl>
                                          <p:spTgt spid="30"/>
                                        </p:tgtEl>
                                      </p:cBhvr>
                                    </p:animEffect>
                                    <p:animScale>
                                      <p:cBhvr>
                                        <p:cTn id="27" dur="250" autoRev="1" fill="hold"/>
                                        <p:tgtEl>
                                          <p:spTgt spid="30"/>
                                        </p:tgtEl>
                                      </p:cBhvr>
                                      <p:by x="105000" y="105000"/>
                                    </p:animScale>
                                  </p:childTnLst>
                                </p:cTn>
                              </p:par>
                            </p:childTnLst>
                          </p:cTn>
                        </p:par>
                        <p:par>
                          <p:cTn id="28" fill="hold">
                            <p:stCondLst>
                              <p:cond delay="3100"/>
                            </p:stCondLst>
                            <p:childTnLst>
                              <p:par>
                                <p:cTn id="29" presetID="41" presetClass="entr" presetSubtype="0" fill="hold" grpId="0" nodeType="afterEffect">
                                  <p:stCondLst>
                                    <p:cond delay="0"/>
                                  </p:stCondLst>
                                  <p:iterate type="lt">
                                    <p:tmPct val="10000"/>
                                  </p:iterate>
                                  <p:childTnLst>
                                    <p:set>
                                      <p:cBhvr>
                                        <p:cTn id="30" dur="1" fill="hold">
                                          <p:stCondLst>
                                            <p:cond delay="0"/>
                                          </p:stCondLst>
                                        </p:cTn>
                                        <p:tgtEl>
                                          <p:spTgt spid="31"/>
                                        </p:tgtEl>
                                        <p:attrNameLst>
                                          <p:attrName>style.visibility</p:attrName>
                                        </p:attrNameLst>
                                      </p:cBhvr>
                                      <p:to>
                                        <p:strVal val="visible"/>
                                      </p:to>
                                    </p:set>
                                    <p:anim calcmode="lin" valueType="num">
                                      <p:cBhvr>
                                        <p:cTn id="31"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32" dur="500" fill="hold"/>
                                        <p:tgtEl>
                                          <p:spTgt spid="31"/>
                                        </p:tgtEl>
                                        <p:attrNameLst>
                                          <p:attrName>ppt_y</p:attrName>
                                        </p:attrNameLst>
                                      </p:cBhvr>
                                      <p:tavLst>
                                        <p:tav tm="0">
                                          <p:val>
                                            <p:strVal val="#ppt_y"/>
                                          </p:val>
                                        </p:tav>
                                        <p:tav tm="100000">
                                          <p:val>
                                            <p:strVal val="#ppt_y"/>
                                          </p:val>
                                        </p:tav>
                                      </p:tavLst>
                                    </p:anim>
                                    <p:anim calcmode="lin" valueType="num">
                                      <p:cBhvr>
                                        <p:cTn id="33"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34"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35" dur="500" tmFilter="0,0; .5, 1; 1, 1"/>
                                        <p:tgtEl>
                                          <p:spTgt spid="31"/>
                                        </p:tgtEl>
                                      </p:cBhvr>
                                    </p:animEffect>
                                  </p:childTnLst>
                                </p:cTn>
                              </p:par>
                            </p:childTnLst>
                          </p:cTn>
                        </p:par>
                        <p:par>
                          <p:cTn id="36" fill="hold">
                            <p:stCondLst>
                              <p:cond delay="3850"/>
                            </p:stCondLst>
                            <p:childTnLst>
                              <p:par>
                                <p:cTn id="37" presetID="26" presetClass="emph" presetSubtype="0" fill="hold" grpId="1" nodeType="afterEffect">
                                  <p:stCondLst>
                                    <p:cond delay="0"/>
                                  </p:stCondLst>
                                  <p:iterate type="lt">
                                    <p:tmPct val="0"/>
                                  </p:iterate>
                                  <p:childTnLst>
                                    <p:animEffect transition="out" filter="fade">
                                      <p:cBhvr>
                                        <p:cTn id="38" dur="500" tmFilter="0, 0; .2, .5; .8, .5; 1, 0"/>
                                        <p:tgtEl>
                                          <p:spTgt spid="31"/>
                                        </p:tgtEl>
                                      </p:cBhvr>
                                    </p:animEffect>
                                    <p:animScale>
                                      <p:cBhvr>
                                        <p:cTn id="39" dur="250" autoRev="1" fill="hold"/>
                                        <p:tgtEl>
                                          <p:spTgt spid="3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31" grpId="0"/>
      <p:bldP spid="31" grpId="1"/>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107504" y="94857"/>
            <a:ext cx="762000" cy="618973"/>
            <a:chOff x="395536" y="210344"/>
            <a:chExt cx="762000" cy="618973"/>
          </a:xfrm>
        </p:grpSpPr>
        <p:pic>
          <p:nvPicPr>
            <p:cNvPr id="41" name="Picture 3" descr="C:\Users\Administrator\Desktop\微立体创业计划\005.png"/>
            <p:cNvPicPr>
              <a:picLocks noChangeAspect="1" noChangeArrowheads="1"/>
            </p:cNvPicPr>
            <p:nvPr/>
          </p:nvPicPr>
          <p:blipFill>
            <a:blip r:embed="rId3" cstate="print">
              <a:duotone>
                <a:srgbClr val="20A9D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95536" y="210344"/>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42"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7935" y="219716"/>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
        <p:nvSpPr>
          <p:cNvPr id="46" name="文本框 12"/>
          <p:cNvSpPr txBox="1">
            <a:spLocks noChangeArrowheads="1"/>
          </p:cNvSpPr>
          <p:nvPr/>
        </p:nvSpPr>
        <p:spPr bwMode="auto">
          <a:xfrm>
            <a:off x="931452" y="268478"/>
            <a:ext cx="544204" cy="281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小结</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1" name="TextBox 174"/>
          <p:cNvSpPr txBox="1"/>
          <p:nvPr/>
        </p:nvSpPr>
        <p:spPr>
          <a:xfrm>
            <a:off x="567407" y="1779661"/>
            <a:ext cx="7889020" cy="1200323"/>
          </a:xfrm>
          <a:prstGeom prst="rect">
            <a:avLst/>
          </a:prstGeom>
          <a:noFill/>
        </p:spPr>
        <p:txBody>
          <a:bodyPr wrap="square" lIns="91435" tIns="45717" rIns="91435" bIns="45717" rtlCol="0">
            <a:spAutoFit/>
          </a:bodyPr>
          <a:lstStyle/>
          <a:p>
            <a:pPr algn="just"/>
            <a:r>
              <a:rPr lang="zh-CN" altLang="en-US" sz="1200" dirty="0" smtClean="0">
                <a:latin typeface="+mn-ea"/>
              </a:rPr>
              <a:t>以上几项分析从不同角度对数据分析岗和数据挖掘岗作了对比。实际中，对数据中信息的提取和应用是一个“从业务到模型”的过程，这个过程主要分为两部分，第一部分是基于对业务（数据的意义）的理解，对数据进行提取和预处理，并利用</a:t>
            </a:r>
            <a:r>
              <a:rPr lang="en-US" altLang="zh-CN" sz="1200" dirty="0" smtClean="0">
                <a:latin typeface="+mn-ea"/>
              </a:rPr>
              <a:t>python</a:t>
            </a:r>
            <a:r>
              <a:rPr lang="zh-CN" altLang="en-US" sz="1200" dirty="0" smtClean="0">
                <a:latin typeface="+mn-ea"/>
              </a:rPr>
              <a:t>、</a:t>
            </a:r>
            <a:r>
              <a:rPr lang="en-US" altLang="zh-CN" sz="1200" dirty="0" smtClean="0">
                <a:latin typeface="+mn-ea"/>
              </a:rPr>
              <a:t>Excel</a:t>
            </a:r>
            <a:r>
              <a:rPr lang="zh-CN" altLang="en-US" sz="1200" dirty="0" smtClean="0">
                <a:latin typeface="+mn-ea"/>
              </a:rPr>
              <a:t>、</a:t>
            </a:r>
            <a:r>
              <a:rPr lang="en-US" altLang="zh-CN" sz="1200" dirty="0" smtClean="0">
                <a:latin typeface="+mn-ea"/>
              </a:rPr>
              <a:t>SPSS</a:t>
            </a:r>
            <a:r>
              <a:rPr lang="zh-CN" altLang="en-US" sz="1200" dirty="0" smtClean="0">
                <a:latin typeface="+mn-ea"/>
              </a:rPr>
              <a:t>等工具进行简单的统计分析，为业务决策提供依据；第二部分是利用机器学习或深度学习框架，对数据建模并对感兴趣的指标作出预测。前者就是数据分析岗的主要工作内容，后者是数据挖掘岗的主要内容。从前面几项对比性分析中可以看出，相对于数据分析岗，数据挖掘岗平均薪资更高、更强调学历而不是工作经验，这是因为它对数据建模的理论和方法要求更高。</a:t>
            </a:r>
            <a:endParaRPr lang="en-US" altLang="zh-CN" sz="1200" dirty="0">
              <a:latin typeface="+mn-ea"/>
            </a:endParaRPr>
          </a:p>
        </p:txBody>
      </p:sp>
    </p:spTree>
    <p:extLst>
      <p:ext uri="{BB962C8B-B14F-4D97-AF65-F5344CB8AC3E}">
        <p14:creationId xmlns:p14="http://schemas.microsoft.com/office/powerpoint/2010/main" val="4069880423"/>
      </p:ext>
    </p:extLst>
  </p:cSld>
  <p:clrMapOvr>
    <a:masterClrMapping/>
  </p:clrMapOvr>
  <p:transition advTm="3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107504" y="94857"/>
            <a:ext cx="762000" cy="618973"/>
            <a:chOff x="395536" y="210344"/>
            <a:chExt cx="762000" cy="618973"/>
          </a:xfrm>
        </p:grpSpPr>
        <p:pic>
          <p:nvPicPr>
            <p:cNvPr id="41" name="Picture 3" descr="C:\Users\Administrator\Desktop\微立体创业计划\005.png"/>
            <p:cNvPicPr>
              <a:picLocks noChangeAspect="1" noChangeArrowheads="1"/>
            </p:cNvPicPr>
            <p:nvPr/>
          </p:nvPicPr>
          <p:blipFill>
            <a:blip r:embed="rId3" cstate="print">
              <a:duotone>
                <a:srgbClr val="20A9D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95536" y="210344"/>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42"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7935" y="219716"/>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
        <p:nvSpPr>
          <p:cNvPr id="46" name="文本框 12"/>
          <p:cNvSpPr txBox="1">
            <a:spLocks noChangeArrowheads="1"/>
          </p:cNvSpPr>
          <p:nvPr/>
        </p:nvSpPr>
        <p:spPr bwMode="auto">
          <a:xfrm>
            <a:off x="931451" y="268478"/>
            <a:ext cx="3352517" cy="281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5</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、公司领域分析（以数据分析岗为例）</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pic>
        <p:nvPicPr>
          <p:cNvPr id="5122" name="Picture 2" descr="F:\python_code\analysis\pic\数据分析-公司领域词云.png"/>
          <p:cNvPicPr>
            <a:picLocks noChangeAspect="1" noChangeArrowheads="1"/>
          </p:cNvPicPr>
          <p:nvPr/>
        </p:nvPicPr>
        <p:blipFill rotWithShape="1">
          <a:blip r:embed="rId5">
            <a:extLst>
              <a:ext uri="{28A0092B-C50C-407E-A947-70E740481C1C}">
                <a14:useLocalDpi xmlns:a14="http://schemas.microsoft.com/office/drawing/2010/main" val="0"/>
              </a:ext>
            </a:extLst>
          </a:blip>
          <a:srcRect l="10141" t="19062" r="7726" b="21142"/>
          <a:stretch/>
        </p:blipFill>
        <p:spPr bwMode="auto">
          <a:xfrm>
            <a:off x="670742" y="732508"/>
            <a:ext cx="3153856" cy="172212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F:\python_code\analysis\pic\各领域岗位数占比.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622" y="2596177"/>
            <a:ext cx="3162781" cy="237208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74"/>
          <p:cNvSpPr txBox="1"/>
          <p:nvPr/>
        </p:nvSpPr>
        <p:spPr>
          <a:xfrm>
            <a:off x="5724128" y="1254302"/>
            <a:ext cx="2880320" cy="2400651"/>
          </a:xfrm>
          <a:prstGeom prst="rect">
            <a:avLst/>
          </a:prstGeom>
          <a:noFill/>
        </p:spPr>
        <p:txBody>
          <a:bodyPr wrap="square" lIns="91435" tIns="45717" rIns="91435" bIns="45717" rtlCol="0">
            <a:spAutoFit/>
          </a:bodyPr>
          <a:lstStyle/>
          <a:p>
            <a:pPr algn="just"/>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如图为数据分析岗的公司领域的词云和各领域岗位数占比，可以看出，对数据分析人才需求最大的四个领域是移动互联网、文娱</a:t>
            </a:r>
            <a:r>
              <a:rPr lang="en-US" altLang="zh-CN" sz="10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内容、数据服务、金融。如今人们大量使用智能手机和其他智能设备，每时每刻都在产生大量数据，这些数据对移动互联网行业的公司来说价值巨大；文娱</a:t>
            </a:r>
            <a:r>
              <a:rPr lang="en-US" altLang="zh-CN" sz="10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内容领域，包括媒体、电影、游戏、短视频等，市场规模庞大，对于该领域的用户数据和运营数据的挖掘，有助于理解用户的行为和提高转化效率；数据服务行业服务于企业级用户，他们更需要</a:t>
            </a:r>
            <a:r>
              <a:rPr lang="zh-CN" altLang="en-US" sz="1000" dirty="0">
                <a:solidFill>
                  <a:schemeClr val="bg1">
                    <a:lumMod val="50000"/>
                  </a:schemeClr>
                </a:solidFill>
                <a:latin typeface="微软雅黑" panose="020B0503020204020204" pitchFamily="34" charset="-122"/>
                <a:ea typeface="微软雅黑" panose="020B0503020204020204" pitchFamily="34" charset="-122"/>
              </a:rPr>
              <a:t>处理数据</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的</a:t>
            </a:r>
            <a:r>
              <a:rPr lang="zh-CN" altLang="en-US" sz="1000" dirty="0">
                <a:solidFill>
                  <a:schemeClr val="bg1">
                    <a:lumMod val="50000"/>
                  </a:schemeClr>
                </a:solidFill>
                <a:latin typeface="微软雅黑" panose="020B0503020204020204" pitchFamily="34" charset="-122"/>
                <a:ea typeface="微软雅黑" panose="020B0503020204020204" pitchFamily="34" charset="-122"/>
              </a:rPr>
              <a:t>人才</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和技术；金融领域天生依赖于数据分析，无论是量化交易，信用评估，还是提现预测、营收转化等，都需要数据分析的结果提供支持。所以这几个领域对数据分析人才的需求较大就不足为怪了。</a:t>
            </a:r>
            <a:endParaRPr lang="en-US" altLang="zh-CN" sz="10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5145040"/>
      </p:ext>
    </p:extLst>
  </p:cSld>
  <p:clrMapOvr>
    <a:masterClrMapping/>
  </p:clrMapOvr>
  <p:transition advTm="3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107504" y="94857"/>
            <a:ext cx="762000" cy="618973"/>
            <a:chOff x="395536" y="210344"/>
            <a:chExt cx="762000" cy="618973"/>
          </a:xfrm>
        </p:grpSpPr>
        <p:pic>
          <p:nvPicPr>
            <p:cNvPr id="41" name="Picture 3" descr="C:\Users\Administrator\Desktop\微立体创业计划\005.png"/>
            <p:cNvPicPr>
              <a:picLocks noChangeAspect="1" noChangeArrowheads="1"/>
            </p:cNvPicPr>
            <p:nvPr/>
          </p:nvPicPr>
          <p:blipFill>
            <a:blip r:embed="rId3" cstate="print">
              <a:duotone>
                <a:srgbClr val="20A9D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95536" y="210344"/>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42"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7935" y="219716"/>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
        <p:nvSpPr>
          <p:cNvPr id="46" name="文本框 12"/>
          <p:cNvSpPr txBox="1">
            <a:spLocks noChangeArrowheads="1"/>
          </p:cNvSpPr>
          <p:nvPr/>
        </p:nvSpPr>
        <p:spPr bwMode="auto">
          <a:xfrm>
            <a:off x="931452" y="268478"/>
            <a:ext cx="2632436" cy="281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6</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发布岗位最多的公司</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3" name="TextBox 174"/>
          <p:cNvSpPr txBox="1"/>
          <p:nvPr/>
        </p:nvSpPr>
        <p:spPr>
          <a:xfrm>
            <a:off x="6156176" y="1491630"/>
            <a:ext cx="2520280" cy="2092875"/>
          </a:xfrm>
          <a:prstGeom prst="rect">
            <a:avLst/>
          </a:prstGeom>
          <a:noFill/>
        </p:spPr>
        <p:txBody>
          <a:bodyPr wrap="square" lIns="91435" tIns="45717" rIns="91435" bIns="45717" rtlCol="0">
            <a:spAutoFit/>
          </a:bodyPr>
          <a:lstStyle/>
          <a:p>
            <a:pPr algn="just"/>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如图分别为发布数据分析和数据挖掘岗位最多的几家公司，可以看出，字节跳动和三快在线对数据分析和数据挖掘人才都有不小的需求。字节跳动作为互联网大厂，有多种业务和产品，如：</a:t>
            </a:r>
            <a:r>
              <a:rPr lang="zh-CN" altLang="en-US" sz="1000" dirty="0">
                <a:solidFill>
                  <a:schemeClr val="bg1">
                    <a:lumMod val="50000"/>
                  </a:schemeClr>
                </a:solidFill>
                <a:latin typeface="微软雅黑" panose="020B0503020204020204" pitchFamily="34" charset="-122"/>
                <a:ea typeface="微软雅黑" panose="020B0503020204020204" pitchFamily="34" charset="-122"/>
              </a:rPr>
              <a:t>今日</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头条、抖音、悟</a:t>
            </a:r>
            <a:r>
              <a:rPr lang="zh-CN" altLang="en-US" sz="1000" dirty="0">
                <a:solidFill>
                  <a:schemeClr val="bg1">
                    <a:lumMod val="50000"/>
                  </a:schemeClr>
                </a:solidFill>
                <a:latin typeface="微软雅黑" panose="020B0503020204020204" pitchFamily="34" charset="-122"/>
                <a:ea typeface="微软雅黑" panose="020B0503020204020204" pitchFamily="34" charset="-122"/>
              </a:rPr>
              <a:t>空</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问答、西瓜视频、火山</a:t>
            </a:r>
            <a:r>
              <a:rPr lang="zh-CN" altLang="en-US" sz="1000" dirty="0">
                <a:solidFill>
                  <a:schemeClr val="bg1">
                    <a:lumMod val="50000"/>
                  </a:schemeClr>
                </a:solidFill>
                <a:latin typeface="微软雅黑" panose="020B0503020204020204" pitchFamily="34" charset="-122"/>
                <a:ea typeface="微软雅黑" panose="020B0503020204020204" pitchFamily="34" charset="-122"/>
              </a:rPr>
              <a:t>小</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视频等，用户数量众多，业务数据量十分巨大，因此对数据分析和数据挖掘人才的需求也相当迫切；三快在线就是美团，其业务包括团购、外卖、酒店、电影、单车等，可想而知业务数据量也非常可观，所以它亟需借助数据分析的技术开发这些数据的价值，提高其运营效率，助力业务增长。</a:t>
            </a:r>
            <a:endParaRPr lang="en-US" altLang="zh-CN" sz="10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6146" name="Picture 2" descr="F:\python_code\analysis\pic\数据分析-岗位数统计图.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8105" y="675516"/>
            <a:ext cx="3180375" cy="1980000"/>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F:\python_code\analysis\pic\数据挖掘-岗位数统计图.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8612" y="2859782"/>
            <a:ext cx="3786750" cy="19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996679"/>
      </p:ext>
    </p:extLst>
  </p:cSld>
  <p:clrMapOvr>
    <a:masterClrMapping/>
  </p:clrMapOvr>
  <p:transition advTm="3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107504" y="94857"/>
            <a:ext cx="762000" cy="618973"/>
            <a:chOff x="395536" y="210344"/>
            <a:chExt cx="762000" cy="618973"/>
          </a:xfrm>
        </p:grpSpPr>
        <p:pic>
          <p:nvPicPr>
            <p:cNvPr id="41" name="Picture 3" descr="C:\Users\Administrator\Desktop\微立体创业计划\005.png"/>
            <p:cNvPicPr>
              <a:picLocks noChangeAspect="1" noChangeArrowheads="1"/>
            </p:cNvPicPr>
            <p:nvPr/>
          </p:nvPicPr>
          <p:blipFill>
            <a:blip r:embed="rId3" cstate="print">
              <a:duotone>
                <a:srgbClr val="20A9D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95536" y="210344"/>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42"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7935" y="219716"/>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
        <p:nvSpPr>
          <p:cNvPr id="46" name="文本框 12"/>
          <p:cNvSpPr txBox="1">
            <a:spLocks noChangeArrowheads="1"/>
          </p:cNvSpPr>
          <p:nvPr/>
        </p:nvSpPr>
        <p:spPr bwMode="auto">
          <a:xfrm>
            <a:off x="931452" y="268478"/>
            <a:ext cx="2632436" cy="281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7</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公司规模（公司人数）分布</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pic>
        <p:nvPicPr>
          <p:cNvPr id="7170" name="Picture 2" descr="F:\python_code\analysis\pic\已贴\公司规模分布图.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1294264"/>
            <a:ext cx="3840000" cy="28800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174"/>
          <p:cNvSpPr txBox="1"/>
          <p:nvPr/>
        </p:nvSpPr>
        <p:spPr>
          <a:xfrm>
            <a:off x="6012160" y="1856663"/>
            <a:ext cx="2520280" cy="1015657"/>
          </a:xfrm>
          <a:prstGeom prst="rect">
            <a:avLst/>
          </a:prstGeom>
          <a:noFill/>
        </p:spPr>
        <p:txBody>
          <a:bodyPr wrap="square" lIns="91435" tIns="45717" rIns="91435" bIns="45717" rtlCol="0">
            <a:spAutoFit/>
          </a:bodyPr>
          <a:lstStyle/>
          <a:p>
            <a:pPr algn="just"/>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如图为两个岗位的公司数对公司规模的分布图，可以看出，</a:t>
            </a:r>
            <a:r>
              <a:rPr lang="zh-CN" altLang="en-US" sz="1000" dirty="0">
                <a:solidFill>
                  <a:schemeClr val="bg1">
                    <a:lumMod val="50000"/>
                  </a:schemeClr>
                </a:solidFill>
                <a:latin typeface="微软雅黑" panose="020B0503020204020204" pitchFamily="34" charset="-122"/>
                <a:ea typeface="微软雅黑" panose="020B0503020204020204" pitchFamily="34" charset="-122"/>
              </a:rPr>
              <a:t>规模</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较大的公司（</a:t>
            </a:r>
            <a:r>
              <a:rPr lang="en-US" altLang="zh-CN" sz="1000" dirty="0" smtClean="0">
                <a:solidFill>
                  <a:schemeClr val="bg1">
                    <a:lumMod val="50000"/>
                  </a:schemeClr>
                </a:solidFill>
                <a:latin typeface="微软雅黑" panose="020B0503020204020204" pitchFamily="34" charset="-122"/>
                <a:ea typeface="微软雅黑" panose="020B0503020204020204" pitchFamily="34" charset="-122"/>
              </a:rPr>
              <a:t>150</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人以上）中，对数据分析和数据挖掘岗位人才的需求差别不大；但较小规模的公司（</a:t>
            </a:r>
            <a:r>
              <a:rPr lang="en-US" altLang="zh-CN" sz="1000" dirty="0" smtClean="0">
                <a:solidFill>
                  <a:schemeClr val="bg1">
                    <a:lumMod val="50000"/>
                  </a:schemeClr>
                </a:solidFill>
                <a:latin typeface="微软雅黑" panose="020B0503020204020204" pitchFamily="34" charset="-122"/>
                <a:ea typeface="微软雅黑" panose="020B0503020204020204" pitchFamily="34" charset="-122"/>
              </a:rPr>
              <a:t>150</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人以下）中，对数据挖掘人才的需求明显大于数据分析人才。</a:t>
            </a:r>
            <a:endParaRPr lang="en-US" altLang="zh-CN" sz="10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12742652"/>
      </p:ext>
    </p:extLst>
  </p:cSld>
  <p:clrMapOvr>
    <a:masterClrMapping/>
  </p:clrMapOvr>
  <p:transition advTm="3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107504" y="94857"/>
            <a:ext cx="762000" cy="618973"/>
            <a:chOff x="395536" y="210344"/>
            <a:chExt cx="762000" cy="618973"/>
          </a:xfrm>
        </p:grpSpPr>
        <p:pic>
          <p:nvPicPr>
            <p:cNvPr id="41" name="Picture 3" descr="C:\Users\Administrator\Desktop\微立体创业计划\005.png"/>
            <p:cNvPicPr>
              <a:picLocks noChangeAspect="1" noChangeArrowheads="1"/>
            </p:cNvPicPr>
            <p:nvPr/>
          </p:nvPicPr>
          <p:blipFill>
            <a:blip r:embed="rId3" cstate="print">
              <a:duotone>
                <a:srgbClr val="20A9D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95536" y="210344"/>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42"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7935" y="219716"/>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
        <p:nvSpPr>
          <p:cNvPr id="46" name="文本框 12"/>
          <p:cNvSpPr txBox="1">
            <a:spLocks noChangeArrowheads="1"/>
          </p:cNvSpPr>
          <p:nvPr/>
        </p:nvSpPr>
        <p:spPr bwMode="auto">
          <a:xfrm>
            <a:off x="931452" y="268478"/>
            <a:ext cx="544204" cy="281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小结</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 name="TextBox 174"/>
          <p:cNvSpPr txBox="1"/>
          <p:nvPr/>
        </p:nvSpPr>
        <p:spPr>
          <a:xfrm>
            <a:off x="1619672" y="1779662"/>
            <a:ext cx="5412134" cy="1569654"/>
          </a:xfrm>
          <a:prstGeom prst="rect">
            <a:avLst/>
          </a:prstGeom>
          <a:noFill/>
        </p:spPr>
        <p:txBody>
          <a:bodyPr wrap="square" lIns="91435" tIns="45717" rIns="91435" bIns="45717" rtlCol="0">
            <a:spAutoFit/>
          </a:bodyPr>
          <a:lstStyle/>
          <a:p>
            <a:pPr algn="just"/>
            <a:r>
              <a:rPr lang="zh-CN" altLang="en-US" sz="1200" dirty="0" smtClean="0">
                <a:latin typeface="+mn-ea"/>
              </a:rPr>
              <a:t>从以上招聘数据分析和数据挖掘岗位的公司的分析，我们可以了解到哪些领域的需求量较大，这些领域也是数据分析技术能够创造价值最大的领域。我们也可以看到招聘这两个岗位最多的几个公司，以及不同规模的公司对这两个岗位的需求。</a:t>
            </a:r>
            <a:endParaRPr lang="en-US" altLang="zh-CN" sz="1200" dirty="0" smtClean="0">
              <a:latin typeface="+mn-ea"/>
            </a:endParaRPr>
          </a:p>
          <a:p>
            <a:pPr algn="just"/>
            <a:r>
              <a:rPr lang="zh-CN" altLang="en-US" sz="1200" dirty="0" smtClean="0">
                <a:latin typeface="+mn-ea"/>
              </a:rPr>
              <a:t>我们注意到小规模的公司（而不是大规模公司）对数据挖掘的人才的需求反而更高，这可能是因为数据分析更偏重于数据，数据挖掘更偏重于模型和算法，规模较小的公司掌握的数据比较少，但它们可以为其他企业提供服务，它们需要依靠高新技术取胜。</a:t>
            </a:r>
            <a:endParaRPr lang="en-US" altLang="zh-CN" sz="1200" dirty="0">
              <a:latin typeface="+mn-ea"/>
            </a:endParaRPr>
          </a:p>
        </p:txBody>
      </p:sp>
    </p:spTree>
    <p:extLst>
      <p:ext uri="{BB962C8B-B14F-4D97-AF65-F5344CB8AC3E}">
        <p14:creationId xmlns:p14="http://schemas.microsoft.com/office/powerpoint/2010/main" val="1323386989"/>
      </p:ext>
    </p:extLst>
  </p:cSld>
  <p:clrMapOvr>
    <a:masterClrMapping/>
  </p:clrMapOvr>
  <p:transition advTm="3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20"/>
          <p:cNvSpPr/>
          <p:nvPr/>
        </p:nvSpPr>
        <p:spPr>
          <a:xfrm>
            <a:off x="1129" y="2571751"/>
            <a:ext cx="9141743" cy="2570939"/>
          </a:xfrm>
          <a:custGeom>
            <a:avLst/>
            <a:gdLst>
              <a:gd name="connsiteX0" fmla="*/ 0 w 6907593"/>
              <a:gd name="connsiteY0" fmla="*/ 0 h 1776503"/>
              <a:gd name="connsiteX1" fmla="*/ 6907593 w 6907593"/>
              <a:gd name="connsiteY1" fmla="*/ 1776503 h 1776503"/>
              <a:gd name="connsiteX2" fmla="*/ 0 w 6907593"/>
              <a:gd name="connsiteY2" fmla="*/ 1776503 h 1776503"/>
            </a:gdLst>
            <a:ahLst/>
            <a:cxnLst>
              <a:cxn ang="0">
                <a:pos x="connsiteX0" y="connsiteY0"/>
              </a:cxn>
              <a:cxn ang="0">
                <a:pos x="connsiteX1" y="connsiteY1"/>
              </a:cxn>
              <a:cxn ang="0">
                <a:pos x="connsiteX2" y="connsiteY2"/>
              </a:cxn>
            </a:cxnLst>
            <a:rect l="l" t="t" r="r" b="b"/>
            <a:pathLst>
              <a:path w="6907593" h="1776503">
                <a:moveTo>
                  <a:pt x="0" y="0"/>
                </a:moveTo>
                <a:lnTo>
                  <a:pt x="6907593" y="1776503"/>
                </a:lnTo>
                <a:lnTo>
                  <a:pt x="0" y="1776503"/>
                </a:lnTo>
                <a:close/>
              </a:path>
            </a:pathLst>
          </a:custGeom>
          <a:solidFill>
            <a:schemeClr val="accent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zh-CN" altLang="en-US"/>
          </a:p>
        </p:txBody>
      </p:sp>
      <p:sp>
        <p:nvSpPr>
          <p:cNvPr id="22" name="任意多边形 21"/>
          <p:cNvSpPr/>
          <p:nvPr/>
        </p:nvSpPr>
        <p:spPr>
          <a:xfrm flipH="1">
            <a:off x="3496947" y="4154206"/>
            <a:ext cx="5645926" cy="988659"/>
          </a:xfrm>
          <a:custGeom>
            <a:avLst/>
            <a:gdLst>
              <a:gd name="connsiteX0" fmla="*/ 0 w 6907593"/>
              <a:gd name="connsiteY0" fmla="*/ 0 h 1776503"/>
              <a:gd name="connsiteX1" fmla="*/ 6907593 w 6907593"/>
              <a:gd name="connsiteY1" fmla="*/ 1776503 h 1776503"/>
              <a:gd name="connsiteX2" fmla="*/ 0 w 6907593"/>
              <a:gd name="connsiteY2" fmla="*/ 1776503 h 1776503"/>
            </a:gdLst>
            <a:ahLst/>
            <a:cxnLst>
              <a:cxn ang="0">
                <a:pos x="connsiteX0" y="connsiteY0"/>
              </a:cxn>
              <a:cxn ang="0">
                <a:pos x="connsiteX1" y="connsiteY1"/>
              </a:cxn>
              <a:cxn ang="0">
                <a:pos x="connsiteX2" y="connsiteY2"/>
              </a:cxn>
            </a:cxnLst>
            <a:rect l="l" t="t" r="r" b="b"/>
            <a:pathLst>
              <a:path w="6907593" h="1776503">
                <a:moveTo>
                  <a:pt x="0" y="0"/>
                </a:moveTo>
                <a:lnTo>
                  <a:pt x="6907593" y="1776503"/>
                </a:lnTo>
                <a:lnTo>
                  <a:pt x="0" y="1776503"/>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zh-CN" altLang="en-US"/>
          </a:p>
        </p:txBody>
      </p:sp>
      <p:sp>
        <p:nvSpPr>
          <p:cNvPr id="23" name="TextBox 11"/>
          <p:cNvSpPr txBox="1"/>
          <p:nvPr/>
        </p:nvSpPr>
        <p:spPr>
          <a:xfrm>
            <a:off x="4417857" y="1906205"/>
            <a:ext cx="3209082" cy="1112097"/>
          </a:xfrm>
          <a:prstGeom prst="rect">
            <a:avLst/>
          </a:prstGeom>
          <a:noFill/>
        </p:spPr>
        <p:txBody>
          <a:bodyPr wrap="none" lIns="65023" tIns="32511" rIns="65023" bIns="32511" rtlCol="0">
            <a:spAutoFit/>
          </a:bodyPr>
          <a:lstStyle/>
          <a:p>
            <a:pPr marL="0" lvl="1"/>
            <a:r>
              <a:rPr lang="zh-CN" altLang="en-US" sz="1400" b="1" dirty="0">
                <a:solidFill>
                  <a:schemeClr val="accent2"/>
                </a:solidFill>
                <a:latin typeface="微软雅黑" panose="020B0503020204020204" pitchFamily="34" charset="-122"/>
                <a:ea typeface="微软雅黑" panose="020B0503020204020204" pitchFamily="34" charset="-122"/>
              </a:rPr>
              <a:t> </a:t>
            </a:r>
            <a:r>
              <a:rPr lang="zh-CN" altLang="en-US" sz="2000" b="1" dirty="0">
                <a:solidFill>
                  <a:schemeClr val="accent2"/>
                </a:solidFill>
                <a:latin typeface="微软雅黑" panose="020B0503020204020204" pitchFamily="34" charset="-122"/>
                <a:ea typeface="微软雅黑" panose="020B0503020204020204" pitchFamily="34" charset="-122"/>
              </a:rPr>
              <a:t>第二部分</a:t>
            </a:r>
            <a:endParaRPr lang="en-US" altLang="zh-CN" sz="2000" b="1" dirty="0">
              <a:solidFill>
                <a:schemeClr val="accent2"/>
              </a:solidFill>
              <a:latin typeface="微软雅黑" panose="020B0503020204020204" pitchFamily="34" charset="-122"/>
              <a:ea typeface="微软雅黑" panose="020B0503020204020204" pitchFamily="34" charset="-122"/>
            </a:endParaRPr>
          </a:p>
          <a:p>
            <a:pPr marL="0" lvl="1" algn="ctr"/>
            <a:r>
              <a:rPr lang="zh-CN" altLang="en-US" sz="2400" dirty="0" smtClean="0">
                <a:solidFill>
                  <a:srgbClr val="535353"/>
                </a:solidFill>
                <a:latin typeface="微软雅黑" panose="020B0503020204020204" pitchFamily="34" charset="-122"/>
                <a:ea typeface="微软雅黑" panose="020B0503020204020204" pitchFamily="34" charset="-122"/>
                <a:sym typeface="Arial" panose="020B0604020202020204" pitchFamily="34" charset="0"/>
              </a:rPr>
              <a:t>相关性分析</a:t>
            </a:r>
            <a:endParaRPr lang="en-US" altLang="zh-CN" sz="2400" dirty="0" smtClean="0">
              <a:solidFill>
                <a:srgbClr val="535353"/>
              </a:solidFill>
              <a:latin typeface="微软雅黑" panose="020B0503020204020204" pitchFamily="34" charset="-122"/>
              <a:ea typeface="微软雅黑" panose="020B0503020204020204" pitchFamily="34" charset="-122"/>
              <a:sym typeface="Arial" panose="020B0604020202020204" pitchFamily="34" charset="0"/>
            </a:endParaRPr>
          </a:p>
          <a:p>
            <a:pPr marL="0" lvl="1" algn="ctr"/>
            <a:r>
              <a:rPr lang="zh-CN" altLang="en-US" sz="2400" dirty="0" smtClean="0">
                <a:solidFill>
                  <a:srgbClr val="535353"/>
                </a:solidFill>
                <a:latin typeface="微软雅黑" panose="020B0503020204020204" pitchFamily="34" charset="-122"/>
                <a:ea typeface="微软雅黑" panose="020B0503020204020204" pitchFamily="34" charset="-122"/>
                <a:sym typeface="Arial" panose="020B0604020202020204" pitchFamily="34" charset="0"/>
              </a:rPr>
              <a:t>（以拉勾网数据为例）</a:t>
            </a:r>
            <a:endParaRPr lang="en-US" altLang="zh-CN" sz="2400" dirty="0">
              <a:solidFill>
                <a:srgbClr val="535353"/>
              </a:solidFill>
              <a:latin typeface="微软雅黑" panose="020B0503020204020204" pitchFamily="34" charset="-122"/>
              <a:ea typeface="微软雅黑" panose="020B0503020204020204" pitchFamily="34" charset="-122"/>
              <a:sym typeface="Arial" panose="020B0604020202020204" pitchFamily="34" charset="0"/>
            </a:endParaRPr>
          </a:p>
        </p:txBody>
      </p:sp>
      <p:cxnSp>
        <p:nvCxnSpPr>
          <p:cNvPr id="24" name="直接连接符 23"/>
          <p:cNvCxnSpPr/>
          <p:nvPr/>
        </p:nvCxnSpPr>
        <p:spPr>
          <a:xfrm flipV="1">
            <a:off x="4283131" y="1808090"/>
            <a:ext cx="0" cy="1420419"/>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25" name="TextBox 13"/>
          <p:cNvSpPr txBox="1"/>
          <p:nvPr/>
        </p:nvSpPr>
        <p:spPr>
          <a:xfrm>
            <a:off x="3029347" y="2982336"/>
            <a:ext cx="902574" cy="24617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02</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grpSp>
        <p:nvGrpSpPr>
          <p:cNvPr id="2" name="组合 25"/>
          <p:cNvGrpSpPr/>
          <p:nvPr/>
        </p:nvGrpSpPr>
        <p:grpSpPr>
          <a:xfrm>
            <a:off x="2881862" y="1781931"/>
            <a:ext cx="1050058" cy="1050116"/>
            <a:chOff x="304800" y="673100"/>
            <a:chExt cx="4000500" cy="4000500"/>
          </a:xfrm>
          <a:effectLst>
            <a:outerShdw blurRad="444500" dist="254000" dir="8100000" algn="tr" rotWithShape="0">
              <a:prstClr val="black">
                <a:alpha val="50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28" name="椭圆 2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31" name="TextBox 13"/>
          <p:cNvSpPr txBox="1"/>
          <p:nvPr/>
        </p:nvSpPr>
        <p:spPr>
          <a:xfrm>
            <a:off x="3011114" y="1946841"/>
            <a:ext cx="902574" cy="769248"/>
          </a:xfrm>
          <a:prstGeom prst="rect">
            <a:avLst/>
          </a:prstGeom>
          <a:noFill/>
        </p:spPr>
        <p:txBody>
          <a:bodyPr wrap="square" lIns="0" tIns="0" rIns="0" bIns="0" rtlCol="0">
            <a:spAutoFit/>
          </a:bodyPr>
          <a:lstStyle/>
          <a:p>
            <a:r>
              <a:rPr lang="en-US" altLang="zh-CN" sz="5000" b="1" dirty="0">
                <a:solidFill>
                  <a:schemeClr val="accent1"/>
                </a:solidFill>
                <a:latin typeface="Arial" panose="020B0604020202020204" pitchFamily="34" charset="0"/>
                <a:ea typeface="+mj-ea"/>
                <a:cs typeface="Arial" panose="020B0604020202020204" pitchFamily="34" charset="0"/>
              </a:rPr>
              <a:t>02</a:t>
            </a:r>
            <a:endParaRPr lang="zh-CN" altLang="en-US" sz="5000" b="1" dirty="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960244020"/>
      </p:ext>
    </p:extLst>
  </p:cSld>
  <p:clrMapOvr>
    <a:masterClrMapping/>
  </p:clrMapOvr>
  <p:transition advTm="3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0-#ppt_w/2"/>
                                          </p:val>
                                        </p:tav>
                                        <p:tav tm="100000">
                                          <p:val>
                                            <p:strVal val="#ppt_x"/>
                                          </p:val>
                                        </p:tav>
                                      </p:tavLst>
                                    </p:anim>
                                    <p:anim calcmode="lin" valueType="num">
                                      <p:cBhvr additive="base">
                                        <p:cTn id="14" dur="500" fill="hold"/>
                                        <p:tgtEl>
                                          <p:spTgt spid="21"/>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2" presetClass="entr" presetSubtype="4"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down)">
                                      <p:cBhvr>
                                        <p:cTn id="18" dur="500"/>
                                        <p:tgtEl>
                                          <p:spTgt spid="24"/>
                                        </p:tgtEl>
                                      </p:cBhvr>
                                    </p:animEffect>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par>
                          <p:cTn id="23" fill="hold">
                            <p:stCondLst>
                              <p:cond delay="1500"/>
                            </p:stCondLst>
                            <p:childTnLst>
                              <p:par>
                                <p:cTn id="24" presetID="47" presetClass="entr" presetSubtype="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anim calcmode="lin" valueType="num">
                                      <p:cBhvr>
                                        <p:cTn id="27" dur="500" fill="hold"/>
                                        <p:tgtEl>
                                          <p:spTgt spid="31"/>
                                        </p:tgtEl>
                                        <p:attrNameLst>
                                          <p:attrName>ppt_x</p:attrName>
                                        </p:attrNameLst>
                                      </p:cBhvr>
                                      <p:tavLst>
                                        <p:tav tm="0">
                                          <p:val>
                                            <p:strVal val="#ppt_x"/>
                                          </p:val>
                                        </p:tav>
                                        <p:tav tm="100000">
                                          <p:val>
                                            <p:strVal val="#ppt_x"/>
                                          </p:val>
                                        </p:tav>
                                      </p:tavLst>
                                    </p:anim>
                                    <p:anim calcmode="lin" valueType="num">
                                      <p:cBhvr>
                                        <p:cTn id="28" dur="500" fill="hold"/>
                                        <p:tgtEl>
                                          <p:spTgt spid="31"/>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12" presetClass="entr" presetSubtype="8"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p:tgtEl>
                                          <p:spTgt spid="23"/>
                                        </p:tgtEl>
                                        <p:attrNameLst>
                                          <p:attrName>ppt_x</p:attrName>
                                        </p:attrNameLst>
                                      </p:cBhvr>
                                      <p:tavLst>
                                        <p:tav tm="0">
                                          <p:val>
                                            <p:strVal val="#ppt_x-#ppt_w*1.125000"/>
                                          </p:val>
                                        </p:tav>
                                        <p:tav tm="100000">
                                          <p:val>
                                            <p:strVal val="#ppt_x"/>
                                          </p:val>
                                        </p:tav>
                                      </p:tavLst>
                                    </p:anim>
                                    <p:animEffect transition="in" filter="wipe(right)">
                                      <p:cBhvr>
                                        <p:cTn id="33" dur="500"/>
                                        <p:tgtEl>
                                          <p:spTgt spid="23"/>
                                        </p:tgtEl>
                                      </p:cBhvr>
                                    </p:animEffect>
                                  </p:childTnLst>
                                </p:cTn>
                              </p:par>
                            </p:childTnLst>
                          </p:cTn>
                        </p:par>
                        <p:par>
                          <p:cTn id="34" fill="hold">
                            <p:stCondLst>
                              <p:cond delay="2500"/>
                            </p:stCondLst>
                            <p:childTnLst>
                              <p:par>
                                <p:cTn id="35" presetID="47" presetClass="entr" presetSubtype="0"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anim calcmode="lin" valueType="num">
                                      <p:cBhvr>
                                        <p:cTn id="38" dur="500" fill="hold"/>
                                        <p:tgtEl>
                                          <p:spTgt spid="25"/>
                                        </p:tgtEl>
                                        <p:attrNameLst>
                                          <p:attrName>ppt_x</p:attrName>
                                        </p:attrNameLst>
                                      </p:cBhvr>
                                      <p:tavLst>
                                        <p:tav tm="0">
                                          <p:val>
                                            <p:strVal val="#ppt_x"/>
                                          </p:val>
                                        </p:tav>
                                        <p:tav tm="100000">
                                          <p:val>
                                            <p:strVal val="#ppt_x"/>
                                          </p:val>
                                        </p:tav>
                                      </p:tavLst>
                                    </p:anim>
                                    <p:anim calcmode="lin" valueType="num">
                                      <p:cBhvr>
                                        <p:cTn id="39" dur="5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107504" y="94857"/>
            <a:ext cx="762000" cy="618973"/>
            <a:chOff x="395536" y="210344"/>
            <a:chExt cx="762000" cy="618973"/>
          </a:xfrm>
        </p:grpSpPr>
        <p:pic>
          <p:nvPicPr>
            <p:cNvPr id="41" name="Picture 3" descr="C:\Users\Administrator\Desktop\微立体创业计划\005.png"/>
            <p:cNvPicPr>
              <a:picLocks noChangeAspect="1" noChangeArrowheads="1"/>
            </p:cNvPicPr>
            <p:nvPr/>
          </p:nvPicPr>
          <p:blipFill>
            <a:blip r:embed="rId3" cstate="print">
              <a:duotone>
                <a:srgbClr val="20A9D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95536" y="210344"/>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42"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7935" y="219716"/>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
        <p:nvSpPr>
          <p:cNvPr id="46" name="文本框 12"/>
          <p:cNvSpPr txBox="1">
            <a:spLocks noChangeArrowheads="1"/>
          </p:cNvSpPr>
          <p:nvPr/>
        </p:nvSpPr>
        <p:spPr bwMode="auto">
          <a:xfrm>
            <a:off x="931452" y="268478"/>
            <a:ext cx="2200388" cy="281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1</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、薪资与学历关系分析</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0" name="TextBox 174"/>
          <p:cNvSpPr txBox="1"/>
          <p:nvPr/>
        </p:nvSpPr>
        <p:spPr>
          <a:xfrm>
            <a:off x="5796136" y="1995686"/>
            <a:ext cx="2520280" cy="1015657"/>
          </a:xfrm>
          <a:prstGeom prst="rect">
            <a:avLst/>
          </a:prstGeom>
          <a:noFill/>
        </p:spPr>
        <p:txBody>
          <a:bodyPr wrap="square" lIns="91435" tIns="45717" rIns="91435" bIns="45717" rtlCol="0">
            <a:spAutoFit/>
          </a:bodyPr>
          <a:lstStyle/>
          <a:p>
            <a:pPr algn="just"/>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如图为数据分析岗的平均月薪与学历关系曲线图，可以看出，平均月薪随学历升高而升高，符合正常预期。但学历为“不限”的平均工资位于“大专”和“本科”之间，可以说明不限学历的岗位实际应聘者可能多为大专和本科学历。</a:t>
            </a:r>
            <a:endParaRPr lang="en-US" altLang="zh-CN" sz="10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8194" name="Picture 2" descr="F:\python_code\analysis\pic\薪资-学历关系图.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1275606"/>
            <a:ext cx="3840000" cy="28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696481"/>
      </p:ext>
    </p:extLst>
  </p:cSld>
  <p:clrMapOvr>
    <a:masterClrMapping/>
  </p:clrMapOvr>
  <p:transition advTm="3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107504" y="94857"/>
            <a:ext cx="762000" cy="618973"/>
            <a:chOff x="395536" y="210344"/>
            <a:chExt cx="762000" cy="618973"/>
          </a:xfrm>
        </p:grpSpPr>
        <p:pic>
          <p:nvPicPr>
            <p:cNvPr id="41" name="Picture 3" descr="C:\Users\Administrator\Desktop\微立体创业计划\005.png"/>
            <p:cNvPicPr>
              <a:picLocks noChangeAspect="1" noChangeArrowheads="1"/>
            </p:cNvPicPr>
            <p:nvPr/>
          </p:nvPicPr>
          <p:blipFill>
            <a:blip r:embed="rId3" cstate="print">
              <a:duotone>
                <a:srgbClr val="20A9D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95536" y="210344"/>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42"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7935" y="219716"/>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
        <p:nvSpPr>
          <p:cNvPr id="46" name="文本框 12"/>
          <p:cNvSpPr txBox="1">
            <a:spLocks noChangeArrowheads="1"/>
          </p:cNvSpPr>
          <p:nvPr/>
        </p:nvSpPr>
        <p:spPr bwMode="auto">
          <a:xfrm>
            <a:off x="931452" y="268478"/>
            <a:ext cx="2416412" cy="281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2</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、薪资与工作经验关系分析</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0" name="TextBox 174"/>
          <p:cNvSpPr txBox="1"/>
          <p:nvPr/>
        </p:nvSpPr>
        <p:spPr>
          <a:xfrm>
            <a:off x="5868144" y="1851670"/>
            <a:ext cx="2520280" cy="1477321"/>
          </a:xfrm>
          <a:prstGeom prst="rect">
            <a:avLst/>
          </a:prstGeom>
          <a:noFill/>
        </p:spPr>
        <p:txBody>
          <a:bodyPr wrap="square" lIns="91435" tIns="45717" rIns="91435" bIns="45717" rtlCol="0">
            <a:spAutoFit/>
          </a:bodyPr>
          <a:lstStyle/>
          <a:p>
            <a:pPr algn="just"/>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如图为数据分析岗的平均月薪与工作经验关系曲线图，可以看出，平均月薪随工作经验的增长而升高，符合正常预期。我们注意到，其趋势十分接近于一条直线，这并非刻意而为之。与薪资</a:t>
            </a:r>
            <a:r>
              <a:rPr lang="en-US" altLang="zh-CN" sz="10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学历关系曲线类似，工作经验不限的岗位的平均工作比</a:t>
            </a:r>
            <a:r>
              <a:rPr lang="en-US" altLang="zh-CN" sz="1000" dirty="0" smtClean="0">
                <a:solidFill>
                  <a:schemeClr val="bg1">
                    <a:lumMod val="50000"/>
                  </a:schemeClr>
                </a:solidFill>
                <a:latin typeface="微软雅黑" panose="020B0503020204020204" pitchFamily="34" charset="-122"/>
                <a:ea typeface="微软雅黑" panose="020B0503020204020204" pitchFamily="34" charset="-122"/>
              </a:rPr>
              <a:t>1-3</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年略高，可以在一定程度上证明，不限工作经验的岗位，其实际应聘者的经验集中在</a:t>
            </a:r>
            <a:r>
              <a:rPr lang="en-US" altLang="zh-CN" sz="1000" dirty="0" smtClean="0">
                <a:solidFill>
                  <a:schemeClr val="bg1">
                    <a:lumMod val="50000"/>
                  </a:schemeClr>
                </a:solidFill>
                <a:latin typeface="微软雅黑" panose="020B0503020204020204" pitchFamily="34" charset="-122"/>
                <a:ea typeface="微软雅黑" panose="020B0503020204020204" pitchFamily="34" charset="-122"/>
              </a:rPr>
              <a:t>1-3</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年左右。</a:t>
            </a:r>
            <a:endParaRPr lang="en-US" altLang="zh-CN" sz="10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10242" name="Picture 2" descr="F:\python_code\analysis\pic\薪资-工作经验关系图.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1275606"/>
            <a:ext cx="3840000" cy="28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876687"/>
      </p:ext>
    </p:extLst>
  </p:cSld>
  <p:clrMapOvr>
    <a:masterClrMapping/>
  </p:clrMapOvr>
  <p:transition advTm="3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107504" y="94857"/>
            <a:ext cx="762000" cy="618973"/>
            <a:chOff x="395536" y="210344"/>
            <a:chExt cx="762000" cy="618973"/>
          </a:xfrm>
        </p:grpSpPr>
        <p:pic>
          <p:nvPicPr>
            <p:cNvPr id="41" name="Picture 3" descr="C:\Users\Administrator\Desktop\微立体创业计划\005.png"/>
            <p:cNvPicPr>
              <a:picLocks noChangeAspect="1" noChangeArrowheads="1"/>
            </p:cNvPicPr>
            <p:nvPr/>
          </p:nvPicPr>
          <p:blipFill>
            <a:blip r:embed="rId3" cstate="print">
              <a:duotone>
                <a:srgbClr val="20A9D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95536" y="210344"/>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42"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7935" y="219716"/>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
        <p:nvSpPr>
          <p:cNvPr id="46" name="文本框 12"/>
          <p:cNvSpPr txBox="1">
            <a:spLocks noChangeArrowheads="1"/>
          </p:cNvSpPr>
          <p:nvPr/>
        </p:nvSpPr>
        <p:spPr bwMode="auto">
          <a:xfrm>
            <a:off x="931452" y="268478"/>
            <a:ext cx="544204" cy="281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小结</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8" name="TextBox 174"/>
          <p:cNvSpPr txBox="1"/>
          <p:nvPr/>
        </p:nvSpPr>
        <p:spPr>
          <a:xfrm>
            <a:off x="1677596" y="1851670"/>
            <a:ext cx="5558700" cy="1015657"/>
          </a:xfrm>
          <a:prstGeom prst="rect">
            <a:avLst/>
          </a:prstGeom>
          <a:noFill/>
        </p:spPr>
        <p:txBody>
          <a:bodyPr wrap="square" lIns="91435" tIns="45717" rIns="91435" bIns="45717" rtlCol="0">
            <a:spAutoFit/>
          </a:bodyPr>
          <a:lstStyle/>
          <a:p>
            <a:pPr algn="just"/>
            <a:r>
              <a:rPr lang="zh-CN" altLang="en-US" sz="1200" dirty="0" smtClean="0">
                <a:latin typeface="+mn-ea"/>
              </a:rPr>
              <a:t>以上两项简单地分析了薪资与学历以及薪资与工作经验的关系，很显然，学历越高，薪资越高；经验越丰富，薪资也越高。但是我们还可以了解到，从学历上看，本科生和硕士生薪资差别不是很大，但从大专到本科，以及从硕士到博士，薪资的提升相当明显。这提醒我们，不考虑其他因素的话，如果念了大专，尽量再考个专升本；如果上了硕士，还是应该优先考虑读个博士。</a:t>
            </a:r>
            <a:endParaRPr lang="en-US" altLang="zh-CN" sz="1200" dirty="0">
              <a:latin typeface="+mn-ea"/>
            </a:endParaRPr>
          </a:p>
        </p:txBody>
      </p:sp>
    </p:spTree>
    <p:extLst>
      <p:ext uri="{BB962C8B-B14F-4D97-AF65-F5344CB8AC3E}">
        <p14:creationId xmlns:p14="http://schemas.microsoft.com/office/powerpoint/2010/main" val="1631926745"/>
      </p:ext>
    </p:extLst>
  </p:cSld>
  <p:clrMapOvr>
    <a:masterClrMapping/>
  </p:clrMapOvr>
  <p:transition advTm="3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20"/>
          <p:cNvSpPr/>
          <p:nvPr/>
        </p:nvSpPr>
        <p:spPr>
          <a:xfrm>
            <a:off x="1129" y="2571751"/>
            <a:ext cx="9141743" cy="2570939"/>
          </a:xfrm>
          <a:custGeom>
            <a:avLst/>
            <a:gdLst>
              <a:gd name="connsiteX0" fmla="*/ 0 w 6907593"/>
              <a:gd name="connsiteY0" fmla="*/ 0 h 1776503"/>
              <a:gd name="connsiteX1" fmla="*/ 6907593 w 6907593"/>
              <a:gd name="connsiteY1" fmla="*/ 1776503 h 1776503"/>
              <a:gd name="connsiteX2" fmla="*/ 0 w 6907593"/>
              <a:gd name="connsiteY2" fmla="*/ 1776503 h 1776503"/>
            </a:gdLst>
            <a:ahLst/>
            <a:cxnLst>
              <a:cxn ang="0">
                <a:pos x="connsiteX0" y="connsiteY0"/>
              </a:cxn>
              <a:cxn ang="0">
                <a:pos x="connsiteX1" y="connsiteY1"/>
              </a:cxn>
              <a:cxn ang="0">
                <a:pos x="connsiteX2" y="connsiteY2"/>
              </a:cxn>
            </a:cxnLst>
            <a:rect l="l" t="t" r="r" b="b"/>
            <a:pathLst>
              <a:path w="6907593" h="1776503">
                <a:moveTo>
                  <a:pt x="0" y="0"/>
                </a:moveTo>
                <a:lnTo>
                  <a:pt x="6907593" y="1776503"/>
                </a:lnTo>
                <a:lnTo>
                  <a:pt x="0" y="1776503"/>
                </a:lnTo>
                <a:close/>
              </a:path>
            </a:pathLst>
          </a:custGeom>
          <a:solidFill>
            <a:schemeClr val="accent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zh-CN" altLang="en-US"/>
          </a:p>
        </p:txBody>
      </p:sp>
      <p:sp>
        <p:nvSpPr>
          <p:cNvPr id="22" name="任意多边形 21"/>
          <p:cNvSpPr/>
          <p:nvPr/>
        </p:nvSpPr>
        <p:spPr>
          <a:xfrm flipH="1">
            <a:off x="3496947" y="4154206"/>
            <a:ext cx="5645926" cy="988659"/>
          </a:xfrm>
          <a:custGeom>
            <a:avLst/>
            <a:gdLst>
              <a:gd name="connsiteX0" fmla="*/ 0 w 6907593"/>
              <a:gd name="connsiteY0" fmla="*/ 0 h 1776503"/>
              <a:gd name="connsiteX1" fmla="*/ 6907593 w 6907593"/>
              <a:gd name="connsiteY1" fmla="*/ 1776503 h 1776503"/>
              <a:gd name="connsiteX2" fmla="*/ 0 w 6907593"/>
              <a:gd name="connsiteY2" fmla="*/ 1776503 h 1776503"/>
            </a:gdLst>
            <a:ahLst/>
            <a:cxnLst>
              <a:cxn ang="0">
                <a:pos x="connsiteX0" y="connsiteY0"/>
              </a:cxn>
              <a:cxn ang="0">
                <a:pos x="connsiteX1" y="connsiteY1"/>
              </a:cxn>
              <a:cxn ang="0">
                <a:pos x="connsiteX2" y="connsiteY2"/>
              </a:cxn>
            </a:cxnLst>
            <a:rect l="l" t="t" r="r" b="b"/>
            <a:pathLst>
              <a:path w="6907593" h="1776503">
                <a:moveTo>
                  <a:pt x="0" y="0"/>
                </a:moveTo>
                <a:lnTo>
                  <a:pt x="6907593" y="1776503"/>
                </a:lnTo>
                <a:lnTo>
                  <a:pt x="0" y="1776503"/>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zh-CN" altLang="en-US"/>
          </a:p>
        </p:txBody>
      </p:sp>
      <p:sp>
        <p:nvSpPr>
          <p:cNvPr id="23" name="TextBox 11"/>
          <p:cNvSpPr txBox="1"/>
          <p:nvPr/>
        </p:nvSpPr>
        <p:spPr>
          <a:xfrm>
            <a:off x="4417857" y="1906205"/>
            <a:ext cx="3274933" cy="1281374"/>
          </a:xfrm>
          <a:prstGeom prst="rect">
            <a:avLst/>
          </a:prstGeom>
          <a:noFill/>
        </p:spPr>
        <p:txBody>
          <a:bodyPr wrap="none" lIns="65023" tIns="32511" rIns="65023" bIns="32511" rtlCol="0">
            <a:spAutoFit/>
          </a:bodyPr>
          <a:lstStyle/>
          <a:p>
            <a:pPr marL="0" lvl="1"/>
            <a:r>
              <a:rPr lang="zh-CN" altLang="en-US" sz="1400" b="1" dirty="0">
                <a:solidFill>
                  <a:schemeClr val="accent2"/>
                </a:solidFill>
                <a:latin typeface="微软雅黑" panose="020B0503020204020204" pitchFamily="34" charset="-122"/>
                <a:ea typeface="微软雅黑" panose="020B0503020204020204" pitchFamily="34" charset="-122"/>
              </a:rPr>
              <a:t> </a:t>
            </a:r>
            <a:r>
              <a:rPr lang="zh-CN" altLang="en-US" sz="2000" b="1" dirty="0">
                <a:solidFill>
                  <a:schemeClr val="accent2"/>
                </a:solidFill>
                <a:latin typeface="微软雅黑" panose="020B0503020204020204" pitchFamily="34" charset="-122"/>
                <a:ea typeface="微软雅黑" panose="020B0503020204020204" pitchFamily="34" charset="-122"/>
              </a:rPr>
              <a:t>第三部分</a:t>
            </a:r>
            <a:endParaRPr lang="en-US" altLang="zh-CN" sz="2000" b="1" dirty="0">
              <a:solidFill>
                <a:schemeClr val="accent2"/>
              </a:solidFill>
              <a:latin typeface="微软雅黑" panose="020B0503020204020204" pitchFamily="34" charset="-122"/>
              <a:ea typeface="微软雅黑" panose="020B0503020204020204" pitchFamily="34" charset="-122"/>
            </a:endParaRPr>
          </a:p>
          <a:p>
            <a:pPr marL="0" lvl="1" algn="ctr"/>
            <a:r>
              <a:rPr lang="zh-CN" altLang="en-US" sz="3600" dirty="0">
                <a:solidFill>
                  <a:srgbClr val="F0D04E"/>
                </a:solidFill>
                <a:latin typeface="微软雅黑" panose="020B0503020204020204" pitchFamily="34" charset="-122"/>
                <a:ea typeface="微软雅黑" panose="020B0503020204020204" pitchFamily="34" charset="-122"/>
              </a:rPr>
              <a:t>   </a:t>
            </a:r>
            <a:r>
              <a:rPr lang="zh-CN" altLang="en-US" sz="2300" dirty="0" smtClean="0">
                <a:solidFill>
                  <a:srgbClr val="535353"/>
                </a:solidFill>
                <a:latin typeface="微软雅黑" panose="020B0503020204020204" pitchFamily="34" charset="-122"/>
                <a:ea typeface="微软雅黑" panose="020B0503020204020204" pitchFamily="34" charset="-122"/>
              </a:rPr>
              <a:t>拉勾</a:t>
            </a:r>
            <a:r>
              <a:rPr lang="en-US" altLang="zh-CN" sz="2300" dirty="0" smtClean="0">
                <a:solidFill>
                  <a:srgbClr val="535353"/>
                </a:solidFill>
                <a:latin typeface="微软雅黑" panose="020B0503020204020204" pitchFamily="34" charset="-122"/>
                <a:ea typeface="微软雅黑" panose="020B0503020204020204" pitchFamily="34" charset="-122"/>
              </a:rPr>
              <a:t>-</a:t>
            </a:r>
            <a:r>
              <a:rPr lang="zh-CN" altLang="en-US" sz="2300" dirty="0" smtClean="0">
                <a:solidFill>
                  <a:srgbClr val="535353"/>
                </a:solidFill>
                <a:latin typeface="微软雅黑" panose="020B0503020204020204" pitchFamily="34" charset="-122"/>
                <a:ea typeface="微软雅黑" panose="020B0503020204020204" pitchFamily="34" charset="-122"/>
              </a:rPr>
              <a:t>猎聘对比分析</a:t>
            </a:r>
            <a:endParaRPr lang="en-US" altLang="zh-CN" sz="2300" dirty="0" smtClean="0">
              <a:solidFill>
                <a:srgbClr val="535353"/>
              </a:solidFill>
              <a:latin typeface="微软雅黑" panose="020B0503020204020204" pitchFamily="34" charset="-122"/>
              <a:ea typeface="微软雅黑" panose="020B0503020204020204" pitchFamily="34" charset="-122"/>
            </a:endParaRPr>
          </a:p>
          <a:p>
            <a:pPr marL="0" lvl="1" algn="ctr"/>
            <a:r>
              <a:rPr lang="zh-CN" altLang="en-US" sz="2300" dirty="0" smtClean="0">
                <a:solidFill>
                  <a:srgbClr val="535353"/>
                </a:solidFill>
                <a:latin typeface="微软雅黑" panose="020B0503020204020204" pitchFamily="34" charset="-122"/>
                <a:ea typeface="微软雅黑" panose="020B0503020204020204" pitchFamily="34" charset="-122"/>
              </a:rPr>
              <a:t>（以数据分析岗为例）</a:t>
            </a:r>
            <a:endParaRPr lang="en-US" altLang="zh-CN" sz="3600" dirty="0">
              <a:solidFill>
                <a:srgbClr val="535353"/>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flipV="1">
            <a:off x="4283131" y="1808090"/>
            <a:ext cx="0" cy="1420419"/>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25" name="TextBox 13"/>
          <p:cNvSpPr txBox="1"/>
          <p:nvPr/>
        </p:nvSpPr>
        <p:spPr>
          <a:xfrm>
            <a:off x="3029347" y="2982336"/>
            <a:ext cx="902574" cy="24617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03</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grpSp>
        <p:nvGrpSpPr>
          <p:cNvPr id="2" name="组合 25"/>
          <p:cNvGrpSpPr/>
          <p:nvPr/>
        </p:nvGrpSpPr>
        <p:grpSpPr>
          <a:xfrm>
            <a:off x="2881862" y="1781931"/>
            <a:ext cx="1050058" cy="1050116"/>
            <a:chOff x="304800" y="673100"/>
            <a:chExt cx="4000500" cy="4000500"/>
          </a:xfrm>
          <a:effectLst>
            <a:outerShdw blurRad="444500" dist="254000" dir="8100000" algn="tr" rotWithShape="0">
              <a:prstClr val="black">
                <a:alpha val="50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28" name="椭圆 2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31" name="TextBox 13"/>
          <p:cNvSpPr txBox="1"/>
          <p:nvPr/>
        </p:nvSpPr>
        <p:spPr>
          <a:xfrm>
            <a:off x="3011114" y="1946841"/>
            <a:ext cx="902574" cy="769248"/>
          </a:xfrm>
          <a:prstGeom prst="rect">
            <a:avLst/>
          </a:prstGeom>
          <a:noFill/>
        </p:spPr>
        <p:txBody>
          <a:bodyPr wrap="square" lIns="0" tIns="0" rIns="0" bIns="0" rtlCol="0">
            <a:spAutoFit/>
          </a:bodyPr>
          <a:lstStyle/>
          <a:p>
            <a:r>
              <a:rPr lang="en-US" altLang="zh-CN" sz="5000" b="1" dirty="0">
                <a:solidFill>
                  <a:schemeClr val="accent1"/>
                </a:solidFill>
                <a:latin typeface="Arial" panose="020B0604020202020204" pitchFamily="34" charset="0"/>
                <a:ea typeface="+mj-ea"/>
                <a:cs typeface="Arial" panose="020B0604020202020204" pitchFamily="34" charset="0"/>
              </a:rPr>
              <a:t>03</a:t>
            </a:r>
            <a:endParaRPr lang="zh-CN" altLang="en-US" sz="5000" b="1" dirty="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128316828"/>
      </p:ext>
    </p:extLst>
  </p:cSld>
  <p:clrMapOvr>
    <a:masterClrMapping/>
  </p:clrMapOvr>
  <p:transition advTm="3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0-#ppt_w/2"/>
                                          </p:val>
                                        </p:tav>
                                        <p:tav tm="100000">
                                          <p:val>
                                            <p:strVal val="#ppt_x"/>
                                          </p:val>
                                        </p:tav>
                                      </p:tavLst>
                                    </p:anim>
                                    <p:anim calcmode="lin" valueType="num">
                                      <p:cBhvr additive="base">
                                        <p:cTn id="14" dur="500" fill="hold"/>
                                        <p:tgtEl>
                                          <p:spTgt spid="21"/>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2" presetClass="entr" presetSubtype="4"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down)">
                                      <p:cBhvr>
                                        <p:cTn id="18" dur="500"/>
                                        <p:tgtEl>
                                          <p:spTgt spid="24"/>
                                        </p:tgtEl>
                                      </p:cBhvr>
                                    </p:animEffect>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par>
                          <p:cTn id="23" fill="hold">
                            <p:stCondLst>
                              <p:cond delay="1500"/>
                            </p:stCondLst>
                            <p:childTnLst>
                              <p:par>
                                <p:cTn id="24" presetID="47" presetClass="entr" presetSubtype="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anim calcmode="lin" valueType="num">
                                      <p:cBhvr>
                                        <p:cTn id="27" dur="500" fill="hold"/>
                                        <p:tgtEl>
                                          <p:spTgt spid="31"/>
                                        </p:tgtEl>
                                        <p:attrNameLst>
                                          <p:attrName>ppt_x</p:attrName>
                                        </p:attrNameLst>
                                      </p:cBhvr>
                                      <p:tavLst>
                                        <p:tav tm="0">
                                          <p:val>
                                            <p:strVal val="#ppt_x"/>
                                          </p:val>
                                        </p:tav>
                                        <p:tav tm="100000">
                                          <p:val>
                                            <p:strVal val="#ppt_x"/>
                                          </p:val>
                                        </p:tav>
                                      </p:tavLst>
                                    </p:anim>
                                    <p:anim calcmode="lin" valueType="num">
                                      <p:cBhvr>
                                        <p:cTn id="28" dur="500" fill="hold"/>
                                        <p:tgtEl>
                                          <p:spTgt spid="31"/>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12" presetClass="entr" presetSubtype="8"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p:tgtEl>
                                          <p:spTgt spid="23"/>
                                        </p:tgtEl>
                                        <p:attrNameLst>
                                          <p:attrName>ppt_x</p:attrName>
                                        </p:attrNameLst>
                                      </p:cBhvr>
                                      <p:tavLst>
                                        <p:tav tm="0">
                                          <p:val>
                                            <p:strVal val="#ppt_x-#ppt_w*1.125000"/>
                                          </p:val>
                                        </p:tav>
                                        <p:tav tm="100000">
                                          <p:val>
                                            <p:strVal val="#ppt_x"/>
                                          </p:val>
                                        </p:tav>
                                      </p:tavLst>
                                    </p:anim>
                                    <p:animEffect transition="in" filter="wipe(right)">
                                      <p:cBhvr>
                                        <p:cTn id="33" dur="500"/>
                                        <p:tgtEl>
                                          <p:spTgt spid="23"/>
                                        </p:tgtEl>
                                      </p:cBhvr>
                                    </p:animEffect>
                                  </p:childTnLst>
                                </p:cTn>
                              </p:par>
                            </p:childTnLst>
                          </p:cTn>
                        </p:par>
                        <p:par>
                          <p:cTn id="34" fill="hold">
                            <p:stCondLst>
                              <p:cond delay="2500"/>
                            </p:stCondLst>
                            <p:childTnLst>
                              <p:par>
                                <p:cTn id="35" presetID="47" presetClass="entr" presetSubtype="0"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anim calcmode="lin" valueType="num">
                                      <p:cBhvr>
                                        <p:cTn id="38" dur="500" fill="hold"/>
                                        <p:tgtEl>
                                          <p:spTgt spid="25"/>
                                        </p:tgtEl>
                                        <p:attrNameLst>
                                          <p:attrName>ppt_x</p:attrName>
                                        </p:attrNameLst>
                                      </p:cBhvr>
                                      <p:tavLst>
                                        <p:tav tm="0">
                                          <p:val>
                                            <p:strVal val="#ppt_x"/>
                                          </p:val>
                                        </p:tav>
                                        <p:tav tm="100000">
                                          <p:val>
                                            <p:strVal val="#ppt_x"/>
                                          </p:val>
                                        </p:tav>
                                      </p:tavLst>
                                    </p:anim>
                                    <p:anim calcmode="lin" valueType="num">
                                      <p:cBhvr>
                                        <p:cTn id="39" dur="5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107504" y="94857"/>
            <a:ext cx="762000" cy="618973"/>
            <a:chOff x="395536" y="210344"/>
            <a:chExt cx="762000" cy="618973"/>
          </a:xfrm>
        </p:grpSpPr>
        <p:pic>
          <p:nvPicPr>
            <p:cNvPr id="41" name="Picture 3" descr="C:\Users\Administrator\Desktop\微立体创业计划\005.png"/>
            <p:cNvPicPr>
              <a:picLocks noChangeAspect="1" noChangeArrowheads="1"/>
            </p:cNvPicPr>
            <p:nvPr/>
          </p:nvPicPr>
          <p:blipFill>
            <a:blip r:embed="rId3" cstate="print">
              <a:duotone>
                <a:srgbClr val="20A9D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95536" y="210344"/>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42"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7935" y="219716"/>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
        <p:nvSpPr>
          <p:cNvPr id="46" name="文本框 12"/>
          <p:cNvSpPr txBox="1">
            <a:spLocks noChangeArrowheads="1"/>
          </p:cNvSpPr>
          <p:nvPr/>
        </p:nvSpPr>
        <p:spPr bwMode="auto">
          <a:xfrm>
            <a:off x="1259632" y="259106"/>
            <a:ext cx="1181040" cy="373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数据情况</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8" name="文本框 11"/>
          <p:cNvSpPr txBox="1"/>
          <p:nvPr/>
        </p:nvSpPr>
        <p:spPr>
          <a:xfrm>
            <a:off x="869503" y="749364"/>
            <a:ext cx="5896273" cy="261608"/>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76" tIns="34289" rIns="68576" bIns="34289" rtlCol="0">
            <a:spAutoFit/>
          </a:bodyPr>
          <a:lstStyle/>
          <a:p>
            <a:pPr>
              <a:lnSpc>
                <a:spcPts val="1500"/>
              </a:lnSpc>
            </a:pPr>
            <a:r>
              <a:rPr lang="zh-CN" altLang="en-US" sz="1200" dirty="0" smtClean="0">
                <a:solidFill>
                  <a:schemeClr val="bg1">
                    <a:lumMod val="50000"/>
                  </a:schemeClr>
                </a:solidFill>
                <a:latin typeface="+mn-ea"/>
                <a:sym typeface="+mn-ea"/>
              </a:rPr>
              <a:t>本项目使用的数据为拉勾网和猎聘网的“数据分析”和“数据挖掘”岗位数据。</a:t>
            </a:r>
            <a:endParaRPr lang="en-US" altLang="zh-CN" sz="1200" dirty="0">
              <a:solidFill>
                <a:schemeClr val="bg1">
                  <a:lumMod val="50000"/>
                </a:schemeClr>
              </a:solidFill>
              <a:latin typeface="+mn-ea"/>
              <a:sym typeface="+mn-ea"/>
            </a:endParaRPr>
          </a:p>
        </p:txBody>
      </p:sp>
      <p:graphicFrame>
        <p:nvGraphicFramePr>
          <p:cNvPr id="13" name="表格 12"/>
          <p:cNvGraphicFramePr>
            <a:graphicFrameLocks noGrp="1"/>
          </p:cNvGraphicFramePr>
          <p:nvPr>
            <p:extLst>
              <p:ext uri="{D42A27DB-BD31-4B8C-83A1-F6EECF244321}">
                <p14:modId xmlns:p14="http://schemas.microsoft.com/office/powerpoint/2010/main" val="3188063523"/>
              </p:ext>
            </p:extLst>
          </p:nvPr>
        </p:nvGraphicFramePr>
        <p:xfrm>
          <a:off x="3817639" y="1580378"/>
          <a:ext cx="4824537" cy="822960"/>
        </p:xfrm>
        <a:graphic>
          <a:graphicData uri="http://schemas.openxmlformats.org/drawingml/2006/table">
            <a:tbl>
              <a:tblPr firstRow="1" bandRow="1">
                <a:tableStyleId>{5C22544A-7EE6-4342-B048-85BDC9FD1C3A}</a:tableStyleId>
              </a:tblPr>
              <a:tblGrid>
                <a:gridCol w="1608179"/>
                <a:gridCol w="1608179"/>
                <a:gridCol w="1608179"/>
              </a:tblGrid>
              <a:tr h="240027">
                <a:tc>
                  <a:txBody>
                    <a:bodyPr/>
                    <a:lstStyle/>
                    <a:p>
                      <a:pPr algn="ctr"/>
                      <a:endParaRPr lang="zh-CN" altLang="en-US" sz="1200" dirty="0">
                        <a:solidFill>
                          <a:schemeClr val="tx1"/>
                        </a:solidFill>
                      </a:endParaRPr>
                    </a:p>
                  </a:txBody>
                  <a:tcPr/>
                </a:tc>
                <a:tc>
                  <a:txBody>
                    <a:bodyPr/>
                    <a:lstStyle/>
                    <a:p>
                      <a:pPr algn="ctr"/>
                      <a:r>
                        <a:rPr lang="zh-CN" altLang="en-US" sz="1200" dirty="0" smtClean="0"/>
                        <a:t>数据分析岗</a:t>
                      </a:r>
                      <a:endParaRPr lang="zh-CN" altLang="en-US" sz="1200" dirty="0"/>
                    </a:p>
                  </a:txBody>
                  <a:tcPr>
                    <a:lnB w="38100" cmpd="sng">
                      <a:noFill/>
                    </a:lnB>
                  </a:tcPr>
                </a:tc>
                <a:tc>
                  <a:txBody>
                    <a:bodyPr/>
                    <a:lstStyle/>
                    <a:p>
                      <a:pPr algn="ctr"/>
                      <a:r>
                        <a:rPr lang="zh-CN" altLang="en-US" sz="1200" dirty="0" smtClean="0"/>
                        <a:t>数据挖掘岗</a:t>
                      </a:r>
                      <a:endParaRPr lang="zh-CN" altLang="en-US" sz="1200" dirty="0"/>
                    </a:p>
                  </a:txBody>
                  <a:tcPr>
                    <a:lnB w="38100" cmpd="sng">
                      <a:noFill/>
                    </a:lnB>
                  </a:tcPr>
                </a:tc>
              </a:tr>
              <a:tr h="240027">
                <a:tc>
                  <a:txBody>
                    <a:bodyPr/>
                    <a:lstStyle/>
                    <a:p>
                      <a:pPr algn="ctr"/>
                      <a:r>
                        <a:rPr lang="zh-CN" altLang="en-US" sz="1200" b="1" kern="1200" dirty="0" smtClean="0">
                          <a:solidFill>
                            <a:schemeClr val="tx1"/>
                          </a:solidFill>
                          <a:latin typeface="+mn-lt"/>
                          <a:ea typeface="+mn-ea"/>
                          <a:cs typeface="+mn-cs"/>
                        </a:rPr>
                        <a:t>拉勾网</a:t>
                      </a:r>
                      <a:endParaRPr lang="zh-CN" altLang="en-US" sz="1200" b="1" kern="1200" dirty="0">
                        <a:solidFill>
                          <a:schemeClr val="tx1"/>
                        </a:solidFill>
                        <a:latin typeface="+mn-lt"/>
                        <a:ea typeface="+mn-ea"/>
                        <a:cs typeface="+mn-cs"/>
                      </a:endParaRPr>
                    </a:p>
                  </a:txBody>
                  <a:tcPr>
                    <a:lnR w="12700" cmpd="sng">
                      <a:noFill/>
                    </a:lnR>
                    <a:solidFill>
                      <a:schemeClr val="accent1"/>
                    </a:solidFill>
                  </a:tcPr>
                </a:tc>
                <a:tc>
                  <a:txBody>
                    <a:bodyPr/>
                    <a:lstStyle/>
                    <a:p>
                      <a:pPr algn="ctr"/>
                      <a:r>
                        <a:rPr lang="en-US" altLang="zh-CN" sz="1200" dirty="0" smtClean="0"/>
                        <a:t>737</a:t>
                      </a:r>
                      <a:r>
                        <a:rPr lang="zh-CN" altLang="en-US" sz="1200" dirty="0" smtClean="0"/>
                        <a:t>条</a:t>
                      </a:r>
                      <a:endParaRPr lang="zh-CN" altLang="en-US" sz="12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altLang="zh-CN" sz="1200" dirty="0" smtClean="0"/>
                        <a:t>1136</a:t>
                      </a:r>
                      <a:r>
                        <a:rPr lang="zh-CN" altLang="en-US" sz="1200" dirty="0" smtClean="0"/>
                        <a:t>条</a:t>
                      </a:r>
                      <a:endParaRPr lang="zh-CN" altLang="en-US" sz="12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r>
              <a:tr h="240027">
                <a:tc>
                  <a:txBody>
                    <a:bodyPr/>
                    <a:lstStyle/>
                    <a:p>
                      <a:pPr marL="0" algn="ctr" defTabSz="914282" rtl="0" eaLnBrk="1" latinLnBrk="0" hangingPunct="1"/>
                      <a:r>
                        <a:rPr lang="zh-CN" altLang="en-US" sz="1200" b="1" kern="1200" dirty="0" smtClean="0">
                          <a:solidFill>
                            <a:schemeClr val="tx1"/>
                          </a:solidFill>
                          <a:latin typeface="+mn-lt"/>
                          <a:ea typeface="+mn-ea"/>
                          <a:cs typeface="+mn-cs"/>
                        </a:rPr>
                        <a:t>猎聘网</a:t>
                      </a:r>
                      <a:endParaRPr lang="zh-CN" altLang="en-US" sz="1200" b="1" kern="1200" dirty="0">
                        <a:solidFill>
                          <a:schemeClr val="tx1"/>
                        </a:solidFill>
                        <a:latin typeface="+mn-lt"/>
                        <a:ea typeface="+mn-ea"/>
                        <a:cs typeface="+mn-cs"/>
                      </a:endParaRPr>
                    </a:p>
                  </a:txBody>
                  <a:tcPr>
                    <a:lnR w="12700" cmpd="sng">
                      <a:noFill/>
                    </a:lnR>
                    <a:solidFill>
                      <a:schemeClr val="accent1"/>
                    </a:solidFill>
                  </a:tcPr>
                </a:tc>
                <a:tc>
                  <a:txBody>
                    <a:bodyPr/>
                    <a:lstStyle/>
                    <a:p>
                      <a:pPr algn="ctr"/>
                      <a:r>
                        <a:rPr lang="en-US" altLang="zh-CN" sz="1200" dirty="0" smtClean="0"/>
                        <a:t>395</a:t>
                      </a:r>
                      <a:r>
                        <a:rPr lang="zh-CN" altLang="en-US" sz="1200" dirty="0" smtClean="0"/>
                        <a:t>条</a:t>
                      </a:r>
                      <a:endParaRPr lang="zh-CN"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200" dirty="0" smtClean="0"/>
                        <a:t>398</a:t>
                      </a:r>
                      <a:r>
                        <a:rPr lang="zh-CN" altLang="en-US" sz="1200" dirty="0" smtClean="0"/>
                        <a:t>条</a:t>
                      </a:r>
                      <a:endParaRPr lang="zh-CN"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49" name="文本框 11"/>
          <p:cNvSpPr txBox="1"/>
          <p:nvPr/>
        </p:nvSpPr>
        <p:spPr>
          <a:xfrm>
            <a:off x="5458407" y="1220338"/>
            <a:ext cx="1762472" cy="261608"/>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76" tIns="34289" rIns="68576" bIns="34289" rtlCol="0">
            <a:spAutoFit/>
          </a:bodyPr>
          <a:lstStyle/>
          <a:p>
            <a:pPr>
              <a:lnSpc>
                <a:spcPts val="1500"/>
              </a:lnSpc>
            </a:pPr>
            <a:r>
              <a:rPr lang="zh-CN" altLang="en-US" sz="1200" dirty="0" smtClean="0">
                <a:solidFill>
                  <a:schemeClr val="bg1">
                    <a:lumMod val="50000"/>
                  </a:schemeClr>
                </a:solidFill>
                <a:latin typeface="+mn-ea"/>
                <a:sym typeface="+mn-ea"/>
              </a:rPr>
              <a:t>各网站各岗位数据条数</a:t>
            </a:r>
            <a:endParaRPr lang="en-US" altLang="zh-CN" sz="1200" dirty="0">
              <a:solidFill>
                <a:schemeClr val="bg1">
                  <a:lumMod val="50000"/>
                </a:schemeClr>
              </a:solidFill>
              <a:latin typeface="+mn-ea"/>
              <a:sym typeface="+mn-ea"/>
            </a:endParaRPr>
          </a:p>
        </p:txBody>
      </p:sp>
      <p:graphicFrame>
        <p:nvGraphicFramePr>
          <p:cNvPr id="16" name="表格 15"/>
          <p:cNvGraphicFramePr>
            <a:graphicFrameLocks noGrp="1"/>
          </p:cNvGraphicFramePr>
          <p:nvPr>
            <p:extLst>
              <p:ext uri="{D42A27DB-BD31-4B8C-83A1-F6EECF244321}">
                <p14:modId xmlns:p14="http://schemas.microsoft.com/office/powerpoint/2010/main" val="141407473"/>
              </p:ext>
            </p:extLst>
          </p:nvPr>
        </p:nvGraphicFramePr>
        <p:xfrm>
          <a:off x="3899459" y="3210478"/>
          <a:ext cx="4638348" cy="1371600"/>
        </p:xfrm>
        <a:graphic>
          <a:graphicData uri="http://schemas.openxmlformats.org/drawingml/2006/table">
            <a:tbl>
              <a:tblPr firstRow="1" bandRow="1">
                <a:tableStyleId>{5C22544A-7EE6-4342-B048-85BDC9FD1C3A}</a:tableStyleId>
              </a:tblPr>
              <a:tblGrid>
                <a:gridCol w="1159587"/>
                <a:gridCol w="1159587"/>
                <a:gridCol w="1159587"/>
                <a:gridCol w="1159587"/>
              </a:tblGrid>
              <a:tr h="221744">
                <a:tc>
                  <a:txBody>
                    <a:bodyPr/>
                    <a:lstStyle/>
                    <a:p>
                      <a:pPr marL="0" algn="ctr" defTabSz="914282" rtl="0" eaLnBrk="1" latinLnBrk="0" hangingPunct="1"/>
                      <a:r>
                        <a:rPr lang="zh-CN" altLang="en-US" sz="1200" b="1" kern="1200" dirty="0" smtClean="0">
                          <a:solidFill>
                            <a:schemeClr val="dk1"/>
                          </a:solidFill>
                          <a:latin typeface="+mn-lt"/>
                          <a:ea typeface="+mn-ea"/>
                          <a:cs typeface="+mn-cs"/>
                        </a:rPr>
                        <a:t>字段名</a:t>
                      </a:r>
                      <a:endParaRPr lang="zh-CN" altLang="en-US" sz="1200" b="1" kern="1200" dirty="0">
                        <a:solidFill>
                          <a:schemeClr val="dk1"/>
                        </a:solidFill>
                        <a:latin typeface="+mn-lt"/>
                        <a:ea typeface="+mn-ea"/>
                        <a:cs typeface="+mn-cs"/>
                      </a:endParaRPr>
                    </a:p>
                  </a:txBody>
                  <a:tcPr>
                    <a:solidFill>
                      <a:schemeClr val="accent2"/>
                    </a:solidFill>
                  </a:tcPr>
                </a:tc>
                <a:tc>
                  <a:txBody>
                    <a:bodyPr/>
                    <a:lstStyle/>
                    <a:p>
                      <a:pPr marL="0" algn="ctr" defTabSz="914282" rtl="0" eaLnBrk="1" latinLnBrk="0" hangingPunct="1"/>
                      <a:r>
                        <a:rPr lang="zh-CN" altLang="en-US" sz="1200" b="1" kern="1200" dirty="0" smtClean="0">
                          <a:solidFill>
                            <a:schemeClr val="dk1"/>
                          </a:solidFill>
                          <a:latin typeface="+mn-lt"/>
                          <a:ea typeface="+mn-ea"/>
                          <a:cs typeface="+mn-cs"/>
                        </a:rPr>
                        <a:t>类型</a:t>
                      </a:r>
                      <a:endParaRPr lang="zh-CN" altLang="en-US" sz="1200" b="1" kern="1200" dirty="0">
                        <a:solidFill>
                          <a:schemeClr val="dk1"/>
                        </a:solidFill>
                        <a:latin typeface="+mn-lt"/>
                        <a:ea typeface="+mn-ea"/>
                        <a:cs typeface="+mn-cs"/>
                      </a:endParaRPr>
                    </a:p>
                  </a:txBody>
                  <a:tcPr>
                    <a:solidFill>
                      <a:schemeClr val="accent2"/>
                    </a:solidFill>
                  </a:tcPr>
                </a:tc>
                <a:tc>
                  <a:txBody>
                    <a:bodyPr/>
                    <a:lstStyle/>
                    <a:p>
                      <a:pPr marL="0" marR="0" indent="0" algn="ctr" defTabSz="914282" rtl="0" eaLnBrk="1" fontAlgn="auto" latinLnBrk="0" hangingPunct="1">
                        <a:lnSpc>
                          <a:spcPct val="100000"/>
                        </a:lnSpc>
                        <a:spcBef>
                          <a:spcPts val="0"/>
                        </a:spcBef>
                        <a:spcAft>
                          <a:spcPts val="0"/>
                        </a:spcAft>
                        <a:buClrTx/>
                        <a:buSzTx/>
                        <a:buFontTx/>
                        <a:buNone/>
                        <a:tabLst/>
                        <a:defRPr/>
                      </a:pPr>
                      <a:r>
                        <a:rPr lang="zh-CN" altLang="en-US" sz="1200" b="1" kern="1200" dirty="0" smtClean="0">
                          <a:solidFill>
                            <a:schemeClr val="dk1"/>
                          </a:solidFill>
                          <a:latin typeface="+mn-lt"/>
                          <a:ea typeface="+mn-ea"/>
                          <a:cs typeface="+mn-cs"/>
                        </a:rPr>
                        <a:t>字段名</a:t>
                      </a:r>
                    </a:p>
                  </a:txBody>
                  <a:tcPr>
                    <a:solidFill>
                      <a:schemeClr val="accent2"/>
                    </a:solidFill>
                  </a:tcPr>
                </a:tc>
                <a:tc>
                  <a:txBody>
                    <a:bodyPr/>
                    <a:lstStyle/>
                    <a:p>
                      <a:pPr marL="0" algn="ctr" defTabSz="914282" rtl="0" eaLnBrk="1" latinLnBrk="0" hangingPunct="1"/>
                      <a:r>
                        <a:rPr lang="zh-CN" altLang="en-US" sz="1200" b="1" kern="1200" dirty="0" smtClean="0">
                          <a:solidFill>
                            <a:schemeClr val="dk1"/>
                          </a:solidFill>
                          <a:latin typeface="+mn-lt"/>
                          <a:ea typeface="+mn-ea"/>
                          <a:cs typeface="+mn-cs"/>
                        </a:rPr>
                        <a:t>类型</a:t>
                      </a:r>
                      <a:endParaRPr lang="zh-CN" altLang="en-US" sz="1200" b="1" kern="1200" dirty="0">
                        <a:solidFill>
                          <a:schemeClr val="dk1"/>
                        </a:solidFill>
                        <a:latin typeface="+mn-lt"/>
                        <a:ea typeface="+mn-ea"/>
                        <a:cs typeface="+mn-cs"/>
                      </a:endParaRPr>
                    </a:p>
                  </a:txBody>
                  <a:tcPr>
                    <a:solidFill>
                      <a:schemeClr val="accent2"/>
                    </a:solidFill>
                  </a:tcPr>
                </a:tc>
              </a:tr>
              <a:tr h="273630">
                <a:tc>
                  <a:txBody>
                    <a:bodyPr/>
                    <a:lstStyle/>
                    <a:p>
                      <a:pPr marL="0" marR="0" indent="0" algn="ctr" defTabSz="914282"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dk1"/>
                          </a:solidFill>
                          <a:latin typeface="+mn-lt"/>
                          <a:ea typeface="+mn-ea"/>
                          <a:cs typeface="+mn-cs"/>
                        </a:rPr>
                        <a:t>“公司名”</a:t>
                      </a:r>
                      <a:endParaRPr lang="zh-CN" altLang="en-US" sz="1200" b="0" kern="1200" dirty="0">
                        <a:solidFill>
                          <a:schemeClr val="dk1"/>
                        </a:solidFill>
                        <a:latin typeface="+mn-lt"/>
                        <a:ea typeface="+mn-ea"/>
                        <a:cs typeface="+mn-cs"/>
                      </a:endParaRPr>
                    </a:p>
                  </a:txBody>
                  <a:tcPr>
                    <a:solidFill>
                      <a:schemeClr val="accent1"/>
                    </a:solidFill>
                  </a:tcPr>
                </a:tc>
                <a:tc>
                  <a:txBody>
                    <a:bodyPr/>
                    <a:lstStyle/>
                    <a:p>
                      <a:pPr marL="0" algn="ctr" defTabSz="914282" rtl="0" eaLnBrk="1" latinLnBrk="0" hangingPunct="1"/>
                      <a:r>
                        <a:rPr lang="zh-CN" altLang="en-US" sz="1200" b="0" kern="1200" dirty="0" smtClean="0">
                          <a:solidFill>
                            <a:schemeClr val="dk1"/>
                          </a:solidFill>
                          <a:latin typeface="+mn-lt"/>
                          <a:ea typeface="+mn-ea"/>
                          <a:cs typeface="+mn-cs"/>
                        </a:rPr>
                        <a:t>文本</a:t>
                      </a:r>
                      <a:endParaRPr lang="zh-CN" altLang="en-US" sz="1200" b="0" kern="1200" dirty="0">
                        <a:solidFill>
                          <a:schemeClr val="dk1"/>
                        </a:solidFill>
                        <a:latin typeface="+mn-lt"/>
                        <a:ea typeface="+mn-ea"/>
                        <a:cs typeface="+mn-cs"/>
                      </a:endParaRPr>
                    </a:p>
                  </a:txBody>
                  <a:tcPr/>
                </a:tc>
                <a:tc>
                  <a:txBody>
                    <a:bodyPr/>
                    <a:lstStyle/>
                    <a:p>
                      <a:pPr marL="0" marR="0" indent="0" algn="ctr" defTabSz="914282"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dk1"/>
                          </a:solidFill>
                          <a:latin typeface="+mn-lt"/>
                          <a:ea typeface="+mn-ea"/>
                          <a:cs typeface="+mn-cs"/>
                        </a:rPr>
                        <a:t>“岗位要求”</a:t>
                      </a:r>
                      <a:endParaRPr lang="zh-CN" altLang="en-US" sz="1200" b="0" kern="1200" dirty="0">
                        <a:solidFill>
                          <a:schemeClr val="dk1"/>
                        </a:solidFill>
                        <a:latin typeface="+mn-lt"/>
                        <a:ea typeface="+mn-ea"/>
                        <a:cs typeface="+mn-cs"/>
                      </a:endParaRPr>
                    </a:p>
                  </a:txBody>
                  <a:tcPr>
                    <a:solidFill>
                      <a:schemeClr val="accent1"/>
                    </a:solidFill>
                  </a:tcPr>
                </a:tc>
                <a:tc>
                  <a:txBody>
                    <a:bodyPr/>
                    <a:lstStyle/>
                    <a:p>
                      <a:pPr marL="0" algn="ctr" defTabSz="914282" rtl="0" eaLnBrk="1" latinLnBrk="0" hangingPunct="1"/>
                      <a:r>
                        <a:rPr lang="zh-CN" altLang="en-US" sz="1200" b="0" kern="1200" dirty="0" smtClean="0">
                          <a:solidFill>
                            <a:schemeClr val="dk1"/>
                          </a:solidFill>
                          <a:latin typeface="+mn-lt"/>
                          <a:ea typeface="+mn-ea"/>
                          <a:cs typeface="+mn-cs"/>
                        </a:rPr>
                        <a:t>文本</a:t>
                      </a:r>
                      <a:endParaRPr lang="zh-CN" altLang="en-US" sz="1200" b="0" kern="1200" dirty="0">
                        <a:solidFill>
                          <a:schemeClr val="dk1"/>
                        </a:solidFill>
                        <a:latin typeface="+mn-lt"/>
                        <a:ea typeface="+mn-ea"/>
                        <a:cs typeface="+mn-cs"/>
                      </a:endParaRPr>
                    </a:p>
                  </a:txBody>
                  <a:tcPr/>
                </a:tc>
              </a:tr>
              <a:tr h="273630">
                <a:tc>
                  <a:txBody>
                    <a:bodyPr/>
                    <a:lstStyle/>
                    <a:p>
                      <a:pPr marL="0" marR="0" indent="0" algn="ctr" defTabSz="914282"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dk1"/>
                          </a:solidFill>
                          <a:latin typeface="+mn-lt"/>
                          <a:ea typeface="+mn-ea"/>
                          <a:cs typeface="+mn-cs"/>
                        </a:rPr>
                        <a:t>“公司领域”</a:t>
                      </a:r>
                      <a:endParaRPr lang="zh-CN" altLang="en-US" sz="1200" b="0" kern="1200" dirty="0">
                        <a:solidFill>
                          <a:schemeClr val="dk1"/>
                        </a:solidFill>
                        <a:latin typeface="+mn-lt"/>
                        <a:ea typeface="+mn-ea"/>
                        <a:cs typeface="+mn-cs"/>
                      </a:endParaRPr>
                    </a:p>
                  </a:txBody>
                  <a:tcPr>
                    <a:solidFill>
                      <a:schemeClr val="accent1"/>
                    </a:solidFill>
                  </a:tcPr>
                </a:tc>
                <a:tc>
                  <a:txBody>
                    <a:bodyPr/>
                    <a:lstStyle/>
                    <a:p>
                      <a:pPr marL="0" algn="ctr" defTabSz="914282" rtl="0" eaLnBrk="1" latinLnBrk="0" hangingPunct="1"/>
                      <a:r>
                        <a:rPr lang="zh-CN" altLang="en-US" sz="1200" kern="1200" dirty="0" smtClean="0">
                          <a:solidFill>
                            <a:schemeClr val="dk1"/>
                          </a:solidFill>
                          <a:latin typeface="+mn-lt"/>
                          <a:ea typeface="+mn-ea"/>
                          <a:cs typeface="+mn-cs"/>
                        </a:rPr>
                        <a:t>文本</a:t>
                      </a:r>
                      <a:endParaRPr lang="zh-CN" altLang="en-US" sz="1200" kern="1200" dirty="0">
                        <a:solidFill>
                          <a:schemeClr val="dk1"/>
                        </a:solidFill>
                        <a:latin typeface="+mn-lt"/>
                        <a:ea typeface="+mn-ea"/>
                        <a:cs typeface="+mn-cs"/>
                      </a:endParaRPr>
                    </a:p>
                  </a:txBody>
                  <a:tcPr>
                    <a:solidFill>
                      <a:srgbClr val="E7F0F1"/>
                    </a:solidFill>
                  </a:tcPr>
                </a:tc>
                <a:tc>
                  <a:txBody>
                    <a:bodyPr/>
                    <a:lstStyle/>
                    <a:p>
                      <a:pPr marL="0" marR="0" indent="0" algn="ctr" defTabSz="914282"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dk1"/>
                          </a:solidFill>
                          <a:latin typeface="+mn-lt"/>
                          <a:ea typeface="+mn-ea"/>
                          <a:cs typeface="+mn-cs"/>
                        </a:rPr>
                        <a:t>“工作年限”</a:t>
                      </a:r>
                      <a:endParaRPr lang="zh-CN" altLang="en-US" sz="1200" b="0" kern="1200" dirty="0">
                        <a:solidFill>
                          <a:schemeClr val="dk1"/>
                        </a:solidFill>
                        <a:latin typeface="+mn-lt"/>
                        <a:ea typeface="+mn-ea"/>
                        <a:cs typeface="+mn-cs"/>
                      </a:endParaRPr>
                    </a:p>
                  </a:txBody>
                  <a:tcPr>
                    <a:solidFill>
                      <a:schemeClr val="accent1"/>
                    </a:solidFill>
                  </a:tcPr>
                </a:tc>
                <a:tc>
                  <a:txBody>
                    <a:bodyPr/>
                    <a:lstStyle/>
                    <a:p>
                      <a:pPr marL="0" algn="ctr" defTabSz="914282" rtl="0" eaLnBrk="1" latinLnBrk="0" hangingPunct="1"/>
                      <a:r>
                        <a:rPr lang="zh-CN" altLang="en-US" sz="1200" b="0" kern="1200" dirty="0" smtClean="0">
                          <a:solidFill>
                            <a:schemeClr val="dk1"/>
                          </a:solidFill>
                          <a:latin typeface="+mn-lt"/>
                          <a:ea typeface="+mn-ea"/>
                          <a:cs typeface="+mn-cs"/>
                        </a:rPr>
                        <a:t>数值</a:t>
                      </a:r>
                      <a:endParaRPr lang="zh-CN" altLang="en-US" sz="1200" b="0" kern="1200" dirty="0">
                        <a:solidFill>
                          <a:schemeClr val="dk1"/>
                        </a:solidFill>
                        <a:latin typeface="+mn-lt"/>
                        <a:ea typeface="+mn-ea"/>
                        <a:cs typeface="+mn-cs"/>
                      </a:endParaRPr>
                    </a:p>
                  </a:txBody>
                  <a:tcPr/>
                </a:tc>
              </a:tr>
              <a:tr h="273630">
                <a:tc>
                  <a:txBody>
                    <a:bodyPr/>
                    <a:lstStyle/>
                    <a:p>
                      <a:pPr marL="0" marR="0" indent="0" algn="ctr" defTabSz="914282"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dk1"/>
                          </a:solidFill>
                          <a:latin typeface="+mn-lt"/>
                          <a:ea typeface="+mn-ea"/>
                          <a:cs typeface="+mn-cs"/>
                        </a:rPr>
                        <a:t>“公司人数”</a:t>
                      </a:r>
                      <a:endParaRPr lang="zh-CN" altLang="en-US" sz="1200" b="0" kern="1200" dirty="0">
                        <a:solidFill>
                          <a:schemeClr val="dk1"/>
                        </a:solidFill>
                        <a:latin typeface="+mn-lt"/>
                        <a:ea typeface="+mn-ea"/>
                        <a:cs typeface="+mn-cs"/>
                      </a:endParaRPr>
                    </a:p>
                  </a:txBody>
                  <a:tcPr>
                    <a:solidFill>
                      <a:schemeClr val="accent1"/>
                    </a:solidFill>
                  </a:tcPr>
                </a:tc>
                <a:tc>
                  <a:txBody>
                    <a:bodyPr/>
                    <a:lstStyle/>
                    <a:p>
                      <a:pPr marL="0" algn="ctr" defTabSz="914282" rtl="0" eaLnBrk="1" latinLnBrk="0" hangingPunct="1"/>
                      <a:r>
                        <a:rPr lang="zh-CN" altLang="en-US" sz="1200" kern="1200" dirty="0" smtClean="0">
                          <a:solidFill>
                            <a:schemeClr val="dk1"/>
                          </a:solidFill>
                          <a:latin typeface="+mn-lt"/>
                          <a:ea typeface="+mn-ea"/>
                          <a:cs typeface="+mn-cs"/>
                        </a:rPr>
                        <a:t>数值</a:t>
                      </a:r>
                      <a:endParaRPr lang="zh-CN" altLang="en-US" sz="1200" kern="1200" dirty="0">
                        <a:solidFill>
                          <a:schemeClr val="dk1"/>
                        </a:solidFill>
                        <a:latin typeface="+mn-lt"/>
                        <a:ea typeface="+mn-ea"/>
                        <a:cs typeface="+mn-cs"/>
                      </a:endParaRPr>
                    </a:p>
                  </a:txBody>
                  <a:tcPr/>
                </a:tc>
                <a:tc>
                  <a:txBody>
                    <a:bodyPr/>
                    <a:lstStyle/>
                    <a:p>
                      <a:pPr marL="0" marR="0" indent="0" algn="ctr" defTabSz="914282"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dk1"/>
                          </a:solidFill>
                          <a:latin typeface="+mn-lt"/>
                          <a:ea typeface="+mn-ea"/>
                          <a:cs typeface="+mn-cs"/>
                        </a:rPr>
                        <a:t>“工资”</a:t>
                      </a:r>
                      <a:endParaRPr lang="zh-CN" altLang="en-US" sz="1200" b="0" kern="1200" dirty="0">
                        <a:solidFill>
                          <a:schemeClr val="dk1"/>
                        </a:solidFill>
                        <a:latin typeface="+mn-lt"/>
                        <a:ea typeface="+mn-ea"/>
                        <a:cs typeface="+mn-cs"/>
                      </a:endParaRPr>
                    </a:p>
                  </a:txBody>
                  <a:tcPr>
                    <a:solidFill>
                      <a:schemeClr val="accent1"/>
                    </a:solidFill>
                  </a:tcPr>
                </a:tc>
                <a:tc>
                  <a:txBody>
                    <a:bodyPr/>
                    <a:lstStyle/>
                    <a:p>
                      <a:pPr marL="0" algn="ctr" defTabSz="914282" rtl="0" eaLnBrk="1" latinLnBrk="0" hangingPunct="1"/>
                      <a:r>
                        <a:rPr lang="zh-CN" altLang="en-US" sz="1200" b="0" kern="1200" dirty="0" smtClean="0">
                          <a:solidFill>
                            <a:schemeClr val="dk1"/>
                          </a:solidFill>
                          <a:latin typeface="+mn-lt"/>
                          <a:ea typeface="+mn-ea"/>
                          <a:cs typeface="+mn-cs"/>
                        </a:rPr>
                        <a:t>数值</a:t>
                      </a:r>
                      <a:endParaRPr lang="zh-CN" altLang="en-US" sz="1200" b="0" kern="1200" dirty="0">
                        <a:solidFill>
                          <a:schemeClr val="dk1"/>
                        </a:solidFill>
                        <a:latin typeface="+mn-lt"/>
                        <a:ea typeface="+mn-ea"/>
                        <a:cs typeface="+mn-cs"/>
                      </a:endParaRPr>
                    </a:p>
                  </a:txBody>
                  <a:tcPr/>
                </a:tc>
              </a:tr>
              <a:tr h="273630">
                <a:tc>
                  <a:txBody>
                    <a:bodyPr/>
                    <a:lstStyle/>
                    <a:p>
                      <a:pPr marL="0" marR="0" indent="0" algn="ctr" defTabSz="914282"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dk1"/>
                          </a:solidFill>
                          <a:latin typeface="+mn-lt"/>
                          <a:ea typeface="+mn-ea"/>
                          <a:cs typeface="+mn-cs"/>
                        </a:rPr>
                        <a:t>“岗位职责”</a:t>
                      </a:r>
                      <a:endParaRPr lang="zh-CN" altLang="en-US" sz="1200" b="0" kern="1200" dirty="0">
                        <a:solidFill>
                          <a:schemeClr val="dk1"/>
                        </a:solidFill>
                        <a:latin typeface="+mn-lt"/>
                        <a:ea typeface="+mn-ea"/>
                        <a:cs typeface="+mn-cs"/>
                      </a:endParaRPr>
                    </a:p>
                  </a:txBody>
                  <a:tcPr>
                    <a:solidFill>
                      <a:schemeClr val="accent1"/>
                    </a:solidFill>
                  </a:tcPr>
                </a:tc>
                <a:tc>
                  <a:txBody>
                    <a:bodyPr/>
                    <a:lstStyle/>
                    <a:p>
                      <a:pPr marL="0" algn="ctr" defTabSz="914282" rtl="0" eaLnBrk="1" latinLnBrk="0" hangingPunct="1"/>
                      <a:r>
                        <a:rPr lang="zh-CN" altLang="en-US" sz="1200" kern="1200" dirty="0" smtClean="0">
                          <a:solidFill>
                            <a:schemeClr val="dk1"/>
                          </a:solidFill>
                          <a:latin typeface="+mn-lt"/>
                          <a:ea typeface="+mn-ea"/>
                          <a:cs typeface="+mn-cs"/>
                        </a:rPr>
                        <a:t>文本</a:t>
                      </a:r>
                      <a:endParaRPr lang="zh-CN" altLang="en-US" sz="1200" kern="1200" dirty="0">
                        <a:solidFill>
                          <a:schemeClr val="dk1"/>
                        </a:solidFill>
                        <a:latin typeface="+mn-lt"/>
                        <a:ea typeface="+mn-ea"/>
                        <a:cs typeface="+mn-cs"/>
                      </a:endParaRPr>
                    </a:p>
                  </a:txBody>
                  <a:tcPr/>
                </a:tc>
                <a:tc>
                  <a:txBody>
                    <a:bodyPr/>
                    <a:lstStyle/>
                    <a:p>
                      <a:pPr marL="0" marR="0" indent="0" algn="ctr" defTabSz="914282"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dk1"/>
                          </a:solidFill>
                          <a:latin typeface="+mn-lt"/>
                          <a:ea typeface="+mn-ea"/>
                          <a:cs typeface="+mn-cs"/>
                        </a:rPr>
                        <a:t>“学历”</a:t>
                      </a:r>
                    </a:p>
                  </a:txBody>
                  <a:tcPr>
                    <a:solidFill>
                      <a:schemeClr val="accent1"/>
                    </a:solidFill>
                  </a:tcPr>
                </a:tc>
                <a:tc>
                  <a:txBody>
                    <a:bodyPr/>
                    <a:lstStyle/>
                    <a:p>
                      <a:pPr marL="0" algn="ctr" defTabSz="914282" rtl="0" eaLnBrk="1" latinLnBrk="0" hangingPunct="1"/>
                      <a:r>
                        <a:rPr lang="zh-CN" altLang="en-US" sz="1200" b="0" kern="1200" dirty="0" smtClean="0">
                          <a:solidFill>
                            <a:schemeClr val="dk1"/>
                          </a:solidFill>
                          <a:latin typeface="+mn-lt"/>
                          <a:ea typeface="+mn-ea"/>
                          <a:cs typeface="+mn-cs"/>
                        </a:rPr>
                        <a:t>文本</a:t>
                      </a:r>
                      <a:endParaRPr lang="zh-CN" altLang="en-US" sz="1200" b="0" kern="1200" dirty="0">
                        <a:solidFill>
                          <a:schemeClr val="dk1"/>
                        </a:solidFill>
                        <a:latin typeface="+mn-lt"/>
                        <a:ea typeface="+mn-ea"/>
                        <a:cs typeface="+mn-cs"/>
                      </a:endParaRPr>
                    </a:p>
                  </a:txBody>
                  <a:tcPr/>
                </a:tc>
              </a:tr>
            </a:tbl>
          </a:graphicData>
        </a:graphic>
      </p:graphicFrame>
      <p:sp>
        <p:nvSpPr>
          <p:cNvPr id="53" name="文本框 11"/>
          <p:cNvSpPr txBox="1"/>
          <p:nvPr/>
        </p:nvSpPr>
        <p:spPr>
          <a:xfrm>
            <a:off x="5159239" y="2869968"/>
            <a:ext cx="2360808" cy="261608"/>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76" tIns="34289" rIns="68576" bIns="34289" rtlCol="0">
            <a:spAutoFit/>
          </a:bodyPr>
          <a:lstStyle/>
          <a:p>
            <a:pPr>
              <a:lnSpc>
                <a:spcPts val="1500"/>
              </a:lnSpc>
            </a:pPr>
            <a:r>
              <a:rPr lang="zh-CN" altLang="en-US" sz="1200" dirty="0" smtClean="0">
                <a:solidFill>
                  <a:schemeClr val="bg1">
                    <a:lumMod val="50000"/>
                  </a:schemeClr>
                </a:solidFill>
                <a:latin typeface="+mn-ea"/>
                <a:sym typeface="+mn-ea"/>
              </a:rPr>
              <a:t>数据的主要字段及相应数据类型</a:t>
            </a:r>
            <a:endParaRPr lang="en-US" altLang="zh-CN" sz="1200" dirty="0">
              <a:solidFill>
                <a:schemeClr val="bg1">
                  <a:lumMod val="50000"/>
                </a:schemeClr>
              </a:solidFill>
              <a:latin typeface="+mn-ea"/>
              <a:sym typeface="+mn-ea"/>
            </a:endParaRPr>
          </a:p>
        </p:txBody>
      </p:sp>
      <p:pic>
        <p:nvPicPr>
          <p:cNvPr id="1026"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4742"/>
          <a:stretch/>
        </p:blipFill>
        <p:spPr bwMode="auto">
          <a:xfrm>
            <a:off x="137239" y="1042598"/>
            <a:ext cx="3643886" cy="1610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r="1004" b="26138"/>
          <a:stretch/>
        </p:blipFill>
        <p:spPr bwMode="auto">
          <a:xfrm>
            <a:off x="107504" y="2838714"/>
            <a:ext cx="3607293" cy="21408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5703056"/>
      </p:ext>
    </p:extLst>
  </p:cSld>
  <p:clrMapOvr>
    <a:masterClrMapping/>
  </p:clrMapOvr>
  <p:transition advTm="3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 fill="hold"/>
                                        <p:tgtEl>
                                          <p:spTgt spid="48"/>
                                        </p:tgtEl>
                                        <p:attrNameLst>
                                          <p:attrName>ppt_w</p:attrName>
                                        </p:attrNameLst>
                                      </p:cBhvr>
                                      <p:tavLst>
                                        <p:tav tm="0">
                                          <p:val>
                                            <p:fltVal val="0"/>
                                          </p:val>
                                        </p:tav>
                                        <p:tav tm="100000">
                                          <p:val>
                                            <p:strVal val="#ppt_w"/>
                                          </p:val>
                                        </p:tav>
                                      </p:tavLst>
                                    </p:anim>
                                    <p:anim calcmode="lin" valueType="num">
                                      <p:cBhvr>
                                        <p:cTn id="8" dur="500" fill="hold"/>
                                        <p:tgtEl>
                                          <p:spTgt spid="48"/>
                                        </p:tgtEl>
                                        <p:attrNameLst>
                                          <p:attrName>ppt_h</p:attrName>
                                        </p:attrNameLst>
                                      </p:cBhvr>
                                      <p:tavLst>
                                        <p:tav tm="0">
                                          <p:val>
                                            <p:fltVal val="0"/>
                                          </p:val>
                                        </p:tav>
                                        <p:tav tm="100000">
                                          <p:val>
                                            <p:strVal val="#ppt_h"/>
                                          </p:val>
                                        </p:tav>
                                      </p:tavLst>
                                    </p:anim>
                                    <p:animEffect transition="in" filter="fade">
                                      <p:cBhvr>
                                        <p:cTn id="9" dur="500"/>
                                        <p:tgtEl>
                                          <p:spTgt spid="48"/>
                                        </p:tgtEl>
                                      </p:cBhvr>
                                    </p:animEffect>
                                    <p:anim calcmode="lin" valueType="num">
                                      <p:cBhvr>
                                        <p:cTn id="10" dur="500" fill="hold"/>
                                        <p:tgtEl>
                                          <p:spTgt spid="48"/>
                                        </p:tgtEl>
                                        <p:attrNameLst>
                                          <p:attrName>ppt_x</p:attrName>
                                        </p:attrNameLst>
                                      </p:cBhvr>
                                      <p:tavLst>
                                        <p:tav tm="0">
                                          <p:val>
                                            <p:fltVal val="0.5"/>
                                          </p:val>
                                        </p:tav>
                                        <p:tav tm="100000">
                                          <p:val>
                                            <p:strVal val="#ppt_x"/>
                                          </p:val>
                                        </p:tav>
                                      </p:tavLst>
                                    </p:anim>
                                    <p:anim calcmode="lin" valueType="num">
                                      <p:cBhvr>
                                        <p:cTn id="11" dur="500" fill="hold"/>
                                        <p:tgtEl>
                                          <p:spTgt spid="48"/>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53" presetClass="entr" presetSubtype="528"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anim calcmode="lin" valueType="num">
                                      <p:cBhvr>
                                        <p:cTn id="15" dur="500" fill="hold"/>
                                        <p:tgtEl>
                                          <p:spTgt spid="49"/>
                                        </p:tgtEl>
                                        <p:attrNameLst>
                                          <p:attrName>ppt_w</p:attrName>
                                        </p:attrNameLst>
                                      </p:cBhvr>
                                      <p:tavLst>
                                        <p:tav tm="0">
                                          <p:val>
                                            <p:fltVal val="0"/>
                                          </p:val>
                                        </p:tav>
                                        <p:tav tm="100000">
                                          <p:val>
                                            <p:strVal val="#ppt_w"/>
                                          </p:val>
                                        </p:tav>
                                      </p:tavLst>
                                    </p:anim>
                                    <p:anim calcmode="lin" valueType="num">
                                      <p:cBhvr>
                                        <p:cTn id="16" dur="500" fill="hold"/>
                                        <p:tgtEl>
                                          <p:spTgt spid="49"/>
                                        </p:tgtEl>
                                        <p:attrNameLst>
                                          <p:attrName>ppt_h</p:attrName>
                                        </p:attrNameLst>
                                      </p:cBhvr>
                                      <p:tavLst>
                                        <p:tav tm="0">
                                          <p:val>
                                            <p:fltVal val="0"/>
                                          </p:val>
                                        </p:tav>
                                        <p:tav tm="100000">
                                          <p:val>
                                            <p:strVal val="#ppt_h"/>
                                          </p:val>
                                        </p:tav>
                                      </p:tavLst>
                                    </p:anim>
                                    <p:animEffect transition="in" filter="fade">
                                      <p:cBhvr>
                                        <p:cTn id="17" dur="500"/>
                                        <p:tgtEl>
                                          <p:spTgt spid="49"/>
                                        </p:tgtEl>
                                      </p:cBhvr>
                                    </p:animEffect>
                                    <p:anim calcmode="lin" valueType="num">
                                      <p:cBhvr>
                                        <p:cTn id="18" dur="500" fill="hold"/>
                                        <p:tgtEl>
                                          <p:spTgt spid="49"/>
                                        </p:tgtEl>
                                        <p:attrNameLst>
                                          <p:attrName>ppt_x</p:attrName>
                                        </p:attrNameLst>
                                      </p:cBhvr>
                                      <p:tavLst>
                                        <p:tav tm="0">
                                          <p:val>
                                            <p:fltVal val="0.5"/>
                                          </p:val>
                                        </p:tav>
                                        <p:tav tm="100000">
                                          <p:val>
                                            <p:strVal val="#ppt_x"/>
                                          </p:val>
                                        </p:tav>
                                      </p:tavLst>
                                    </p:anim>
                                    <p:anim calcmode="lin" valueType="num">
                                      <p:cBhvr>
                                        <p:cTn id="19" dur="500" fill="hold"/>
                                        <p:tgtEl>
                                          <p:spTgt spid="49"/>
                                        </p:tgtEl>
                                        <p:attrNameLst>
                                          <p:attrName>ppt_y</p:attrName>
                                        </p:attrNameLst>
                                      </p:cBhvr>
                                      <p:tavLst>
                                        <p:tav tm="0">
                                          <p:val>
                                            <p:fltVal val="0.5"/>
                                          </p:val>
                                        </p:tav>
                                        <p:tav tm="100000">
                                          <p:val>
                                            <p:strVal val="#ppt_y"/>
                                          </p:val>
                                        </p:tav>
                                      </p:tavLst>
                                    </p:anim>
                                  </p:childTnLst>
                                </p:cTn>
                              </p:par>
                            </p:childTnLst>
                          </p:cTn>
                        </p:par>
                        <p:par>
                          <p:cTn id="20" fill="hold">
                            <p:stCondLst>
                              <p:cond delay="1000"/>
                            </p:stCondLst>
                            <p:childTnLst>
                              <p:par>
                                <p:cTn id="21" presetID="53" presetClass="entr" presetSubtype="528" fill="hold" grpId="0" nodeType="afterEffect">
                                  <p:stCondLst>
                                    <p:cond delay="0"/>
                                  </p:stCondLst>
                                  <p:childTnLst>
                                    <p:set>
                                      <p:cBhvr>
                                        <p:cTn id="22" dur="1" fill="hold">
                                          <p:stCondLst>
                                            <p:cond delay="0"/>
                                          </p:stCondLst>
                                        </p:cTn>
                                        <p:tgtEl>
                                          <p:spTgt spid="53"/>
                                        </p:tgtEl>
                                        <p:attrNameLst>
                                          <p:attrName>style.visibility</p:attrName>
                                        </p:attrNameLst>
                                      </p:cBhvr>
                                      <p:to>
                                        <p:strVal val="visible"/>
                                      </p:to>
                                    </p:set>
                                    <p:anim calcmode="lin" valueType="num">
                                      <p:cBhvr>
                                        <p:cTn id="23" dur="500" fill="hold"/>
                                        <p:tgtEl>
                                          <p:spTgt spid="53"/>
                                        </p:tgtEl>
                                        <p:attrNameLst>
                                          <p:attrName>ppt_w</p:attrName>
                                        </p:attrNameLst>
                                      </p:cBhvr>
                                      <p:tavLst>
                                        <p:tav tm="0">
                                          <p:val>
                                            <p:fltVal val="0"/>
                                          </p:val>
                                        </p:tav>
                                        <p:tav tm="100000">
                                          <p:val>
                                            <p:strVal val="#ppt_w"/>
                                          </p:val>
                                        </p:tav>
                                      </p:tavLst>
                                    </p:anim>
                                    <p:anim calcmode="lin" valueType="num">
                                      <p:cBhvr>
                                        <p:cTn id="24" dur="500" fill="hold"/>
                                        <p:tgtEl>
                                          <p:spTgt spid="53"/>
                                        </p:tgtEl>
                                        <p:attrNameLst>
                                          <p:attrName>ppt_h</p:attrName>
                                        </p:attrNameLst>
                                      </p:cBhvr>
                                      <p:tavLst>
                                        <p:tav tm="0">
                                          <p:val>
                                            <p:fltVal val="0"/>
                                          </p:val>
                                        </p:tav>
                                        <p:tav tm="100000">
                                          <p:val>
                                            <p:strVal val="#ppt_h"/>
                                          </p:val>
                                        </p:tav>
                                      </p:tavLst>
                                    </p:anim>
                                    <p:animEffect transition="in" filter="fade">
                                      <p:cBhvr>
                                        <p:cTn id="25" dur="500"/>
                                        <p:tgtEl>
                                          <p:spTgt spid="53"/>
                                        </p:tgtEl>
                                      </p:cBhvr>
                                    </p:animEffect>
                                    <p:anim calcmode="lin" valueType="num">
                                      <p:cBhvr>
                                        <p:cTn id="26" dur="500" fill="hold"/>
                                        <p:tgtEl>
                                          <p:spTgt spid="53"/>
                                        </p:tgtEl>
                                        <p:attrNameLst>
                                          <p:attrName>ppt_x</p:attrName>
                                        </p:attrNameLst>
                                      </p:cBhvr>
                                      <p:tavLst>
                                        <p:tav tm="0">
                                          <p:val>
                                            <p:fltVal val="0.5"/>
                                          </p:val>
                                        </p:tav>
                                        <p:tav tm="100000">
                                          <p:val>
                                            <p:strVal val="#ppt_x"/>
                                          </p:val>
                                        </p:tav>
                                      </p:tavLst>
                                    </p:anim>
                                    <p:anim calcmode="lin" valueType="num">
                                      <p:cBhvr>
                                        <p:cTn id="27" dur="500" fill="hold"/>
                                        <p:tgtEl>
                                          <p:spTgt spid="5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107504" y="94857"/>
            <a:ext cx="762000" cy="618973"/>
            <a:chOff x="395536" y="210344"/>
            <a:chExt cx="762000" cy="618973"/>
          </a:xfrm>
        </p:grpSpPr>
        <p:pic>
          <p:nvPicPr>
            <p:cNvPr id="41" name="Picture 3" descr="C:\Users\Administrator\Desktop\微立体创业计划\005.png"/>
            <p:cNvPicPr>
              <a:picLocks noChangeAspect="1" noChangeArrowheads="1"/>
            </p:cNvPicPr>
            <p:nvPr/>
          </p:nvPicPr>
          <p:blipFill>
            <a:blip r:embed="rId3" cstate="print">
              <a:duotone>
                <a:srgbClr val="20A9D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95536" y="210344"/>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42"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7935" y="219716"/>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
        <p:nvSpPr>
          <p:cNvPr id="46" name="文本框 12"/>
          <p:cNvSpPr txBox="1">
            <a:spLocks noChangeArrowheads="1"/>
          </p:cNvSpPr>
          <p:nvPr/>
        </p:nvSpPr>
        <p:spPr bwMode="auto">
          <a:xfrm>
            <a:off x="931452" y="268478"/>
            <a:ext cx="2200388" cy="281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1</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、拉勾</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猎聘工资分布</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pic>
        <p:nvPicPr>
          <p:cNvPr id="9" name="Picture 2" descr="F:\python_code\analysis\pic\拉勾-猎聘工资分布图.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011" y="1156732"/>
            <a:ext cx="3840000" cy="2880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74"/>
          <p:cNvSpPr txBox="1"/>
          <p:nvPr/>
        </p:nvSpPr>
        <p:spPr>
          <a:xfrm>
            <a:off x="5834176" y="1851670"/>
            <a:ext cx="2520280" cy="1169545"/>
          </a:xfrm>
          <a:prstGeom prst="rect">
            <a:avLst/>
          </a:prstGeom>
          <a:noFill/>
        </p:spPr>
        <p:txBody>
          <a:bodyPr wrap="square" lIns="91435" tIns="45717" rIns="91435" bIns="45717" rtlCol="0">
            <a:spAutoFit/>
          </a:bodyPr>
          <a:lstStyle/>
          <a:p>
            <a:pPr algn="just"/>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如图为拉勾网和猎聘网工资分布对比，可以看出，二者的分布趋势基本相同，说明从薪资方面考虑，招聘数据分析岗的公司对两个平台的选择并无明显的倾向。但猎聘网上有大量</a:t>
            </a:r>
            <a:r>
              <a:rPr lang="en-US" altLang="zh-CN" sz="1000" dirty="0" smtClean="0">
                <a:solidFill>
                  <a:schemeClr val="bg1">
                    <a:lumMod val="50000"/>
                  </a:schemeClr>
                </a:solidFill>
                <a:latin typeface="微软雅黑" panose="020B0503020204020204" pitchFamily="34" charset="-122"/>
                <a:ea typeface="微软雅黑" panose="020B0503020204020204" pitchFamily="34" charset="-122"/>
              </a:rPr>
              <a:t>0</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月薪的岗位，这是因为有很多岗位薪资标为“面议”，在处理时将其归为</a:t>
            </a:r>
            <a:r>
              <a:rPr lang="en-US" altLang="zh-CN" sz="1000" dirty="0" smtClean="0">
                <a:solidFill>
                  <a:schemeClr val="bg1">
                    <a:lumMod val="50000"/>
                  </a:schemeClr>
                </a:solidFill>
                <a:latin typeface="微软雅黑" panose="020B0503020204020204" pitchFamily="34" charset="-122"/>
                <a:ea typeface="微软雅黑" panose="020B0503020204020204" pitchFamily="34" charset="-122"/>
              </a:rPr>
              <a:t>0</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a:t>
            </a:r>
            <a:endParaRPr lang="en-US" altLang="zh-CN" sz="10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00588266"/>
      </p:ext>
    </p:extLst>
  </p:cSld>
  <p:clrMapOvr>
    <a:masterClrMapping/>
  </p:clrMapOvr>
  <p:transition advTm="3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107504" y="94857"/>
            <a:ext cx="762000" cy="618973"/>
            <a:chOff x="395536" y="210344"/>
            <a:chExt cx="762000" cy="618973"/>
          </a:xfrm>
        </p:grpSpPr>
        <p:pic>
          <p:nvPicPr>
            <p:cNvPr id="41" name="Picture 3" descr="C:\Users\Administrator\Desktop\微立体创业计划\005.png"/>
            <p:cNvPicPr>
              <a:picLocks noChangeAspect="1" noChangeArrowheads="1"/>
            </p:cNvPicPr>
            <p:nvPr/>
          </p:nvPicPr>
          <p:blipFill>
            <a:blip r:embed="rId3" cstate="print">
              <a:duotone>
                <a:srgbClr val="20A9D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95536" y="210344"/>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42"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7935" y="219716"/>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
        <p:nvSpPr>
          <p:cNvPr id="46" name="文本框 12"/>
          <p:cNvSpPr txBox="1">
            <a:spLocks noChangeArrowheads="1"/>
          </p:cNvSpPr>
          <p:nvPr/>
        </p:nvSpPr>
        <p:spPr bwMode="auto">
          <a:xfrm>
            <a:off x="931452" y="268478"/>
            <a:ext cx="2200388" cy="281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2</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、拉勾</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猎聘学历分布</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pic>
        <p:nvPicPr>
          <p:cNvPr id="11267" name="Picture 3" descr="F:\python_code\analysis\pic\拉勾-猎聘学历分布图.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1131590"/>
            <a:ext cx="3840000" cy="2880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174"/>
          <p:cNvSpPr txBox="1"/>
          <p:nvPr/>
        </p:nvSpPr>
        <p:spPr>
          <a:xfrm>
            <a:off x="5796136" y="1869252"/>
            <a:ext cx="2520280" cy="861768"/>
          </a:xfrm>
          <a:prstGeom prst="rect">
            <a:avLst/>
          </a:prstGeom>
          <a:noFill/>
        </p:spPr>
        <p:txBody>
          <a:bodyPr wrap="square" lIns="91435" tIns="45717" rIns="91435" bIns="45717" rtlCol="0">
            <a:spAutoFit/>
          </a:bodyPr>
          <a:lstStyle/>
          <a:p>
            <a:pPr algn="just"/>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如图为拉勾网和猎聘网学历分布对比，可以看出，二者的分布趋势基本相同，并且都集中于</a:t>
            </a:r>
            <a:r>
              <a:rPr lang="zh-CN" altLang="en-US" sz="1000" dirty="0">
                <a:solidFill>
                  <a:schemeClr val="bg1">
                    <a:lumMod val="50000"/>
                  </a:schemeClr>
                </a:solidFill>
                <a:latin typeface="微软雅黑" panose="020B0503020204020204" pitchFamily="34" charset="-122"/>
                <a:ea typeface="微软雅黑" panose="020B0503020204020204" pitchFamily="34" charset="-122"/>
              </a:rPr>
              <a:t>本科。</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说明从学历方面考虑，</a:t>
            </a:r>
            <a:r>
              <a:rPr lang="zh-CN" altLang="en-US" sz="1000" dirty="0">
                <a:solidFill>
                  <a:schemeClr val="bg1">
                    <a:lumMod val="50000"/>
                  </a:schemeClr>
                </a:solidFill>
                <a:latin typeface="微软雅黑" panose="020B0503020204020204" pitchFamily="34" charset="-122"/>
                <a:ea typeface="微软雅黑" panose="020B0503020204020204" pitchFamily="34" charset="-122"/>
              </a:rPr>
              <a:t>招聘数据分析岗的公司对两个平台的选择并无明显的倾向。</a:t>
            </a:r>
            <a:endParaRPr lang="en-US" altLang="zh-CN" sz="10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9706725"/>
      </p:ext>
    </p:extLst>
  </p:cSld>
  <p:clrMapOvr>
    <a:masterClrMapping/>
  </p:clrMapOvr>
  <p:transition advTm="3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107504" y="94857"/>
            <a:ext cx="762000" cy="618973"/>
            <a:chOff x="395536" y="210344"/>
            <a:chExt cx="762000" cy="618973"/>
          </a:xfrm>
        </p:grpSpPr>
        <p:pic>
          <p:nvPicPr>
            <p:cNvPr id="41" name="Picture 3" descr="C:\Users\Administrator\Desktop\微立体创业计划\005.png"/>
            <p:cNvPicPr>
              <a:picLocks noChangeAspect="1" noChangeArrowheads="1"/>
            </p:cNvPicPr>
            <p:nvPr/>
          </p:nvPicPr>
          <p:blipFill>
            <a:blip r:embed="rId3" cstate="print">
              <a:duotone>
                <a:srgbClr val="20A9D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95536" y="210344"/>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42"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7935" y="219716"/>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
        <p:nvSpPr>
          <p:cNvPr id="46" name="文本框 12"/>
          <p:cNvSpPr txBox="1">
            <a:spLocks noChangeArrowheads="1"/>
          </p:cNvSpPr>
          <p:nvPr/>
        </p:nvSpPr>
        <p:spPr bwMode="auto">
          <a:xfrm>
            <a:off x="931452" y="268478"/>
            <a:ext cx="2344404" cy="281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3</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、拉勾</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猎聘工作年限分布</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pic>
        <p:nvPicPr>
          <p:cNvPr id="12290" name="Picture 2" descr="F:\python_code\analysis\pic\拉勾-猎聘工作年限分布图.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976" y="1131590"/>
            <a:ext cx="3840000" cy="2880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174"/>
          <p:cNvSpPr txBox="1"/>
          <p:nvPr/>
        </p:nvSpPr>
        <p:spPr>
          <a:xfrm>
            <a:off x="5868144" y="1995686"/>
            <a:ext cx="2520280" cy="1015657"/>
          </a:xfrm>
          <a:prstGeom prst="rect">
            <a:avLst/>
          </a:prstGeom>
          <a:noFill/>
        </p:spPr>
        <p:txBody>
          <a:bodyPr wrap="square" lIns="91435" tIns="45717" rIns="91435" bIns="45717" rtlCol="0">
            <a:spAutoFit/>
          </a:bodyPr>
          <a:lstStyle/>
          <a:p>
            <a:pPr algn="just"/>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如图为拉勾网和猎聘网工作年限分布对比，可以看出，猎聘网上的岗位，对</a:t>
            </a:r>
            <a:r>
              <a:rPr lang="en-US" altLang="zh-CN" sz="1000" dirty="0" smtClean="0">
                <a:solidFill>
                  <a:schemeClr val="bg1">
                    <a:lumMod val="50000"/>
                  </a:schemeClr>
                </a:solidFill>
                <a:latin typeface="微软雅黑" panose="020B0503020204020204" pitchFamily="34" charset="-122"/>
                <a:ea typeface="微软雅黑" panose="020B0503020204020204" pitchFamily="34" charset="-122"/>
              </a:rPr>
              <a:t>3-5</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年经验的需求明显少于拉勾网，而对</a:t>
            </a:r>
            <a:r>
              <a:rPr lang="en-US" altLang="zh-CN" sz="1000" dirty="0" smtClean="0">
                <a:solidFill>
                  <a:schemeClr val="bg1">
                    <a:lumMod val="50000"/>
                  </a:schemeClr>
                </a:solidFill>
                <a:latin typeface="微软雅黑" panose="020B0503020204020204" pitchFamily="34" charset="-122"/>
                <a:ea typeface="微软雅黑" panose="020B0503020204020204" pitchFamily="34" charset="-122"/>
              </a:rPr>
              <a:t>5-10</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年经验的需求明显多于拉勾网，这可能说明，需求经验较高的数据分析人才的公司，更倾向于在猎聘网上发布职位。</a:t>
            </a:r>
            <a:endParaRPr lang="en-US" altLang="zh-CN" sz="10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9706725"/>
      </p:ext>
    </p:extLst>
  </p:cSld>
  <p:clrMapOvr>
    <a:masterClrMapping/>
  </p:clrMapOvr>
  <p:transition advTm="3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107504" y="94857"/>
            <a:ext cx="762000" cy="618973"/>
            <a:chOff x="395536" y="210344"/>
            <a:chExt cx="762000" cy="618973"/>
          </a:xfrm>
        </p:grpSpPr>
        <p:pic>
          <p:nvPicPr>
            <p:cNvPr id="41" name="Picture 3" descr="C:\Users\Administrator\Desktop\微立体创业计划\005.png"/>
            <p:cNvPicPr>
              <a:picLocks noChangeAspect="1" noChangeArrowheads="1"/>
            </p:cNvPicPr>
            <p:nvPr/>
          </p:nvPicPr>
          <p:blipFill>
            <a:blip r:embed="rId3" cstate="print">
              <a:duotone>
                <a:srgbClr val="20A9D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95536" y="210344"/>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42"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7935" y="219716"/>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
        <p:nvSpPr>
          <p:cNvPr id="46" name="文本框 12"/>
          <p:cNvSpPr txBox="1">
            <a:spLocks noChangeArrowheads="1"/>
          </p:cNvSpPr>
          <p:nvPr/>
        </p:nvSpPr>
        <p:spPr bwMode="auto">
          <a:xfrm>
            <a:off x="931452" y="268478"/>
            <a:ext cx="616212" cy="281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小结</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 name="TextBox 174"/>
          <p:cNvSpPr txBox="1"/>
          <p:nvPr/>
        </p:nvSpPr>
        <p:spPr>
          <a:xfrm>
            <a:off x="1650172" y="2056047"/>
            <a:ext cx="5688632" cy="830991"/>
          </a:xfrm>
          <a:prstGeom prst="rect">
            <a:avLst/>
          </a:prstGeom>
          <a:noFill/>
        </p:spPr>
        <p:txBody>
          <a:bodyPr wrap="square" lIns="91435" tIns="45717" rIns="91435" bIns="45717" rtlCol="0">
            <a:spAutoFit/>
          </a:bodyPr>
          <a:lstStyle/>
          <a:p>
            <a:pPr algn="just"/>
            <a:r>
              <a:rPr lang="zh-CN" altLang="en-US" sz="1200" dirty="0" smtClean="0">
                <a:latin typeface="+mn-ea"/>
              </a:rPr>
              <a:t>以上从岗位的薪资、学历、工作年限三方面对比了拉勾和猎聘网站的岗位情况。我们可以看到，猎聘网允许公司发布岗位时将薪资选项设置为“面议”，这为我们的分析带来不便；另外，猎聘网站上需求较高经验的岗位的比例明显大于拉勾网，是其确有隐情，还是数据偏差所致，有待进一步分析。</a:t>
            </a:r>
            <a:endParaRPr lang="en-US" altLang="zh-CN" sz="1200" dirty="0">
              <a:latin typeface="+mn-ea"/>
            </a:endParaRPr>
          </a:p>
        </p:txBody>
      </p:sp>
    </p:spTree>
    <p:extLst>
      <p:ext uri="{BB962C8B-B14F-4D97-AF65-F5344CB8AC3E}">
        <p14:creationId xmlns:p14="http://schemas.microsoft.com/office/powerpoint/2010/main" val="568006125"/>
      </p:ext>
    </p:extLst>
  </p:cSld>
  <p:clrMapOvr>
    <a:masterClrMapping/>
  </p:clrMapOvr>
  <p:transition advTm="3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107504" y="94857"/>
            <a:ext cx="762000" cy="618973"/>
            <a:chOff x="395536" y="210344"/>
            <a:chExt cx="762000" cy="618973"/>
          </a:xfrm>
        </p:grpSpPr>
        <p:pic>
          <p:nvPicPr>
            <p:cNvPr id="41" name="Picture 3" descr="C:\Users\Administrator\Desktop\微立体创业计划\005.png"/>
            <p:cNvPicPr>
              <a:picLocks noChangeAspect="1" noChangeArrowheads="1"/>
            </p:cNvPicPr>
            <p:nvPr/>
          </p:nvPicPr>
          <p:blipFill>
            <a:blip r:embed="rId3" cstate="print">
              <a:duotone>
                <a:srgbClr val="20A9D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95536" y="210344"/>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42"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7935" y="219716"/>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
        <p:nvSpPr>
          <p:cNvPr id="46" name="文本框 12"/>
          <p:cNvSpPr txBox="1">
            <a:spLocks noChangeArrowheads="1"/>
          </p:cNvSpPr>
          <p:nvPr/>
        </p:nvSpPr>
        <p:spPr bwMode="auto">
          <a:xfrm>
            <a:off x="870680" y="259106"/>
            <a:ext cx="2477184" cy="373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分析目标</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8" name="文本框 11"/>
          <p:cNvSpPr txBox="1"/>
          <p:nvPr/>
        </p:nvSpPr>
        <p:spPr>
          <a:xfrm>
            <a:off x="1032783" y="843558"/>
            <a:ext cx="5483433" cy="453968"/>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76" tIns="34289" rIns="68576" bIns="34289" rtlCol="0">
            <a:spAutoFit/>
          </a:bodyPr>
          <a:lstStyle/>
          <a:p>
            <a:pPr>
              <a:lnSpc>
                <a:spcPts val="1500"/>
              </a:lnSpc>
            </a:pPr>
            <a:r>
              <a:rPr lang="zh-CN" altLang="en-US" sz="1200" dirty="0" smtClean="0">
                <a:solidFill>
                  <a:schemeClr val="bg1">
                    <a:lumMod val="50000"/>
                  </a:schemeClr>
                </a:solidFill>
                <a:latin typeface="+mn-ea"/>
                <a:sym typeface="+mn-ea"/>
              </a:rPr>
              <a:t>本分析项目的主要目标是通过描述性分析、相关性分析、两个网站的对比分析，对数据分析和数据挖掘岗位在互联网中的需求带来更深入和直观的认识。</a:t>
            </a:r>
            <a:endParaRPr lang="en-US" altLang="zh-CN" sz="1200" dirty="0">
              <a:solidFill>
                <a:schemeClr val="bg1">
                  <a:lumMod val="50000"/>
                </a:schemeClr>
              </a:solidFill>
              <a:latin typeface="+mn-ea"/>
              <a:sym typeface="+mn-ea"/>
            </a:endParaRPr>
          </a:p>
        </p:txBody>
      </p:sp>
      <p:sp>
        <p:nvSpPr>
          <p:cNvPr id="9" name="Rounded Rectangle 72"/>
          <p:cNvSpPr/>
          <p:nvPr/>
        </p:nvSpPr>
        <p:spPr>
          <a:xfrm>
            <a:off x="1181399" y="2114563"/>
            <a:ext cx="1401111" cy="30016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lnSpc>
                <a:spcPct val="120000"/>
              </a:lnSpc>
            </a:pPr>
            <a:r>
              <a:rPr lang="zh-CN" altLang="en-US" sz="1200" b="1" dirty="0" smtClean="0">
                <a:latin typeface="Arial" panose="020B0604020202020204" pitchFamily="34" charset="0"/>
                <a:ea typeface="微软雅黑" panose="020B0503020204020204" pitchFamily="34" charset="-122"/>
                <a:sym typeface="Arial" panose="020B0604020202020204" pitchFamily="34" charset="0"/>
              </a:rPr>
              <a:t>描述性分析</a:t>
            </a:r>
            <a:endParaRPr 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10" name="Rounded Rectangle 77"/>
          <p:cNvSpPr/>
          <p:nvPr/>
        </p:nvSpPr>
        <p:spPr>
          <a:xfrm>
            <a:off x="1181399" y="2757732"/>
            <a:ext cx="1401111" cy="30016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lnSpc>
                <a:spcPct val="120000"/>
              </a:lnSpc>
            </a:pPr>
            <a:r>
              <a:rPr lang="zh-CN" altLang="en-US" sz="1200" b="1" dirty="0" smtClean="0">
                <a:latin typeface="Arial" panose="020B0604020202020204" pitchFamily="34" charset="0"/>
                <a:ea typeface="微软雅黑" panose="020B0503020204020204" pitchFamily="34" charset="-122"/>
                <a:sym typeface="Arial" panose="020B0604020202020204" pitchFamily="34" charset="0"/>
              </a:rPr>
              <a:t>相关性分析</a:t>
            </a:r>
            <a:endParaRPr 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11" name="Rounded Rectangle 80"/>
          <p:cNvSpPr/>
          <p:nvPr/>
        </p:nvSpPr>
        <p:spPr>
          <a:xfrm>
            <a:off x="1099628" y="3394067"/>
            <a:ext cx="1508630" cy="300167"/>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lnSpc>
                <a:spcPct val="120000"/>
              </a:lnSpc>
            </a:pPr>
            <a:r>
              <a:rPr lang="zh-CN" altLang="en-US" sz="1200" b="1" dirty="0" smtClean="0">
                <a:latin typeface="Arial" panose="020B0604020202020204" pitchFamily="34" charset="0"/>
                <a:ea typeface="微软雅黑" panose="020B0503020204020204" pitchFamily="34" charset="-122"/>
                <a:sym typeface="Arial" panose="020B0604020202020204" pitchFamily="34" charset="0"/>
              </a:rPr>
              <a:t>拉勾</a:t>
            </a:r>
            <a:r>
              <a:rPr lang="en-US" altLang="zh-CN" sz="1200" b="1" dirty="0" smtClean="0">
                <a:latin typeface="Arial" panose="020B0604020202020204" pitchFamily="34" charset="0"/>
                <a:ea typeface="微软雅黑" panose="020B0503020204020204" pitchFamily="34" charset="-122"/>
                <a:sym typeface="Arial" panose="020B0604020202020204" pitchFamily="34" charset="0"/>
              </a:rPr>
              <a:t>-</a:t>
            </a:r>
            <a:r>
              <a:rPr lang="zh-CN" altLang="en-US" sz="1200" b="1" dirty="0" smtClean="0">
                <a:latin typeface="Arial" panose="020B0604020202020204" pitchFamily="34" charset="0"/>
                <a:ea typeface="微软雅黑" panose="020B0503020204020204" pitchFamily="34" charset="-122"/>
                <a:sym typeface="Arial" panose="020B0604020202020204" pitchFamily="34" charset="0"/>
              </a:rPr>
              <a:t>猎聘对比分析</a:t>
            </a:r>
            <a:endParaRPr lang="en-US" sz="1200" b="1" dirty="0">
              <a:latin typeface="Arial" panose="020B0604020202020204" pitchFamily="34" charset="0"/>
              <a:ea typeface="微软雅黑" panose="020B0503020204020204" pitchFamily="34" charset="-122"/>
              <a:sym typeface="Arial" panose="020B0604020202020204" pitchFamily="34" charset="0"/>
            </a:endParaRPr>
          </a:p>
        </p:txBody>
      </p:sp>
      <p:cxnSp>
        <p:nvCxnSpPr>
          <p:cNvPr id="15" name="Straight Connector 91"/>
          <p:cNvCxnSpPr/>
          <p:nvPr/>
        </p:nvCxnSpPr>
        <p:spPr>
          <a:xfrm rot="5400000">
            <a:off x="1697620" y="2567920"/>
            <a:ext cx="311260" cy="1380"/>
          </a:xfrm>
          <a:prstGeom prst="line">
            <a:avLst/>
          </a:prstGeom>
          <a:ln w="19050"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6" name="Straight Connector 99"/>
          <p:cNvCxnSpPr/>
          <p:nvPr/>
        </p:nvCxnSpPr>
        <p:spPr>
          <a:xfrm flipH="1">
            <a:off x="1853943" y="2562559"/>
            <a:ext cx="4400880" cy="0"/>
          </a:xfrm>
          <a:prstGeom prst="line">
            <a:avLst/>
          </a:prstGeom>
          <a:ln w="19050"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03"/>
          <p:cNvCxnSpPr/>
          <p:nvPr/>
        </p:nvCxnSpPr>
        <p:spPr>
          <a:xfrm flipH="1">
            <a:off x="1853943" y="3221549"/>
            <a:ext cx="4400880" cy="0"/>
          </a:xfrm>
          <a:prstGeom prst="line">
            <a:avLst/>
          </a:prstGeom>
          <a:ln w="19050" cap="rnd">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8" name="Straight Connector 104"/>
          <p:cNvCxnSpPr/>
          <p:nvPr/>
        </p:nvCxnSpPr>
        <p:spPr>
          <a:xfrm flipH="1">
            <a:off x="1853943" y="3833663"/>
            <a:ext cx="4400880" cy="0"/>
          </a:xfrm>
          <a:prstGeom prst="line">
            <a:avLst/>
          </a:prstGeom>
          <a:ln w="19050" cap="rnd">
            <a:solidFill>
              <a:schemeClr val="accent3"/>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20" name="Text Placeholder 3"/>
          <p:cNvSpPr txBox="1">
            <a:spLocks/>
          </p:cNvSpPr>
          <p:nvPr/>
        </p:nvSpPr>
        <p:spPr>
          <a:xfrm>
            <a:off x="2899709" y="2093205"/>
            <a:ext cx="3175848" cy="369332"/>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794034">
              <a:lnSpc>
                <a:spcPct val="120000"/>
              </a:lnSpc>
              <a:spcBef>
                <a:spcPct val="20000"/>
              </a:spcBef>
              <a:defRPr/>
            </a:pPr>
            <a:r>
              <a:rPr lang="zh-CN" altLang="en-US" sz="10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学历分布、工资分布、工作年限分布、不同领域的岗位需求、岗位职责和岗位要求的关键词等</a:t>
            </a:r>
            <a:endParaRPr lang="en-US" altLang="zh-CN"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31" name="Straight Connector 132"/>
          <p:cNvCxnSpPr/>
          <p:nvPr/>
        </p:nvCxnSpPr>
        <p:spPr>
          <a:xfrm rot="5400000">
            <a:off x="1697620" y="3210399"/>
            <a:ext cx="311260" cy="1380"/>
          </a:xfrm>
          <a:prstGeom prst="line">
            <a:avLst/>
          </a:prstGeom>
          <a:ln w="19050" cap="rnd">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133"/>
          <p:cNvCxnSpPr/>
          <p:nvPr/>
        </p:nvCxnSpPr>
        <p:spPr>
          <a:xfrm>
            <a:off x="1853940" y="3687791"/>
            <a:ext cx="0" cy="155630"/>
          </a:xfrm>
          <a:prstGeom prst="line">
            <a:avLst/>
          </a:prstGeom>
          <a:ln w="19050" cap="rnd">
            <a:solidFill>
              <a:schemeClr val="accent3"/>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35" name="Text Placeholder 3"/>
          <p:cNvSpPr txBox="1">
            <a:spLocks/>
          </p:cNvSpPr>
          <p:nvPr/>
        </p:nvSpPr>
        <p:spPr>
          <a:xfrm>
            <a:off x="2899709" y="2933710"/>
            <a:ext cx="3175848" cy="184666"/>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794034">
              <a:lnSpc>
                <a:spcPct val="120000"/>
              </a:lnSpc>
              <a:spcBef>
                <a:spcPct val="20000"/>
              </a:spcBef>
              <a:defRPr/>
            </a:pPr>
            <a:r>
              <a:rPr lang="zh-CN" altLang="en-US" sz="10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薪资与学历、薪资与经验的关系</a:t>
            </a:r>
            <a:endParaRPr lang="en-US" altLang="zh-CN"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Text Placeholder 3"/>
          <p:cNvSpPr txBox="1">
            <a:spLocks/>
          </p:cNvSpPr>
          <p:nvPr/>
        </p:nvSpPr>
        <p:spPr>
          <a:xfrm>
            <a:off x="2934753" y="3544150"/>
            <a:ext cx="2569658" cy="184666"/>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794034">
              <a:lnSpc>
                <a:spcPct val="120000"/>
              </a:lnSpc>
              <a:spcBef>
                <a:spcPct val="20000"/>
              </a:spcBef>
              <a:defRPr/>
            </a:pPr>
            <a:r>
              <a:rPr lang="zh-CN" altLang="en-US" sz="10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简单地对比拉勾网和猎聘网发布的岗位信息</a:t>
            </a:r>
            <a:endParaRPr lang="en-US" altLang="zh-CN"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52378912"/>
      </p:ext>
    </p:extLst>
  </p:cSld>
  <p:clrMapOvr>
    <a:masterClrMapping/>
  </p:clrMapOvr>
  <p:transition advTm="3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 fill="hold"/>
                                        <p:tgtEl>
                                          <p:spTgt spid="48"/>
                                        </p:tgtEl>
                                        <p:attrNameLst>
                                          <p:attrName>ppt_w</p:attrName>
                                        </p:attrNameLst>
                                      </p:cBhvr>
                                      <p:tavLst>
                                        <p:tav tm="0">
                                          <p:val>
                                            <p:fltVal val="0"/>
                                          </p:val>
                                        </p:tav>
                                        <p:tav tm="100000">
                                          <p:val>
                                            <p:strVal val="#ppt_w"/>
                                          </p:val>
                                        </p:tav>
                                      </p:tavLst>
                                    </p:anim>
                                    <p:anim calcmode="lin" valueType="num">
                                      <p:cBhvr>
                                        <p:cTn id="8" dur="500" fill="hold"/>
                                        <p:tgtEl>
                                          <p:spTgt spid="48"/>
                                        </p:tgtEl>
                                        <p:attrNameLst>
                                          <p:attrName>ppt_h</p:attrName>
                                        </p:attrNameLst>
                                      </p:cBhvr>
                                      <p:tavLst>
                                        <p:tav tm="0">
                                          <p:val>
                                            <p:fltVal val="0"/>
                                          </p:val>
                                        </p:tav>
                                        <p:tav tm="100000">
                                          <p:val>
                                            <p:strVal val="#ppt_h"/>
                                          </p:val>
                                        </p:tav>
                                      </p:tavLst>
                                    </p:anim>
                                    <p:animEffect transition="in" filter="fade">
                                      <p:cBhvr>
                                        <p:cTn id="9" dur="500"/>
                                        <p:tgtEl>
                                          <p:spTgt spid="48"/>
                                        </p:tgtEl>
                                      </p:cBhvr>
                                    </p:animEffect>
                                    <p:anim calcmode="lin" valueType="num">
                                      <p:cBhvr>
                                        <p:cTn id="10" dur="500" fill="hold"/>
                                        <p:tgtEl>
                                          <p:spTgt spid="48"/>
                                        </p:tgtEl>
                                        <p:attrNameLst>
                                          <p:attrName>ppt_x</p:attrName>
                                        </p:attrNameLst>
                                      </p:cBhvr>
                                      <p:tavLst>
                                        <p:tav tm="0">
                                          <p:val>
                                            <p:fltVal val="0.5"/>
                                          </p:val>
                                        </p:tav>
                                        <p:tav tm="100000">
                                          <p:val>
                                            <p:strVal val="#ppt_x"/>
                                          </p:val>
                                        </p:tav>
                                      </p:tavLst>
                                    </p:anim>
                                    <p:anim calcmode="lin" valueType="num">
                                      <p:cBhvr>
                                        <p:cTn id="11" dur="500" fill="hold"/>
                                        <p:tgtEl>
                                          <p:spTgt spid="48"/>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53"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ppt_w</p:attrName>
                                        </p:attrNameLst>
                                      </p:cBhvr>
                                      <p:tavLst>
                                        <p:tav tm="0">
                                          <p:val>
                                            <p:fltVal val="0"/>
                                          </p:val>
                                        </p:tav>
                                        <p:tav tm="100000">
                                          <p:val>
                                            <p:strVal val="#ppt_w"/>
                                          </p:val>
                                        </p:tav>
                                      </p:tavLst>
                                    </p:anim>
                                    <p:anim calcmode="lin" valueType="num">
                                      <p:cBhvr>
                                        <p:cTn id="16" dur="500" fill="hold"/>
                                        <p:tgtEl>
                                          <p:spTgt spid="9"/>
                                        </p:tgtEl>
                                        <p:attrNameLst>
                                          <p:attrName>ppt_h</p:attrName>
                                        </p:attrNameLst>
                                      </p:cBhvr>
                                      <p:tavLst>
                                        <p:tav tm="0">
                                          <p:val>
                                            <p:fltVal val="0"/>
                                          </p:val>
                                        </p:tav>
                                        <p:tav tm="100000">
                                          <p:val>
                                            <p:strVal val="#ppt_h"/>
                                          </p:val>
                                        </p:tav>
                                      </p:tavLst>
                                    </p:anim>
                                    <p:animEffect transition="in" filter="fade">
                                      <p:cBhvr>
                                        <p:cTn id="17" dur="500"/>
                                        <p:tgtEl>
                                          <p:spTgt spid="9"/>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up)">
                                      <p:cBhvr>
                                        <p:cTn id="25" dur="500"/>
                                        <p:tgtEl>
                                          <p:spTgt spid="15"/>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left)">
                                      <p:cBhvr>
                                        <p:cTn id="29" dur="500"/>
                                        <p:tgtEl>
                                          <p:spTgt spid="16"/>
                                        </p:tgtEl>
                                      </p:cBhvr>
                                    </p:animEffect>
                                  </p:childTnLst>
                                </p:cTn>
                              </p:par>
                            </p:childTnLst>
                          </p:cTn>
                        </p:par>
                        <p:par>
                          <p:cTn id="30" fill="hold">
                            <p:stCondLst>
                              <p:cond delay="2500"/>
                            </p:stCondLst>
                            <p:childTnLst>
                              <p:par>
                                <p:cTn id="31" presetID="53" presetClass="entr" presetSubtype="0"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ppt_w</p:attrName>
                                        </p:attrNameLst>
                                      </p:cBhvr>
                                      <p:tavLst>
                                        <p:tav tm="0">
                                          <p:val>
                                            <p:fltVal val="0"/>
                                          </p:val>
                                        </p:tav>
                                        <p:tav tm="100000">
                                          <p:val>
                                            <p:strVal val="#ppt_w"/>
                                          </p:val>
                                        </p:tav>
                                      </p:tavLst>
                                    </p:anim>
                                    <p:anim calcmode="lin" valueType="num">
                                      <p:cBhvr>
                                        <p:cTn id="34" dur="500" fill="hold"/>
                                        <p:tgtEl>
                                          <p:spTgt spid="10"/>
                                        </p:tgtEl>
                                        <p:attrNameLst>
                                          <p:attrName>ppt_h</p:attrName>
                                        </p:attrNameLst>
                                      </p:cBhvr>
                                      <p:tavLst>
                                        <p:tav tm="0">
                                          <p:val>
                                            <p:fltVal val="0"/>
                                          </p:val>
                                        </p:tav>
                                        <p:tav tm="100000">
                                          <p:val>
                                            <p:strVal val="#ppt_h"/>
                                          </p:val>
                                        </p:tav>
                                      </p:tavLst>
                                    </p:anim>
                                    <p:animEffect transition="in" filter="fade">
                                      <p:cBhvr>
                                        <p:cTn id="35" dur="500"/>
                                        <p:tgtEl>
                                          <p:spTgt spid="10"/>
                                        </p:tgtEl>
                                      </p:cBhvr>
                                    </p:animEffect>
                                  </p:childTnLst>
                                </p:cTn>
                              </p:par>
                            </p:childTnLst>
                          </p:cTn>
                        </p:par>
                        <p:par>
                          <p:cTn id="36" fill="hold">
                            <p:stCondLst>
                              <p:cond delay="3000"/>
                            </p:stCondLst>
                            <p:childTnLst>
                              <p:par>
                                <p:cTn id="37" presetID="22" presetClass="entr" presetSubtype="1" fill="hold" nodeType="after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wipe(up)">
                                      <p:cBhvr>
                                        <p:cTn id="39" dur="500"/>
                                        <p:tgtEl>
                                          <p:spTgt spid="31"/>
                                        </p:tgtEl>
                                      </p:cBhvr>
                                    </p:animEffect>
                                  </p:childTnLst>
                                </p:cTn>
                              </p:par>
                            </p:childTnLst>
                          </p:cTn>
                        </p:par>
                        <p:par>
                          <p:cTn id="40" fill="hold">
                            <p:stCondLst>
                              <p:cond delay="3500"/>
                            </p:stCondLst>
                            <p:childTnLst>
                              <p:par>
                                <p:cTn id="41" presetID="22" presetClass="entr" presetSubtype="8" fill="hold"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4000"/>
                            </p:stCondLst>
                            <p:childTnLst>
                              <p:par>
                                <p:cTn id="45" presetID="53" presetClass="entr" presetSubtype="0"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p:cTn id="47" dur="500" fill="hold"/>
                                        <p:tgtEl>
                                          <p:spTgt spid="11"/>
                                        </p:tgtEl>
                                        <p:attrNameLst>
                                          <p:attrName>ppt_w</p:attrName>
                                        </p:attrNameLst>
                                      </p:cBhvr>
                                      <p:tavLst>
                                        <p:tav tm="0">
                                          <p:val>
                                            <p:fltVal val="0"/>
                                          </p:val>
                                        </p:tav>
                                        <p:tav tm="100000">
                                          <p:val>
                                            <p:strVal val="#ppt_w"/>
                                          </p:val>
                                        </p:tav>
                                      </p:tavLst>
                                    </p:anim>
                                    <p:anim calcmode="lin" valueType="num">
                                      <p:cBhvr>
                                        <p:cTn id="48" dur="500" fill="hold"/>
                                        <p:tgtEl>
                                          <p:spTgt spid="11"/>
                                        </p:tgtEl>
                                        <p:attrNameLst>
                                          <p:attrName>ppt_h</p:attrName>
                                        </p:attrNameLst>
                                      </p:cBhvr>
                                      <p:tavLst>
                                        <p:tav tm="0">
                                          <p:val>
                                            <p:fltVal val="0"/>
                                          </p:val>
                                        </p:tav>
                                        <p:tav tm="100000">
                                          <p:val>
                                            <p:strVal val="#ppt_h"/>
                                          </p:val>
                                        </p:tav>
                                      </p:tavLst>
                                    </p:anim>
                                    <p:animEffect transition="in" filter="fade">
                                      <p:cBhvr>
                                        <p:cTn id="49" dur="500"/>
                                        <p:tgtEl>
                                          <p:spTgt spid="11"/>
                                        </p:tgtEl>
                                      </p:cBhvr>
                                    </p:animEffect>
                                  </p:childTnLst>
                                </p:cTn>
                              </p:par>
                            </p:childTnLst>
                          </p:cTn>
                        </p:par>
                        <p:par>
                          <p:cTn id="50" fill="hold">
                            <p:stCondLst>
                              <p:cond delay="4500"/>
                            </p:stCondLst>
                            <p:childTnLst>
                              <p:par>
                                <p:cTn id="51" presetID="22" presetClass="entr" presetSubtype="1" fill="hold" nodeType="after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wipe(up)">
                                      <p:cBhvr>
                                        <p:cTn id="53" dur="500"/>
                                        <p:tgtEl>
                                          <p:spTgt spid="32"/>
                                        </p:tgtEl>
                                      </p:cBhvr>
                                    </p:animEffect>
                                  </p:childTnLst>
                                </p:cTn>
                              </p:par>
                            </p:childTnLst>
                          </p:cTn>
                        </p:par>
                        <p:par>
                          <p:cTn id="54" fill="hold">
                            <p:stCondLst>
                              <p:cond delay="5000"/>
                            </p:stCondLst>
                            <p:childTnLst>
                              <p:par>
                                <p:cTn id="55" presetID="22" presetClass="entr" presetSubtype="8" fill="hold" nodeType="after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par>
                          <p:cTn id="58" fill="hold">
                            <p:stCondLst>
                              <p:cond delay="5500"/>
                            </p:stCondLst>
                            <p:childTnLst>
                              <p:par>
                                <p:cTn id="59" presetID="22" presetClass="entr" presetSubtype="8" fill="hold" grpId="0" nodeType="after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wipe(left)">
                                      <p:cBhvr>
                                        <p:cTn id="61" dur="500"/>
                                        <p:tgtEl>
                                          <p:spTgt spid="35"/>
                                        </p:tgtEl>
                                      </p:cBhvr>
                                    </p:animEffect>
                                  </p:childTnLst>
                                </p:cTn>
                              </p:par>
                            </p:childTnLst>
                          </p:cTn>
                        </p:par>
                        <p:par>
                          <p:cTn id="62" fill="hold">
                            <p:stCondLst>
                              <p:cond delay="6000"/>
                            </p:stCondLst>
                            <p:childTnLst>
                              <p:par>
                                <p:cTn id="63" presetID="22" presetClass="entr" presetSubtype="8" fill="hold" grpId="0" nodeType="after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wipe(left)">
                                      <p:cBhvr>
                                        <p:cTn id="6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9" grpId="0" animBg="1"/>
      <p:bldP spid="10" grpId="0" animBg="1"/>
      <p:bldP spid="11" grpId="0" animBg="1"/>
      <p:bldP spid="20" grpId="0"/>
      <p:bldP spid="35" grpId="0"/>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MH_SubTitle_1"/>
          <p:cNvSpPr/>
          <p:nvPr>
            <p:custDataLst>
              <p:tags r:id="rId1"/>
            </p:custDataLst>
          </p:nvPr>
        </p:nvSpPr>
        <p:spPr>
          <a:xfrm>
            <a:off x="3563888" y="1882879"/>
            <a:ext cx="2749891" cy="453578"/>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accent2">
              <a:alpha val="9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903" anchor="ctr">
            <a:noAutofit/>
          </a:bodyPr>
          <a:lstStyle/>
          <a:p>
            <a:pPr algn="ctr"/>
            <a:r>
              <a:rPr lang="zh-CN" altLang="en-US" sz="20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描述性分析</a:t>
            </a:r>
            <a:endParaRPr lang="en-US" altLang="zh-CN" sz="2000"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MH_Other_1"/>
          <p:cNvSpPr/>
          <p:nvPr>
            <p:custDataLst>
              <p:tags r:id="rId2"/>
            </p:custDataLst>
          </p:nvPr>
        </p:nvSpPr>
        <p:spPr>
          <a:xfrm>
            <a:off x="2966291" y="1863832"/>
            <a:ext cx="732114" cy="49524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chemeClr val="accent1"/>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000" dirty="0">
                <a:solidFill>
                  <a:srgbClr val="FFFFFF"/>
                </a:solidFill>
                <a:latin typeface="Arial" panose="020B0604020202020204" pitchFamily="34" charset="0"/>
                <a:ea typeface="微软雅黑" panose="020B0503020204020204" pitchFamily="34" charset="-122"/>
                <a:sym typeface="Arial" panose="020B0604020202020204" pitchFamily="34" charset="0"/>
              </a:rPr>
              <a:t>1</a:t>
            </a:r>
            <a:endParaRPr lang="zh-CN" altLang="en-US" sz="3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MH_SubTitle_2"/>
          <p:cNvSpPr/>
          <p:nvPr>
            <p:custDataLst>
              <p:tags r:id="rId3"/>
            </p:custDataLst>
          </p:nvPr>
        </p:nvSpPr>
        <p:spPr>
          <a:xfrm>
            <a:off x="3563888" y="2466224"/>
            <a:ext cx="2749891" cy="453578"/>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accent2">
              <a:alpha val="9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903" anchor="ctr">
            <a:noAutofit/>
          </a:bodyPr>
          <a:lstStyle/>
          <a:p>
            <a:pPr lvl="0" algn="ctr"/>
            <a:r>
              <a:rPr lang="zh-CN" altLang="en-US" sz="20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相关性分析</a:t>
            </a:r>
            <a:endParaRPr lang="en-US" altLang="zh-CN" sz="2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MH_Other_2"/>
          <p:cNvSpPr/>
          <p:nvPr>
            <p:custDataLst>
              <p:tags r:id="rId4"/>
            </p:custDataLst>
          </p:nvPr>
        </p:nvSpPr>
        <p:spPr>
          <a:xfrm>
            <a:off x="2966291" y="2447174"/>
            <a:ext cx="732114" cy="494055"/>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chemeClr val="accent1"/>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000" dirty="0">
                <a:solidFill>
                  <a:srgbClr val="FFFFFF"/>
                </a:solidFill>
                <a:latin typeface="Arial" panose="020B0604020202020204" pitchFamily="34" charset="0"/>
                <a:ea typeface="微软雅黑" panose="020B0503020204020204" pitchFamily="34" charset="-122"/>
                <a:sym typeface="Arial" panose="020B0604020202020204" pitchFamily="34" charset="0"/>
              </a:rPr>
              <a:t>2</a:t>
            </a:r>
            <a:endParaRPr lang="zh-CN" altLang="en-US" sz="3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MH_SubTitle_3"/>
          <p:cNvSpPr/>
          <p:nvPr>
            <p:custDataLst>
              <p:tags r:id="rId5"/>
            </p:custDataLst>
          </p:nvPr>
        </p:nvSpPr>
        <p:spPr>
          <a:xfrm>
            <a:off x="3563888" y="3048374"/>
            <a:ext cx="2749891" cy="454769"/>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accent2">
              <a:alpha val="9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903" anchor="ctr">
            <a:noAutofit/>
          </a:bodyPr>
          <a:lstStyle/>
          <a:p>
            <a:pPr lvl="0" algn="ctr"/>
            <a:r>
              <a:rPr lang="zh-CN" altLang="en-US" sz="20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拉勾</a:t>
            </a:r>
            <a:r>
              <a:rPr lang="en-US" altLang="zh-CN" sz="20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zh-CN" altLang="en-US" sz="20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猎聘对比分析</a:t>
            </a:r>
            <a:endParaRPr lang="en-US" altLang="zh-CN" sz="2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MH_Other_3"/>
          <p:cNvSpPr/>
          <p:nvPr>
            <p:custDataLst>
              <p:tags r:id="rId6"/>
            </p:custDataLst>
          </p:nvPr>
        </p:nvSpPr>
        <p:spPr>
          <a:xfrm>
            <a:off x="2966291" y="3030517"/>
            <a:ext cx="732114" cy="494055"/>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chemeClr val="accent1"/>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000" dirty="0">
                <a:solidFill>
                  <a:srgbClr val="FFFFFF"/>
                </a:solidFill>
                <a:latin typeface="Arial" panose="020B0604020202020204" pitchFamily="34" charset="0"/>
                <a:ea typeface="微软雅黑" panose="020B0503020204020204" pitchFamily="34" charset="-122"/>
                <a:sym typeface="Arial" panose="020B0604020202020204" pitchFamily="34" charset="0"/>
              </a:rPr>
              <a:t>3</a:t>
            </a:r>
            <a:endParaRPr lang="zh-CN" altLang="en-US" sz="3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MH_Others_2"/>
          <p:cNvSpPr/>
          <p:nvPr>
            <p:custDataLst>
              <p:tags r:id="rId7"/>
            </p:custDataLst>
          </p:nvPr>
        </p:nvSpPr>
        <p:spPr>
          <a:xfrm>
            <a:off x="753" y="550115"/>
            <a:ext cx="1038442" cy="3556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7" tIns="34284" rIns="68567" bIns="34284" numCol="1" spcCol="0" rtlCol="0" fromWordArt="0" anchor="ctr" anchorCtr="0" forceAA="0" compatLnSpc="1">
            <a:prstTxWarp prst="textNoShape">
              <a:avLst/>
            </a:prstTxWarp>
            <a:noAutofit/>
          </a:bodyPr>
          <a:lstStyle/>
          <a:p>
            <a:endParaRPr lang="zh-CN" altLang="en-US" sz="14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MH_Others_1"/>
          <p:cNvSpPr txBox="1"/>
          <p:nvPr>
            <p:custDataLst>
              <p:tags r:id="rId8"/>
            </p:custDataLst>
          </p:nvPr>
        </p:nvSpPr>
        <p:spPr>
          <a:xfrm>
            <a:off x="1129508" y="517762"/>
            <a:ext cx="811807" cy="437660"/>
          </a:xfrm>
          <a:prstGeom prst="rect">
            <a:avLst/>
          </a:prstGeom>
          <a:noFill/>
        </p:spPr>
        <p:txBody>
          <a:bodyPr vert="horz" wrap="square" lIns="0" tIns="0" rIns="0" bIns="0" rtlCol="0" anchor="ctr" anchorCtr="0">
            <a:spAutoFit/>
          </a:bodyPr>
          <a:lstStyle/>
          <a:p>
            <a:pPr algn="ctr"/>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42" name="MH_Others_2"/>
          <p:cNvSpPr txBox="1"/>
          <p:nvPr>
            <p:custDataLst>
              <p:tags r:id="rId9"/>
            </p:custDataLst>
          </p:nvPr>
        </p:nvSpPr>
        <p:spPr>
          <a:xfrm>
            <a:off x="610286" y="955445"/>
            <a:ext cx="1850251" cy="353943"/>
          </a:xfrm>
          <a:prstGeom prst="rect">
            <a:avLst/>
          </a:prstGeom>
          <a:noFill/>
        </p:spPr>
        <p:txBody>
          <a:bodyPr wrap="square" lIns="0" tIns="0" rIns="0" bIns="0">
            <a:spAutoFit/>
          </a:bodyPr>
          <a:lstStyle/>
          <a:p>
            <a:pPr algn="ctr">
              <a:defRPr/>
            </a:pPr>
            <a:r>
              <a:rPr lang="en-US" altLang="zh-CN" sz="2300" dirty="0">
                <a:solidFill>
                  <a:schemeClr val="accent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3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MH_Others_2"/>
          <p:cNvSpPr/>
          <p:nvPr>
            <p:custDataLst>
              <p:tags r:id="rId10"/>
            </p:custDataLst>
          </p:nvPr>
        </p:nvSpPr>
        <p:spPr>
          <a:xfrm>
            <a:off x="2077639" y="550115"/>
            <a:ext cx="7065860" cy="3556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7" tIns="34284" rIns="68567" bIns="34284" numCol="1" spcCol="0" rtlCol="0" fromWordArt="0" anchor="ctr" anchorCtr="0" forceAA="0" compatLnSpc="1">
            <a:prstTxWarp prst="textNoShape">
              <a:avLst/>
            </a:prstTxWarp>
            <a:noAutofit/>
          </a:bodyPr>
          <a:lstStyle/>
          <a:p>
            <a:endParaRPr lang="zh-CN" altLang="en-US" sz="14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249651780"/>
      </p:ext>
    </p:extLst>
  </p:cSld>
  <p:clrMapOvr>
    <a:masterClrMapping/>
  </p:clrMapOvr>
  <p:transition advTm="3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1+#ppt_w/2"/>
                                          </p:val>
                                        </p:tav>
                                        <p:tav tm="100000">
                                          <p:val>
                                            <p:strVal val="#ppt_x"/>
                                          </p:val>
                                        </p:tav>
                                      </p:tavLst>
                                    </p:anim>
                                    <p:anim calcmode="lin" valueType="num">
                                      <p:cBhvr additive="base">
                                        <p:cTn id="12"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additive="base">
                                        <p:cTn id="17" dur="500" fill="hold"/>
                                        <p:tgtEl>
                                          <p:spTgt spid="41"/>
                                        </p:tgtEl>
                                        <p:attrNameLst>
                                          <p:attrName>ppt_x</p:attrName>
                                        </p:attrNameLst>
                                      </p:cBhvr>
                                      <p:tavLst>
                                        <p:tav tm="0">
                                          <p:val>
                                            <p:strVal val="#ppt_x"/>
                                          </p:val>
                                        </p:tav>
                                        <p:tav tm="100000">
                                          <p:val>
                                            <p:strVal val="#ppt_x"/>
                                          </p:val>
                                        </p:tav>
                                      </p:tavLst>
                                    </p:anim>
                                    <p:anim calcmode="lin" valueType="num">
                                      <p:cBhvr additive="base">
                                        <p:cTn id="18" dur="500" fill="hold"/>
                                        <p:tgtEl>
                                          <p:spTgt spid="4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fill="hold"/>
                                        <p:tgtEl>
                                          <p:spTgt spid="42"/>
                                        </p:tgtEl>
                                        <p:attrNameLst>
                                          <p:attrName>ppt_x</p:attrName>
                                        </p:attrNameLst>
                                      </p:cBhvr>
                                      <p:tavLst>
                                        <p:tav tm="0">
                                          <p:val>
                                            <p:strVal val="#ppt_x"/>
                                          </p:val>
                                        </p:tav>
                                        <p:tav tm="100000">
                                          <p:val>
                                            <p:strVal val="#ppt_x"/>
                                          </p:val>
                                        </p:tav>
                                      </p:tavLst>
                                    </p:anim>
                                    <p:anim calcmode="lin" valueType="num">
                                      <p:cBhvr additive="base">
                                        <p:cTn id="22"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500" fill="hold"/>
                                        <p:tgtEl>
                                          <p:spTgt spid="33"/>
                                        </p:tgtEl>
                                        <p:attrNameLst>
                                          <p:attrName>ppt_x</p:attrName>
                                        </p:attrNameLst>
                                      </p:cBhvr>
                                      <p:tavLst>
                                        <p:tav tm="0">
                                          <p:val>
                                            <p:strVal val="0-#ppt_w/2"/>
                                          </p:val>
                                        </p:tav>
                                        <p:tav tm="100000">
                                          <p:val>
                                            <p:strVal val="#ppt_x"/>
                                          </p:val>
                                        </p:tav>
                                      </p:tavLst>
                                    </p:anim>
                                    <p:anim calcmode="lin" valueType="num">
                                      <p:cBhvr additive="base">
                                        <p:cTn id="28" dur="500" fill="hold"/>
                                        <p:tgtEl>
                                          <p:spTgt spid="33"/>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 calcmode="lin" valueType="num">
                                      <p:cBhvr additive="base">
                                        <p:cTn id="31" dur="500" fill="hold"/>
                                        <p:tgtEl>
                                          <p:spTgt spid="35"/>
                                        </p:tgtEl>
                                        <p:attrNameLst>
                                          <p:attrName>ppt_x</p:attrName>
                                        </p:attrNameLst>
                                      </p:cBhvr>
                                      <p:tavLst>
                                        <p:tav tm="0">
                                          <p:val>
                                            <p:strVal val="0-#ppt_w/2"/>
                                          </p:val>
                                        </p:tav>
                                        <p:tav tm="100000">
                                          <p:val>
                                            <p:strVal val="#ppt_x"/>
                                          </p:val>
                                        </p:tav>
                                      </p:tavLst>
                                    </p:anim>
                                    <p:anim calcmode="lin" valueType="num">
                                      <p:cBhvr additive="base">
                                        <p:cTn id="32" dur="500" fill="hold"/>
                                        <p:tgtEl>
                                          <p:spTgt spid="35"/>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additive="base">
                                        <p:cTn id="35" dur="500" fill="hold"/>
                                        <p:tgtEl>
                                          <p:spTgt spid="37"/>
                                        </p:tgtEl>
                                        <p:attrNameLst>
                                          <p:attrName>ppt_x</p:attrName>
                                        </p:attrNameLst>
                                      </p:cBhvr>
                                      <p:tavLst>
                                        <p:tav tm="0">
                                          <p:val>
                                            <p:strVal val="0-#ppt_w/2"/>
                                          </p:val>
                                        </p:tav>
                                        <p:tav tm="100000">
                                          <p:val>
                                            <p:strVal val="#ppt_x"/>
                                          </p:val>
                                        </p:tav>
                                      </p:tavLst>
                                    </p:anim>
                                    <p:anim calcmode="lin" valueType="num">
                                      <p:cBhvr additive="base">
                                        <p:cTn id="36"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500" fill="hold"/>
                                        <p:tgtEl>
                                          <p:spTgt spid="30"/>
                                        </p:tgtEl>
                                        <p:attrNameLst>
                                          <p:attrName>ppt_x</p:attrName>
                                        </p:attrNameLst>
                                      </p:cBhvr>
                                      <p:tavLst>
                                        <p:tav tm="0">
                                          <p:val>
                                            <p:strVal val="1+#ppt_w/2"/>
                                          </p:val>
                                        </p:tav>
                                        <p:tav tm="100000">
                                          <p:val>
                                            <p:strVal val="#ppt_x"/>
                                          </p:val>
                                        </p:tav>
                                      </p:tavLst>
                                    </p:anim>
                                    <p:anim calcmode="lin" valueType="num">
                                      <p:cBhvr additive="base">
                                        <p:cTn id="42" dur="500" fill="hold"/>
                                        <p:tgtEl>
                                          <p:spTgt spid="30"/>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500" fill="hold"/>
                                        <p:tgtEl>
                                          <p:spTgt spid="34"/>
                                        </p:tgtEl>
                                        <p:attrNameLst>
                                          <p:attrName>ppt_x</p:attrName>
                                        </p:attrNameLst>
                                      </p:cBhvr>
                                      <p:tavLst>
                                        <p:tav tm="0">
                                          <p:val>
                                            <p:strVal val="1+#ppt_w/2"/>
                                          </p:val>
                                        </p:tav>
                                        <p:tav tm="100000">
                                          <p:val>
                                            <p:strVal val="#ppt_x"/>
                                          </p:val>
                                        </p:tav>
                                      </p:tavLst>
                                    </p:anim>
                                    <p:anim calcmode="lin" valueType="num">
                                      <p:cBhvr additive="base">
                                        <p:cTn id="46" dur="500" fill="hold"/>
                                        <p:tgtEl>
                                          <p:spTgt spid="34"/>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additive="base">
                                        <p:cTn id="49" dur="500" fill="hold"/>
                                        <p:tgtEl>
                                          <p:spTgt spid="36"/>
                                        </p:tgtEl>
                                        <p:attrNameLst>
                                          <p:attrName>ppt_x</p:attrName>
                                        </p:attrNameLst>
                                      </p:cBhvr>
                                      <p:tavLst>
                                        <p:tav tm="0">
                                          <p:val>
                                            <p:strVal val="1+#ppt_w/2"/>
                                          </p:val>
                                        </p:tav>
                                        <p:tav tm="100000">
                                          <p:val>
                                            <p:strVal val="#ppt_x"/>
                                          </p:val>
                                        </p:tav>
                                      </p:tavLst>
                                    </p:anim>
                                    <p:anim calcmode="lin" valueType="num">
                                      <p:cBhvr additive="base">
                                        <p:cTn id="50"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3" grpId="0" animBg="1"/>
      <p:bldP spid="34" grpId="0" animBg="1"/>
      <p:bldP spid="35" grpId="0" animBg="1"/>
      <p:bldP spid="36" grpId="0" animBg="1"/>
      <p:bldP spid="37" grpId="0" animBg="1"/>
      <p:bldP spid="40" grpId="0" animBg="1"/>
      <p:bldP spid="41" grpId="0"/>
      <p:bldP spid="42" grpId="0"/>
      <p:bldP spid="4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20"/>
          <p:cNvSpPr/>
          <p:nvPr/>
        </p:nvSpPr>
        <p:spPr>
          <a:xfrm>
            <a:off x="1129" y="2571751"/>
            <a:ext cx="9141743" cy="2570939"/>
          </a:xfrm>
          <a:custGeom>
            <a:avLst/>
            <a:gdLst>
              <a:gd name="connsiteX0" fmla="*/ 0 w 6907593"/>
              <a:gd name="connsiteY0" fmla="*/ 0 h 1776503"/>
              <a:gd name="connsiteX1" fmla="*/ 6907593 w 6907593"/>
              <a:gd name="connsiteY1" fmla="*/ 1776503 h 1776503"/>
              <a:gd name="connsiteX2" fmla="*/ 0 w 6907593"/>
              <a:gd name="connsiteY2" fmla="*/ 1776503 h 1776503"/>
            </a:gdLst>
            <a:ahLst/>
            <a:cxnLst>
              <a:cxn ang="0">
                <a:pos x="connsiteX0" y="connsiteY0"/>
              </a:cxn>
              <a:cxn ang="0">
                <a:pos x="connsiteX1" y="connsiteY1"/>
              </a:cxn>
              <a:cxn ang="0">
                <a:pos x="connsiteX2" y="connsiteY2"/>
              </a:cxn>
            </a:cxnLst>
            <a:rect l="l" t="t" r="r" b="b"/>
            <a:pathLst>
              <a:path w="6907593" h="1776503">
                <a:moveTo>
                  <a:pt x="0" y="0"/>
                </a:moveTo>
                <a:lnTo>
                  <a:pt x="6907593" y="1776503"/>
                </a:lnTo>
                <a:lnTo>
                  <a:pt x="0" y="1776503"/>
                </a:lnTo>
                <a:close/>
              </a:path>
            </a:pathLst>
          </a:custGeom>
          <a:solidFill>
            <a:schemeClr val="accent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zh-CN" altLang="en-US"/>
          </a:p>
        </p:txBody>
      </p:sp>
      <p:sp>
        <p:nvSpPr>
          <p:cNvPr id="22" name="任意多边形 21"/>
          <p:cNvSpPr/>
          <p:nvPr/>
        </p:nvSpPr>
        <p:spPr>
          <a:xfrm flipH="1">
            <a:off x="3496947" y="4154206"/>
            <a:ext cx="5645926" cy="988659"/>
          </a:xfrm>
          <a:custGeom>
            <a:avLst/>
            <a:gdLst>
              <a:gd name="connsiteX0" fmla="*/ 0 w 6907593"/>
              <a:gd name="connsiteY0" fmla="*/ 0 h 1776503"/>
              <a:gd name="connsiteX1" fmla="*/ 6907593 w 6907593"/>
              <a:gd name="connsiteY1" fmla="*/ 1776503 h 1776503"/>
              <a:gd name="connsiteX2" fmla="*/ 0 w 6907593"/>
              <a:gd name="connsiteY2" fmla="*/ 1776503 h 1776503"/>
            </a:gdLst>
            <a:ahLst/>
            <a:cxnLst>
              <a:cxn ang="0">
                <a:pos x="connsiteX0" y="connsiteY0"/>
              </a:cxn>
              <a:cxn ang="0">
                <a:pos x="connsiteX1" y="connsiteY1"/>
              </a:cxn>
              <a:cxn ang="0">
                <a:pos x="connsiteX2" y="connsiteY2"/>
              </a:cxn>
            </a:cxnLst>
            <a:rect l="l" t="t" r="r" b="b"/>
            <a:pathLst>
              <a:path w="6907593" h="1776503">
                <a:moveTo>
                  <a:pt x="0" y="0"/>
                </a:moveTo>
                <a:lnTo>
                  <a:pt x="6907593" y="1776503"/>
                </a:lnTo>
                <a:lnTo>
                  <a:pt x="0" y="1776503"/>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zh-CN" altLang="en-US"/>
          </a:p>
        </p:txBody>
      </p:sp>
      <p:sp>
        <p:nvSpPr>
          <p:cNvPr id="23" name="TextBox 11"/>
          <p:cNvSpPr txBox="1"/>
          <p:nvPr/>
        </p:nvSpPr>
        <p:spPr>
          <a:xfrm>
            <a:off x="4417857" y="1906205"/>
            <a:ext cx="3264546" cy="1112097"/>
          </a:xfrm>
          <a:prstGeom prst="rect">
            <a:avLst/>
          </a:prstGeom>
          <a:noFill/>
        </p:spPr>
        <p:txBody>
          <a:bodyPr wrap="none" lIns="65023" tIns="32511" rIns="65023" bIns="32511" rtlCol="0">
            <a:spAutoFit/>
          </a:bodyPr>
          <a:lstStyle/>
          <a:p>
            <a:pPr marL="0" lvl="1"/>
            <a:r>
              <a:rPr lang="zh-CN" altLang="en-US" sz="1400" b="1" dirty="0">
                <a:solidFill>
                  <a:schemeClr val="accent2"/>
                </a:solidFill>
                <a:latin typeface="微软雅黑" panose="020B0503020204020204" pitchFamily="34" charset="-122"/>
                <a:ea typeface="微软雅黑" panose="020B0503020204020204" pitchFamily="34" charset="-122"/>
              </a:rPr>
              <a:t> </a:t>
            </a:r>
            <a:r>
              <a:rPr lang="zh-CN" altLang="en-US" sz="2000" b="1" dirty="0">
                <a:solidFill>
                  <a:schemeClr val="accent2"/>
                </a:solidFill>
                <a:latin typeface="微软雅黑" panose="020B0503020204020204" pitchFamily="34" charset="-122"/>
                <a:ea typeface="微软雅黑" panose="020B0503020204020204" pitchFamily="34" charset="-122"/>
              </a:rPr>
              <a:t>第一部分</a:t>
            </a:r>
            <a:endParaRPr lang="en-US" altLang="zh-CN" sz="2000" b="1" dirty="0">
              <a:solidFill>
                <a:schemeClr val="accent2"/>
              </a:solidFill>
              <a:latin typeface="微软雅黑" panose="020B0503020204020204" pitchFamily="34" charset="-122"/>
              <a:ea typeface="微软雅黑" panose="020B0503020204020204" pitchFamily="34" charset="-122"/>
            </a:endParaRPr>
          </a:p>
          <a:p>
            <a:pPr marL="0" lvl="1" algn="ctr"/>
            <a:r>
              <a:rPr lang="zh-CN" altLang="en-US" sz="2400" dirty="0" smtClean="0">
                <a:solidFill>
                  <a:srgbClr val="535353"/>
                </a:solidFill>
                <a:latin typeface="微软雅黑" panose="020B0503020204020204" pitchFamily="34" charset="-122"/>
                <a:ea typeface="微软雅黑" panose="020B0503020204020204" pitchFamily="34" charset="-122"/>
                <a:sym typeface="Arial" panose="020B0604020202020204" pitchFamily="34" charset="0"/>
              </a:rPr>
              <a:t>描述性分析</a:t>
            </a:r>
            <a:endParaRPr lang="en-US" altLang="zh-CN" sz="2400" dirty="0" smtClean="0">
              <a:solidFill>
                <a:srgbClr val="535353"/>
              </a:solidFill>
              <a:latin typeface="微软雅黑" panose="020B0503020204020204" pitchFamily="34" charset="-122"/>
              <a:ea typeface="微软雅黑" panose="020B0503020204020204" pitchFamily="34" charset="-122"/>
              <a:sym typeface="Arial" panose="020B0604020202020204" pitchFamily="34" charset="0"/>
            </a:endParaRPr>
          </a:p>
          <a:p>
            <a:pPr marL="0" lvl="1" algn="ctr"/>
            <a:r>
              <a:rPr lang="zh-CN" altLang="en-US" sz="2400" dirty="0" smtClean="0">
                <a:solidFill>
                  <a:srgbClr val="535353"/>
                </a:solidFill>
                <a:latin typeface="微软雅黑" panose="020B0503020204020204" pitchFamily="34" charset="-122"/>
                <a:ea typeface="微软雅黑" panose="020B0503020204020204" pitchFamily="34" charset="-122"/>
                <a:sym typeface="Arial" panose="020B0604020202020204" pitchFamily="34" charset="0"/>
              </a:rPr>
              <a:t>（以拉勾网数据为例）</a:t>
            </a:r>
            <a:endParaRPr lang="en-US" altLang="zh-CN" sz="2400" dirty="0">
              <a:solidFill>
                <a:srgbClr val="535353"/>
              </a:solidFill>
              <a:latin typeface="微软雅黑" panose="020B0503020204020204" pitchFamily="34" charset="-122"/>
              <a:ea typeface="微软雅黑" panose="020B0503020204020204" pitchFamily="34" charset="-122"/>
              <a:sym typeface="Arial" panose="020B0604020202020204" pitchFamily="34" charset="0"/>
            </a:endParaRPr>
          </a:p>
        </p:txBody>
      </p:sp>
      <p:cxnSp>
        <p:nvCxnSpPr>
          <p:cNvPr id="24" name="直接连接符 23"/>
          <p:cNvCxnSpPr/>
          <p:nvPr/>
        </p:nvCxnSpPr>
        <p:spPr>
          <a:xfrm flipV="1">
            <a:off x="4283131" y="1808090"/>
            <a:ext cx="0" cy="1420419"/>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25" name="TextBox 13"/>
          <p:cNvSpPr txBox="1"/>
          <p:nvPr/>
        </p:nvSpPr>
        <p:spPr>
          <a:xfrm>
            <a:off x="3029347" y="2982336"/>
            <a:ext cx="902574" cy="24617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01</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grpSp>
        <p:nvGrpSpPr>
          <p:cNvPr id="2" name="组合 25"/>
          <p:cNvGrpSpPr/>
          <p:nvPr/>
        </p:nvGrpSpPr>
        <p:grpSpPr>
          <a:xfrm>
            <a:off x="2881862" y="1781931"/>
            <a:ext cx="1050058" cy="1050116"/>
            <a:chOff x="304800" y="673100"/>
            <a:chExt cx="4000500" cy="4000500"/>
          </a:xfrm>
          <a:effectLst>
            <a:outerShdw blurRad="444500" dist="254000" dir="8100000" algn="tr" rotWithShape="0">
              <a:prstClr val="black">
                <a:alpha val="50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28" name="椭圆 2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31" name="TextBox 13"/>
          <p:cNvSpPr txBox="1"/>
          <p:nvPr/>
        </p:nvSpPr>
        <p:spPr>
          <a:xfrm>
            <a:off x="3011114" y="1946841"/>
            <a:ext cx="902574" cy="769248"/>
          </a:xfrm>
          <a:prstGeom prst="rect">
            <a:avLst/>
          </a:prstGeom>
          <a:noFill/>
        </p:spPr>
        <p:txBody>
          <a:bodyPr wrap="square" lIns="0" tIns="0" rIns="0" bIns="0" rtlCol="0">
            <a:spAutoFit/>
          </a:bodyPr>
          <a:lstStyle/>
          <a:p>
            <a:r>
              <a:rPr lang="en-US" altLang="zh-CN" sz="5000" b="1" dirty="0">
                <a:solidFill>
                  <a:schemeClr val="accent1"/>
                </a:solidFill>
                <a:latin typeface="Arial" panose="020B0604020202020204" pitchFamily="34" charset="0"/>
                <a:ea typeface="+mj-ea"/>
                <a:cs typeface="Arial" panose="020B0604020202020204" pitchFamily="34" charset="0"/>
              </a:rPr>
              <a:t>01</a:t>
            </a:r>
            <a:endParaRPr lang="zh-CN" altLang="en-US" sz="5000" b="1" dirty="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960244020"/>
      </p:ext>
    </p:extLst>
  </p:cSld>
  <p:clrMapOvr>
    <a:masterClrMapping/>
  </p:clrMapOvr>
  <p:transition advTm="3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0-#ppt_w/2"/>
                                          </p:val>
                                        </p:tav>
                                        <p:tav tm="100000">
                                          <p:val>
                                            <p:strVal val="#ppt_x"/>
                                          </p:val>
                                        </p:tav>
                                      </p:tavLst>
                                    </p:anim>
                                    <p:anim calcmode="lin" valueType="num">
                                      <p:cBhvr additive="base">
                                        <p:cTn id="14" dur="500" fill="hold"/>
                                        <p:tgtEl>
                                          <p:spTgt spid="21"/>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2" presetClass="entr" presetSubtype="4"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down)">
                                      <p:cBhvr>
                                        <p:cTn id="18" dur="500"/>
                                        <p:tgtEl>
                                          <p:spTgt spid="24"/>
                                        </p:tgtEl>
                                      </p:cBhvr>
                                    </p:animEffect>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par>
                          <p:cTn id="23" fill="hold">
                            <p:stCondLst>
                              <p:cond delay="1500"/>
                            </p:stCondLst>
                            <p:childTnLst>
                              <p:par>
                                <p:cTn id="24" presetID="47" presetClass="entr" presetSubtype="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anim calcmode="lin" valueType="num">
                                      <p:cBhvr>
                                        <p:cTn id="27" dur="500" fill="hold"/>
                                        <p:tgtEl>
                                          <p:spTgt spid="31"/>
                                        </p:tgtEl>
                                        <p:attrNameLst>
                                          <p:attrName>ppt_x</p:attrName>
                                        </p:attrNameLst>
                                      </p:cBhvr>
                                      <p:tavLst>
                                        <p:tav tm="0">
                                          <p:val>
                                            <p:strVal val="#ppt_x"/>
                                          </p:val>
                                        </p:tav>
                                        <p:tav tm="100000">
                                          <p:val>
                                            <p:strVal val="#ppt_x"/>
                                          </p:val>
                                        </p:tav>
                                      </p:tavLst>
                                    </p:anim>
                                    <p:anim calcmode="lin" valueType="num">
                                      <p:cBhvr>
                                        <p:cTn id="28" dur="500" fill="hold"/>
                                        <p:tgtEl>
                                          <p:spTgt spid="31"/>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12" presetClass="entr" presetSubtype="8"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p:tgtEl>
                                          <p:spTgt spid="23"/>
                                        </p:tgtEl>
                                        <p:attrNameLst>
                                          <p:attrName>ppt_x</p:attrName>
                                        </p:attrNameLst>
                                      </p:cBhvr>
                                      <p:tavLst>
                                        <p:tav tm="0">
                                          <p:val>
                                            <p:strVal val="#ppt_x-#ppt_w*1.125000"/>
                                          </p:val>
                                        </p:tav>
                                        <p:tav tm="100000">
                                          <p:val>
                                            <p:strVal val="#ppt_x"/>
                                          </p:val>
                                        </p:tav>
                                      </p:tavLst>
                                    </p:anim>
                                    <p:animEffect transition="in" filter="wipe(right)">
                                      <p:cBhvr>
                                        <p:cTn id="33" dur="500"/>
                                        <p:tgtEl>
                                          <p:spTgt spid="23"/>
                                        </p:tgtEl>
                                      </p:cBhvr>
                                    </p:animEffect>
                                  </p:childTnLst>
                                </p:cTn>
                              </p:par>
                            </p:childTnLst>
                          </p:cTn>
                        </p:par>
                        <p:par>
                          <p:cTn id="34" fill="hold">
                            <p:stCondLst>
                              <p:cond delay="2500"/>
                            </p:stCondLst>
                            <p:childTnLst>
                              <p:par>
                                <p:cTn id="35" presetID="47" presetClass="entr" presetSubtype="0"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anim calcmode="lin" valueType="num">
                                      <p:cBhvr>
                                        <p:cTn id="38" dur="500" fill="hold"/>
                                        <p:tgtEl>
                                          <p:spTgt spid="25"/>
                                        </p:tgtEl>
                                        <p:attrNameLst>
                                          <p:attrName>ppt_x</p:attrName>
                                        </p:attrNameLst>
                                      </p:cBhvr>
                                      <p:tavLst>
                                        <p:tav tm="0">
                                          <p:val>
                                            <p:strVal val="#ppt_x"/>
                                          </p:val>
                                        </p:tav>
                                        <p:tav tm="100000">
                                          <p:val>
                                            <p:strVal val="#ppt_x"/>
                                          </p:val>
                                        </p:tav>
                                      </p:tavLst>
                                    </p:anim>
                                    <p:anim calcmode="lin" valueType="num">
                                      <p:cBhvr>
                                        <p:cTn id="39" dur="5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107504" y="94857"/>
            <a:ext cx="762000" cy="618973"/>
            <a:chOff x="395536" y="210344"/>
            <a:chExt cx="762000" cy="618973"/>
          </a:xfrm>
        </p:grpSpPr>
        <p:pic>
          <p:nvPicPr>
            <p:cNvPr id="41" name="Picture 3" descr="C:\Users\Administrator\Desktop\微立体创业计划\005.png"/>
            <p:cNvPicPr>
              <a:picLocks noChangeAspect="1" noChangeArrowheads="1"/>
            </p:cNvPicPr>
            <p:nvPr/>
          </p:nvPicPr>
          <p:blipFill>
            <a:blip r:embed="rId3" cstate="print">
              <a:duotone>
                <a:srgbClr val="20A9D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95536" y="210344"/>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42"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7935" y="219716"/>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
        <p:nvSpPr>
          <p:cNvPr id="46" name="文本框 12"/>
          <p:cNvSpPr txBox="1">
            <a:spLocks noChangeArrowheads="1"/>
          </p:cNvSpPr>
          <p:nvPr/>
        </p:nvSpPr>
        <p:spPr bwMode="auto">
          <a:xfrm>
            <a:off x="931452" y="268478"/>
            <a:ext cx="1408300" cy="281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1</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、工资分布</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8" name="TextBox 174"/>
          <p:cNvSpPr txBox="1"/>
          <p:nvPr/>
        </p:nvSpPr>
        <p:spPr>
          <a:xfrm>
            <a:off x="6084168" y="2139702"/>
            <a:ext cx="2088232" cy="553992"/>
          </a:xfrm>
          <a:prstGeom prst="rect">
            <a:avLst/>
          </a:prstGeom>
          <a:noFill/>
        </p:spPr>
        <p:txBody>
          <a:bodyPr wrap="square" lIns="91435" tIns="45717" rIns="91435" bIns="45717" rtlCol="0">
            <a:spAutoFit/>
          </a:bodyPr>
          <a:lstStyle/>
          <a:p>
            <a:pPr algn="just"/>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如图为两个岗位的需求对工资的分布图。可以看出，数据挖掘岗的工资分布峰值比数据分析岗高。</a:t>
            </a:r>
            <a:endParaRPr lang="en-US" altLang="zh-CN" sz="10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1027" name="Picture 3" descr="F:\python_code\analysis\pic\工资分布图.png"/>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1182042"/>
            <a:ext cx="3744416" cy="280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731258"/>
      </p:ext>
    </p:extLst>
  </p:cSld>
  <p:clrMapOvr>
    <a:masterClrMapping/>
  </p:clrMapOvr>
  <p:transition advTm="3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up)">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107504" y="94857"/>
            <a:ext cx="762000" cy="618973"/>
            <a:chOff x="395536" y="210344"/>
            <a:chExt cx="762000" cy="618973"/>
          </a:xfrm>
        </p:grpSpPr>
        <p:pic>
          <p:nvPicPr>
            <p:cNvPr id="41" name="Picture 3" descr="C:\Users\Administrator\Desktop\微立体创业计划\005.png"/>
            <p:cNvPicPr>
              <a:picLocks noChangeAspect="1" noChangeArrowheads="1"/>
            </p:cNvPicPr>
            <p:nvPr/>
          </p:nvPicPr>
          <p:blipFill>
            <a:blip r:embed="rId3" cstate="print">
              <a:duotone>
                <a:srgbClr val="20A9D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95536" y="210344"/>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42"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7935" y="219716"/>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
        <p:nvSpPr>
          <p:cNvPr id="46" name="文本框 12"/>
          <p:cNvSpPr txBox="1">
            <a:spLocks noChangeArrowheads="1"/>
          </p:cNvSpPr>
          <p:nvPr/>
        </p:nvSpPr>
        <p:spPr bwMode="auto">
          <a:xfrm>
            <a:off x="931452" y="268478"/>
            <a:ext cx="1408300" cy="281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2</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、学历分布</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8" name="TextBox 174"/>
          <p:cNvSpPr txBox="1"/>
          <p:nvPr/>
        </p:nvSpPr>
        <p:spPr>
          <a:xfrm>
            <a:off x="6012160" y="1995686"/>
            <a:ext cx="2376264" cy="861768"/>
          </a:xfrm>
          <a:prstGeom prst="rect">
            <a:avLst/>
          </a:prstGeom>
          <a:noFill/>
        </p:spPr>
        <p:txBody>
          <a:bodyPr wrap="square" lIns="91435" tIns="45717" rIns="91435" bIns="45717" rtlCol="0">
            <a:spAutoFit/>
          </a:bodyPr>
          <a:lstStyle/>
          <a:p>
            <a:pPr algn="just"/>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如图为两个岗位的需求对学历的分布图。可以看出，两个岗位对学历的要求都集中在本科和硕士，大专和博士极少，但数据挖掘岗对硕士的相对需求明显高于数据分析岗。</a:t>
            </a:r>
            <a:endParaRPr lang="en-US" altLang="zh-CN" sz="10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2050" name="Picture 2" descr="F:\python_code\analysis\pic\学历分布图.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32" y="1203598"/>
            <a:ext cx="3744000" cy="28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014342"/>
      </p:ext>
    </p:extLst>
  </p:cSld>
  <p:clrMapOvr>
    <a:masterClrMapping/>
  </p:clrMapOvr>
  <p:transition advTm="3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up)">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107504" y="94857"/>
            <a:ext cx="762000" cy="618973"/>
            <a:chOff x="395536" y="210344"/>
            <a:chExt cx="762000" cy="618973"/>
          </a:xfrm>
        </p:grpSpPr>
        <p:pic>
          <p:nvPicPr>
            <p:cNvPr id="41" name="Picture 3" descr="C:\Users\Administrator\Desktop\微立体创业计划\005.png"/>
            <p:cNvPicPr>
              <a:picLocks noChangeAspect="1" noChangeArrowheads="1"/>
            </p:cNvPicPr>
            <p:nvPr/>
          </p:nvPicPr>
          <p:blipFill>
            <a:blip r:embed="rId3" cstate="print">
              <a:duotone>
                <a:srgbClr val="20A9D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95536" y="210344"/>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42"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7935" y="219716"/>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
        <p:nvSpPr>
          <p:cNvPr id="46" name="文本框 12"/>
          <p:cNvSpPr txBox="1">
            <a:spLocks noChangeArrowheads="1"/>
          </p:cNvSpPr>
          <p:nvPr/>
        </p:nvSpPr>
        <p:spPr bwMode="auto">
          <a:xfrm>
            <a:off x="931452" y="268478"/>
            <a:ext cx="1624324" cy="281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3</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、工作年限分布</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8" name="TextBox 174"/>
          <p:cNvSpPr txBox="1"/>
          <p:nvPr/>
        </p:nvSpPr>
        <p:spPr>
          <a:xfrm>
            <a:off x="6012160" y="1995686"/>
            <a:ext cx="2232248" cy="1015657"/>
          </a:xfrm>
          <a:prstGeom prst="rect">
            <a:avLst/>
          </a:prstGeom>
          <a:noFill/>
        </p:spPr>
        <p:txBody>
          <a:bodyPr wrap="square" lIns="91435" tIns="45717" rIns="91435" bIns="45717" rtlCol="0">
            <a:spAutoFit/>
          </a:bodyPr>
          <a:lstStyle/>
          <a:p>
            <a:pPr algn="just"/>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如图为两个岗位的需求对工作年限的分布图。可以看出，两个岗位对经验的要求都比较高。一年以下的岗位数极少，大部分集中在</a:t>
            </a:r>
            <a:r>
              <a:rPr lang="en-US" altLang="zh-CN" sz="1000" dirty="0" smtClean="0">
                <a:solidFill>
                  <a:schemeClr val="bg1">
                    <a:lumMod val="50000"/>
                  </a:schemeClr>
                </a:solidFill>
                <a:latin typeface="微软雅黑" panose="020B0503020204020204" pitchFamily="34" charset="-122"/>
                <a:ea typeface="微软雅黑" panose="020B0503020204020204" pitchFamily="34" charset="-122"/>
              </a:rPr>
              <a:t>3-5</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年。而数据分析岗位对</a:t>
            </a:r>
            <a:r>
              <a:rPr lang="en-US" altLang="zh-CN" sz="1000" dirty="0" smtClean="0">
                <a:solidFill>
                  <a:schemeClr val="bg1">
                    <a:lumMod val="50000"/>
                  </a:schemeClr>
                </a:solidFill>
                <a:latin typeface="微软雅黑" panose="020B0503020204020204" pitchFamily="34" charset="-122"/>
                <a:ea typeface="微软雅黑" panose="020B0503020204020204" pitchFamily="34" charset="-122"/>
              </a:rPr>
              <a:t>5-10</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年的需求明显高于数据挖掘。</a:t>
            </a:r>
            <a:endParaRPr lang="en-US" altLang="zh-CN" sz="10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3074" name="Picture 2" descr="F:\python_code\analysis\pic\工作年限分布图.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32" y="1203598"/>
            <a:ext cx="3744000" cy="28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476141"/>
      </p:ext>
    </p:extLst>
  </p:cSld>
  <p:clrMapOvr>
    <a:masterClrMapping/>
  </p:clrMapOvr>
  <p:transition advTm="3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up)">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107504" y="94857"/>
            <a:ext cx="762000" cy="618973"/>
            <a:chOff x="395536" y="210344"/>
            <a:chExt cx="762000" cy="618973"/>
          </a:xfrm>
        </p:grpSpPr>
        <p:pic>
          <p:nvPicPr>
            <p:cNvPr id="41" name="Picture 3" descr="C:\Users\Administrator\Desktop\微立体创业计划\005.png"/>
            <p:cNvPicPr>
              <a:picLocks noChangeAspect="1" noChangeArrowheads="1"/>
            </p:cNvPicPr>
            <p:nvPr/>
          </p:nvPicPr>
          <p:blipFill>
            <a:blip r:embed="rId3" cstate="print">
              <a:duotone>
                <a:srgbClr val="20A9D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95536" y="210344"/>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42"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7935" y="219716"/>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
        <p:nvSpPr>
          <p:cNvPr id="46" name="文本框 12"/>
          <p:cNvSpPr txBox="1">
            <a:spLocks noChangeArrowheads="1"/>
          </p:cNvSpPr>
          <p:nvPr/>
        </p:nvSpPr>
        <p:spPr bwMode="auto">
          <a:xfrm>
            <a:off x="931452" y="268478"/>
            <a:ext cx="2632436" cy="281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4</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、岗位职责和岗位要求关键词</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pic>
        <p:nvPicPr>
          <p:cNvPr id="4098" name="Picture 2" descr="F:\python_code\analysis\pic\数据分析-岗位要求词云.png"/>
          <p:cNvPicPr>
            <a:picLocks noChangeAspect="1" noChangeArrowheads="1"/>
          </p:cNvPicPr>
          <p:nvPr/>
        </p:nvPicPr>
        <p:blipFill rotWithShape="1">
          <a:blip r:embed="rId5">
            <a:extLst>
              <a:ext uri="{28A0092B-C50C-407E-A947-70E740481C1C}">
                <a14:useLocalDpi xmlns:a14="http://schemas.microsoft.com/office/drawing/2010/main" val="0"/>
              </a:ext>
            </a:extLst>
          </a:blip>
          <a:srcRect l="10191" t="17833" r="7736" b="21312"/>
          <a:stretch/>
        </p:blipFill>
        <p:spPr bwMode="auto">
          <a:xfrm>
            <a:off x="440512" y="1223236"/>
            <a:ext cx="2602756" cy="1447397"/>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F:\python_code\analysis\pic\数据分析-岗位职责词云.png"/>
          <p:cNvPicPr>
            <a:picLocks noChangeAspect="1" noChangeArrowheads="1"/>
          </p:cNvPicPr>
          <p:nvPr/>
        </p:nvPicPr>
        <p:blipFill rotWithShape="1">
          <a:blip r:embed="rId6">
            <a:extLst>
              <a:ext uri="{28A0092B-C50C-407E-A947-70E740481C1C}">
                <a14:useLocalDpi xmlns:a14="http://schemas.microsoft.com/office/drawing/2010/main" val="0"/>
              </a:ext>
            </a:extLst>
          </a:blip>
          <a:srcRect l="10507" t="19082" r="7936" b="21155"/>
          <a:stretch/>
        </p:blipFill>
        <p:spPr bwMode="auto">
          <a:xfrm>
            <a:off x="3232055" y="1236209"/>
            <a:ext cx="2586433" cy="142144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python_code\analysis\pic\数据挖掘-岗位要求词云.png"/>
          <p:cNvPicPr>
            <a:picLocks noChangeAspect="1" noChangeArrowheads="1"/>
          </p:cNvPicPr>
          <p:nvPr/>
        </p:nvPicPr>
        <p:blipFill rotWithShape="1">
          <a:blip r:embed="rId7">
            <a:extLst>
              <a:ext uri="{28A0092B-C50C-407E-A947-70E740481C1C}">
                <a14:useLocalDpi xmlns:a14="http://schemas.microsoft.com/office/drawing/2010/main" val="0"/>
              </a:ext>
            </a:extLst>
          </a:blip>
          <a:srcRect l="10019" t="18778" r="8424" b="21512"/>
          <a:stretch/>
        </p:blipFill>
        <p:spPr bwMode="auto">
          <a:xfrm>
            <a:off x="462777" y="2795052"/>
            <a:ext cx="2586433" cy="1420177"/>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F:\python_code\analysis\pic\数据挖掘-岗位职责词云.png"/>
          <p:cNvPicPr>
            <a:picLocks noChangeAspect="1" noChangeArrowheads="1"/>
          </p:cNvPicPr>
          <p:nvPr/>
        </p:nvPicPr>
        <p:blipFill rotWithShape="1">
          <a:blip r:embed="rId8">
            <a:extLst>
              <a:ext uri="{28A0092B-C50C-407E-A947-70E740481C1C}">
                <a14:useLocalDpi xmlns:a14="http://schemas.microsoft.com/office/drawing/2010/main" val="0"/>
              </a:ext>
            </a:extLst>
          </a:blip>
          <a:srcRect l="10547" t="19316" r="7896" b="20359"/>
          <a:stretch/>
        </p:blipFill>
        <p:spPr bwMode="auto">
          <a:xfrm>
            <a:off x="3232054" y="2780419"/>
            <a:ext cx="2586434" cy="143481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74"/>
          <p:cNvSpPr txBox="1"/>
          <p:nvPr/>
        </p:nvSpPr>
        <p:spPr>
          <a:xfrm>
            <a:off x="6184383" y="2204467"/>
            <a:ext cx="2520280" cy="1631210"/>
          </a:xfrm>
          <a:prstGeom prst="rect">
            <a:avLst/>
          </a:prstGeom>
          <a:noFill/>
        </p:spPr>
        <p:txBody>
          <a:bodyPr wrap="square" lIns="91435" tIns="45717" rIns="91435" bIns="45717" rtlCol="0">
            <a:spAutoFit/>
          </a:bodyPr>
          <a:lstStyle/>
          <a:p>
            <a:pPr algn="just"/>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如图为两个岗位的岗位职责和岗位要求词云。从岗位职责上看，二者都强调“数据”和“产品”，但除此之外，数据分析岗更</a:t>
            </a:r>
            <a:r>
              <a:rPr lang="zh-CN" altLang="en-US" sz="1000" dirty="0">
                <a:solidFill>
                  <a:schemeClr val="bg1">
                    <a:lumMod val="50000"/>
                  </a:schemeClr>
                </a:solidFill>
                <a:latin typeface="微软雅黑" panose="020B0503020204020204" pitchFamily="34" charset="-122"/>
                <a:ea typeface="微软雅黑" panose="020B0503020204020204" pitchFamily="34" charset="-122"/>
              </a:rPr>
              <a:t>关注</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“业务”</a:t>
            </a:r>
            <a:r>
              <a:rPr lang="zh-CN" altLang="en-US" sz="1000" dirty="0">
                <a:solidFill>
                  <a:schemeClr val="bg1">
                    <a:lumMod val="50000"/>
                  </a:schemeClr>
                </a:solidFill>
                <a:latin typeface="微软雅黑" panose="020B0503020204020204" pitchFamily="34" charset="-122"/>
                <a:ea typeface="微软雅黑" panose="020B0503020204020204" pitchFamily="34" charset="-122"/>
              </a:rPr>
              <a:t> 、</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“需求” </a:t>
            </a:r>
            <a:r>
              <a:rPr lang="zh-CN" altLang="en-US" sz="100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“用户” </a:t>
            </a:r>
            <a:r>
              <a:rPr lang="en-US" altLang="zh-CN" sz="10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而数据挖掘岗更关注“算法”、“模型”</a:t>
            </a:r>
            <a:r>
              <a:rPr lang="zh-CN" altLang="en-US" sz="1000" dirty="0">
                <a:solidFill>
                  <a:schemeClr val="bg1">
                    <a:lumMod val="50000"/>
                  </a:schemeClr>
                </a:solidFill>
                <a:latin typeface="微软雅黑" panose="020B0503020204020204" pitchFamily="34" charset="-122"/>
                <a:ea typeface="微软雅黑" panose="020B0503020204020204" pitchFamily="34" charset="-122"/>
              </a:rPr>
              <a:t> 、</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“机器学习”；从岗位要求上看，二者都强调“经验”</a:t>
            </a:r>
            <a:r>
              <a:rPr lang="zh-CN" altLang="en-US" sz="1000" dirty="0">
                <a:solidFill>
                  <a:schemeClr val="bg1">
                    <a:lumMod val="50000"/>
                  </a:schemeClr>
                </a:solidFill>
                <a:latin typeface="微软雅黑" panose="020B0503020204020204" pitchFamily="34" charset="-122"/>
                <a:ea typeface="微软雅黑" panose="020B0503020204020204" pitchFamily="34" charset="-122"/>
              </a:rPr>
              <a:t> 、</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“沟通能力”</a:t>
            </a:r>
            <a:r>
              <a:rPr lang="zh-CN" altLang="en-US" sz="1000" dirty="0">
                <a:solidFill>
                  <a:schemeClr val="bg1">
                    <a:lumMod val="50000"/>
                  </a:schemeClr>
                </a:solidFill>
                <a:latin typeface="微软雅黑" panose="020B0503020204020204" pitchFamily="34" charset="-122"/>
                <a:ea typeface="微软雅黑" panose="020B0503020204020204" pitchFamily="34" charset="-122"/>
              </a:rPr>
              <a:t> 、</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“团队合作”，但除此之外，数据分析岗更关注“工具”</a:t>
            </a:r>
            <a:r>
              <a:rPr lang="zh-CN" altLang="en-US" sz="1000" dirty="0">
                <a:solidFill>
                  <a:schemeClr val="bg1">
                    <a:lumMod val="50000"/>
                  </a:schemeClr>
                </a:solidFill>
                <a:latin typeface="微软雅黑" panose="020B0503020204020204" pitchFamily="34" charset="-122"/>
                <a:ea typeface="微软雅黑" panose="020B0503020204020204" pitchFamily="34" charset="-122"/>
              </a:rPr>
              <a:t> 、</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“逻辑思维能力”，而数据挖掘岗更关注“机器学习”</a:t>
            </a:r>
            <a:r>
              <a:rPr lang="zh-CN" altLang="en-US" sz="1000" dirty="0">
                <a:solidFill>
                  <a:schemeClr val="bg1">
                    <a:lumMod val="50000"/>
                  </a:schemeClr>
                </a:solidFill>
                <a:latin typeface="微软雅黑" panose="020B0503020204020204" pitchFamily="34" charset="-122"/>
                <a:ea typeface="微软雅黑" panose="020B0503020204020204" pitchFamily="34" charset="-122"/>
              </a:rPr>
              <a:t> 、</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“算法”。</a:t>
            </a:r>
            <a:endParaRPr lang="en-US" altLang="zh-CN" sz="10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0574668"/>
      </p:ext>
    </p:extLst>
  </p:cSld>
  <p:clrMapOvr>
    <a:masterClrMapping/>
  </p:clrMapOvr>
  <p:transition advTm="3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BDC9D0C5-63AF-4D7D-82E1-984A11F9DEAE"/>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资源库"/>
  <p:tag name="ISPRING_PLAYERS_CUSTOMIZATION" val="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E9LZ0pRhTakvj0AAGijAAAXAAAAdW5pdmVyc2FsL3VuaXZlcnNhbC5wbmftfQlQk0nXrgsgAi6MokRZVBwZRXaRnYALzIgDKiKDBBAjoLKTQAhhEdxQMXFGx4ASgjqIC4sIJIRAQMBEDSS4IEsgASIECRD2AFm4iTPfP7LIP1N1q+5/78UqsfDt9/TTp0+f85zufruvHHJyWKGwQWHRokUrfvpx35FFi2QtFi1aGiYvJ/mf6rtyv0j+WQw54rBnUS5N7bPkFxl/u5/tFi3KRykKfWQlvy8P/dEdsmjRyirp38WUkEenFi26L/ppn93RKK++Vl4e1M0dKBb/LF4sXLw1NnH5d+w17/3Jtxyaz+1ba2h7f+3B60dMbPdcTZRRXH7h0EuZCZ9A242J93WrFy1Wvvrj9sLE4UELFu9sJMyflk7wq61355Y6hYez+KnuAWOkLhNIK6fsY01LgUeMqNcfyLCeEg4TOemI/i4BBSjODzE5cW6xnOqsHwlPDerCqa8MtKiguNb3YuX1CrtliUoGFYuWzvphcDXh1S5Gw891E++x4qOvtv/uP7fEdqV9OIA3X8ibEvNClwEP3O81y4mbU2IofOmvYUz291y0/q6aszVzlKio6FTaR4bTneOG1lhaBP3kN3eVPiskhVBbJ8J/et78RHfpXPhN5GQwbikfgPwWCJEe02Vcta1bo5RjHdU6xalHAUfBM2S2BW9YDVWwkH3i5mdbBzfFJpv48C1nyuQAur+D2ozU7SV28rVtBpdbfkeXp+9IzKXHjRUQR/kw0jDmzF66WQOYzhukaJY/rnUrn6xHZ2qo8OOtvIAj91b1WZePT9yj4tJDwUxmxDWwO5BSGO+PKsBQvkfCntrrAfPOPMZOGk5vjZpR3ffdQgJWQGgNEZJDSlfbl44V5bW2wlixpqwBDDJvS/dkFVBY5SnzTrn7JZYXPyWADRZop0d1nO0v4JP4Za17Cszw4CXFITHsjaYRKdbdyZTAmLwq1jhMaCVovJ5fxor0AUBJQ7/nlZrjvOw43yMbIMzPdPjZh34zFGCtBFW0aGi3l9mWFzf6NGRPocayaHTXIwWLhhfeF9KU9bwcc1ArtFHmTDDn6p193YiaNHSJ00uR5mJvK5sGyy1slu7BmjRW5vmqdeF+yCBWiqNmSB57F+oSfaYV4BKuyWIOC+WPnOS4Cq2X0N1KO1RMiS87LCtvRS576TvIi2wyioHTEczhSjqD9nZ3sPqRQk+vMLjMlpBYrkcImdxHph9Peh/3sbKpN99T4Zf9dUX649du6MdpcOojo8WvscLXtfQtxUjsSxaDb1SNpDZHsOmNgKaeNRHeyACiPfigzNMg08/hDp/DDyqeCrmrjfSFZ3MFfnDSIB8VN/JAX82lRRwvaogv+yQ8iSzu2x2S/FQ+Uad/KkqpGhxQBimwDr4NRFFcEYFk8GPrh+zBNQ3XKPC7IRMpyQKdXFY/rzj4rrY4EDUcO6wWHaiuYAFeP0EigNPB2L23IdXm6oJjy9DRGga8yKUuWiYnp9vqLxu610H1vEs07H68IKccXnhjR2KNrwFOyY79fF10IZpmP64M1io9/eIAaB0Edy5cpzuw4Tr8eEoT8t7F9MPJNfmeQwlHlaH7T6/n7QcUnWEpi4sE9y7eUT7ysvOwQF64ZXUyBAX0iFJFFxns0hOg4yfQ65e8Vy1v2QxAF8Gbg6rpJ0FqzqCPZ4lK2qjULHUuSeDnXQegqHOU231bIhV3o+0QoHURZzjq6JdhqLgpPIU2ZLiBD7Fad3xAlaMaj6KctWQ9CksOQr9kge18RCnJFi+LfX8sS8uy1mDbJOVz4U7LLTwymjUYht5pbjWxvZBXQxObgi1p2wVDIsdmA7wcbaax+Cz1PE+TX7blRBKvcX995L6i0K1LksZacxmJZHmVj/rxqHPGufjSpWyW8n0yHZdIiyxbB8rmXGVQNRjfH3aVxVA9bw/y5bcynGpwewsw/jIJYRNGqtdDH10812cNbCC2dQzJZ9xmb6kJ1BwvUFLxiCrR72654w+4obFG0g24qcfOsT0XB4zimMgzLGqjxyHLSRFLwzLfVhlVb4YdL7h4m3sjT/Y33VsgOQyVHxFEzPWoa+xZi3pZnNMJsUWkn4ZoDIufCSKhZPrHkF+V751No+fTN+vuvM5lvP4MXIGOibl7V3+6rwqXK5GgvmG05Hpnf866U4WrfjguBsCCZQ4YPiwrtBZr+FQNZXavsBNmXzTwsPNnLN8AXlX2yQQRiN7nrgJljrVbKUP19r5aF4Nz/hQcb/+jalHSucIytVLZ1MHhYq/eqyDUtUMBsRvDRGPvJsb4ncgKly53FpCrjqFCQrA2rJ1652mjiF/0vJnx25dKXBuid59to8bTQf8Wfao6ZtAsUP9zMOreKJLmq96MiNeDncFTvBE8eicb2ENUcsafjf6hG6T/207gs9MTVquHNaNXniEeYngERMW3U03ScwRNnWdnuIMbhqG/Zhiv3LrnJu788747oP5bZy2rO0p0/zgNDLAsO+lw7EI6dc01cwZdYjla2e687uQKrcrkFM4HMHWtoNFQxa7h4+Xh7L2vcA8g8JWHC+TNwNp+iivZ/mHxePRzh/Gmyrrdu8mFfCFo2ZXLiTQXzmdlKDksl3XTOBLqNRlrIRnVnWBtMZOpjbfWYJysDF8WAfrIPH7fM+9ieg4ziDk2NNh1ksXOK6uvINj515RFfrA5/bmRcwPHNqNpIQMIbGEjJYd7pnJmlCotldNbB8XxyQHE+ydNG4wKQXKayoGSjsFtzK59uydZftNt3lsApLD1eN/zMd4oLW902YNs1oPhD2Di1parGdwPGQVlq/wR8LALd/Mhxonl8jJg0pjX3b6SMEyxeKjqSkfJIA+cSMMZ7zJ2RmUYdyUdKgAg2UloHn1EAxOG7BNBGY6NaEsLhiPNw5od9m6d3JjsLeoiEzKuAioaD0A1RCVjN0L7EYF5kkrrID9aMs34nYLfc1kFw7+hYJDy0p8Pieqx01xTCsUWnWFcmRzLy1vfbofA1hSXxlpABG2/ym3X84jrmTSCguK3TIZzjik6Njv+zB5r7lROy4XBdYHWFsF56pCxRr1R20fyFg92U53tvbGOH06VrSkoA/peuENFZ1Eax+z29MUC0Rq3sR81XvgQW2Px+XGEGCFR9lFWTYENtnMil26NfKAeosYYKmWzqM4XvRs+fSe3Q9p9uzXAgzyc4Hnf6UDiRga4oK8QSYEi4hmx2GbmWYDP2JDIOAQhVBe8AAo0GsLSLnchqcGIle4fN3d5xZUIDXmA6CsCVtrwrl/4mYLfpjX5kYkkOkOzRsve70jU47uzBNn+1q1TDQjWSCm2tjNuJoHJyFtsx5nqGy/ZfTQxl0t03nG9eIo3JvI+UxuUT57Bv24utsvKGO5JZKZqnEiFKEPPGgFMyaFVMzhVwwp5C1lMIk3HeFP3h5T+aHC4WGMmcQEslTxXJBjB7htqCOdiS7DWcxkudWcctOfkUlUbV0P3WFl1EEnH24U5jYazSwCZy6UgnOYga4vlLplu6r4QFVV9bGf28TneVZL/B68GZjfORSlbhjP1Y89wPFaozkl3T5xamuhkl5dxd27iKtHcZg2NwVc6K5CtBwCzm15HkWple/epOWVHSWQnXXYIrH9Af3LZ4onWrPeTA20lL6+FGs3JrksX22lXV2lpwDNf5HtsB8+uYlL1CyPFzMnOlUJs65YPDiTlRI+4jx5yiJgFMeHXFf9Ar1p5u8widXxnV2GrKdVcVsbN+TSX74qyearR8wj59auHzrS91sa2WItG3hP90+F+HEfZo7ayHYRN6Ws6CJsFoK0SjTwcPPUWwAE6T4/jrbsHOvXj4RLGTv8pUvLO0bbvVZI4l6KQr0aWS6AYy2qfr00hijQB/HLBNL9zJ0FT2LasQ13l0GIVs18SpC8o/ecF1anHPtPxyy8lSYWfeLokNW6zBIyCBWBGC38weaYSWgyS4pbBbHA5A35zzpjcMyPPOCfvIC2A23Hjs0okVMHh4oOZWry1oVHBDJS7ZEfGkkSn648LDX0rAODO29OVaXvhgbSAh8qrEQVLi4sPKg/PVPiBFYGyanpuiyWts8siH21OMWpLzg+nTu+wTZWHJQUSchRORV9Ux1Qebv9hpslkyuGWrEQ/PafwSGLU4B1BBwGh5F8IvtNbvrr9kaRAxTFZo7JKpFP7o9BbM7v+yFKPxZeprhIF2tY9Nvx990MlM3B2ywwTTwr9j4a9fByyQo+avZlpXo8Tcs5VdUoavkPqtQ5sdJFLMzwWPKMj9plJCzxzTTiY9+yBi9kONd+Z3vRDxbGK9nBpv6+Gnj2YeX37UpqqDn5Gy7eoSQs0PrF96Nb4druaCnLmgDx09oROWyhBohkFeQuTh+/Itxb7J//uMaMjlJHSAoGum97r9HavRSo4/COzebNgNgtm87/DbPyTFYQDl4Et1pPdD4gNZf0Rpqw8eG1AJJ+J4LnGUgyL2NfA18FjJg7zdQKk2gCC3S9zic+Kn3K9eIdyITusppJmHqjwTfwJ5idTCPSOF8s01fQ+BdqdViPmDerMY7uqwMTUKaXcQd8eSm93Mrc635+kgejNrzEA6x2dxxBD74GqC9V1QgMfReU0WBatVQ4nE8ZL0uezy1ztA2FbL+8IzVnclU+JeGPN2ONkx9nuShRGyH5TjRWdWt/hQ4NlV8peHXzd5Ww1WE14j7UWP85KL5nYN76XAu9dsXOvREy+61OC17f7PWPbtjAdztG2lkWDaQwb315zCmGluSwm66h4qEHl2xaFRv3YUklQMdO2teLjnAFYa1rsZgnDu/XGW1wyj8lTHbYGt7conFpaDQnhfxhMZVutDVewcM4R++bpf3sU6G1EpZRJjGHxSRTDOgLpghrG3XCpg58d1UeI5hkYvmzlAv6jisfS12pqwt6EBV9MS6TVWIcSDL/tjdrC3yalIlzbbi3Kbwjy6zIfM0Mtl+gjFdEWDp7HGtHX7Gtani6hyCWVBetb0g0p8MBX27trmIpogPY8DVtzLaXIXxa5fDWC6RWZm8O2+v7TWqgf7yI1mfptZwjats4wgK4QKJtkHcJNIwRb0lykHW3O3zeV/+2GZcRvPUlmqqhad9dckKiBeZV2V//b4zjUS+gD3S9rv8pilfrUR7rOWe5u5NN53KaZXldoDrpgSSINXTAZbPmfkOASatSYPIgFzNCXQRt3UmdTd6lYcHpMq2ZEUcJwXOpezzaXpqV3ADTnOvOqMrMx878dU/3MgZ3PRhPDRhJpxDCg97C73zwDzRwUFjjlLW2XZszAi/OcUMay7whTeVnzxKe26PtrHcIfLXmwDBPmlfrsZhL38Tx+9EtpI0hd6nLLK8Xp83jTBO6VI2qve+04j320lRtc5vPwo/u2Iz/pyWCyLmD2gZznca1/lsyVwVAufSk5j8E2rMk0+424FqqxJvK7MOv5gsefJddBgy/+M5mqUOa6fyZzA1RD4YuW/jvXmCWHQdlMdtev7cunaDBaEbwyRDnK+tUySR/uZ6PUOdHovHlsszhmX8c6Wk7FvUVht7DYcDH12fCtsFxE03zV/uVy7Jfvore+bTpbX0nTKDJ2wM7XnzaGSe567gkCXvlUG7Uyz1rmOpges7/xMzd6PoJUnP7Dy1/VnlRooayMAusAlP4A4XyVDGqlTNDbLgOF7f0kQf9Gvd5kMBLMN4mbr1vYDgYwttIWg5jhuyyrg40Ayo5PaZSH39ZXivbVsG0S3oGejy+0HXmRBJeQoK7H5xYkLUj63yHplWcan8ESj/Vf0U6Pes33fPRyVfx41d1hJJAfW0RlPwfnwdb37H5jPg/DO5x4Wxk5/KuDRpPUSehPkHgkQaSz9egH1/Q9ahBUnryR9/Cdhl6N2JG3Ze9f9pX2R+QRCTvPrvXhkPLG4aB+bsm8YzXXzLf3wRk7ztDOLYuSz+nvqQgQ9gB22Iy3nSdKhn0874x9o6ARjGoFRTKQkohssqMpM/2mDOaOu4LTNldT8sz1PVvVgfq8JYJEWooIghW01Oq9bKwH6IegKvTj1jWEWG5k08dhAiS3KE/eEXyQGCgaGuj0zX8QDocnXyE0Nxa3jtUj8Z5ZF29cRmoFa9PueZJyQaB1HILV2G6OUbcn0wtESiuoPwvvD3Pq2+3xS7Oedzrjebqo39V4v6yRaE/d9u6DL16fMCbHn55BMWQwsXuz99r5X4D0dTYrnyb3k8eRmHTl3qJzA+2XNUnLR5o7dZ8le/4WEjd8N0QvgLiX4au8xD5JFf1yfBwBwscWod9R0sIwxaUXMdwMCNesA8cI0w8Bu780+zhKbQdn+asxhlKOV2ykvCMXQrz7ja4zzqApVmHuCHjMhwwJYHHD5O7FsUX1tNuf1885dSNxakVhr1vwOKWVaOIWLZB0nl6/1qs/OnlRmOg33rqD9i+3tHjw3gXqTyEJ6M0na4gxq2rGBUZRyVwc/00gBI/wlaAakt8YIrh6yBQZS9AyRobBSVS2h1ye4bY9NeuguOO6sHtkoeG2nnwbtGp5jH4doag+HfO3kZfNMPJH1x27SEXroPabioVILD4jnIU4ZP9sfYP3pQfKMTjb530dya3XlUdyOGct7RjjuKoC2VTqKrH7sgRq602KGiUa3zWpEaR54EOkK3lQ73x9p2HRoUhrB8uHsS/C0gIUD3jU3maXUTi+GuD52HX1Fhjk4159T5ZCx5bia5jfqBnGYlIM8M06VXIEmHJKJlr3gwfKg+TWObmGhk+kMZBg72fFvHQv0lFrcjbLDTJhJI7VvFSoZMGgfRw1t/9xR3c2Im35t4dbyaNTYo83chiq89YQ16voAApM8AzjO7ql7VorJsjh02RVfEcnK8ihc7sdJ4iijI+XBDi8OvEAAyuIDMShmXnA0tMEKkRkNJ6iHZmMU3+eT4SIjkzGgrvQsAnjmnkYsM0WgiX+xgoLxmWZotDnsT/U3eO3g+LanBHetWPhY52IXzQE70bHfurDq1O22/mD8GUjcRPiez9XGsVczzAiscfZluQidUyf7wDVwHgJc+zI+CNnmSd9mRPKv/ULDP4gag2E+++Yh7avv95Slsov0+wsUVA+mcsqMMp9v+ed/MSWUg9SiyW5Opg6tryHyn+dbGBQWd6Z9VQfGGEVHDDBS4EBbOyTGm1EsVyzky2Tvt2X+zsbr28YzoXdxVUUqr+fHG8wSeYWDRSUXe4eOp/aEXnfq+97kSCxnqidPwXw/zZbmXTY4nd0sUpKzjw09gTOljwhSd9H8ubxwtIkwV7lUELTfJMSfoqn0lAKj2yn5iNQC5AWIC1AWoC0AOl/GKR0eFdqkxGA82DJjrr8JYNqv84/UzPw6aZzf9zke2xk8v6DmUt2GDjKdhA2p2vNSyDvJOTFdOoQ/bGxkbcDyXAJbugjWyvtashenJt0Ke+MlTuUPIFaMccSrW3IP1itC+ONsGKO3ZqjwOA/WoL9hezhE4Yl0GcVysAvnnMu6s/ZlQEJM169ClUMmwyx0TkwR4EoSQEJ+nmXnk/q7GTnPCumt/jPXqRl/INF2hZLkSlW5fs5Clj9k3VOlduDx35p8e83nr6O6C3qcYOxpsR8GN1quKYWn7ferW2Cg42/t/twVvwUPx4ogI3T48XDxFVxA+eJlzWiT/PH8OWx/Iqlqw4K1DkNJHYau8WaXyNq0epeC42+YTzTOIM3JVp6Z7m1UYDiwf7X2tiDrd68OD4xa4UJankga+CSae99uUoavErSAr+uxbTZ5Fa65S9LO8a+9FDCwUaApRlq+VJeZcRJWNYzCO2ZS93jVHjorErPbkq08Oa4bvL6KO7Uj594JOjz5EWjb0BGvxOhYnvBDvVOmyyObZIwvRqrZ3PNgVb7Q5/algrjdZIQvfmUC2kI5uVdXmSSqyUapRJOFn3/jRc3Pel1+zIC8ExYQXxbnbl+UfzIWwfHVkUnfc00SfpqvOrsbFI7cm2iZi0PFv2D7TVnAFBbPi02sPQP7/GoiYH85+REp9qa83dmp0Edr+NUorpS/VcyYTCRy0fU8rPlAxf1bzXnKYn6O4KWS6s6/Y2qVMxGhkZNyz7/HAnth8fTfBf1dHIjobdtJlpfjjSZ00c3QeJLgNMal7B+4yvyTUmGjodJ1xtqYcLYidEqTfFAF0eaY+cAUVSGmkCcDG/uyw4Bm4dtZMThxPx7WFYkA9/KDDIR9MPKBb9lbxNs3seLolhGDv7Wb0oavK6v8NMqkdWeKjxpNMcU3GGZi1f6Do0u4u6cSqaycWOeH+NwVrdHYwZ54MhgjRKn0suPKRwr+ttI6PGi4XN+s6dLH9v595YgagO8Coh8JsJ7RDRQtarcwFUmKWyC68UvWf9zuRgOIqX7T/CKxVooq3AIZny4zm3je72QKeS5sImI7mgBsh3HIOb40YFTQsf+cvnlxotPKF7VjBcOrr8eAvSmbYyPn/yc5R1+WlkNFzp0Eyv8lAODgTSGW8bqg4331ErzYn1CzzKbgYQPBNxkNSJVwZIjbymLuZO6zHi2/5fu9fqUfMggkSa/hAFTtPF4FiVJlBpCIC3SfbEQ4HjbeX3hzkjX9DVQctjL3LqIRSVi/hComcVWe+7tbDPx6Vp/lWlp+4rHAyEErUjA2dzztEZCE8lG9NmZt+VZMm/dPlzGrq7T6CLzDvpYAS7AuOtqXaEoZsKfUdS0pz7SvcU+xlrQW2BKPGD8Ijj5Ct9IBapgsblOfqZhn2g7tZRyCa5sgbMdls5XXLv0slzrj+RnRiTkCgv0zcJWDPfcYFqGMfIM4f1IHZIGDgjtHb2t740KNds4qXueJq/LsOJmFMjeUQ7P9X6i8QIck1NFwRGNxSDkGUsL9u6V6jCi0wUMlbvPFsD+qJ8K7BSyyw5Kvbn8LuNZPs2sqSK/3ZNR21RZM1qM0yoo43UZ6nuWQ+uakI/LWF33MiAsRISGBzq2wYMUI7p3WcPCsjuQqM2gVqLtOOGmHBLmVlBWp4PN0K/r1SnH6gDtnyfLLDzOAfQvhiw+y5gANFj7a3OMlK5jSJW0wSonfc+GG1Y35nASgRkNkcdyWbCC6979r0pvq2OCss5YdrkwHww3lqiVeJXGiBS9x/dYfEpuy5O0PNT+mSpL2UjvPK0TcbafYQ7/oa5FwYKPaQhH+19IR0ehaGaXzbQlXnzNktobsxy5k5GkOtOTdQDOWJdp+USX76juSHI5Pm9dzBjzLWCYQm2gw5smjbqT2/QjT5HdSq3KtnSXBjlwJjP78wOggGg/YMwZ85AL1ZW0/ConSwsTrVUnZzsHtY1QXEaoaDHQ0MZmIKss3l8oOh4JJecX8dcF6YNZ66EaHuddcvkFWFGgNAaUUZG0dWo4g/yyW9ZxGpZWjAbSufyL93mxPIRz9OfJjwgoGVk3mqZcSW6YdOlwhqNoka3yV/7s1X2ze7W5Ynt769DNt2h2x813DbzXTZGOesBDWZ76kZdzy/UGffb17W4O/vBkldZZPHHlEucVwo+aFoUxqdEt9oq7GYJQ+9UbXvgTMVGvETFF6FL9kHhuJhcviwnz6guAI4IazsjcykrnTk4qf6cooQmrT/vN3thfmOAiGYjlzbRa6ZTe+vZTQsDik8IYwFlc23PZDGp8HtDdGumj0x24uXOInsNngtI9LGmxlhYhdwW3JrPzEP00ckQdwOcEw4SgZKEVCOofSw6jCu7HJr3dbse5NxyMfRfH6MNsHMCxhUIOML4QfK979OJ9r5JcZfii2QGs7cMmfa87JCVdjxsAoHd8DuyIfWOx/qfksFVA4UBtKfWcXpwGtkIdyOKrg4//WCK88Udka+dgdV9ufNxp5jj8ruDD5M48Tcvt9KamRiaqILYZXlNvk/xDT6FwwkLmOjsJXZyXV9DSB4Bk760rjlM8wBc15WpS3kb+hoMgBwrcXgEoExKnTRzJ37Szb+PtL6HrxGyTSVvzCUD0TEh/wTK/9zkJzBp5aPq7zTopF2rbNau43O5n6vUEsrmKGb+TqyV3yxplHjmisEkgd8N1tPABpI186GJ1X/JEW2Q5gTXN+xyX1NMBQIBkb2s2vjeWKVWEvFym58kFU8JaxaV6UtoxMMe8cvEjWhHtcYW38KV32qgXBra5zgqKDImq2nhAc1UlNe7akS+hFT07tHJkosgabgnjh7BEtWPpiH5NQSPlgOaaSpqNj4QiGg9XzLFSF3YYE4DxSMCXdupW0qYEW0cPdn/u5MYmUnoWuUkoyu+7C862BYfUaG/j3xVc/6o2woq0jW2AeJCs1Gln7SEdNDBjp+jHtCsa3XwRbmzHOQFL8QPCCmBTJfFfu6A2PVUzvYeQHIjOwMh7Z0WLm5YWWsWxEqohiznf6ZdIe9H/jFg3kPZgasZGR8hGM9MKY/G4gnBQcyr/mTEgUvopiKT8f1OXzUNIraSucTZKUpckyvZIGER++k3pYH66ZvZ8uZlpqbGX7NETJAUJpzQmRhEvamNjjEQxWyW86V1Uf+WOBxC1gE6yqFP81XcBJ5SWDu/fRftR9miGm6xE7YRWdLmw86jX99LNdm3j9CrVKXgokICdZhobVowo7KuRpDQG/rISgqr5x9COL7vmOBs2ZoKHNM2mE2WlpRB7Y9oBSQ3+skZ0zremmK2rVkMen1Oocf97swcAHFEv+hT39WcMCY4bUoxvhx3bkbHEWucGfOXzb6zi2tINqkGSQpBjX20bUpgx4msAVDMdSQaXPt9mqBGlvTWZX5o6z0pwUH7NMB1YLhDzy8sRErICm5J0dbvHCtWUGlsrHNtQAzXKIM2zaIi/uHFqAjtFELxFxRVKeoHT1fKwK/toG9JtkwZjUBVFKclwGd4eZJM60qL6tGBG3+MBxbotSZ5p0t2JXXkVH8HW7x16u9emKTjNQZa704DV4Zd2PHOVqtmlOcroNcHwWNCMgjhJXoffsgn9tEKoMvdeUuk2UvP4pE4l1xNPJYl0beC4H67oCSdcp3y6YoSSHM1D+QbV9YRYYe5cUZomfoXJb3eMcYGR5dSbbEFj7LQvvTz+I6qtRGdAwgJP8avXOPfaTL5FkQZEV5xjTvJ/l2QB3UvXfwNwxpZuoSSOEwJYDtr664tPqu29sId09MRtBSFfknP1W/Pg9P72y5pMgUj67YoD5onE7WwkpQbl9BBa3uhP34NbnuAoi1H+IW6sAFu23HtL0pWK78XJGH99ipvMnrCdg1n6Kin3lgyqXqO4FscJByneazsuDzfWA9CxPS7YZivPObNeScKrpwK1zwDYUYd0KlPkvU76+442NJDGiu5m1KMVao4kjEVZrD2ld74uh5L2Jzb3VEy878fYXpuveXmC7lK0ggVbtAQsoSI6caQYXoX8iS3PrvBGEQrk3MJIdyFBKaDjeXHcRpZeAM+tOF1frI4XtUryw4vm+Eqs+xJDjqG/rAb80693B8Q4PFieTentWfsNpbYdkTim7uRz34ut1lbvW73B52dFY/ak8j5cXpR7cAyls6+k73mKaeTz/XVrFvvJYJV7qsvZnCC8R++n5Lxip5r64LzYUGqackpBiaJKEsXRjDlp0RU9rz1JdEQupfK7QcvSlW1zWcbGuSyvfg2iSYN+LOrG877KZANjcSsTYlz5Qd7c4xkArwkp9MwMawq/fIbxGafyHQEkm1u0hCKTEtZLATnPuc3aoDTBUQ5jCENsh1/4Lf/B875GUH9uoKVFA3EnWj/Au7zcP9mb9MFaHNe95iFjmbIu7Bo5hhK3ZbRIzhPJDXbLiF39NkjfM0RRQcC0P+luPb9N6ylD7ZOKee9rGdQ3DL2Cse+GY3lVAHQROsfhl/deCqzK942ZOKWojsnLlWmqmnbcIW4dIonZ113ThDqa4GKTfBowxLN0+KZBKUNx/C4QXf2Fr+BC9yi1RqswcPFn0onnsSmHapqY1yDqIHJEs5tMjrIfDt6APahOKY5JFfy4GA12TTiWgHta4B4CRJ0wrhSFarDCyhiRcRJOUtB+t+njk3RqjnC64oY3Fu+ra7LZ+ih2R7TMzSAHPwSqNmqqdh1p36ICJTt2ifIFnOfpQf8LJrqvQJfS+8bRmsc+7KGtC7aXL1SyY8RQ27SREaIXeoaccBCoPDac+Ohn2dx7S3yMNBx160r76IxKp3laaT/+rpLWiXzeufJNhG2B0lp2ysmYjRsTwBewg+reYa2dAggOXeAg30TeN/4+sWYcofgLuyRMjauebsiZ9DdkDaWAkWCbzskNSwwoofgdq50YiBYy1sdcQyv/xDMl4KqLmD9t0s83Uvy7Oz9fkDLdXYIkzN9D+WaBawI3x7bXy+sShop5R32w7pu+E162+XctlwQNldM+nHs3jIP3SvjKClYN7tgoKLhzOj1KYZ3LKHC4dWqliipxydzRUzrdRFn5SK1MYUS623Y+15BI0zD81fzoid553LGaZUb4yI66B/+dY7c+uQXyqKJxvhARadvZ7ZrhIImdd5oGamve9Ap1CvrBfMOvCwZK4tdWuDRqAiXOPPrTD12HFqsUv1OoBltpcPGxQdaoXqIwvWYTeJfurAzm1QZJ7IsST3BgrAkaLDKfQcVvMDDISohKpoA96864ZXnOxhXUdsA01XynJPDrPLH12/wS6VQb1t2VYheS7Oo/PQPvNAnd73517+EvcE6lZ8nOOd+YKZe7yy3sFwnbcPtqpyoc7vZzvbdoGqnboAQ6fLvjkCRO5xYuSeXs+OaK65ncjmfSUo++mqQeTZkxP3D1+drL95fsCM2cj77MKWrWprv/10Wd0HGEjzX5w758eSt4DxS9b+WJmLw+5sAl0/FjS+XkTFejOqMOUsCWGmwP73kW/RlLkNKJVOIyjagTsCkRXyB5eZvJatRgVDZr7PtvrwMEK5oy+ST+cvy2FfgLDZWCzISobEWLi6mVB2cNwN2hHsU+plkGBzdFmypVS6xY4hlaa7Jbjs/aaafbsjq89foNqqg3buXcs9EJ9ySe4SJIMswl5LWp7nrNkxzXmdsKDG4st/AefeLWF0P3XNrOaVUE9nWvjVSwnEkeVZttd3cLJa3AD1v7r7AZ+hU1vvqJ5fjmo1Iv0e3nN/px1pcuGRDas6G01cfr4PxISPTnkhsur17PNc2fSIv4YYckEudi1xtdO8k/JSex9uuz5mOe/znfz2lV2t3Aq+rJ5B7rv+RNoO7ewxZqX53uMqv+nNqXJKnzVPpnPPnid7NJtPzJnjgo8OuQVmH+d6m5ecLi/3p21q/KtAByTJhcdHL68QQ1Pn9+y6VgMbfzkK5T/PXsT54waUHpeSp4K3o17QAB1b9LzR0Dp7eH5j5o/PGq4XS4l/+G+y1//Z9nX5x1D1ftaV6/A3/aB2pp4H/XHkv/l/RfdMjT4ar9O8UaP82DZJNKNFtR0+aOkP+uPb1pKkBwjur0HBDyLxW7YCgLhvI/wlB6AVASL5bHeAmT8SdRnrwIosumcgQIo/PJqQ/yi2doQPJD/0unFrjVTdxbFdt96T3FZsxwM+ecXV7G+1wnosVsZy/1oE1a3cKs+Mms1oZy8aincHu3WoC2PwOu0/2h5lKwnz7lwD1G4Z7aaehA6C/1ONRN4PBlfX7r/S+kSRrsb0VHfC5pOxo6O6T+VbwpUlbBgqJkHqv6q3RaIjvKq+FqlqBK9OLrFwr+6gT2pZvWwIHXjg0XMZWzGezuTX91ZiT07Km9ps/dj2lgLrtCp3OLL8u3nO/P01iTOayhdMz5mCVEdYk0n1mGuveLoSLkMDwESxA52Op1RF3zyEje1GSevpDIccyprYdpf5krKEl1H7UKqXcRfUBN25VgIMUzpmRxERVbRXkTrTA37/4LNWWFNkLu3p8hdXfVmweQZ4nTl2fT/P9jrRJV/aPYFp2O73kc10P5uqDxvzRnv1/g0JXH6qYvUA7/tfz/l82emmsN/a9nEoMJ8TtmTfcYPTr9DJ0EwL8UYpxtZbFMp3s6XPi/9RPpnJzoJ9NPzKlQ+peDEyCxq/Mqc9nV395m1rhinvuvZ9JMOtWVPnzMut5ZNK3Ncv9OSJOSDor2QsFi+tJK+r/04k848KfpPVlx09p8/t8JCbz0uwPnhCxm+ioT/dxXIuZOOf/z7EuSXT9c6uo86gKcRule/Dsh/83Y+YcxtgfOfJI1+Vhzmv898e+E3PXpfGv+i930Q7Boxn/D/VZG/59R8SWd/7Zn+edCap8NdatlZxjPOJvqXwa2/9vdSVPGsGtedD2Nn2YyftF7/KKnjDeJd2xFMELv1c6elpuAU8kq+74xz9CWsOyC5xKgXP+5L+lbTsuK8nB00AXyhPPaGQwqgVF5nV/Gi92Ta7k6vIkAx0cG9xPL2fl6cw/o5oqgdjKsXNCK8cTsMbDrbpHrMNRARUgNCPpNplds0jperiiJzHk8cdsqcQXNydISkFL3ZcGBNPo7HDmogUl0ebH9H32ZPfr/wJfZ+byhchGjvHUinSgHWE+u8Zjnu+EbV/y2fJJmsxzEuw0xn7Q0Xz8z8OuYb+OgUVNyBqT/hltdKvxojbX9t9t8qgMgXQ5jk1PC5vvg+dU+fSkzIl83ZB+bR4On7q9fkLYgbUHagrQFaf9HpEH6ur58KCn9Gtp66JWWKcvZevTopduGbsfniUe229yUJaG+QRL3eaS7GcNXtNOLl1t480safE8DIJnzfa+dCtovoS6gkiuhwy+WacYoZyJ4ZaZ7qSk6OfNsR99086mU+eAJVzCSxNdPw73Bcr4YdV9FekbYjbtRIbQoAJHfXWP1PBd2cB7xa3Kk4gUt1U5Om/27lCNE4G/vh7DddvLPtm/5FCPdGXrN2Ztv4j0flUj90f6vJhvbxHS/ddAsm/gwOqbecIXa4dIYe91z3kjuLZ1Bzrwrb8auuvyRFYaJynPSPHgLfsuzIWW+/nGSYjQOTgbg51k52LSmTNpugCk52WPe3o5ekLYgbUHagrQFaf+fSNtX9xnB3CCsAgr3XrpouMZtnoO6DMJ2sz9IMmEL13nYBvSN3UHppsqw+QLlGn9jp59lj2a4zLMd0TZLrXqXJGFegLQAaQHSAqQFSAuQFiAtQFqAtABpAdICpAVIC5AWIC1AWoC0AGkB0gKkBUgLkBYgLUBagLQAaQHSAqQFSAuQFiAtQFqAtABpAdICpAVIC5AWIC1AWoC0AGkB0gKkBUgLkP5nQZJeo1E9mOzisljFDL9kUG1z94eUI/JGocn5S2Z+LWbyX3espN+9qJonkezz1x0rdP2vrmbZNKMOvzYd74k3/U3+WIzBw7ADkqY1KVRD9liZnkJczHCpSyXf3O+fNtU4x00kSiN/He0CmOOSlC9neazpaFfmO03V+u+/MkcB+j+4piTwom+pyjp+qiB5VqHojXMfz/hf53csHxxIQmRNdRXcr55dIPmvEzOM5nj5y4ko2tVVWrhKI6bCNUFNLHlWobIV/+CGmLL38cPuh0/OLkA2nldzFdZA8SAKRqqfSzWSH/ZSxY8olMyreFTpu7bGnFuGsxsY+49ut7GezI5+9MBiloIqXv2D62k6fnXboEb83Wh2FRmof3A3TuMTB6zrqoijDrNb1zS/1TzOGBawpsT9bM2p8X6UuBsVGQKnekSushqoqI+lhL0cfBlGHkSm2VtGPt0++9R+txU7IY8CajKQ1g9fPe4QSC8l+cndNS0++QwbVVYWUMrMLCi5eZ4WEsv1IErvHHFbH8iM5LwcJIex6rVlODmA2dpKkiONFeV59m0jQhKrXz3paMH13yymnTZvMYy4suIqJW3qWOxHNFYNSpoS8TR3fAp8eZ1tU2RGAU3t1Zys0yOhCP0hQnJIL2myPo/0qQQ7UeMfucp6pK6Wj2AOpz/osugaA/kTr1gPVq/R/yBegx2vvna2vNS7I/pyD4DvTpwiDWN4pd3RWcy8y8kjxddzwHCuB6uE2GdFH/2A0I6KbMCxG+NAaQjvjXnTjiirq7INPE786Pad5pquIE+O9BRlP7m1DU13/D9Q2aS+MsPBTxmQD2vNkUTK+UBzhwvOQD4ECFsTrm7Mj+W38n/j7v9xAxB1SJckcS5uTCG8JiYXEsdOanaoAJjE9wV4I4b5jwJkbveRkqheoh43TaXHYBBIm0webRZ9p7fFKjDhjDCWa8Pw/0OdYY4PY+RXE8jmFzodm4gjTgNgWJAlcljT2OOSZ+4s0EfgAy+WZa2YOG5GcH16eG8NGGXZz04PMYeH18F7E7zYo7iBtHC4zF7lsy+xFBlM/k2Id52K5fjt9iOMCNib/OLg3CuFiwrq9SON7YsBU8EvThB37ukrzutgKTvhBdmymX3R7ff6Bq63hRKqhlXyol4ynxVetz61FbExbGXQssEgynecFivvHd3ZjcvjanKDKL8isqOQh02n3fG5ezWWEH696QgP3PwkgMcgkic6SMwnVfloRYub2Ef1Xh2IQAOAXdNk5ltB/1ZLC+4dB4T5+FBckq2BuGxlhtaiQKKu1rNgH78LaOpg7V6ZZG5rahCn/94yzmatJkYSQzHLg/Kusi6HbTn2ky9rdEdkomZBACPsgzWJNngyW/CVK04gBm1iEgc3LCU4qr2/PerY0lVUC+8V/B5cv0NvPXTbedqxFvB5WqMhPm6KPKq+tv04wySqBsOx4FgP8oi843WElaLbdhzSCWifD2sUn1i9177Z0DeE3QhusiBBSl2trwSrP2Cb8QwLXL3RT6edNJ4WsMmLbDUsCM+N12994lbPy9fn91U7NuLPhtV0JtLuS69d0cdZ/rCkrhj0yp2xOle32+rUvrqJirc6cA/naFfnllR2o/r4ZMUym9CRCWyzAR75vrOI/lNPDvOrWoRRpsOXeb0CDJRrkzdpPbYhmCMd0k0+WRkFm7qT0dma0Zp0eXN2mQ1qIuOOrlAPmLOdTKWj24eGrC3YnL7Oz4cbOhFQPa5aiEmd16Q6MIT3FgAM4PGbcuMZCCjT71MLw2zsF69+dYz0ohKY9+Q79Jd7gvU29gdZyz1JLzam5Otzaj62N5oWMS2c0NixtPtePS+nHfBlwyfQM02jj4pIDYJIXM0IqSwAy7vmLexw9+FQ10Fz4x97r5vEUWmEvbiBU3rArkyu8kkcfwTEspc5qwzFOXuigOgX7l0pyeb9V0x61NrBxJDbIeqrN/u36CvvwxuUyGKpq7SOI6/Ab/v4ydyiGnLbIHBgEOBMQu92fL7Q4D4Y2dmpYMEaRMJ6SRO1IaRun6nXznFG9S24Xv904Ep1R7WBexNGlPw4JvXjCfhBD0r7EDtd58NPmK9PbC1N+OITr9JdXwm9ol4beuD04IwGM5iqvKJHhDmUkDFco45RPqULE/fpjNxDb8WjsymdVF7OxHMYLkw/9iTyOMWxik2UvZvjpKyHo57M8hNMDFUlHZdvzsWX8o7/AEDvXxTN0L4TUlZkp8Z4jH9rk/wDUpACJugGWjfQ7mnTo5ZIryfwfjXewRNEQuM+aWkSCF69oaU5g0HqnO3OHWGWYTsvL6l1XIah2wh69fa0uSCbHBv0p7B5umA9mObXRMp4Ne9tikikvftqdjnb9XwQaTwWBocLkRO5sDLu9+WQvrvacevKr+HMx8qG9Lqucl9is9KrbqNdONe4lPxqcz0KDpw8nISlwNUsWMVWPevR+lxVIArO5gxaDt8bbDpeyLbmiCQB2F8O47HJMx2R6IIn9ER2XyHIXlHewMSdN/R6RxJGCwcp/EvnPIKRQavfLtpyOtCbq84Z5DnKYsKC+3SQ7WkqtTnRxTG5lFTBe9HfsdTgSUJUCBkc782Ale3FwusqSePqvDo3IampywqKGW81yX0f5wyaSv/oldm4p9qF5su1sfTNHYXvPN8wjrEkNdNvl6N4CN+IwNIreZ28TOVosttTyov7wUJkfI25LytPGnoPhixjRhuUgG4GyY1ZX3nZc1hwNZSH0y7Z65zODYVSQV27Pyb4CfjfJ9JwRsXZP++qCWwkuK5CI5KnnRhJDWrDTk1g6QrmDPtb60hFnpeptrmyGCprs9atwDyDwMWd4TUkliaDfKsz+LXqRu9BIsNwMfNxXjW1pinuMnI4gL1KFoOvZZGr4RRepm6357KSHBJVsAnSwjX0YR/FSk9BfH3aaX/X5AYOSbsY52icHhWiONR89W04GmzV1O+xnfE80kniwswQyzBcNLC6x33XrxCvSpIUauAMqBmUrGye4g8MPeq4dah3HQA4NZIFFN33RHrY+TM6i5VMtEaS83ovvw6uB65R1TNVLAo1XQMlB+EtcOoZAq/r8McZxoGB9f6xBAl3gRvdcfmVQCLDGY6K9/NbxqrLYrbzP+5oul0UsNKCr+6x6y2EmQV5qqHHb/ya5CSgGbbbXnmgzpTr2LetY+lWJF/XomYYV5aMkX7jcgsx9wReh4uV+M16dWPE44pL9EcPlB6MPX5iI2WdyWme/gYgK/rzZLSbnyIM3Bt+uXuoWHrdQFBajwSPY91EyNRYCPGyZty4XPWQZdw6NOZ4YEODbf+TBEYiLcd5fUhIXMsxbDTvj0BKZHfn4OXIcK8eM9ydxu28iXC3MvMQetHXzBp8ggvLAOsBRwQgwSbMumpdoJLpkoqozPYhWHaKdpyGD2sIQfAokP1j0B/RNPmRkd8audLjGMp8KvZFiFq8Jc+MvtfSooFTwkwujHk9eQ/9UNFiamrV0C97QMztARmplhGsFF2rviF5w6VcEZ9VjmAwmDgEx5I1cZ/HErWyWkVv8oRvaiNk0tlWcA3EFNFrSjCSpo4JCgzYhlZQdZC3eADvR2wX3PPE7uTjsx+e/erkLlvvpVK6eIQXRKD9epJ/kvGWIB4ZHnVs8OjGrxzFeZVo4AnCG+ljz0dHtW9ifwMHwS18czvt09cdwLn9hEOn58GgwbXlMQzCI/rk+5YGSz98l2Xn0LN8V+xoZyQ0V+KYeAgWQ9ScJ2rWq6w5F90toIt76cG5axquG2atY44KbAyfcCIaIKw17ojfrAtHY60flqm14UyjmOGhjDU9x+oIgap936+43GXJMVtZSxDeqvBtbGJSh9NeYnLYERMRQFILsF/zb5v5dUVMjwu25zsoc8zOTMB8UCBCEsQfRsE2h/wJxiONrDM68fEgORxVPVXgVRLH4L3uOx/+YBv1HKysqeuIpUUV+TFOFvM0wzgyhCQezSs3+QS6hA1rVYWcbff01ipxlIz/MD2gewy3k0tdtbUZH/2hi/Xkc76OAxX9Og92I9f7TfpyVZQ1cnT0tsm1Z8biVptRPYiax2g4gbN9GiMyGHCIH3Hwv4jxsDRcFdsTzRh4F2muIbFYC2GgpTl70gNrmT8qYB2LxZM1o2U7h1LQ5S4SXed6lzD31EapQATnWsaGxJFM7oof0fIWVdXHgsY89bpBMpgvFww6vgthvCbwnntPZno3i+q9RfX9mlODmrGrjp2X3kNpGnK4TRC64mTmtuFPz9Ug3VfgBIXIH3qTKSDF4Q46g9kG55o5n1k9uC/WIynqMbouRJ1t1Gs1MqZJkSuXtmXqw9fewvZiAi9+SoAX5+JHEUcuQPCyyEFEEMhf9LpbuaVo1Q9XGY3rJ4uwuqjNieVjwy42DpsL7Hy5LavKEsM9UVHLEYqG4IOguO6YB16DltEgEjPwQ5c7CVRez2+pw2MchUzNbUZjMphrGcY2p35g3oSo+5ExAlg8H2bK6jt/+HbDBIY1gWmVjmdF82WK5h4Gup9aVkYbO+tJuG6fb4Pus2uu98aWR0mGnv6NyImPgvRAdc7jFVvSQavKAtslPICt9tHSaZU69Zg1qB+YMy050pUTT0hcdrYnJktMguk2sJ5MFan5d4bFDF7zPngx7TAVrdudvbMun3g3btQtfrTregB6s9/WBi7mzmBBZ8RJyz59cYe+NGN/36/UGt3RWiLEURDZcUV8e/MRm9T8gnCR3ztXHZ9UzhNIT34EghtaXL/TBZXDhhKmRqZpODMBFS9kw/R6W57wPvKSCjzFYn45UD1cwcKNR4ezYvllp0w599AP8mCxYiF9qvRLwgiyfti8ZuzjmpDetGRZaSahVXEtnvKRD/ZWCNVd0XGEEvbDp8IH7+Nt8DWENOW/h9BhJavxtvOwHb0tJd64OGz656HxW6O9jh891PskBmacSCNOaDzwKhEPlUHL+GuGinYlHUaCuWae/cCqaQcNBbV5sCY/uvMamgT8Gkc63pXlyBKb1E4V5cX2ZbemSb0Dtg/xObp0PTPajTMZa1EGje09d7QOPpExjFu1umf0jw34/PpNapen/ggChJlrfSW8VCjXYb0BIcqN6hsOhBPH2LyIGKyghbM7Pov15PcMiApUmgW2CHz2xQ+bxg/vaQTEe5cHWtskd4/mxZehcxGfS9C5mlGSuin2edrle4fVhm00kOzOqVVUw+uvI1qcpzVkUMDIjHe29hPrcik1hpMRyInYuKdOfUM3vUu88rV6voPVGRLLbKYm6CwZV+4mCJdVLqSWlwqGgVMQO845Ow5rSsRy3ug01vx4klsu5vrnPQFNZi4bHEcyGqM7IGrigkLf6s7krw3PWq5DpRD9KinXlxbl/EY3JAwTYM50VHNooXiYmHUOSRLyw2tGwe/bWcJaVouonyfuf+vjDzIlpx2BNpSla//M398aq8wrCruyTQWSPiRp2oN+G/74kYBpZ7lSKjJNn4K2FFv60sDPnxyGFIN7QnsfZrooYdSgyKTeW5Wx7I2sxpeICNLnn0NKTHqFBUBBwV1udQS4Zvt+mKfzyByzGbiExmyjnqfXQhQFyNon9jXtyBXmzk2F0F5w56cM422kD8hHYIWwngin1j4VzvoXvqXe/qWnTMWgcqhIenVTiFe/Gnq5OR57C/myO/rs7BmTgKVanYcon45l+bnCREJnuNOPspislopXDaIPWTZFiC+ZPo8k8BpRB16j2tuYUnLD5posqzllWwdvc7nvX3ITc01bd657f5u+THdFPpx3uiw91qRywj0MPHtqBreiZfgmVriv7vveOSduziX4rNhHhtOH6UBg7/Ifn+NvBpoc0ZobiLQcPW7M2C6rMH3u6bFLJqsBHGvilOD5U5cnQMQTnlDVf3aprl2rm/xiWmUwg6PAqWFg1TbcDdqVD6KeON85EBbX2p6608e9mGEcN/AeK4byWyD05VZBLn5zt+apBIHfqVRq3tSyfsX86wX8P0oWSf78tN9pX+6eE4n/C1BLAwQUAAIACABPS2dK1kUrKU0AAABrAAAAGwAAAHVuaXZlcnNhbC91bml2ZXJzYWwucG5nLnhtbLOxr8jNUShLLSrOzM+zVTLUM1Cyt+PlsikoSi3LTC1XqACKAQUhQEmh0lbJxAjBLc9MKckAqjAwNkMIZqRmpmeU2CqZm5vDBfWBZgIAUEsBAgAAFAACAAgARJRXRyO0Tvv7AgAAsAgAABQAAAAAAAAAAQAAAAAAAAAAAHVuaXZlcnNhbC9wbGF5ZXIueG1sUEsBAgAAFAACAAgAT0tnSlGFNqS+PQAAaKMAABcAAAAAAAAAAAAAAAAALQMAAHVuaXZlcnNhbC91bml2ZXJzYWwucG5nUEsBAgAAFAACAAgAT0tnStZFKylNAAAAawAAABsAAAAAAAAAAQAAAAAAIEEAAHVuaXZlcnNhbC91bml2ZXJzYWwucG5nLnhtbFBLBQYAAAAAAwADANAAAACmQQAAAAA="/>
  <p:tag name="ISPRING_PRESENTATION_TITLE" val="工作述职报告模板"/>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1.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2.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theme1.xml><?xml version="1.0" encoding="utf-8"?>
<a:theme xmlns:a="http://schemas.openxmlformats.org/drawingml/2006/main" name="第一PPT，www.1ppt.com​">
  <a:themeElements>
    <a:clrScheme name="自定义 963">
      <a:dk1>
        <a:sysClr val="windowText" lastClr="000000"/>
      </a:dk1>
      <a:lt1>
        <a:sysClr val="window" lastClr="FFFFFF"/>
      </a:lt1>
      <a:dk2>
        <a:srgbClr val="04617B"/>
      </a:dk2>
      <a:lt2>
        <a:srgbClr val="DBF5F9"/>
      </a:lt2>
      <a:accent1>
        <a:srgbClr val="1EA4AD"/>
      </a:accent1>
      <a:accent2>
        <a:srgbClr val="F2BA25"/>
      </a:accent2>
      <a:accent3>
        <a:srgbClr val="1EA4AD"/>
      </a:accent3>
      <a:accent4>
        <a:srgbClr val="F2BA25"/>
      </a:accent4>
      <a:accent5>
        <a:srgbClr val="1EA4AD"/>
      </a:accent5>
      <a:accent6>
        <a:srgbClr val="F2BA25"/>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4551</TotalTime>
  <Words>1863</Words>
  <Application>Microsoft Office PowerPoint</Application>
  <PresentationFormat>全屏显示(16:9)</PresentationFormat>
  <Paragraphs>121</Paragraphs>
  <Slides>23</Slides>
  <Notes>23</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数据报告</dc:title>
  <dc:subject>数据报告</dc:subject>
  <dc:creator>第一PPT</dc:creator>
  <cp:keywords>www.1ppt.com</cp:keywords>
  <dc:description>www.1ppt.com</dc:description>
  <cp:lastModifiedBy>Administrator</cp:lastModifiedBy>
  <cp:revision>177</cp:revision>
  <dcterms:created xsi:type="dcterms:W3CDTF">2014-11-09T01:07:25Z</dcterms:created>
  <dcterms:modified xsi:type="dcterms:W3CDTF">2020-04-09T13:04:20Z</dcterms:modified>
</cp:coreProperties>
</file>