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850" y="-67"/>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c6f9e470d_0_1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3b1fadb40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3b1fadb40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3b1fadb40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3b1fadb4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3b1fadb40_0_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3b1fadb4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c6f9e470d_0_8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c6f9e47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a3b1fadb40_0_5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a3b1fadb4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9370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600">
                <a:solidFill>
                  <a:srgbClr val="000000"/>
                </a:solidFill>
              </a:rPr>
              <a:t>Why do they leave???</a:t>
            </a:r>
            <a:endParaRPr sz="4600">
              <a:solidFill>
                <a:srgbClr val="000000"/>
              </a:solidFill>
            </a:endParaRPr>
          </a:p>
        </p:txBody>
      </p:sp>
      <p:sp>
        <p:nvSpPr>
          <p:cNvPr id="86" name="Google Shape;86;p13"/>
          <p:cNvSpPr txBox="1">
            <a:spLocks noGrp="1"/>
          </p:cNvSpPr>
          <p:nvPr>
            <p:ph type="subTitle" idx="1"/>
          </p:nvPr>
        </p:nvSpPr>
        <p:spPr>
          <a:xfrm>
            <a:off x="598100" y="1877737"/>
            <a:ext cx="8222100" cy="8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000000"/>
                </a:solidFill>
              </a:rPr>
              <a:t>Ravi Choudhary, Delhi Metro Rail Corporation</a:t>
            </a:r>
            <a:endParaRPr sz="1800">
              <a:solidFill>
                <a:srgbClr val="000000"/>
              </a:solidFill>
            </a:endParaRPr>
          </a:p>
          <a:p>
            <a:pPr marL="0" lvl="0" indent="0" algn="l" rtl="0">
              <a:spcBef>
                <a:spcPts val="0"/>
              </a:spcBef>
              <a:spcAft>
                <a:spcPts val="0"/>
              </a:spcAft>
              <a:buNone/>
            </a:pPr>
            <a:r>
              <a:rPr lang="en" sz="1800">
                <a:solidFill>
                  <a:srgbClr val="000000"/>
                </a:solidFill>
              </a:rPr>
              <a:t>Data Science Career Track Capstone Project,2020</a:t>
            </a:r>
            <a:endParaRPr sz="1800">
              <a:solidFill>
                <a:srgbClr val="000000"/>
              </a:solidFill>
            </a:endParaRPr>
          </a:p>
        </p:txBody>
      </p:sp>
      <p:sp>
        <p:nvSpPr>
          <p:cNvPr id="87" name="Google Shape;87;p13"/>
          <p:cNvSpPr txBox="1"/>
          <p:nvPr/>
        </p:nvSpPr>
        <p:spPr>
          <a:xfrm>
            <a:off x="206775" y="2936050"/>
            <a:ext cx="2787300" cy="6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Thanks to my Mentor</a:t>
            </a:r>
            <a:endParaRPr>
              <a:latin typeface="Roboto"/>
              <a:ea typeface="Roboto"/>
              <a:cs typeface="Roboto"/>
              <a:sym typeface="Roboto"/>
            </a:endParaRPr>
          </a:p>
        </p:txBody>
      </p:sp>
      <p:pic>
        <p:nvPicPr>
          <p:cNvPr id="88" name="Google Shape;88;p13"/>
          <p:cNvPicPr preferRelativeResize="0"/>
          <p:nvPr/>
        </p:nvPicPr>
        <p:blipFill>
          <a:blip r:embed="rId3">
            <a:alphaModFix/>
          </a:blip>
          <a:stretch>
            <a:fillRect/>
          </a:stretch>
        </p:blipFill>
        <p:spPr>
          <a:xfrm>
            <a:off x="410663" y="3275625"/>
            <a:ext cx="1425526" cy="1183750"/>
          </a:xfrm>
          <a:prstGeom prst="rect">
            <a:avLst/>
          </a:prstGeom>
          <a:noFill/>
          <a:ln>
            <a:noFill/>
          </a:ln>
        </p:spPr>
      </p:pic>
      <p:sp>
        <p:nvSpPr>
          <p:cNvPr id="89" name="Google Shape;89;p13"/>
          <p:cNvSpPr txBox="1"/>
          <p:nvPr/>
        </p:nvSpPr>
        <p:spPr>
          <a:xfrm>
            <a:off x="152400" y="4463875"/>
            <a:ext cx="2298600" cy="6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FFFFFF"/>
                </a:highlight>
                <a:latin typeface="Roboto"/>
                <a:ea typeface="Roboto"/>
                <a:cs typeface="Roboto"/>
                <a:sym typeface="Roboto"/>
              </a:rPr>
              <a:t>Mr.</a:t>
            </a:r>
            <a:r>
              <a:rPr lang="en" sz="1800">
                <a:highlight>
                  <a:srgbClr val="FFFFFF"/>
                </a:highlight>
                <a:latin typeface="Roboto"/>
                <a:ea typeface="Roboto"/>
                <a:cs typeface="Roboto"/>
                <a:sym typeface="Roboto"/>
              </a:rPr>
              <a:t>Kumar Vishwesh</a:t>
            </a:r>
            <a:endParaRPr sz="1800">
              <a:highlight>
                <a:srgbClr val="FFFFFF"/>
              </a:highlight>
              <a:latin typeface="Roboto"/>
              <a:ea typeface="Roboto"/>
              <a:cs typeface="Roboto"/>
              <a:sym typeface="Roboto"/>
            </a:endParaRPr>
          </a:p>
          <a:p>
            <a:pPr marL="0" lvl="0" indent="0" algn="l" rtl="0">
              <a:spcBef>
                <a:spcPts val="0"/>
              </a:spcBef>
              <a:spcAft>
                <a:spcPts val="0"/>
              </a:spcAft>
              <a:buNone/>
            </a:pPr>
            <a:r>
              <a:rPr lang="en" sz="1800">
                <a:highlight>
                  <a:srgbClr val="FFFFFF"/>
                </a:highlight>
                <a:latin typeface="Roboto"/>
                <a:ea typeface="Roboto"/>
                <a:cs typeface="Roboto"/>
                <a:sym typeface="Roboto"/>
              </a:rPr>
              <a:t>Sr. Data Scientist</a:t>
            </a:r>
            <a:endParaRPr sz="1800">
              <a:highlight>
                <a:srgbClr val="FFFFFF"/>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pSp>
        <p:nvGrpSpPr>
          <p:cNvPr id="252" name="Google Shape;252;p22"/>
          <p:cNvGrpSpPr/>
          <p:nvPr/>
        </p:nvGrpSpPr>
        <p:grpSpPr>
          <a:xfrm>
            <a:off x="4939500" y="1219611"/>
            <a:ext cx="3837000" cy="2704200"/>
            <a:chOff x="4939500" y="1219611"/>
            <a:chExt cx="3837000" cy="2704200"/>
          </a:xfrm>
        </p:grpSpPr>
        <p:cxnSp>
          <p:nvCxnSpPr>
            <p:cNvPr id="253" name="Google Shape;253;p22"/>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4" name="Google Shape;254;p22"/>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5" name="Google Shape;255;p22"/>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6" name="Google Shape;256;p22"/>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7" name="Google Shape;257;p22"/>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8" name="Google Shape;258;p22"/>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59" name="Google Shape;259;p22"/>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60" name="Google Shape;260;p22"/>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61" name="Google Shape;261;p22"/>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62" name="Google Shape;262;p22"/>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263" name="Google Shape;263;p22"/>
          <p:cNvSpPr/>
          <p:nvPr/>
        </p:nvSpPr>
        <p:spPr>
          <a:xfrm>
            <a:off x="7014920" y="2133119"/>
            <a:ext cx="286500" cy="286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txBox="1">
            <a:spLocks noGrp="1"/>
          </p:cNvSpPr>
          <p:nvPr>
            <p:ph type="title"/>
          </p:nvPr>
        </p:nvSpPr>
        <p:spPr>
          <a:xfrm>
            <a:off x="265500" y="1151100"/>
            <a:ext cx="4045200" cy="15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800"/>
              <a:t>Recommendation</a:t>
            </a:r>
            <a:endParaRPr sz="3800"/>
          </a:p>
        </p:txBody>
      </p:sp>
      <p:sp>
        <p:nvSpPr>
          <p:cNvPr id="265" name="Google Shape;265;p22"/>
          <p:cNvSpPr txBox="1">
            <a:spLocks noGrp="1"/>
          </p:cNvSpPr>
          <p:nvPr>
            <p:ph type="subTitle" idx="1"/>
          </p:nvPr>
        </p:nvSpPr>
        <p:spPr>
          <a:xfrm>
            <a:off x="265500" y="2768999"/>
            <a:ext cx="4045200" cy="213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-Focus on new candidate.</a:t>
            </a:r>
            <a:endParaRPr/>
          </a:p>
          <a:p>
            <a:pPr marL="0" lvl="0" indent="0" algn="l" rtl="0">
              <a:spcBef>
                <a:spcPts val="0"/>
              </a:spcBef>
              <a:spcAft>
                <a:spcPts val="0"/>
              </a:spcAft>
              <a:buNone/>
            </a:pPr>
            <a:r>
              <a:rPr lang="en"/>
              <a:t>-Give more responsibilities to new people.</a:t>
            </a:r>
            <a:endParaRPr/>
          </a:p>
          <a:p>
            <a:pPr marL="0" lvl="0" indent="0" algn="l" rtl="0">
              <a:spcBef>
                <a:spcPts val="0"/>
              </a:spcBef>
              <a:spcAft>
                <a:spcPts val="0"/>
              </a:spcAft>
              <a:buNone/>
            </a:pPr>
            <a:r>
              <a:rPr lang="en"/>
              <a:t>-Try to Provide accommodation to staff nearby.</a:t>
            </a:r>
            <a:endParaRPr/>
          </a:p>
          <a:p>
            <a:pPr marL="0" lvl="0" indent="0" algn="l" rtl="0">
              <a:spcBef>
                <a:spcPts val="0"/>
              </a:spcBef>
              <a:spcAft>
                <a:spcPts val="0"/>
              </a:spcAft>
              <a:buNone/>
            </a:pPr>
            <a:endParaRPr/>
          </a:p>
          <a:p>
            <a:pPr marL="0" lvl="0" indent="0" algn="ctr" rtl="0">
              <a:spcBef>
                <a:spcPts val="0"/>
              </a:spcBef>
              <a:spcAft>
                <a:spcPts val="0"/>
              </a:spcAft>
              <a:buNone/>
            </a:pPr>
            <a:endParaRPr/>
          </a:p>
        </p:txBody>
      </p:sp>
      <p:grpSp>
        <p:nvGrpSpPr>
          <p:cNvPr id="266" name="Google Shape;266;p22"/>
          <p:cNvGrpSpPr/>
          <p:nvPr/>
        </p:nvGrpSpPr>
        <p:grpSpPr>
          <a:xfrm>
            <a:off x="4939534" y="2017046"/>
            <a:ext cx="3825543" cy="1573620"/>
            <a:chOff x="1000000" y="2393988"/>
            <a:chExt cx="4144235" cy="1704713"/>
          </a:xfrm>
        </p:grpSpPr>
        <p:sp>
          <p:nvSpPr>
            <p:cNvPr id="267" name="Google Shape;267;p22"/>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268" name="Google Shape;268;p22"/>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2"/>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2"/>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2"/>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Google Shape;276;p22"/>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2"/>
          <p:cNvGrpSpPr/>
          <p:nvPr/>
        </p:nvGrpSpPr>
        <p:grpSpPr>
          <a:xfrm>
            <a:off x="4939557" y="1778136"/>
            <a:ext cx="3836911" cy="1503799"/>
            <a:chOff x="1000025" y="2059300"/>
            <a:chExt cx="4156550" cy="1629075"/>
          </a:xfrm>
        </p:grpSpPr>
        <p:sp>
          <p:nvSpPr>
            <p:cNvPr id="278" name="Google Shape;278;p22"/>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oval" w="med" len="med"/>
              <a:tailEnd type="oval" w="med" len="med"/>
            </a:ln>
          </p:spPr>
        </p:sp>
        <p:sp>
          <p:nvSpPr>
            <p:cNvPr id="279" name="Google Shape;279;p22"/>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22"/>
          <p:cNvSpPr txBox="1">
            <a:spLocks noGrp="1"/>
          </p:cNvSpPr>
          <p:nvPr>
            <p:ph type="body" idx="2"/>
          </p:nvPr>
        </p:nvSpPr>
        <p:spPr>
          <a:xfrm>
            <a:off x="6847150" y="1606395"/>
            <a:ext cx="1179600" cy="2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3"/>
          <p:cNvSpPr txBox="1">
            <a:spLocks noGrp="1"/>
          </p:cNvSpPr>
          <p:nvPr>
            <p:ph type="title"/>
          </p:nvPr>
        </p:nvSpPr>
        <p:spPr>
          <a:xfrm>
            <a:off x="265500" y="1151100"/>
            <a:ext cx="4045200" cy="15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a:p>
        </p:txBody>
      </p:sp>
      <p:sp>
        <p:nvSpPr>
          <p:cNvPr id="293" name="Google Shape;293;p23"/>
          <p:cNvSpPr txBox="1">
            <a:spLocks noGrp="1"/>
          </p:cNvSpPr>
          <p:nvPr>
            <p:ph type="subTitle" idx="1"/>
          </p:nvPr>
        </p:nvSpPr>
        <p:spPr>
          <a:xfrm>
            <a:off x="265500" y="2769000"/>
            <a:ext cx="4045200" cy="198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Mr. </a:t>
            </a:r>
            <a:r>
              <a:rPr lang="en" dirty="0" smtClean="0"/>
              <a:t>Harsha Teja G</a:t>
            </a:r>
            <a:endParaRPr/>
          </a:p>
          <a:p>
            <a:pPr marL="0" lvl="0" indent="0" algn="ctr" rtl="0">
              <a:spcBef>
                <a:spcPts val="0"/>
              </a:spcBef>
              <a:spcAft>
                <a:spcPts val="0"/>
              </a:spcAft>
              <a:buNone/>
            </a:pPr>
            <a:endParaRPr/>
          </a:p>
          <a:p>
            <a:pPr marL="0" lvl="0" indent="0"/>
            <a:r>
              <a:rPr lang="en" dirty="0" smtClean="0"/>
              <a:t>Linkedin-</a:t>
            </a:r>
            <a:r>
              <a:rPr lang="en-US" sz="1500" u="sng" dirty="0" smtClean="0">
                <a:solidFill>
                  <a:srgbClr val="000000"/>
                </a:solidFill>
                <a:highlight>
                  <a:srgbClr val="FFFFFF"/>
                </a:highlight>
              </a:rPr>
              <a:t>https://www.linkedin.com/in/harshatejag/</a:t>
            </a:r>
            <a:endParaRPr sz="2500">
              <a:solidFill>
                <a:srgbClr val="000000"/>
              </a:solidFill>
            </a:endParaRPr>
          </a:p>
          <a:p>
            <a:pPr marL="0" lvl="0" indent="0"/>
            <a:r>
              <a:rPr lang="en" dirty="0" smtClean="0"/>
              <a:t>Github-</a:t>
            </a:r>
            <a:r>
              <a:rPr lang="en" sz="1500" u="sng" dirty="0" smtClean="0"/>
              <a:t>github.com/</a:t>
            </a:r>
            <a:r>
              <a:rPr lang="en-US" sz="1500" u="sng" dirty="0" smtClean="0"/>
              <a:t>coder-</a:t>
            </a:r>
            <a:r>
              <a:rPr lang="en-US" sz="1500" u="sng" dirty="0" err="1" smtClean="0"/>
              <a:t>na</a:t>
            </a:r>
            <a:endParaRPr sz="1500" u="sng"/>
          </a:p>
        </p:txBody>
      </p:sp>
      <p:sp>
        <p:nvSpPr>
          <p:cNvPr id="294" name="Google Shape;294;p2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pic>
        <p:nvPicPr>
          <p:cNvPr id="295" name="Google Shape;295;p23"/>
          <p:cNvPicPr preferRelativeResize="0"/>
          <p:nvPr/>
        </p:nvPicPr>
        <p:blipFill>
          <a:blip r:embed="rId3">
            <a:alphaModFix/>
          </a:blip>
          <a:stretch>
            <a:fillRect/>
          </a:stretch>
        </p:blipFill>
        <p:spPr>
          <a:xfrm>
            <a:off x="4939499" y="697950"/>
            <a:ext cx="3837000" cy="3837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a:t>
            </a:r>
            <a:endParaRPr/>
          </a:p>
        </p:txBody>
      </p:sp>
      <p:grpSp>
        <p:nvGrpSpPr>
          <p:cNvPr id="95" name="Google Shape;95;p14"/>
          <p:cNvGrpSpPr/>
          <p:nvPr/>
        </p:nvGrpSpPr>
        <p:grpSpPr>
          <a:xfrm>
            <a:off x="431925" y="1304875"/>
            <a:ext cx="2628925" cy="3416400"/>
            <a:chOff x="431925" y="1304875"/>
            <a:chExt cx="2628925" cy="3416400"/>
          </a:xfrm>
        </p:grpSpPr>
        <p:sp>
          <p:nvSpPr>
            <p:cNvPr id="96" name="Google Shape;96;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14"/>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Company</a:t>
            </a:r>
            <a:endParaRPr>
              <a:solidFill>
                <a:schemeClr val="lt1"/>
              </a:solidFill>
            </a:endParaRPr>
          </a:p>
        </p:txBody>
      </p:sp>
      <p:sp>
        <p:nvSpPr>
          <p:cNvPr id="99" name="Google Shape;99;p14"/>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Arial"/>
                <a:ea typeface="Arial"/>
                <a:cs typeface="Arial"/>
                <a:sym typeface="Arial"/>
              </a:rPr>
              <a:t>ZZZ company is transportation company which deal with Public transport and other service for their passengers.</a:t>
            </a:r>
            <a:endParaRPr/>
          </a:p>
        </p:txBody>
      </p:sp>
      <p:grpSp>
        <p:nvGrpSpPr>
          <p:cNvPr id="100" name="Google Shape;100;p14"/>
          <p:cNvGrpSpPr/>
          <p:nvPr/>
        </p:nvGrpSpPr>
        <p:grpSpPr>
          <a:xfrm>
            <a:off x="3320450" y="1304875"/>
            <a:ext cx="2632500" cy="3416400"/>
            <a:chOff x="3320450" y="1304875"/>
            <a:chExt cx="2632500" cy="3416400"/>
          </a:xfrm>
        </p:grpSpPr>
        <p:sp>
          <p:nvSpPr>
            <p:cNvPr id="101" name="Google Shape;101;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104" name="Google Shape;104;p14"/>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From past several year they are trying to improve their network but still not they are in loss overall.</a:t>
            </a:r>
            <a:endParaRPr sz="1600"/>
          </a:p>
          <a:p>
            <a:pPr marL="457200" lvl="0" indent="-330200" algn="l" rtl="0">
              <a:spcBef>
                <a:spcPts val="1600"/>
              </a:spcBef>
              <a:spcAft>
                <a:spcPts val="0"/>
              </a:spcAft>
              <a:buSzPts val="1600"/>
              <a:buChar char="●"/>
            </a:pPr>
            <a:r>
              <a:rPr lang="en" sz="1600"/>
              <a:t>They required some solution to cut down the cost of some departement. </a:t>
            </a:r>
            <a:endParaRPr sz="1600"/>
          </a:p>
        </p:txBody>
      </p:sp>
      <p:grpSp>
        <p:nvGrpSpPr>
          <p:cNvPr id="105" name="Google Shape;105;p14"/>
          <p:cNvGrpSpPr/>
          <p:nvPr/>
        </p:nvGrpSpPr>
        <p:grpSpPr>
          <a:xfrm>
            <a:off x="6212550" y="1304875"/>
            <a:ext cx="2632500" cy="3416400"/>
            <a:chOff x="6212550" y="1304875"/>
            <a:chExt cx="2632500" cy="3416400"/>
          </a:xfrm>
        </p:grpSpPr>
        <p:sp>
          <p:nvSpPr>
            <p:cNvPr id="106" name="Google Shape;106;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14"/>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Problem statement</a:t>
            </a:r>
            <a:endParaRPr>
              <a:solidFill>
                <a:schemeClr val="lt1"/>
              </a:solidFill>
            </a:endParaRPr>
          </a:p>
        </p:txBody>
      </p:sp>
      <p:sp>
        <p:nvSpPr>
          <p:cNvPr id="109" name="Google Shape;109;p14"/>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Hiring process cost in terms of money and time.They want to retain their employee and if not they want to know prior. so that they could  manage the  shortage of staff.</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deep-dive</a:t>
            </a:r>
            <a:endParaRPr/>
          </a:p>
        </p:txBody>
      </p:sp>
      <p:sp>
        <p:nvSpPr>
          <p:cNvPr id="115" name="Google Shape;115;p15"/>
          <p:cNvSpPr/>
          <p:nvPr/>
        </p:nvSpPr>
        <p:spPr>
          <a:xfrm>
            <a:off x="432350" y="1304875"/>
            <a:ext cx="33894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6" name="Google Shape;116;p15"/>
          <p:cNvSpPr txBox="1">
            <a:spLocks noGrp="1"/>
          </p:cNvSpPr>
          <p:nvPr>
            <p:ph type="body" idx="4294967295"/>
          </p:nvPr>
        </p:nvSpPr>
        <p:spPr>
          <a:xfrm>
            <a:off x="432350" y="1343650"/>
            <a:ext cx="2570400" cy="490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 Success:Retention %</a:t>
            </a:r>
            <a:endParaRPr>
              <a:solidFill>
                <a:schemeClr val="lt1"/>
              </a:solidFill>
            </a:endParaRPr>
          </a:p>
        </p:txBody>
      </p:sp>
      <p:sp>
        <p:nvSpPr>
          <p:cNvPr id="117" name="Google Shape;117;p15"/>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1600" b="1"/>
              <a:t>               </a:t>
            </a:r>
            <a:endParaRPr sz="1600"/>
          </a:p>
        </p:txBody>
      </p:sp>
      <p:sp>
        <p:nvSpPr>
          <p:cNvPr id="118" name="Google Shape;118;p15"/>
          <p:cNvSpPr/>
          <p:nvPr/>
        </p:nvSpPr>
        <p:spPr>
          <a:xfrm>
            <a:off x="5319700" y="1304875"/>
            <a:ext cx="3389400" cy="6840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Constraints</a:t>
            </a:r>
            <a:endParaRPr>
              <a:solidFill>
                <a:schemeClr val="lt1"/>
              </a:solidFill>
            </a:endParaRPr>
          </a:p>
        </p:txBody>
      </p:sp>
      <p:sp>
        <p:nvSpPr>
          <p:cNvPr id="120" name="Google Shape;120;p15"/>
          <p:cNvSpPr txBox="1">
            <a:spLocks noGrp="1"/>
          </p:cNvSpPr>
          <p:nvPr>
            <p:ph type="body" idx="4294967295"/>
          </p:nvPr>
        </p:nvSpPr>
        <p:spPr>
          <a:xfrm>
            <a:off x="5873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Increase conversion</a:t>
            </a:r>
            <a:endParaRPr sz="1600" b="1"/>
          </a:p>
          <a:p>
            <a:pPr marL="0" lvl="0" indent="0" algn="l" rtl="0">
              <a:spcBef>
                <a:spcPts val="800"/>
              </a:spcBef>
              <a:spcAft>
                <a:spcPts val="0"/>
              </a:spcAft>
              <a:buNone/>
            </a:pPr>
            <a:r>
              <a:rPr lang="en" sz="1600"/>
              <a:t>-Labour Law</a:t>
            </a:r>
            <a:endParaRPr sz="1600"/>
          </a:p>
          <a:p>
            <a:pPr marL="0" lvl="0" indent="0" algn="l" rtl="0">
              <a:spcBef>
                <a:spcPts val="800"/>
              </a:spcBef>
              <a:spcAft>
                <a:spcPts val="0"/>
              </a:spcAft>
              <a:buNone/>
            </a:pPr>
            <a:r>
              <a:rPr lang="en" sz="1600"/>
              <a:t>-Skilled people demand</a:t>
            </a:r>
            <a:endParaRPr sz="1600"/>
          </a:p>
          <a:p>
            <a:pPr marL="0" lvl="0" indent="0" algn="l" rtl="0">
              <a:spcBef>
                <a:spcPts val="800"/>
              </a:spcBef>
              <a:spcAft>
                <a:spcPts val="0"/>
              </a:spcAft>
              <a:buNone/>
            </a:pPr>
            <a:r>
              <a:rPr lang="en" sz="1600"/>
              <a:t>-Hike in salary</a:t>
            </a:r>
            <a:endParaRPr sz="1600"/>
          </a:p>
          <a:p>
            <a:pPr marL="0" lvl="0" indent="0" algn="l" rtl="0">
              <a:spcBef>
                <a:spcPts val="800"/>
              </a:spcBef>
              <a:spcAft>
                <a:spcPts val="800"/>
              </a:spcAft>
              <a:buNone/>
            </a:pPr>
            <a:endParaRPr sz="1600"/>
          </a:p>
        </p:txBody>
      </p:sp>
      <p:sp>
        <p:nvSpPr>
          <p:cNvPr id="121" name="Google Shape;121;p15"/>
          <p:cNvSpPr/>
          <p:nvPr/>
        </p:nvSpPr>
        <p:spPr>
          <a:xfrm>
            <a:off x="560325" y="2140725"/>
            <a:ext cx="2129400" cy="2112000"/>
          </a:xfrm>
          <a:prstGeom prst="star32">
            <a:avLst>
              <a:gd name="adj" fmla="val 37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700"/>
              <a:t>85%</a:t>
            </a:r>
            <a:endParaRPr sz="3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Dataset</a:t>
            </a:r>
            <a:endParaRPr/>
          </a:p>
        </p:txBody>
      </p:sp>
      <p:sp>
        <p:nvSpPr>
          <p:cNvPr id="127" name="Google Shape;127;p16"/>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Provided by Manpower Planning cell</a:t>
            </a:r>
            <a:endParaRPr/>
          </a:p>
        </p:txBody>
      </p:sp>
      <p:sp>
        <p:nvSpPr>
          <p:cNvPr id="128" name="Google Shape;128;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Dataset consist of 35 feature of 1407 employee.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598100" y="247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rPr>
              <a:t>Implementation:</a:t>
            </a:r>
            <a:endParaRPr>
              <a:solidFill>
                <a:srgbClr val="000000"/>
              </a:solidFill>
            </a:endParaRPr>
          </a:p>
        </p:txBody>
      </p:sp>
      <p:sp>
        <p:nvSpPr>
          <p:cNvPr id="134" name="Google Shape;134;p17"/>
          <p:cNvSpPr txBox="1"/>
          <p:nvPr/>
        </p:nvSpPr>
        <p:spPr>
          <a:xfrm>
            <a:off x="373550" y="1293050"/>
            <a:ext cx="4065900" cy="26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900" b="1">
                <a:latin typeface="Roboto"/>
                <a:ea typeface="Roboto"/>
                <a:cs typeface="Roboto"/>
                <a:sym typeface="Roboto"/>
              </a:rPr>
              <a:t>Library used</a:t>
            </a:r>
            <a:r>
              <a:rPr lang="en" sz="2900">
                <a:latin typeface="Roboto"/>
                <a:ea typeface="Roboto"/>
                <a:cs typeface="Roboto"/>
                <a:sym typeface="Roboto"/>
              </a:rPr>
              <a:t>:</a:t>
            </a:r>
            <a:endParaRPr sz="2900">
              <a:latin typeface="Roboto"/>
              <a:ea typeface="Roboto"/>
              <a:cs typeface="Roboto"/>
              <a:sym typeface="Roboto"/>
            </a:endParaRPr>
          </a:p>
          <a:p>
            <a:pPr marL="0" lvl="0" indent="0" algn="l" rtl="0">
              <a:spcBef>
                <a:spcPts val="0"/>
              </a:spcBef>
              <a:spcAft>
                <a:spcPts val="0"/>
              </a:spcAft>
              <a:buNone/>
            </a:pPr>
            <a:r>
              <a:rPr lang="en" sz="2900">
                <a:latin typeface="Roboto"/>
                <a:ea typeface="Roboto"/>
                <a:cs typeface="Roboto"/>
                <a:sym typeface="Roboto"/>
              </a:rPr>
              <a:t>-Numpy</a:t>
            </a:r>
            <a:endParaRPr sz="2900">
              <a:latin typeface="Roboto"/>
              <a:ea typeface="Roboto"/>
              <a:cs typeface="Roboto"/>
              <a:sym typeface="Roboto"/>
            </a:endParaRPr>
          </a:p>
          <a:p>
            <a:pPr marL="0" lvl="0" indent="0" algn="l" rtl="0">
              <a:spcBef>
                <a:spcPts val="0"/>
              </a:spcBef>
              <a:spcAft>
                <a:spcPts val="0"/>
              </a:spcAft>
              <a:buNone/>
            </a:pPr>
            <a:r>
              <a:rPr lang="en" sz="2900">
                <a:latin typeface="Roboto"/>
                <a:ea typeface="Roboto"/>
                <a:cs typeface="Roboto"/>
                <a:sym typeface="Roboto"/>
              </a:rPr>
              <a:t>-Pandas</a:t>
            </a:r>
            <a:endParaRPr sz="2900">
              <a:latin typeface="Roboto"/>
              <a:ea typeface="Roboto"/>
              <a:cs typeface="Roboto"/>
              <a:sym typeface="Roboto"/>
            </a:endParaRPr>
          </a:p>
          <a:p>
            <a:pPr marL="0" lvl="0" indent="0" algn="l" rtl="0">
              <a:spcBef>
                <a:spcPts val="0"/>
              </a:spcBef>
              <a:spcAft>
                <a:spcPts val="0"/>
              </a:spcAft>
              <a:buNone/>
            </a:pPr>
            <a:r>
              <a:rPr lang="en" sz="2900">
                <a:latin typeface="Roboto"/>
                <a:ea typeface="Roboto"/>
                <a:cs typeface="Roboto"/>
                <a:sym typeface="Roboto"/>
              </a:rPr>
              <a:t>-Seaborn</a:t>
            </a:r>
            <a:endParaRPr sz="2900">
              <a:latin typeface="Roboto"/>
              <a:ea typeface="Roboto"/>
              <a:cs typeface="Roboto"/>
              <a:sym typeface="Roboto"/>
            </a:endParaRPr>
          </a:p>
          <a:p>
            <a:pPr marL="0" lvl="0" indent="0" algn="l" rtl="0">
              <a:spcBef>
                <a:spcPts val="0"/>
              </a:spcBef>
              <a:spcAft>
                <a:spcPts val="0"/>
              </a:spcAft>
              <a:buNone/>
            </a:pPr>
            <a:r>
              <a:rPr lang="en" sz="2900">
                <a:latin typeface="Roboto"/>
                <a:ea typeface="Roboto"/>
                <a:cs typeface="Roboto"/>
                <a:sym typeface="Roboto"/>
              </a:rPr>
              <a:t>-Matplotlib</a:t>
            </a:r>
            <a:endParaRPr sz="2900">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35" name="Google Shape;135;p17"/>
          <p:cNvSpPr txBox="1"/>
          <p:nvPr/>
        </p:nvSpPr>
        <p:spPr>
          <a:xfrm>
            <a:off x="4741225" y="1293100"/>
            <a:ext cx="3922200" cy="247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latin typeface="Roboto"/>
                <a:ea typeface="Roboto"/>
                <a:cs typeface="Roboto"/>
                <a:sym typeface="Roboto"/>
              </a:rPr>
              <a:t>Model used</a:t>
            </a:r>
            <a:r>
              <a:rPr lang="en" sz="2600">
                <a:latin typeface="Roboto"/>
                <a:ea typeface="Roboto"/>
                <a:cs typeface="Roboto"/>
                <a:sym typeface="Roboto"/>
              </a:rPr>
              <a:t>:</a:t>
            </a:r>
            <a:endParaRPr sz="2600">
              <a:latin typeface="Roboto"/>
              <a:ea typeface="Roboto"/>
              <a:cs typeface="Roboto"/>
              <a:sym typeface="Roboto"/>
            </a:endParaRPr>
          </a:p>
          <a:p>
            <a:pPr marL="0" lvl="0" indent="0" algn="l" rtl="0">
              <a:spcBef>
                <a:spcPts val="0"/>
              </a:spcBef>
              <a:spcAft>
                <a:spcPts val="0"/>
              </a:spcAft>
              <a:buNone/>
            </a:pPr>
            <a:r>
              <a:rPr lang="en" sz="2600">
                <a:latin typeface="Roboto"/>
                <a:ea typeface="Roboto"/>
                <a:cs typeface="Roboto"/>
                <a:sym typeface="Roboto"/>
              </a:rPr>
              <a:t>-LogisticRegression</a:t>
            </a:r>
            <a:endParaRPr sz="2600">
              <a:latin typeface="Roboto"/>
              <a:ea typeface="Roboto"/>
              <a:cs typeface="Roboto"/>
              <a:sym typeface="Roboto"/>
            </a:endParaRPr>
          </a:p>
          <a:p>
            <a:pPr marL="0" lvl="0" indent="0" algn="l" rtl="0">
              <a:spcBef>
                <a:spcPts val="0"/>
              </a:spcBef>
              <a:spcAft>
                <a:spcPts val="0"/>
              </a:spcAft>
              <a:buNone/>
            </a:pPr>
            <a:r>
              <a:rPr lang="en" sz="2600">
                <a:latin typeface="Roboto"/>
                <a:ea typeface="Roboto"/>
                <a:cs typeface="Roboto"/>
                <a:sym typeface="Roboto"/>
              </a:rPr>
              <a:t>-RandomForestClassifier</a:t>
            </a:r>
            <a:endParaRPr sz="2600">
              <a:latin typeface="Roboto"/>
              <a:ea typeface="Roboto"/>
              <a:cs typeface="Roboto"/>
              <a:sym typeface="Roboto"/>
            </a:endParaRPr>
          </a:p>
          <a:p>
            <a:pPr marL="0" lvl="0" indent="0" algn="l" rtl="0">
              <a:spcBef>
                <a:spcPts val="0"/>
              </a:spcBef>
              <a:spcAft>
                <a:spcPts val="0"/>
              </a:spcAft>
              <a:buNone/>
            </a:pPr>
            <a:r>
              <a:rPr lang="en" sz="2600">
                <a:latin typeface="Roboto"/>
                <a:ea typeface="Roboto"/>
                <a:cs typeface="Roboto"/>
                <a:sym typeface="Roboto"/>
              </a:rPr>
              <a:t>-RandomSearchCV</a:t>
            </a:r>
            <a:endParaRPr sz="26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598100" y="247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rPr>
              <a:t>Age Factor:</a:t>
            </a:r>
            <a:endParaRPr>
              <a:solidFill>
                <a:srgbClr val="000000"/>
              </a:solidFill>
            </a:endParaRPr>
          </a:p>
        </p:txBody>
      </p:sp>
      <p:pic>
        <p:nvPicPr>
          <p:cNvPr id="141" name="Google Shape;141;p18"/>
          <p:cNvPicPr preferRelativeResize="0"/>
          <p:nvPr/>
        </p:nvPicPr>
        <p:blipFill>
          <a:blip r:embed="rId3">
            <a:alphaModFix/>
          </a:blip>
          <a:stretch>
            <a:fillRect/>
          </a:stretch>
        </p:blipFill>
        <p:spPr>
          <a:xfrm>
            <a:off x="138025" y="1209050"/>
            <a:ext cx="7893301" cy="3782050"/>
          </a:xfrm>
          <a:prstGeom prst="rect">
            <a:avLst/>
          </a:prstGeom>
          <a:noFill/>
          <a:ln>
            <a:noFill/>
          </a:ln>
        </p:spPr>
      </p:pic>
      <p:sp>
        <p:nvSpPr>
          <p:cNvPr id="142" name="Google Shape;142;p18"/>
          <p:cNvSpPr/>
          <p:nvPr/>
        </p:nvSpPr>
        <p:spPr>
          <a:xfrm>
            <a:off x="2169475" y="1280875"/>
            <a:ext cx="718200" cy="917400"/>
          </a:xfrm>
          <a:prstGeom prst="down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FF00"/>
                </a:solidFill>
                <a:highlight>
                  <a:srgbClr val="FFFFFF"/>
                </a:highlight>
              </a:rPr>
              <a:t> </a:t>
            </a:r>
            <a:endParaRPr>
              <a:solidFill>
                <a:srgbClr val="00FF00"/>
              </a:solidFill>
              <a:highlight>
                <a:srgbClr val="FFFFFF"/>
              </a:highlight>
            </a:endParaRPr>
          </a:p>
        </p:txBody>
      </p:sp>
      <p:sp>
        <p:nvSpPr>
          <p:cNvPr id="143" name="Google Shape;143;p18"/>
          <p:cNvSpPr txBox="1"/>
          <p:nvPr/>
        </p:nvSpPr>
        <p:spPr>
          <a:xfrm>
            <a:off x="933875" y="1261250"/>
            <a:ext cx="1235700" cy="56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Critical Age             Range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49" name="Google Shape;149;p19"/>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Job Role</a:t>
            </a:r>
            <a:endParaRPr sz="1600">
              <a:solidFill>
                <a:schemeClr val="lt1"/>
              </a:solidFill>
            </a:endParaRPr>
          </a:p>
        </p:txBody>
      </p:sp>
      <p:grpSp>
        <p:nvGrpSpPr>
          <p:cNvPr id="150" name="Google Shape;150;p19"/>
          <p:cNvGrpSpPr/>
          <p:nvPr/>
        </p:nvGrpSpPr>
        <p:grpSpPr>
          <a:xfrm>
            <a:off x="969270" y="1610215"/>
            <a:ext cx="198900" cy="593656"/>
            <a:chOff x="777447" y="1610215"/>
            <a:chExt cx="198900" cy="593656"/>
          </a:xfrm>
        </p:grpSpPr>
        <p:cxnSp>
          <p:nvCxnSpPr>
            <p:cNvPr id="151" name="Google Shape;151;p19"/>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52" name="Google Shape;152;p19"/>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9"/>
          <p:cNvSpPr txBox="1">
            <a:spLocks noGrp="1"/>
          </p:cNvSpPr>
          <p:nvPr>
            <p:ph type="body" idx="4294967295"/>
          </p:nvPr>
        </p:nvSpPr>
        <p:spPr>
          <a:xfrm>
            <a:off x="318375"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Sales representative leave more</a:t>
            </a:r>
            <a:endParaRPr sz="1600"/>
          </a:p>
        </p:txBody>
      </p:sp>
      <p:sp>
        <p:nvSpPr>
          <p:cNvPr id="154" name="Google Shape;154;p19"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55" name="Google Shape;155;p19"/>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Marital status</a:t>
            </a:r>
            <a:endParaRPr sz="1600">
              <a:solidFill>
                <a:schemeClr val="lt1"/>
              </a:solidFill>
            </a:endParaRPr>
          </a:p>
        </p:txBody>
      </p:sp>
      <p:grpSp>
        <p:nvGrpSpPr>
          <p:cNvPr id="156" name="Google Shape;156;p19"/>
          <p:cNvGrpSpPr/>
          <p:nvPr/>
        </p:nvGrpSpPr>
        <p:grpSpPr>
          <a:xfrm>
            <a:off x="2684632" y="2938958"/>
            <a:ext cx="198900" cy="593656"/>
            <a:chOff x="2223534" y="2938958"/>
            <a:chExt cx="198900" cy="593656"/>
          </a:xfrm>
        </p:grpSpPr>
        <p:cxnSp>
          <p:nvCxnSpPr>
            <p:cNvPr id="157" name="Google Shape;157;p19"/>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58" name="Google Shape;158;p19"/>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19"/>
          <p:cNvSpPr txBox="1">
            <a:spLocks noGrp="1"/>
          </p:cNvSpPr>
          <p:nvPr>
            <p:ph type="body" idx="4294967295"/>
          </p:nvPr>
        </p:nvSpPr>
        <p:spPr>
          <a:xfrm>
            <a:off x="1244337" y="3757725"/>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Single prefer to leave</a:t>
            </a:r>
            <a:endParaRPr sz="1600"/>
          </a:p>
        </p:txBody>
      </p:sp>
      <p:sp>
        <p:nvSpPr>
          <p:cNvPr id="160" name="Google Shape;160;p19"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1" name="Google Shape;161;p19"/>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Job Involvement</a:t>
            </a:r>
            <a:endParaRPr sz="1600">
              <a:solidFill>
                <a:schemeClr val="lt1"/>
              </a:solidFill>
            </a:endParaRPr>
          </a:p>
        </p:txBody>
      </p:sp>
      <p:grpSp>
        <p:nvGrpSpPr>
          <p:cNvPr id="162" name="Google Shape;162;p19"/>
          <p:cNvGrpSpPr/>
          <p:nvPr/>
        </p:nvGrpSpPr>
        <p:grpSpPr>
          <a:xfrm>
            <a:off x="4319545" y="1610215"/>
            <a:ext cx="198900" cy="593656"/>
            <a:chOff x="3918084" y="1610215"/>
            <a:chExt cx="198900" cy="593656"/>
          </a:xfrm>
        </p:grpSpPr>
        <p:cxnSp>
          <p:nvCxnSpPr>
            <p:cNvPr id="163" name="Google Shape;163;p19"/>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64" name="Google Shape;164;p19"/>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body" idx="4294967295"/>
          </p:nvPr>
        </p:nvSpPr>
        <p:spPr>
          <a:xfrm>
            <a:off x="3304094"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Less involved people leave first</a:t>
            </a:r>
            <a:endParaRPr sz="1600"/>
          </a:p>
        </p:txBody>
      </p:sp>
      <p:sp>
        <p:nvSpPr>
          <p:cNvPr id="166" name="Google Shape;166;p19"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7" name="Google Shape;167;p19"/>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Job Level</a:t>
            </a:r>
            <a:endParaRPr sz="1600">
              <a:solidFill>
                <a:schemeClr val="lt1"/>
              </a:solidFill>
            </a:endParaRPr>
          </a:p>
        </p:txBody>
      </p:sp>
      <p:grpSp>
        <p:nvGrpSpPr>
          <p:cNvPr id="168" name="Google Shape;168;p19"/>
          <p:cNvGrpSpPr/>
          <p:nvPr/>
        </p:nvGrpSpPr>
        <p:grpSpPr>
          <a:xfrm>
            <a:off x="5973070" y="2938958"/>
            <a:ext cx="198900" cy="593656"/>
            <a:chOff x="5958946" y="2938958"/>
            <a:chExt cx="198900" cy="593656"/>
          </a:xfrm>
        </p:grpSpPr>
        <p:cxnSp>
          <p:nvCxnSpPr>
            <p:cNvPr id="169" name="Google Shape;169;p19"/>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70" name="Google Shape;170;p19"/>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19"/>
          <p:cNvSpPr txBox="1">
            <a:spLocks noGrp="1"/>
          </p:cNvSpPr>
          <p:nvPr>
            <p:ph type="body" idx="4294967295"/>
          </p:nvPr>
        </p:nvSpPr>
        <p:spPr>
          <a:xfrm>
            <a:off x="5126902" y="3757725"/>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Lower grade employee leave early</a:t>
            </a:r>
            <a:endParaRPr sz="1600"/>
          </a:p>
        </p:txBody>
      </p:sp>
      <p:sp>
        <p:nvSpPr>
          <p:cNvPr id="172" name="Google Shape;172;p19"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3" name="Google Shape;173;p19"/>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Year of Experience</a:t>
            </a:r>
            <a:endParaRPr sz="1600">
              <a:solidFill>
                <a:schemeClr val="lt1"/>
              </a:solidFill>
            </a:endParaRPr>
          </a:p>
        </p:txBody>
      </p:sp>
      <p:grpSp>
        <p:nvGrpSpPr>
          <p:cNvPr id="174" name="Google Shape;174;p19"/>
          <p:cNvGrpSpPr/>
          <p:nvPr/>
        </p:nvGrpSpPr>
        <p:grpSpPr>
          <a:xfrm>
            <a:off x="7669807" y="1610215"/>
            <a:ext cx="198900" cy="593656"/>
            <a:chOff x="3918084" y="1610215"/>
            <a:chExt cx="198900" cy="593656"/>
          </a:xfrm>
        </p:grpSpPr>
        <p:cxnSp>
          <p:nvCxnSpPr>
            <p:cNvPr id="175" name="Google Shape;175;p19"/>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76" name="Google Shape;176;p19"/>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9"/>
          <p:cNvSpPr txBox="1">
            <a:spLocks noGrp="1"/>
          </p:cNvSpPr>
          <p:nvPr>
            <p:ph type="body" idx="4294967295"/>
          </p:nvPr>
        </p:nvSpPr>
        <p:spPr>
          <a:xfrm>
            <a:off x="6685979"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Less experienced leave more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Performance Metrics</a:t>
            </a:r>
            <a:endParaRPr/>
          </a:p>
        </p:txBody>
      </p:sp>
      <p:sp>
        <p:nvSpPr>
          <p:cNvPr id="183" name="Google Shape;183;p20"/>
          <p:cNvSpPr/>
          <p:nvPr/>
        </p:nvSpPr>
        <p:spPr>
          <a:xfrm>
            <a:off x="4147063" y="1049105"/>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84" name="Google Shape;184;p20"/>
          <p:cNvSpPr/>
          <p:nvPr/>
        </p:nvSpPr>
        <p:spPr>
          <a:xfrm>
            <a:off x="4147075" y="1049112"/>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Model</a:t>
            </a:r>
            <a:endParaRPr>
              <a:solidFill>
                <a:srgbClr val="FFFFFF"/>
              </a:solidFill>
            </a:endParaRPr>
          </a:p>
        </p:txBody>
      </p:sp>
      <p:sp>
        <p:nvSpPr>
          <p:cNvPr id="185" name="Google Shape;185;p20"/>
          <p:cNvSpPr txBox="1">
            <a:spLocks noGrp="1"/>
          </p:cNvSpPr>
          <p:nvPr>
            <p:ph type="body" idx="4294967295"/>
          </p:nvPr>
        </p:nvSpPr>
        <p:spPr>
          <a:xfrm>
            <a:off x="4147075" y="1457100"/>
            <a:ext cx="1449000" cy="18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dk1"/>
                </a:solidFill>
              </a:rPr>
              <a:t>Classification</a:t>
            </a:r>
            <a:endParaRPr sz="1300">
              <a:solidFill>
                <a:schemeClr val="dk1"/>
              </a:solidFill>
            </a:endParaRPr>
          </a:p>
        </p:txBody>
      </p:sp>
      <p:grpSp>
        <p:nvGrpSpPr>
          <p:cNvPr id="186" name="Google Shape;186;p20"/>
          <p:cNvGrpSpPr/>
          <p:nvPr/>
        </p:nvGrpSpPr>
        <p:grpSpPr>
          <a:xfrm>
            <a:off x="2918113" y="1746605"/>
            <a:ext cx="4160100" cy="531900"/>
            <a:chOff x="2918113" y="1746605"/>
            <a:chExt cx="4160100" cy="531900"/>
          </a:xfrm>
        </p:grpSpPr>
        <p:cxnSp>
          <p:nvCxnSpPr>
            <p:cNvPr id="187" name="Google Shape;187;p20"/>
            <p:cNvCxnSpPr>
              <a:stCxn id="183" idx="2"/>
              <a:endCxn id="188" idx="0"/>
            </p:cNvCxnSpPr>
            <p:nvPr/>
          </p:nvCxnSpPr>
          <p:spPr>
            <a:xfrm rot="5400000">
              <a:off x="3628963" y="1035755"/>
              <a:ext cx="531900" cy="1953600"/>
            </a:xfrm>
            <a:prstGeom prst="bentConnector3">
              <a:avLst>
                <a:gd name="adj1" fmla="val 49999"/>
              </a:avLst>
            </a:prstGeom>
            <a:noFill/>
            <a:ln w="9525" cap="flat" cmpd="sng">
              <a:solidFill>
                <a:schemeClr val="lt2"/>
              </a:solidFill>
              <a:prstDash val="solid"/>
              <a:round/>
              <a:headEnd type="none" w="sm" len="sm"/>
              <a:tailEnd type="none" w="sm" len="sm"/>
            </a:ln>
          </p:spPr>
        </p:cxnSp>
        <p:cxnSp>
          <p:nvCxnSpPr>
            <p:cNvPr id="189" name="Google Shape;189;p20"/>
            <p:cNvCxnSpPr>
              <a:stCxn id="183" idx="2"/>
              <a:endCxn id="190" idx="0"/>
            </p:cNvCxnSpPr>
            <p:nvPr/>
          </p:nvCxnSpPr>
          <p:spPr>
            <a:xfrm rot="-5400000" flipH="1">
              <a:off x="5709013" y="909305"/>
              <a:ext cx="531900" cy="2206500"/>
            </a:xfrm>
            <a:prstGeom prst="bentConnector3">
              <a:avLst>
                <a:gd name="adj1" fmla="val 49999"/>
              </a:avLst>
            </a:prstGeom>
            <a:noFill/>
            <a:ln w="9525" cap="flat" cmpd="sng">
              <a:solidFill>
                <a:schemeClr val="lt2"/>
              </a:solidFill>
              <a:prstDash val="solid"/>
              <a:round/>
              <a:headEnd type="none" w="sm" len="sm"/>
              <a:tailEnd type="none" w="sm" len="sm"/>
            </a:ln>
          </p:spPr>
        </p:cxnSp>
      </p:grpSp>
      <p:sp>
        <p:nvSpPr>
          <p:cNvPr id="191" name="Google Shape;191;p20"/>
          <p:cNvSpPr/>
          <p:nvPr/>
        </p:nvSpPr>
        <p:spPr>
          <a:xfrm>
            <a:off x="2194905" y="2278501"/>
            <a:ext cx="1449300" cy="697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88" name="Google Shape;188;p20"/>
          <p:cNvSpPr/>
          <p:nvPr/>
        </p:nvSpPr>
        <p:spPr>
          <a:xfrm>
            <a:off x="2193500" y="2278499"/>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txBox="1">
            <a:spLocks noGrp="1"/>
          </p:cNvSpPr>
          <p:nvPr>
            <p:ph type="body" idx="4294967295"/>
          </p:nvPr>
        </p:nvSpPr>
        <p:spPr>
          <a:xfrm>
            <a:off x="2193650" y="2337750"/>
            <a:ext cx="1449000" cy="18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a:solidFill>
                  <a:schemeClr val="lt1"/>
                </a:solidFill>
              </a:rPr>
              <a:t>Logistic Regression</a:t>
            </a:r>
            <a:endParaRPr sz="1100">
              <a:solidFill>
                <a:schemeClr val="lt1"/>
              </a:solidFill>
            </a:endParaRPr>
          </a:p>
        </p:txBody>
      </p:sp>
      <p:sp>
        <p:nvSpPr>
          <p:cNvPr id="193" name="Google Shape;193;p20"/>
          <p:cNvSpPr txBox="1">
            <a:spLocks noGrp="1"/>
          </p:cNvSpPr>
          <p:nvPr>
            <p:ph type="body" idx="4294967295"/>
          </p:nvPr>
        </p:nvSpPr>
        <p:spPr>
          <a:xfrm>
            <a:off x="2193638" y="2686588"/>
            <a:ext cx="1449000" cy="18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dk1"/>
                </a:solidFill>
              </a:rPr>
              <a:t>Performance</a:t>
            </a:r>
            <a:endParaRPr sz="1300">
              <a:solidFill>
                <a:schemeClr val="dk1"/>
              </a:solidFill>
            </a:endParaRPr>
          </a:p>
        </p:txBody>
      </p:sp>
      <p:grpSp>
        <p:nvGrpSpPr>
          <p:cNvPr id="194" name="Google Shape;194;p20"/>
          <p:cNvGrpSpPr/>
          <p:nvPr/>
        </p:nvGrpSpPr>
        <p:grpSpPr>
          <a:xfrm>
            <a:off x="1256055" y="2975701"/>
            <a:ext cx="3327300" cy="531900"/>
            <a:chOff x="1256055" y="2975701"/>
            <a:chExt cx="3327300" cy="531900"/>
          </a:xfrm>
        </p:grpSpPr>
        <p:cxnSp>
          <p:nvCxnSpPr>
            <p:cNvPr id="195" name="Google Shape;195;p20"/>
            <p:cNvCxnSpPr>
              <a:stCxn id="191" idx="2"/>
              <a:endCxn id="196" idx="0"/>
            </p:cNvCxnSpPr>
            <p:nvPr/>
          </p:nvCxnSpPr>
          <p:spPr>
            <a:xfrm>
              <a:off x="2919555" y="2975701"/>
              <a:ext cx="0" cy="531900"/>
            </a:xfrm>
            <a:prstGeom prst="straightConnector1">
              <a:avLst/>
            </a:prstGeom>
            <a:noFill/>
            <a:ln w="9525" cap="flat" cmpd="sng">
              <a:solidFill>
                <a:schemeClr val="lt2"/>
              </a:solidFill>
              <a:prstDash val="solid"/>
              <a:round/>
              <a:headEnd type="none" w="sm" len="sm"/>
              <a:tailEnd type="none" w="sm" len="sm"/>
            </a:ln>
          </p:spPr>
        </p:cxnSp>
        <p:cxnSp>
          <p:nvCxnSpPr>
            <p:cNvPr id="197" name="Google Shape;197;p20"/>
            <p:cNvCxnSpPr>
              <a:stCxn id="191" idx="2"/>
              <a:endCxn id="198" idx="0"/>
            </p:cNvCxnSpPr>
            <p:nvPr/>
          </p:nvCxnSpPr>
          <p:spPr>
            <a:xfrm rot="5400000">
              <a:off x="1821855" y="2409901"/>
              <a:ext cx="531900" cy="1663500"/>
            </a:xfrm>
            <a:prstGeom prst="bentConnector3">
              <a:avLst>
                <a:gd name="adj1" fmla="val 50012"/>
              </a:avLst>
            </a:prstGeom>
            <a:noFill/>
            <a:ln w="9525" cap="flat" cmpd="sng">
              <a:solidFill>
                <a:schemeClr val="lt2"/>
              </a:solidFill>
              <a:prstDash val="solid"/>
              <a:round/>
              <a:headEnd type="none" w="sm" len="sm"/>
              <a:tailEnd type="none" w="sm" len="sm"/>
            </a:ln>
          </p:spPr>
        </p:cxnSp>
        <p:cxnSp>
          <p:nvCxnSpPr>
            <p:cNvPr id="199" name="Google Shape;199;p20"/>
            <p:cNvCxnSpPr>
              <a:stCxn id="191" idx="2"/>
              <a:endCxn id="200" idx="0"/>
            </p:cNvCxnSpPr>
            <p:nvPr/>
          </p:nvCxnSpPr>
          <p:spPr>
            <a:xfrm rot="-5400000" flipH="1">
              <a:off x="3485505" y="2409751"/>
              <a:ext cx="531900" cy="1663800"/>
            </a:xfrm>
            <a:prstGeom prst="bentConnector3">
              <a:avLst>
                <a:gd name="adj1" fmla="val 50012"/>
              </a:avLst>
            </a:prstGeom>
            <a:noFill/>
            <a:ln w="9525" cap="flat" cmpd="sng">
              <a:solidFill>
                <a:schemeClr val="lt2"/>
              </a:solidFill>
              <a:prstDash val="solid"/>
              <a:round/>
              <a:headEnd type="none" w="sm" len="sm"/>
              <a:tailEnd type="none" w="sm" len="sm"/>
            </a:ln>
          </p:spPr>
        </p:cxnSp>
      </p:grpSp>
      <p:sp>
        <p:nvSpPr>
          <p:cNvPr id="201" name="Google Shape;201;p20"/>
          <p:cNvSpPr/>
          <p:nvPr/>
        </p:nvSpPr>
        <p:spPr>
          <a:xfrm>
            <a:off x="531436" y="3508068"/>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98" name="Google Shape;198;p20"/>
          <p:cNvSpPr/>
          <p:nvPr/>
        </p:nvSpPr>
        <p:spPr>
          <a:xfrm>
            <a:off x="531450" y="3507724"/>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txBox="1">
            <a:spLocks noGrp="1"/>
          </p:cNvSpPr>
          <p:nvPr>
            <p:ph type="body" idx="4294967295"/>
          </p:nvPr>
        </p:nvSpPr>
        <p:spPr>
          <a:xfrm>
            <a:off x="531750" y="3566975"/>
            <a:ext cx="1449000" cy="189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100">
                <a:solidFill>
                  <a:schemeClr val="lt1"/>
                </a:solidFill>
              </a:rPr>
              <a:t>Accuracy</a:t>
            </a:r>
            <a:endParaRPr sz="1100">
              <a:solidFill>
                <a:schemeClr val="lt1"/>
              </a:solidFill>
            </a:endParaRPr>
          </a:p>
        </p:txBody>
      </p:sp>
      <p:sp>
        <p:nvSpPr>
          <p:cNvPr id="203" name="Google Shape;203;p20"/>
          <p:cNvSpPr txBox="1">
            <a:spLocks noGrp="1"/>
          </p:cNvSpPr>
          <p:nvPr>
            <p:ph type="body" idx="4294967295"/>
          </p:nvPr>
        </p:nvSpPr>
        <p:spPr>
          <a:xfrm>
            <a:off x="531738" y="3917738"/>
            <a:ext cx="1449000" cy="18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dk1"/>
                </a:solidFill>
              </a:rPr>
              <a:t>83.6%</a:t>
            </a:r>
            <a:endParaRPr sz="1300">
              <a:solidFill>
                <a:schemeClr val="dk1"/>
              </a:solidFill>
            </a:endParaRPr>
          </a:p>
        </p:txBody>
      </p:sp>
      <p:sp>
        <p:nvSpPr>
          <p:cNvPr id="204" name="Google Shape;204;p20"/>
          <p:cNvSpPr/>
          <p:nvPr/>
        </p:nvSpPr>
        <p:spPr>
          <a:xfrm>
            <a:off x="2194998" y="3508068"/>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96" name="Google Shape;196;p20"/>
          <p:cNvSpPr/>
          <p:nvPr/>
        </p:nvSpPr>
        <p:spPr>
          <a:xfrm>
            <a:off x="2195013" y="3507724"/>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txBox="1">
            <a:spLocks noGrp="1"/>
          </p:cNvSpPr>
          <p:nvPr>
            <p:ph type="body" idx="4294967295"/>
          </p:nvPr>
        </p:nvSpPr>
        <p:spPr>
          <a:xfrm>
            <a:off x="2195138" y="3566975"/>
            <a:ext cx="1449000" cy="18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a:solidFill>
                  <a:schemeClr val="lt1"/>
                </a:solidFill>
              </a:rPr>
              <a:t>Recall</a:t>
            </a:r>
            <a:endParaRPr sz="1100">
              <a:solidFill>
                <a:schemeClr val="lt1"/>
              </a:solidFill>
            </a:endParaRPr>
          </a:p>
        </p:txBody>
      </p:sp>
      <p:sp>
        <p:nvSpPr>
          <p:cNvPr id="206" name="Google Shape;206;p20"/>
          <p:cNvSpPr txBox="1">
            <a:spLocks noGrp="1"/>
          </p:cNvSpPr>
          <p:nvPr>
            <p:ph type="body" idx="4294967295"/>
          </p:nvPr>
        </p:nvSpPr>
        <p:spPr>
          <a:xfrm>
            <a:off x="2195175" y="3799219"/>
            <a:ext cx="1449000" cy="308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dk1"/>
                </a:solidFill>
              </a:rPr>
              <a:t>.84(0)/.75(1)</a:t>
            </a:r>
            <a:endParaRPr sz="1300">
              <a:solidFill>
                <a:schemeClr val="dk1"/>
              </a:solidFill>
            </a:endParaRPr>
          </a:p>
        </p:txBody>
      </p:sp>
      <p:sp>
        <p:nvSpPr>
          <p:cNvPr id="207" name="Google Shape;207;p20"/>
          <p:cNvSpPr/>
          <p:nvPr/>
        </p:nvSpPr>
        <p:spPr>
          <a:xfrm>
            <a:off x="3858523" y="3508068"/>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00" name="Google Shape;200;p20"/>
          <p:cNvSpPr/>
          <p:nvPr/>
        </p:nvSpPr>
        <p:spPr>
          <a:xfrm>
            <a:off x="3858600" y="3507724"/>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txBox="1">
            <a:spLocks noGrp="1"/>
          </p:cNvSpPr>
          <p:nvPr>
            <p:ph type="body" idx="4294967295"/>
          </p:nvPr>
        </p:nvSpPr>
        <p:spPr>
          <a:xfrm>
            <a:off x="3858613" y="3566975"/>
            <a:ext cx="1449000" cy="18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a:solidFill>
                  <a:schemeClr val="lt1"/>
                </a:solidFill>
              </a:rPr>
              <a:t>Precision</a:t>
            </a:r>
            <a:endParaRPr sz="1100">
              <a:solidFill>
                <a:schemeClr val="lt1"/>
              </a:solidFill>
            </a:endParaRPr>
          </a:p>
        </p:txBody>
      </p:sp>
      <p:sp>
        <p:nvSpPr>
          <p:cNvPr id="209" name="Google Shape;209;p20"/>
          <p:cNvSpPr txBox="1">
            <a:spLocks noGrp="1"/>
          </p:cNvSpPr>
          <p:nvPr>
            <p:ph type="body" idx="4294967295"/>
          </p:nvPr>
        </p:nvSpPr>
        <p:spPr>
          <a:xfrm>
            <a:off x="3858700" y="3799221"/>
            <a:ext cx="1449000" cy="308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dk1"/>
                </a:solidFill>
              </a:rPr>
              <a:t>.98(0)/.28(1)</a:t>
            </a:r>
            <a:endParaRPr sz="1300">
              <a:solidFill>
                <a:schemeClr val="dk1"/>
              </a:solidFill>
            </a:endParaRPr>
          </a:p>
        </p:txBody>
      </p:sp>
      <p:sp>
        <p:nvSpPr>
          <p:cNvPr id="210" name="Google Shape;210;p20"/>
          <p:cNvSpPr/>
          <p:nvPr/>
        </p:nvSpPr>
        <p:spPr>
          <a:xfrm>
            <a:off x="6353691" y="2278501"/>
            <a:ext cx="1449300" cy="697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a:t>  Performance</a:t>
            </a:r>
            <a:endParaRPr/>
          </a:p>
        </p:txBody>
      </p:sp>
      <p:sp>
        <p:nvSpPr>
          <p:cNvPr id="190" name="Google Shape;190;p20"/>
          <p:cNvSpPr/>
          <p:nvPr/>
        </p:nvSpPr>
        <p:spPr>
          <a:xfrm>
            <a:off x="6353700" y="2278499"/>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0"/>
          <p:cNvSpPr txBox="1">
            <a:spLocks noGrp="1"/>
          </p:cNvSpPr>
          <p:nvPr>
            <p:ph type="body" idx="4294967295"/>
          </p:nvPr>
        </p:nvSpPr>
        <p:spPr>
          <a:xfrm>
            <a:off x="6353925" y="2337750"/>
            <a:ext cx="1449000" cy="18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a:solidFill>
                  <a:schemeClr val="lt1"/>
                </a:solidFill>
              </a:rPr>
              <a:t>Random Forest</a:t>
            </a:r>
            <a:endParaRPr sz="1100">
              <a:solidFill>
                <a:schemeClr val="lt1"/>
              </a:solidFill>
            </a:endParaRPr>
          </a:p>
        </p:txBody>
      </p:sp>
      <p:grpSp>
        <p:nvGrpSpPr>
          <p:cNvPr id="212" name="Google Shape;212;p20"/>
          <p:cNvGrpSpPr/>
          <p:nvPr/>
        </p:nvGrpSpPr>
        <p:grpSpPr>
          <a:xfrm>
            <a:off x="6246741" y="2975701"/>
            <a:ext cx="1663500" cy="531900"/>
            <a:chOff x="6246741" y="2975701"/>
            <a:chExt cx="1663500" cy="531900"/>
          </a:xfrm>
        </p:grpSpPr>
        <p:cxnSp>
          <p:nvCxnSpPr>
            <p:cNvPr id="213" name="Google Shape;213;p20"/>
            <p:cNvCxnSpPr>
              <a:stCxn id="210" idx="2"/>
              <a:endCxn id="214" idx="0"/>
            </p:cNvCxnSpPr>
            <p:nvPr/>
          </p:nvCxnSpPr>
          <p:spPr>
            <a:xfrm rot="5400000">
              <a:off x="6396591" y="2825851"/>
              <a:ext cx="531900" cy="831600"/>
            </a:xfrm>
            <a:prstGeom prst="bentConnector3">
              <a:avLst>
                <a:gd name="adj1" fmla="val 50012"/>
              </a:avLst>
            </a:prstGeom>
            <a:noFill/>
            <a:ln w="9525" cap="flat" cmpd="sng">
              <a:solidFill>
                <a:schemeClr val="lt2"/>
              </a:solidFill>
              <a:prstDash val="solid"/>
              <a:round/>
              <a:headEnd type="none" w="sm" len="sm"/>
              <a:tailEnd type="none" w="sm" len="sm"/>
            </a:ln>
          </p:spPr>
        </p:cxnSp>
        <p:cxnSp>
          <p:nvCxnSpPr>
            <p:cNvPr id="215" name="Google Shape;215;p20"/>
            <p:cNvCxnSpPr>
              <a:stCxn id="210" idx="2"/>
              <a:endCxn id="216" idx="0"/>
            </p:cNvCxnSpPr>
            <p:nvPr/>
          </p:nvCxnSpPr>
          <p:spPr>
            <a:xfrm rot="-5400000" flipH="1">
              <a:off x="7228341" y="2825701"/>
              <a:ext cx="531900" cy="831900"/>
            </a:xfrm>
            <a:prstGeom prst="bentConnector3">
              <a:avLst>
                <a:gd name="adj1" fmla="val 50013"/>
              </a:avLst>
            </a:prstGeom>
            <a:noFill/>
            <a:ln w="9525" cap="flat" cmpd="sng">
              <a:solidFill>
                <a:schemeClr val="lt2"/>
              </a:solidFill>
              <a:prstDash val="solid"/>
              <a:round/>
              <a:headEnd type="none" w="sm" len="sm"/>
              <a:tailEnd type="none" w="sm" len="sm"/>
            </a:ln>
          </p:spPr>
        </p:cxnSp>
      </p:grpSp>
      <p:sp>
        <p:nvSpPr>
          <p:cNvPr id="217" name="Google Shape;217;p20"/>
          <p:cNvSpPr/>
          <p:nvPr/>
        </p:nvSpPr>
        <p:spPr>
          <a:xfrm>
            <a:off x="5522206" y="3507819"/>
            <a:ext cx="1449000" cy="697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14" name="Google Shape;214;p20"/>
          <p:cNvSpPr/>
          <p:nvPr/>
        </p:nvSpPr>
        <p:spPr>
          <a:xfrm>
            <a:off x="5522175" y="3507724"/>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txBox="1">
            <a:spLocks noGrp="1"/>
          </p:cNvSpPr>
          <p:nvPr>
            <p:ph type="body" idx="4294967295"/>
          </p:nvPr>
        </p:nvSpPr>
        <p:spPr>
          <a:xfrm>
            <a:off x="5522338" y="3566975"/>
            <a:ext cx="1449000" cy="189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100">
                <a:solidFill>
                  <a:schemeClr val="lt1"/>
                </a:solidFill>
              </a:rPr>
              <a:t>            Recall</a:t>
            </a:r>
            <a:endParaRPr sz="1100">
              <a:solidFill>
                <a:schemeClr val="lt1"/>
              </a:solidFill>
            </a:endParaRPr>
          </a:p>
        </p:txBody>
      </p:sp>
      <p:sp>
        <p:nvSpPr>
          <p:cNvPr id="219" name="Google Shape;219;p20"/>
          <p:cNvSpPr txBox="1">
            <a:spLocks noGrp="1"/>
          </p:cNvSpPr>
          <p:nvPr>
            <p:ph type="body" idx="4294967295"/>
          </p:nvPr>
        </p:nvSpPr>
        <p:spPr>
          <a:xfrm>
            <a:off x="5522275" y="3799221"/>
            <a:ext cx="1449000" cy="308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dk1"/>
                </a:solidFill>
              </a:rPr>
              <a:t>.82(0)/.62(1)</a:t>
            </a:r>
            <a:endParaRPr sz="1300">
              <a:solidFill>
                <a:schemeClr val="dk1"/>
              </a:solidFill>
            </a:endParaRPr>
          </a:p>
        </p:txBody>
      </p:sp>
      <p:sp>
        <p:nvSpPr>
          <p:cNvPr id="220" name="Google Shape;220;p20"/>
          <p:cNvSpPr/>
          <p:nvPr/>
        </p:nvSpPr>
        <p:spPr>
          <a:xfrm>
            <a:off x="7185791" y="3507819"/>
            <a:ext cx="1449000" cy="697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16" name="Google Shape;216;p20"/>
          <p:cNvSpPr/>
          <p:nvPr/>
        </p:nvSpPr>
        <p:spPr>
          <a:xfrm>
            <a:off x="7185650" y="3507737"/>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0"/>
          <p:cNvSpPr txBox="1">
            <a:spLocks noGrp="1"/>
          </p:cNvSpPr>
          <p:nvPr>
            <p:ph type="body" idx="4294967295"/>
          </p:nvPr>
        </p:nvSpPr>
        <p:spPr>
          <a:xfrm>
            <a:off x="7185738" y="3566975"/>
            <a:ext cx="1449000" cy="18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a:solidFill>
                  <a:schemeClr val="lt1"/>
                </a:solidFill>
              </a:rPr>
              <a:t>Precision</a:t>
            </a:r>
            <a:endParaRPr sz="1100">
              <a:solidFill>
                <a:schemeClr val="lt1"/>
              </a:solidFill>
            </a:endParaRPr>
          </a:p>
        </p:txBody>
      </p:sp>
      <p:sp>
        <p:nvSpPr>
          <p:cNvPr id="222" name="Google Shape;222;p20"/>
          <p:cNvSpPr txBox="1">
            <a:spLocks noGrp="1"/>
          </p:cNvSpPr>
          <p:nvPr>
            <p:ph type="body" idx="4294967295"/>
          </p:nvPr>
        </p:nvSpPr>
        <p:spPr>
          <a:xfrm>
            <a:off x="7185688" y="3917738"/>
            <a:ext cx="1449000" cy="18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dk1"/>
                </a:solidFill>
              </a:rPr>
              <a:t>.98(0)/0.14(1)</a:t>
            </a:r>
            <a:endParaRPr sz="13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Tunined Model</a:t>
            </a:r>
            <a:endParaRPr/>
          </a:p>
        </p:txBody>
      </p:sp>
      <p:sp>
        <p:nvSpPr>
          <p:cNvPr id="228" name="Google Shape;228;p21"/>
          <p:cNvSpPr/>
          <p:nvPr/>
        </p:nvSpPr>
        <p:spPr>
          <a:xfrm>
            <a:off x="4147063" y="1049105"/>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29" name="Google Shape;229;p21"/>
          <p:cNvSpPr/>
          <p:nvPr/>
        </p:nvSpPr>
        <p:spPr>
          <a:xfrm>
            <a:off x="4147075" y="1049112"/>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Model</a:t>
            </a:r>
            <a:endParaRPr>
              <a:solidFill>
                <a:srgbClr val="FFFFFF"/>
              </a:solidFill>
            </a:endParaRPr>
          </a:p>
        </p:txBody>
      </p:sp>
      <p:sp>
        <p:nvSpPr>
          <p:cNvPr id="230" name="Google Shape;230;p21"/>
          <p:cNvSpPr txBox="1">
            <a:spLocks noGrp="1"/>
          </p:cNvSpPr>
          <p:nvPr>
            <p:ph type="body" idx="4294967295"/>
          </p:nvPr>
        </p:nvSpPr>
        <p:spPr>
          <a:xfrm>
            <a:off x="4147075" y="1457100"/>
            <a:ext cx="1449000" cy="18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dk1"/>
                </a:solidFill>
              </a:rPr>
              <a:t>Random Forest</a:t>
            </a:r>
            <a:endParaRPr sz="1300">
              <a:solidFill>
                <a:schemeClr val="dk1"/>
              </a:solidFill>
            </a:endParaRPr>
          </a:p>
        </p:txBody>
      </p:sp>
      <p:sp>
        <p:nvSpPr>
          <p:cNvPr id="231" name="Google Shape;231;p21"/>
          <p:cNvSpPr/>
          <p:nvPr/>
        </p:nvSpPr>
        <p:spPr>
          <a:xfrm>
            <a:off x="4037225" y="2278500"/>
            <a:ext cx="1724100" cy="697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u="sng"/>
              <a:t>RandomSearchCV</a:t>
            </a:r>
            <a:endParaRPr u="sng"/>
          </a:p>
        </p:txBody>
      </p:sp>
      <p:sp>
        <p:nvSpPr>
          <p:cNvPr id="232" name="Google Shape;232;p21"/>
          <p:cNvSpPr/>
          <p:nvPr/>
        </p:nvSpPr>
        <p:spPr>
          <a:xfrm>
            <a:off x="2360236" y="3508068"/>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33" name="Google Shape;233;p21"/>
          <p:cNvSpPr/>
          <p:nvPr/>
        </p:nvSpPr>
        <p:spPr>
          <a:xfrm>
            <a:off x="2360250" y="3507724"/>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txBox="1">
            <a:spLocks noGrp="1"/>
          </p:cNvSpPr>
          <p:nvPr>
            <p:ph type="body" idx="4294967295"/>
          </p:nvPr>
        </p:nvSpPr>
        <p:spPr>
          <a:xfrm>
            <a:off x="2360550" y="3566975"/>
            <a:ext cx="1449000" cy="189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100">
                <a:solidFill>
                  <a:schemeClr val="lt1"/>
                </a:solidFill>
              </a:rPr>
              <a:t>         Accuracy</a:t>
            </a:r>
            <a:endParaRPr sz="1100">
              <a:solidFill>
                <a:schemeClr val="lt1"/>
              </a:solidFill>
            </a:endParaRPr>
          </a:p>
        </p:txBody>
      </p:sp>
      <p:sp>
        <p:nvSpPr>
          <p:cNvPr id="235" name="Google Shape;235;p21"/>
          <p:cNvSpPr txBox="1">
            <a:spLocks noGrp="1"/>
          </p:cNvSpPr>
          <p:nvPr>
            <p:ph type="body" idx="4294967295"/>
          </p:nvPr>
        </p:nvSpPr>
        <p:spPr>
          <a:xfrm>
            <a:off x="2360538" y="3917738"/>
            <a:ext cx="1449000" cy="18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dk1"/>
                </a:solidFill>
              </a:rPr>
              <a:t>83%</a:t>
            </a:r>
            <a:endParaRPr sz="1300">
              <a:solidFill>
                <a:schemeClr val="dk1"/>
              </a:solidFill>
            </a:endParaRPr>
          </a:p>
        </p:txBody>
      </p:sp>
      <p:sp>
        <p:nvSpPr>
          <p:cNvPr id="236" name="Google Shape;236;p21"/>
          <p:cNvSpPr/>
          <p:nvPr/>
        </p:nvSpPr>
        <p:spPr>
          <a:xfrm>
            <a:off x="4252398" y="3508068"/>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37" name="Google Shape;237;p21"/>
          <p:cNvSpPr/>
          <p:nvPr/>
        </p:nvSpPr>
        <p:spPr>
          <a:xfrm>
            <a:off x="4252413" y="3507724"/>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txBox="1">
            <a:spLocks noGrp="1"/>
          </p:cNvSpPr>
          <p:nvPr>
            <p:ph type="body" idx="4294967295"/>
          </p:nvPr>
        </p:nvSpPr>
        <p:spPr>
          <a:xfrm>
            <a:off x="4252538" y="3566975"/>
            <a:ext cx="1449000" cy="1899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a:solidFill>
                  <a:schemeClr val="lt1"/>
                </a:solidFill>
              </a:rPr>
              <a:t>Recall</a:t>
            </a:r>
            <a:endParaRPr sz="1100">
              <a:solidFill>
                <a:schemeClr val="lt1"/>
              </a:solidFill>
            </a:endParaRPr>
          </a:p>
        </p:txBody>
      </p:sp>
      <p:sp>
        <p:nvSpPr>
          <p:cNvPr id="239" name="Google Shape;239;p21"/>
          <p:cNvSpPr txBox="1">
            <a:spLocks noGrp="1"/>
          </p:cNvSpPr>
          <p:nvPr>
            <p:ph type="body" idx="4294967295"/>
          </p:nvPr>
        </p:nvSpPr>
        <p:spPr>
          <a:xfrm>
            <a:off x="4176375" y="3799219"/>
            <a:ext cx="1449000" cy="308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dk1"/>
                </a:solidFill>
              </a:rPr>
              <a:t>.83(0)/.80(1)</a:t>
            </a:r>
            <a:endParaRPr sz="1300">
              <a:solidFill>
                <a:schemeClr val="dk1"/>
              </a:solidFill>
            </a:endParaRPr>
          </a:p>
        </p:txBody>
      </p:sp>
      <p:sp>
        <p:nvSpPr>
          <p:cNvPr id="240" name="Google Shape;240;p21"/>
          <p:cNvSpPr/>
          <p:nvPr/>
        </p:nvSpPr>
        <p:spPr>
          <a:xfrm>
            <a:off x="6068323" y="3508068"/>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41" name="Google Shape;241;p21"/>
          <p:cNvSpPr/>
          <p:nvPr/>
        </p:nvSpPr>
        <p:spPr>
          <a:xfrm>
            <a:off x="6068400" y="3507724"/>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txBox="1">
            <a:spLocks noGrp="1"/>
          </p:cNvSpPr>
          <p:nvPr>
            <p:ph type="body" idx="4294967295"/>
          </p:nvPr>
        </p:nvSpPr>
        <p:spPr>
          <a:xfrm>
            <a:off x="6297013" y="3566975"/>
            <a:ext cx="1449000" cy="189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100">
                <a:solidFill>
                  <a:schemeClr val="lt1"/>
                </a:solidFill>
              </a:rPr>
              <a:t>Precision</a:t>
            </a:r>
            <a:endParaRPr sz="1100">
              <a:solidFill>
                <a:schemeClr val="lt1"/>
              </a:solidFill>
            </a:endParaRPr>
          </a:p>
        </p:txBody>
      </p:sp>
      <p:sp>
        <p:nvSpPr>
          <p:cNvPr id="243" name="Google Shape;243;p21"/>
          <p:cNvSpPr txBox="1">
            <a:spLocks noGrp="1"/>
          </p:cNvSpPr>
          <p:nvPr>
            <p:ph type="body" idx="4294967295"/>
          </p:nvPr>
        </p:nvSpPr>
        <p:spPr>
          <a:xfrm>
            <a:off x="6144700" y="3799221"/>
            <a:ext cx="1449000" cy="308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dk1"/>
                </a:solidFill>
              </a:rPr>
              <a:t>.99(0)/.22(1)</a:t>
            </a:r>
            <a:endParaRPr sz="1300">
              <a:solidFill>
                <a:schemeClr val="dk1"/>
              </a:solidFill>
            </a:endParaRPr>
          </a:p>
        </p:txBody>
      </p:sp>
      <p:cxnSp>
        <p:nvCxnSpPr>
          <p:cNvPr id="244" name="Google Shape;244;p21"/>
          <p:cNvCxnSpPr>
            <a:stCxn id="230" idx="2"/>
            <a:endCxn id="231" idx="0"/>
          </p:cNvCxnSpPr>
          <p:nvPr/>
        </p:nvCxnSpPr>
        <p:spPr>
          <a:xfrm>
            <a:off x="4871575" y="1647000"/>
            <a:ext cx="27600" cy="631500"/>
          </a:xfrm>
          <a:prstGeom prst="straightConnector1">
            <a:avLst/>
          </a:prstGeom>
          <a:noFill/>
          <a:ln w="9525" cap="flat" cmpd="sng">
            <a:solidFill>
              <a:schemeClr val="dk2"/>
            </a:solidFill>
            <a:prstDash val="solid"/>
            <a:round/>
            <a:headEnd type="none" w="med" len="med"/>
            <a:tailEnd type="none" w="med" len="med"/>
          </a:ln>
        </p:spPr>
      </p:cxnSp>
      <p:cxnSp>
        <p:nvCxnSpPr>
          <p:cNvPr id="245" name="Google Shape;245;p21"/>
          <p:cNvCxnSpPr>
            <a:stCxn id="231" idx="2"/>
            <a:endCxn id="238" idx="0"/>
          </p:cNvCxnSpPr>
          <p:nvPr/>
        </p:nvCxnSpPr>
        <p:spPr>
          <a:xfrm>
            <a:off x="4899275" y="2975700"/>
            <a:ext cx="77700" cy="591300"/>
          </a:xfrm>
          <a:prstGeom prst="straightConnector1">
            <a:avLst/>
          </a:prstGeom>
          <a:noFill/>
          <a:ln w="9525" cap="flat" cmpd="sng">
            <a:solidFill>
              <a:schemeClr val="dk2"/>
            </a:solidFill>
            <a:prstDash val="solid"/>
            <a:round/>
            <a:headEnd type="none" w="med" len="med"/>
            <a:tailEnd type="none" w="med" len="med"/>
          </a:ln>
        </p:spPr>
      </p:cxnSp>
      <p:cxnSp>
        <p:nvCxnSpPr>
          <p:cNvPr id="246" name="Google Shape;246;p21"/>
          <p:cNvCxnSpPr>
            <a:endCxn id="234" idx="0"/>
          </p:cNvCxnSpPr>
          <p:nvPr/>
        </p:nvCxnSpPr>
        <p:spPr>
          <a:xfrm flipH="1">
            <a:off x="3085050" y="2973875"/>
            <a:ext cx="1110300" cy="593100"/>
          </a:xfrm>
          <a:prstGeom prst="straightConnector1">
            <a:avLst/>
          </a:prstGeom>
          <a:noFill/>
          <a:ln w="9525" cap="flat" cmpd="sng">
            <a:solidFill>
              <a:schemeClr val="dk2"/>
            </a:solidFill>
            <a:prstDash val="solid"/>
            <a:round/>
            <a:headEnd type="none" w="med" len="med"/>
            <a:tailEnd type="none" w="med" len="med"/>
          </a:ln>
        </p:spPr>
      </p:cxnSp>
      <p:cxnSp>
        <p:nvCxnSpPr>
          <p:cNvPr id="247" name="Google Shape;247;p21"/>
          <p:cNvCxnSpPr>
            <a:endCxn id="242" idx="1"/>
          </p:cNvCxnSpPr>
          <p:nvPr/>
        </p:nvCxnSpPr>
        <p:spPr>
          <a:xfrm>
            <a:off x="5660713" y="2930825"/>
            <a:ext cx="636300" cy="731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319</Words>
  <PresentationFormat>On-screen Show (16:9)</PresentationFormat>
  <Paragraphs>86</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Roboto</vt:lpstr>
      <vt:lpstr>Geometric</vt:lpstr>
      <vt:lpstr>Why do they leave???</vt:lpstr>
      <vt:lpstr>The problem</vt:lpstr>
      <vt:lpstr>Challenges deep-dive</vt:lpstr>
      <vt:lpstr>Dataset</vt:lpstr>
      <vt:lpstr>Implementation:</vt:lpstr>
      <vt:lpstr>Age Factor:</vt:lpstr>
      <vt:lpstr>Slide 7</vt:lpstr>
      <vt:lpstr>Performance Metrics</vt:lpstr>
      <vt:lpstr>Tunined Model</vt:lpstr>
      <vt:lpstr>Recommendation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 they leave???</dc:title>
  <cp:lastModifiedBy>HARSHA</cp:lastModifiedBy>
  <cp:revision>1</cp:revision>
  <dcterms:modified xsi:type="dcterms:W3CDTF">2021-03-01T06:01:05Z</dcterms:modified>
</cp:coreProperties>
</file>