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roxima Nova" charset="1" panose="02000506030000020004"/>
      <p:regular r:id="rId10"/>
    </p:embeddedFont>
    <p:embeddedFont>
      <p:font typeface="Proxima Nova Bold" charset="1" panose="02000506030000020004"/>
      <p:regular r:id="rId11"/>
    </p:embeddedFont>
    <p:embeddedFont>
      <p:font typeface="Proxima Nova Italics" charset="1" panose="02000506030000020004"/>
      <p:regular r:id="rId12"/>
    </p:embeddedFont>
    <p:embeddedFont>
      <p:font typeface="Proxima Nova Bold Italics" charset="1" panose="02000506030000020004"/>
      <p:regular r:id="rId13"/>
    </p:embeddedFont>
    <p:embeddedFont>
      <p:font typeface="Proxima Nova Light" charset="1" panose="02000506030000020004"/>
      <p:regular r:id="rId14"/>
    </p:embeddedFont>
    <p:embeddedFont>
      <p:font typeface="Proxima Nova Light Italics" charset="1" panose="02000506030000020004"/>
      <p:regular r:id="rId15"/>
    </p:embeddedFont>
    <p:embeddedFont>
      <p:font typeface="Proxima Nova Heavy" charset="1" panose="02000506030000020004"/>
      <p:regular r:id="rId16"/>
    </p:embeddedFont>
    <p:embeddedFont>
      <p:font typeface="Proxima Nova Heavy Italics" charset="1" panose="020005060300000200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27" Target="slides/slide10.xml" Type="http://schemas.openxmlformats.org/officeDocument/2006/relationships/slide"/><Relationship Id="rId28" Target="slides/slide11.xml" Type="http://schemas.openxmlformats.org/officeDocument/2006/relationships/slide"/><Relationship Id="rId29" Target="slides/slide12.xml" Type="http://schemas.openxmlformats.org/officeDocument/2006/relationships/slide"/><Relationship Id="rId3" Target="viewProps.xml" Type="http://schemas.openxmlformats.org/officeDocument/2006/relationships/viewProps"/><Relationship Id="rId30"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3773782">
            <a:off x="-2636533" y="-3185942"/>
            <a:ext cx="7273962" cy="6996229"/>
          </a:xfrm>
          <a:custGeom>
            <a:avLst/>
            <a:gdLst/>
            <a:ahLst/>
            <a:cxnLst/>
            <a:rect r="r" b="b" t="t" l="l"/>
            <a:pathLst>
              <a:path h="6996229" w="7273962">
                <a:moveTo>
                  <a:pt x="0" y="0"/>
                </a:moveTo>
                <a:lnTo>
                  <a:pt x="7273961" y="0"/>
                </a:lnTo>
                <a:lnTo>
                  <a:pt x="7273961" y="6996229"/>
                </a:lnTo>
                <a:lnTo>
                  <a:pt x="0" y="69962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3143" y="2680250"/>
            <a:ext cx="10867464" cy="8180236"/>
          </a:xfrm>
          <a:custGeom>
            <a:avLst/>
            <a:gdLst/>
            <a:ahLst/>
            <a:cxnLst/>
            <a:rect r="r" b="b" t="t" l="l"/>
            <a:pathLst>
              <a:path h="8180236" w="10867464">
                <a:moveTo>
                  <a:pt x="0" y="0"/>
                </a:moveTo>
                <a:lnTo>
                  <a:pt x="10867464" y="0"/>
                </a:lnTo>
                <a:lnTo>
                  <a:pt x="10867464" y="8180236"/>
                </a:lnTo>
                <a:lnTo>
                  <a:pt x="0" y="8180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500603">
            <a:off x="13721959" y="6774752"/>
            <a:ext cx="6462252" cy="6286009"/>
          </a:xfrm>
          <a:custGeom>
            <a:avLst/>
            <a:gdLst/>
            <a:ahLst/>
            <a:cxnLst/>
            <a:rect r="r" b="b" t="t" l="l"/>
            <a:pathLst>
              <a:path h="6286009" w="6462252">
                <a:moveTo>
                  <a:pt x="0" y="0"/>
                </a:moveTo>
                <a:lnTo>
                  <a:pt x="6462251" y="0"/>
                </a:lnTo>
                <a:lnTo>
                  <a:pt x="6462251" y="6286009"/>
                </a:lnTo>
                <a:lnTo>
                  <a:pt x="0" y="62860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9530494" y="-39052"/>
            <a:ext cx="8115300" cy="5182552"/>
          </a:xfrm>
          <a:prstGeom prst="rect">
            <a:avLst/>
          </a:prstGeom>
        </p:spPr>
        <p:txBody>
          <a:bodyPr anchor="t" rtlCol="false" tIns="0" lIns="0" bIns="0" rIns="0">
            <a:spAutoFit/>
          </a:bodyPr>
          <a:lstStyle/>
          <a:p>
            <a:pPr>
              <a:lnSpc>
                <a:spcPts val="8233"/>
              </a:lnSpc>
            </a:pPr>
            <a:r>
              <a:rPr lang="en-US" sz="6586" spc="65">
                <a:solidFill>
                  <a:srgbClr val="1C7378"/>
                </a:solidFill>
                <a:latin typeface="Proxima Nova Bold"/>
              </a:rPr>
              <a:t>CANCER BIOMARKER DISCOVERY</a:t>
            </a:r>
          </a:p>
          <a:p>
            <a:pPr>
              <a:lnSpc>
                <a:spcPts val="8233"/>
              </a:lnSpc>
            </a:pPr>
            <a:r>
              <a:rPr lang="en-US" sz="6586" spc="65">
                <a:solidFill>
                  <a:srgbClr val="1C7378"/>
                </a:solidFill>
                <a:latin typeface="Proxima Nova Bold"/>
              </a:rPr>
              <a:t>USING IMAGE PROCESSING</a:t>
            </a:r>
          </a:p>
        </p:txBody>
      </p:sp>
      <p:sp>
        <p:nvSpPr>
          <p:cNvPr name="TextBox 6" id="6"/>
          <p:cNvSpPr txBox="true"/>
          <p:nvPr/>
        </p:nvSpPr>
        <p:spPr>
          <a:xfrm rot="0">
            <a:off x="9916989" y="5870384"/>
            <a:ext cx="7342311" cy="2809875"/>
          </a:xfrm>
          <a:prstGeom prst="rect">
            <a:avLst/>
          </a:prstGeom>
        </p:spPr>
        <p:txBody>
          <a:bodyPr anchor="t" rtlCol="false" tIns="0" lIns="0" bIns="0" rIns="0">
            <a:spAutoFit/>
          </a:bodyPr>
          <a:lstStyle/>
          <a:p>
            <a:pPr>
              <a:lnSpc>
                <a:spcPts val="5624"/>
              </a:lnSpc>
            </a:pPr>
            <a:r>
              <a:rPr lang="en-US" sz="4499">
                <a:solidFill>
                  <a:srgbClr val="1C7378"/>
                </a:solidFill>
                <a:latin typeface="Proxima Nova Bold"/>
              </a:rPr>
              <a:t>Group No.20 :  </a:t>
            </a:r>
          </a:p>
          <a:p>
            <a:pPr>
              <a:lnSpc>
                <a:spcPts val="5624"/>
              </a:lnSpc>
            </a:pPr>
            <a:r>
              <a:rPr lang="en-US" sz="4499">
                <a:solidFill>
                  <a:srgbClr val="1C7378"/>
                </a:solidFill>
                <a:latin typeface="Proxima Nova Bold"/>
              </a:rPr>
              <a:t>       Sampada Khopade</a:t>
            </a:r>
          </a:p>
          <a:p>
            <a:pPr>
              <a:lnSpc>
                <a:spcPts val="5624"/>
              </a:lnSpc>
            </a:pPr>
            <a:r>
              <a:rPr lang="en-US" sz="4499">
                <a:solidFill>
                  <a:srgbClr val="1C7378"/>
                </a:solidFill>
                <a:latin typeface="Proxima Nova Bold"/>
              </a:rPr>
              <a:t>       Ram Deshpande</a:t>
            </a:r>
          </a:p>
          <a:p>
            <a:pPr>
              <a:lnSpc>
                <a:spcPts val="5624"/>
              </a:lnSpc>
            </a:pPr>
            <a:r>
              <a:rPr lang="en-US" sz="4499">
                <a:solidFill>
                  <a:srgbClr val="1C7378"/>
                </a:solidFill>
                <a:latin typeface="Proxima Nova Bold"/>
              </a:rPr>
              <a:t>       Gauri Dighe</a:t>
            </a:r>
          </a:p>
        </p:txBody>
      </p:sp>
      <p:sp>
        <p:nvSpPr>
          <p:cNvPr name="TextBox 7" id="7"/>
          <p:cNvSpPr txBox="true"/>
          <p:nvPr/>
        </p:nvSpPr>
        <p:spPr>
          <a:xfrm rot="0">
            <a:off x="1000447" y="293123"/>
            <a:ext cx="6785848" cy="567690"/>
          </a:xfrm>
          <a:prstGeom prst="rect">
            <a:avLst/>
          </a:prstGeom>
        </p:spPr>
        <p:txBody>
          <a:bodyPr anchor="t" rtlCol="false" tIns="0" lIns="0" bIns="0" rIns="0">
            <a:spAutoFit/>
          </a:bodyPr>
          <a:lstStyle/>
          <a:p>
            <a:pPr algn="ctr">
              <a:lnSpc>
                <a:spcPts val="4500"/>
              </a:lnSpc>
              <a:spcBef>
                <a:spcPct val="0"/>
              </a:spcBef>
            </a:pPr>
            <a:r>
              <a:rPr lang="en-US" sz="3600" spc="36">
                <a:solidFill>
                  <a:srgbClr val="FF3131"/>
                </a:solidFill>
                <a:latin typeface="Proxima Nova Bold"/>
              </a:rPr>
              <a:t>HACKMASTER HACKATHON’23</a:t>
            </a:r>
          </a:p>
        </p:txBody>
      </p:sp>
      <p:sp>
        <p:nvSpPr>
          <p:cNvPr name="TextBox 8" id="8"/>
          <p:cNvSpPr txBox="true"/>
          <p:nvPr/>
        </p:nvSpPr>
        <p:spPr>
          <a:xfrm rot="0">
            <a:off x="13998297" y="9556442"/>
            <a:ext cx="4289703" cy="646430"/>
          </a:xfrm>
          <a:prstGeom prst="rect">
            <a:avLst/>
          </a:prstGeom>
        </p:spPr>
        <p:txBody>
          <a:bodyPr anchor="t" rtlCol="false" tIns="0" lIns="0" bIns="0" rIns="0">
            <a:spAutoFit/>
          </a:bodyPr>
          <a:lstStyle/>
          <a:p>
            <a:pPr algn="ctr">
              <a:lnSpc>
                <a:spcPts val="5319"/>
              </a:lnSpc>
              <a:spcBef>
                <a:spcPct val="0"/>
              </a:spcBef>
            </a:pPr>
            <a:r>
              <a:rPr lang="en-US" sz="3799">
                <a:solidFill>
                  <a:srgbClr val="000000"/>
                </a:solidFill>
                <a:latin typeface="Proxima Nova"/>
              </a:rPr>
              <a:t>Domain :</a:t>
            </a:r>
            <a:r>
              <a:rPr lang="en-US" sz="3799">
                <a:solidFill>
                  <a:srgbClr val="000000"/>
                </a:solidFill>
                <a:latin typeface="Proxima Nova"/>
              </a:rPr>
              <a:t>Healthcare: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249929" y="-194389"/>
            <a:ext cx="10079892" cy="10675779"/>
            <a:chOff x="0" y="0"/>
            <a:chExt cx="4369816" cy="4628144"/>
          </a:xfrm>
        </p:grpSpPr>
        <p:sp>
          <p:nvSpPr>
            <p:cNvPr name="Freeform 3" id="3"/>
            <p:cNvSpPr/>
            <p:nvPr/>
          </p:nvSpPr>
          <p:spPr>
            <a:xfrm flipH="false" flipV="false" rot="0">
              <a:off x="0" y="0"/>
              <a:ext cx="4369816" cy="4628144"/>
            </a:xfrm>
            <a:custGeom>
              <a:avLst/>
              <a:gdLst/>
              <a:ahLst/>
              <a:cxnLst/>
              <a:rect r="r" b="b" t="t" l="l"/>
              <a:pathLst>
                <a:path h="4628144" w="4369816">
                  <a:moveTo>
                    <a:pt x="0" y="0"/>
                  </a:moveTo>
                  <a:lnTo>
                    <a:pt x="4369816" y="0"/>
                  </a:lnTo>
                  <a:lnTo>
                    <a:pt x="4369816" y="4628144"/>
                  </a:lnTo>
                  <a:lnTo>
                    <a:pt x="0" y="4628144"/>
                  </a:lnTo>
                  <a:close/>
                </a:path>
              </a:pathLst>
            </a:custGeom>
            <a:solidFill>
              <a:srgbClr val="CAE7E4"/>
            </a:solidFill>
          </p:spPr>
        </p:sp>
      </p:grpSp>
      <p:sp>
        <p:nvSpPr>
          <p:cNvPr name="Freeform 4" id="4"/>
          <p:cNvSpPr/>
          <p:nvPr/>
        </p:nvSpPr>
        <p:spPr>
          <a:xfrm flipH="false" flipV="false" rot="8100000">
            <a:off x="16215002" y="-2267293"/>
            <a:ext cx="5565859" cy="5414063"/>
          </a:xfrm>
          <a:custGeom>
            <a:avLst/>
            <a:gdLst/>
            <a:ahLst/>
            <a:cxnLst/>
            <a:rect r="r" b="b" t="t" l="l"/>
            <a:pathLst>
              <a:path h="5414063" w="5565859">
                <a:moveTo>
                  <a:pt x="0" y="0"/>
                </a:moveTo>
                <a:lnTo>
                  <a:pt x="5565859" y="0"/>
                </a:lnTo>
                <a:lnTo>
                  <a:pt x="5565859" y="5414063"/>
                </a:lnTo>
                <a:lnTo>
                  <a:pt x="0" y="54140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5883">
            <a:off x="-891494" y="7961735"/>
            <a:ext cx="4645327" cy="5039309"/>
          </a:xfrm>
          <a:custGeom>
            <a:avLst/>
            <a:gdLst/>
            <a:ahLst/>
            <a:cxnLst/>
            <a:rect r="r" b="b" t="t" l="l"/>
            <a:pathLst>
              <a:path h="5039309" w="4645327">
                <a:moveTo>
                  <a:pt x="0" y="0"/>
                </a:moveTo>
                <a:lnTo>
                  <a:pt x="4645327" y="0"/>
                </a:lnTo>
                <a:lnTo>
                  <a:pt x="4645327" y="5039309"/>
                </a:lnTo>
                <a:lnTo>
                  <a:pt x="0" y="50393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49929" y="1252953"/>
            <a:ext cx="12722455" cy="6430421"/>
          </a:xfrm>
          <a:custGeom>
            <a:avLst/>
            <a:gdLst/>
            <a:ahLst/>
            <a:cxnLst/>
            <a:rect r="r" b="b" t="t" l="l"/>
            <a:pathLst>
              <a:path h="6430421" w="12722455">
                <a:moveTo>
                  <a:pt x="0" y="0"/>
                </a:moveTo>
                <a:lnTo>
                  <a:pt x="12722455" y="0"/>
                </a:lnTo>
                <a:lnTo>
                  <a:pt x="12722455" y="6430421"/>
                </a:lnTo>
                <a:lnTo>
                  <a:pt x="0" y="6430421"/>
                </a:lnTo>
                <a:lnTo>
                  <a:pt x="0" y="0"/>
                </a:lnTo>
                <a:close/>
              </a:path>
            </a:pathLst>
          </a:custGeom>
          <a:blipFill>
            <a:blip r:embed="rId6"/>
            <a:stretch>
              <a:fillRect l="0" t="0" r="0" b="0"/>
            </a:stretch>
          </a:blipFill>
        </p:spPr>
      </p:sp>
      <p:sp>
        <p:nvSpPr>
          <p:cNvPr name="Freeform 7" id="7"/>
          <p:cNvSpPr/>
          <p:nvPr/>
        </p:nvSpPr>
        <p:spPr>
          <a:xfrm flipH="false" flipV="false" rot="0">
            <a:off x="12472526" y="4620612"/>
            <a:ext cx="5815474" cy="4928368"/>
          </a:xfrm>
          <a:custGeom>
            <a:avLst/>
            <a:gdLst/>
            <a:ahLst/>
            <a:cxnLst/>
            <a:rect r="r" b="b" t="t" l="l"/>
            <a:pathLst>
              <a:path h="4928368" w="5815474">
                <a:moveTo>
                  <a:pt x="0" y="0"/>
                </a:moveTo>
                <a:lnTo>
                  <a:pt x="5815474" y="0"/>
                </a:lnTo>
                <a:lnTo>
                  <a:pt x="5815474" y="4928368"/>
                </a:lnTo>
                <a:lnTo>
                  <a:pt x="0" y="4928368"/>
                </a:lnTo>
                <a:lnTo>
                  <a:pt x="0" y="0"/>
                </a:lnTo>
                <a:close/>
              </a:path>
            </a:pathLst>
          </a:custGeom>
          <a:blipFill>
            <a:blip r:embed="rId7"/>
            <a:stretch>
              <a:fillRect l="0" t="0" r="0" b="0"/>
            </a:stretch>
          </a:blipFill>
        </p:spPr>
      </p:sp>
      <p:sp>
        <p:nvSpPr>
          <p:cNvPr name="TextBox 8" id="8"/>
          <p:cNvSpPr txBox="true"/>
          <p:nvPr/>
        </p:nvSpPr>
        <p:spPr>
          <a:xfrm rot="0">
            <a:off x="430823" y="191233"/>
            <a:ext cx="8115300" cy="1061720"/>
          </a:xfrm>
          <a:prstGeom prst="rect">
            <a:avLst/>
          </a:prstGeom>
        </p:spPr>
        <p:txBody>
          <a:bodyPr anchor="t" rtlCol="false" tIns="0" lIns="0" bIns="0" rIns="0">
            <a:spAutoFit/>
          </a:bodyPr>
          <a:lstStyle/>
          <a:p>
            <a:pPr>
              <a:lnSpc>
                <a:spcPts val="8499"/>
              </a:lnSpc>
            </a:pPr>
            <a:r>
              <a:rPr lang="en-US" sz="6799" spc="67">
                <a:solidFill>
                  <a:srgbClr val="1C7378"/>
                </a:solidFill>
                <a:latin typeface="Proxima Nova Bold"/>
              </a:rPr>
              <a:t>FINAL OUTPUT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6967708">
            <a:off x="15645059" y="7623998"/>
            <a:ext cx="4526778" cy="4403320"/>
          </a:xfrm>
          <a:custGeom>
            <a:avLst/>
            <a:gdLst/>
            <a:ahLst/>
            <a:cxnLst/>
            <a:rect r="r" b="b" t="t" l="l"/>
            <a:pathLst>
              <a:path h="4403320" w="4526778">
                <a:moveTo>
                  <a:pt x="0" y="0"/>
                </a:moveTo>
                <a:lnTo>
                  <a:pt x="4526778" y="0"/>
                </a:lnTo>
                <a:lnTo>
                  <a:pt x="4526778" y="4403321"/>
                </a:lnTo>
                <a:lnTo>
                  <a:pt x="0" y="4403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022704">
            <a:off x="-1136994" y="-1451689"/>
            <a:ext cx="5258107" cy="5626379"/>
          </a:xfrm>
          <a:custGeom>
            <a:avLst/>
            <a:gdLst/>
            <a:ahLst/>
            <a:cxnLst/>
            <a:rect r="r" b="b" t="t" l="l"/>
            <a:pathLst>
              <a:path h="5626379" w="5258107">
                <a:moveTo>
                  <a:pt x="0" y="0"/>
                </a:moveTo>
                <a:lnTo>
                  <a:pt x="5258106" y="0"/>
                </a:lnTo>
                <a:lnTo>
                  <a:pt x="5258106" y="5626379"/>
                </a:lnTo>
                <a:lnTo>
                  <a:pt x="0" y="56263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684868" y="504194"/>
            <a:ext cx="7332304" cy="840147"/>
          </a:xfrm>
          <a:prstGeom prst="rect">
            <a:avLst/>
          </a:prstGeom>
        </p:spPr>
        <p:txBody>
          <a:bodyPr anchor="t" rtlCol="false" tIns="0" lIns="0" bIns="0" rIns="0">
            <a:spAutoFit/>
          </a:bodyPr>
          <a:lstStyle/>
          <a:p>
            <a:pPr>
              <a:lnSpc>
                <a:spcPts val="6755"/>
              </a:lnSpc>
            </a:pPr>
            <a:r>
              <a:rPr lang="en-US" sz="5404" spc="54">
                <a:solidFill>
                  <a:srgbClr val="1C7378"/>
                </a:solidFill>
                <a:latin typeface="Proxima Nova Bold"/>
              </a:rPr>
              <a:t>END USERS :</a:t>
            </a:r>
          </a:p>
        </p:txBody>
      </p:sp>
      <p:sp>
        <p:nvSpPr>
          <p:cNvPr name="TextBox 5" id="5"/>
          <p:cNvSpPr txBox="true"/>
          <p:nvPr/>
        </p:nvSpPr>
        <p:spPr>
          <a:xfrm rot="0">
            <a:off x="3562831" y="1639570"/>
            <a:ext cx="13696469" cy="8647430"/>
          </a:xfrm>
          <a:prstGeom prst="rect">
            <a:avLst/>
          </a:prstGeom>
        </p:spPr>
        <p:txBody>
          <a:bodyPr anchor="t" rtlCol="false" tIns="0" lIns="0" bIns="0" rIns="0">
            <a:spAutoFit/>
          </a:bodyPr>
          <a:lstStyle/>
          <a:p>
            <a:pPr marL="820419" indent="-410209" lvl="1">
              <a:lnSpc>
                <a:spcPts val="5319"/>
              </a:lnSpc>
              <a:buFont typeface="Arial"/>
              <a:buChar char="•"/>
            </a:pPr>
            <a:r>
              <a:rPr lang="en-US" sz="3799">
                <a:solidFill>
                  <a:srgbClr val="1C7378"/>
                </a:solidFill>
                <a:latin typeface="Proxima Nova Bold"/>
              </a:rPr>
              <a:t>User-Friendly Interface:</a:t>
            </a:r>
          </a:p>
          <a:p>
            <a:pPr>
              <a:lnSpc>
                <a:spcPts val="5319"/>
              </a:lnSpc>
            </a:pPr>
            <a:r>
              <a:rPr lang="en-US" sz="3799">
                <a:solidFill>
                  <a:srgbClr val="1C7378"/>
                </a:solidFill>
                <a:latin typeface="Proxima Nova"/>
              </a:rPr>
              <a:t>The system is designed with a user-friendly interface for ease of use.</a:t>
            </a:r>
          </a:p>
          <a:p>
            <a:pPr marL="820419" indent="-410209" lvl="1">
              <a:lnSpc>
                <a:spcPts val="5319"/>
              </a:lnSpc>
              <a:buFont typeface="Arial"/>
              <a:buChar char="•"/>
            </a:pPr>
            <a:r>
              <a:rPr lang="en-US" sz="3799">
                <a:solidFill>
                  <a:srgbClr val="1C7378"/>
                </a:solidFill>
                <a:latin typeface="Proxima Nova Bold"/>
              </a:rPr>
              <a:t>Simple Image Upload:</a:t>
            </a:r>
          </a:p>
          <a:p>
            <a:pPr>
              <a:lnSpc>
                <a:spcPts val="5319"/>
              </a:lnSpc>
            </a:pPr>
            <a:r>
              <a:rPr lang="en-US" sz="3799">
                <a:solidFill>
                  <a:srgbClr val="1C7378"/>
                </a:solidFill>
                <a:latin typeface="Proxima Nova"/>
              </a:rPr>
              <a:t>Uploading your medical images is straightforward. Just click the "Upload Image" button and follow the prompts.</a:t>
            </a:r>
          </a:p>
          <a:p>
            <a:pPr marL="820419" indent="-410209" lvl="1">
              <a:lnSpc>
                <a:spcPts val="5319"/>
              </a:lnSpc>
              <a:buFont typeface="Arial"/>
              <a:buChar char="•"/>
            </a:pPr>
            <a:r>
              <a:rPr lang="en-US" sz="3799">
                <a:solidFill>
                  <a:srgbClr val="1C7378"/>
                </a:solidFill>
                <a:latin typeface="Proxima Nova Bold"/>
              </a:rPr>
              <a:t>Automated Analysis:</a:t>
            </a:r>
          </a:p>
          <a:p>
            <a:pPr>
              <a:lnSpc>
                <a:spcPts val="5319"/>
              </a:lnSpc>
            </a:pPr>
            <a:r>
              <a:rPr lang="en-US" sz="3799">
                <a:solidFill>
                  <a:srgbClr val="1C7378"/>
                </a:solidFill>
                <a:latin typeface="Proxima Nova"/>
              </a:rPr>
              <a:t>The system automates the complex process of cancer detection and segmentation from MRI images.</a:t>
            </a:r>
          </a:p>
          <a:p>
            <a:pPr marL="820419" indent="-410209" lvl="1">
              <a:lnSpc>
                <a:spcPts val="5319"/>
              </a:lnSpc>
              <a:buFont typeface="Arial"/>
              <a:buChar char="•"/>
            </a:pPr>
            <a:r>
              <a:rPr lang="en-US" sz="3799">
                <a:solidFill>
                  <a:srgbClr val="1C7378"/>
                </a:solidFill>
                <a:latin typeface="Proxima Nova Bold"/>
              </a:rPr>
              <a:t>Quick Results:</a:t>
            </a:r>
          </a:p>
          <a:p>
            <a:pPr>
              <a:lnSpc>
                <a:spcPts val="5319"/>
              </a:lnSpc>
            </a:pPr>
            <a:r>
              <a:rPr lang="en-US" sz="3799">
                <a:solidFill>
                  <a:srgbClr val="1C7378"/>
                </a:solidFill>
                <a:latin typeface="Proxima Nova"/>
              </a:rPr>
              <a:t>You'll receive results quickly, reducing waiting times for diagnosis.</a:t>
            </a:r>
          </a:p>
          <a:p>
            <a:pPr>
              <a:lnSpc>
                <a:spcPts val="531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6967708">
            <a:off x="15645059" y="7623998"/>
            <a:ext cx="4526778" cy="4403320"/>
          </a:xfrm>
          <a:custGeom>
            <a:avLst/>
            <a:gdLst/>
            <a:ahLst/>
            <a:cxnLst/>
            <a:rect r="r" b="b" t="t" l="l"/>
            <a:pathLst>
              <a:path h="4403320" w="4526778">
                <a:moveTo>
                  <a:pt x="0" y="0"/>
                </a:moveTo>
                <a:lnTo>
                  <a:pt x="4526778" y="0"/>
                </a:lnTo>
                <a:lnTo>
                  <a:pt x="4526778" y="4403321"/>
                </a:lnTo>
                <a:lnTo>
                  <a:pt x="0" y="4403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022704">
            <a:off x="-1136994" y="-1451689"/>
            <a:ext cx="5258107" cy="5626379"/>
          </a:xfrm>
          <a:custGeom>
            <a:avLst/>
            <a:gdLst/>
            <a:ahLst/>
            <a:cxnLst/>
            <a:rect r="r" b="b" t="t" l="l"/>
            <a:pathLst>
              <a:path h="5626379" w="5258107">
                <a:moveTo>
                  <a:pt x="0" y="0"/>
                </a:moveTo>
                <a:lnTo>
                  <a:pt x="5258106" y="0"/>
                </a:lnTo>
                <a:lnTo>
                  <a:pt x="5258106" y="5626379"/>
                </a:lnTo>
                <a:lnTo>
                  <a:pt x="0" y="56263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415237" y="504194"/>
            <a:ext cx="7332304" cy="1695562"/>
          </a:xfrm>
          <a:prstGeom prst="rect">
            <a:avLst/>
          </a:prstGeom>
        </p:spPr>
        <p:txBody>
          <a:bodyPr anchor="t" rtlCol="false" tIns="0" lIns="0" bIns="0" rIns="0">
            <a:spAutoFit/>
          </a:bodyPr>
          <a:lstStyle/>
          <a:p>
            <a:pPr>
              <a:lnSpc>
                <a:spcPts val="6755"/>
              </a:lnSpc>
            </a:pPr>
            <a:r>
              <a:rPr lang="en-US" sz="5404" spc="54">
                <a:solidFill>
                  <a:srgbClr val="1C7378"/>
                </a:solidFill>
                <a:latin typeface="Proxima Nova Bold"/>
              </a:rPr>
              <a:t>CONCLUSION :</a:t>
            </a:r>
          </a:p>
          <a:p>
            <a:pPr>
              <a:lnSpc>
                <a:spcPts val="6755"/>
              </a:lnSpc>
            </a:pPr>
          </a:p>
        </p:txBody>
      </p:sp>
      <p:sp>
        <p:nvSpPr>
          <p:cNvPr name="TextBox 5" id="5"/>
          <p:cNvSpPr txBox="true"/>
          <p:nvPr/>
        </p:nvSpPr>
        <p:spPr>
          <a:xfrm rot="0">
            <a:off x="1492059" y="1639570"/>
            <a:ext cx="14794226" cy="8647430"/>
          </a:xfrm>
          <a:prstGeom prst="rect">
            <a:avLst/>
          </a:prstGeom>
        </p:spPr>
        <p:txBody>
          <a:bodyPr anchor="t" rtlCol="false" tIns="0" lIns="0" bIns="0" rIns="0">
            <a:spAutoFit/>
          </a:bodyPr>
          <a:lstStyle/>
          <a:p>
            <a:pPr marL="820419" indent="-410209" lvl="1">
              <a:lnSpc>
                <a:spcPts val="5319"/>
              </a:lnSpc>
              <a:buFont typeface="Arial"/>
              <a:buChar char="•"/>
            </a:pPr>
            <a:r>
              <a:rPr lang="en-US" sz="3799">
                <a:solidFill>
                  <a:srgbClr val="1C7378"/>
                </a:solidFill>
                <a:latin typeface="Proxima Nova"/>
              </a:rPr>
              <a:t>This research was conducted to detect cancer using medical imaging techniques.</a:t>
            </a:r>
          </a:p>
          <a:p>
            <a:pPr marL="820419" indent="-410209" lvl="1">
              <a:lnSpc>
                <a:spcPts val="5319"/>
              </a:lnSpc>
              <a:buFont typeface="Arial"/>
              <a:buChar char="•"/>
            </a:pPr>
            <a:r>
              <a:rPr lang="en-US" sz="3799">
                <a:solidFill>
                  <a:srgbClr val="1C7378"/>
                </a:solidFill>
                <a:latin typeface="Proxima Nova"/>
              </a:rPr>
              <a:t>The main technique used was segmentation, which is done using a method based on threshold segmentation and morphological operators.</a:t>
            </a:r>
          </a:p>
          <a:p>
            <a:pPr marL="820419" indent="-410209" lvl="1">
              <a:lnSpc>
                <a:spcPts val="5319"/>
              </a:lnSpc>
              <a:buFont typeface="Arial"/>
              <a:buChar char="•"/>
            </a:pPr>
            <a:r>
              <a:rPr lang="en-US" sz="3799">
                <a:solidFill>
                  <a:srgbClr val="1C7378"/>
                </a:solidFill>
                <a:latin typeface="Proxima Nova"/>
              </a:rPr>
              <a:t>The proposed segmentation method was experimented with MRI scanned images of human bodies: thus locating cancer in the images.</a:t>
            </a:r>
          </a:p>
          <a:p>
            <a:pPr marL="820419" indent="-410209" lvl="1">
              <a:lnSpc>
                <a:spcPts val="5319"/>
              </a:lnSpc>
              <a:buFont typeface="Arial"/>
              <a:buChar char="•"/>
            </a:pPr>
            <a:r>
              <a:rPr lang="en-US" sz="3799">
                <a:solidFill>
                  <a:srgbClr val="1C7378"/>
                </a:solidFill>
                <a:latin typeface="Proxima Nova"/>
              </a:rPr>
              <a:t>Samples of human bodies were taken, scanned using MRI process, and then were processed through segmentation methods, thus giving efficient end results. This technique gives efficient and reliable results.</a:t>
            </a:r>
          </a:p>
          <a:p>
            <a:pPr>
              <a:lnSpc>
                <a:spcPts val="531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6967708">
            <a:off x="15645059" y="7623998"/>
            <a:ext cx="4526778" cy="4403320"/>
          </a:xfrm>
          <a:custGeom>
            <a:avLst/>
            <a:gdLst/>
            <a:ahLst/>
            <a:cxnLst/>
            <a:rect r="r" b="b" t="t" l="l"/>
            <a:pathLst>
              <a:path h="4403320" w="4526778">
                <a:moveTo>
                  <a:pt x="0" y="0"/>
                </a:moveTo>
                <a:lnTo>
                  <a:pt x="4526778" y="0"/>
                </a:lnTo>
                <a:lnTo>
                  <a:pt x="4526778" y="4403321"/>
                </a:lnTo>
                <a:lnTo>
                  <a:pt x="0" y="4403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022704">
            <a:off x="-1136994" y="-1451689"/>
            <a:ext cx="5258107" cy="5626379"/>
          </a:xfrm>
          <a:custGeom>
            <a:avLst/>
            <a:gdLst/>
            <a:ahLst/>
            <a:cxnLst/>
            <a:rect r="r" b="b" t="t" l="l"/>
            <a:pathLst>
              <a:path h="5626379" w="5258107">
                <a:moveTo>
                  <a:pt x="0" y="0"/>
                </a:moveTo>
                <a:lnTo>
                  <a:pt x="5258106" y="0"/>
                </a:lnTo>
                <a:lnTo>
                  <a:pt x="5258106" y="5626379"/>
                </a:lnTo>
                <a:lnTo>
                  <a:pt x="0" y="56263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415237" y="504194"/>
            <a:ext cx="7332304" cy="840147"/>
          </a:xfrm>
          <a:prstGeom prst="rect">
            <a:avLst/>
          </a:prstGeom>
        </p:spPr>
        <p:txBody>
          <a:bodyPr anchor="t" rtlCol="false" tIns="0" lIns="0" bIns="0" rIns="0">
            <a:spAutoFit/>
          </a:bodyPr>
          <a:lstStyle/>
          <a:p>
            <a:pPr>
              <a:lnSpc>
                <a:spcPts val="6755"/>
              </a:lnSpc>
            </a:pPr>
            <a:r>
              <a:rPr lang="en-US" sz="5404" spc="54">
                <a:solidFill>
                  <a:srgbClr val="1C7378"/>
                </a:solidFill>
                <a:latin typeface="Proxima Nova Bold"/>
              </a:rPr>
              <a:t>FUTURE SCOPE :</a:t>
            </a:r>
          </a:p>
        </p:txBody>
      </p:sp>
      <p:sp>
        <p:nvSpPr>
          <p:cNvPr name="TextBox 5" id="5"/>
          <p:cNvSpPr txBox="true"/>
          <p:nvPr/>
        </p:nvSpPr>
        <p:spPr>
          <a:xfrm rot="0">
            <a:off x="1984428" y="3468370"/>
            <a:ext cx="14794226" cy="3980180"/>
          </a:xfrm>
          <a:prstGeom prst="rect">
            <a:avLst/>
          </a:prstGeom>
        </p:spPr>
        <p:txBody>
          <a:bodyPr anchor="t" rtlCol="false" tIns="0" lIns="0" bIns="0" rIns="0">
            <a:spAutoFit/>
          </a:bodyPr>
          <a:lstStyle/>
          <a:p>
            <a:pPr>
              <a:lnSpc>
                <a:spcPts val="5319"/>
              </a:lnSpc>
            </a:pPr>
            <a:r>
              <a:rPr lang="en-US" sz="3799">
                <a:solidFill>
                  <a:srgbClr val="1C7378"/>
                </a:solidFill>
                <a:latin typeface="Proxima Nova"/>
              </a:rPr>
              <a:t>The future of using computers to find cancer in medical images has the potential to help doctors find cancer earlier, plan treatments better, and improve how patients do. To make this happen, we need experts from different fields to work together, come up with new ideas, and make sure we use this technology in a fair and responsible way in the fight against cancer.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true" flipV="false" rot="0">
            <a:off x="10224899" y="628415"/>
            <a:ext cx="6364003" cy="9186881"/>
          </a:xfrm>
          <a:custGeom>
            <a:avLst/>
            <a:gdLst/>
            <a:ahLst/>
            <a:cxnLst/>
            <a:rect r="r" b="b" t="t" l="l"/>
            <a:pathLst>
              <a:path h="9186881" w="6364003">
                <a:moveTo>
                  <a:pt x="6364003" y="0"/>
                </a:moveTo>
                <a:lnTo>
                  <a:pt x="0" y="0"/>
                </a:lnTo>
                <a:lnTo>
                  <a:pt x="0" y="9186881"/>
                </a:lnTo>
                <a:lnTo>
                  <a:pt x="6364003" y="9186881"/>
                </a:lnTo>
                <a:lnTo>
                  <a:pt x="6364003"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94389" y="-194389"/>
            <a:ext cx="9851465" cy="10648009"/>
            <a:chOff x="0" y="0"/>
            <a:chExt cx="4270789" cy="4616105"/>
          </a:xfrm>
        </p:grpSpPr>
        <p:sp>
          <p:nvSpPr>
            <p:cNvPr name="Freeform 4" id="4"/>
            <p:cNvSpPr/>
            <p:nvPr/>
          </p:nvSpPr>
          <p:spPr>
            <a:xfrm flipH="false" flipV="false" rot="0">
              <a:off x="0" y="0"/>
              <a:ext cx="4270789" cy="4616105"/>
            </a:xfrm>
            <a:custGeom>
              <a:avLst/>
              <a:gdLst/>
              <a:ahLst/>
              <a:cxnLst/>
              <a:rect r="r" b="b" t="t" l="l"/>
              <a:pathLst>
                <a:path h="4616105" w="4270789">
                  <a:moveTo>
                    <a:pt x="0" y="0"/>
                  </a:moveTo>
                  <a:lnTo>
                    <a:pt x="4270789" y="0"/>
                  </a:lnTo>
                  <a:lnTo>
                    <a:pt x="4270789" y="4616105"/>
                  </a:lnTo>
                  <a:lnTo>
                    <a:pt x="0" y="4616105"/>
                  </a:lnTo>
                  <a:close/>
                </a:path>
              </a:pathLst>
            </a:custGeom>
            <a:solidFill>
              <a:srgbClr val="CAE7E4"/>
            </a:solidFill>
          </p:spPr>
        </p:sp>
      </p:grpSp>
      <p:sp>
        <p:nvSpPr>
          <p:cNvPr name="TextBox 5" id="5"/>
          <p:cNvSpPr txBox="true"/>
          <p:nvPr/>
        </p:nvSpPr>
        <p:spPr>
          <a:xfrm rot="0">
            <a:off x="660645" y="192272"/>
            <a:ext cx="8335786" cy="2478016"/>
          </a:xfrm>
          <a:prstGeom prst="rect">
            <a:avLst/>
          </a:prstGeom>
        </p:spPr>
        <p:txBody>
          <a:bodyPr anchor="t" rtlCol="false" tIns="0" lIns="0" bIns="0" rIns="0">
            <a:spAutoFit/>
          </a:bodyPr>
          <a:lstStyle/>
          <a:p>
            <a:pPr>
              <a:lnSpc>
                <a:spcPts val="6560"/>
              </a:lnSpc>
            </a:pPr>
            <a:r>
              <a:rPr lang="en-US" sz="5248" spc="52">
                <a:solidFill>
                  <a:srgbClr val="1C7378"/>
                </a:solidFill>
                <a:latin typeface="Proxima Nova Bold"/>
              </a:rPr>
              <a:t>TEAMMATES INFORMATION &amp; INTERCONTRIBUTION</a:t>
            </a:r>
          </a:p>
        </p:txBody>
      </p:sp>
      <p:sp>
        <p:nvSpPr>
          <p:cNvPr name="TextBox 6" id="6"/>
          <p:cNvSpPr txBox="true"/>
          <p:nvPr/>
        </p:nvSpPr>
        <p:spPr>
          <a:xfrm rot="0">
            <a:off x="660645" y="2903490"/>
            <a:ext cx="8335786" cy="8647430"/>
          </a:xfrm>
          <a:prstGeom prst="rect">
            <a:avLst/>
          </a:prstGeom>
        </p:spPr>
        <p:txBody>
          <a:bodyPr anchor="t" rtlCol="false" tIns="0" lIns="0" bIns="0" rIns="0">
            <a:spAutoFit/>
          </a:bodyPr>
          <a:lstStyle/>
          <a:p>
            <a:pPr marL="820419" indent="-410209" lvl="1">
              <a:lnSpc>
                <a:spcPts val="5319"/>
              </a:lnSpc>
              <a:buFont typeface="Arial"/>
              <a:buChar char="•"/>
            </a:pPr>
            <a:r>
              <a:rPr lang="en-US" sz="3799">
                <a:solidFill>
                  <a:srgbClr val="1C7378"/>
                </a:solidFill>
                <a:latin typeface="Proxima Nova"/>
              </a:rPr>
              <a:t>Gauri Dighe :</a:t>
            </a:r>
          </a:p>
          <a:p>
            <a:pPr>
              <a:lnSpc>
                <a:spcPts val="5319"/>
              </a:lnSpc>
            </a:pPr>
            <a:r>
              <a:rPr lang="en-US" sz="3799">
                <a:solidFill>
                  <a:srgbClr val="1C7378"/>
                </a:solidFill>
                <a:latin typeface="Proxima Nova"/>
              </a:rPr>
              <a:t>Created the UI and UX.</a:t>
            </a:r>
          </a:p>
          <a:p>
            <a:pPr>
              <a:lnSpc>
                <a:spcPts val="5319"/>
              </a:lnSpc>
            </a:pPr>
          </a:p>
          <a:p>
            <a:pPr marL="820419" indent="-410209" lvl="1">
              <a:lnSpc>
                <a:spcPts val="5319"/>
              </a:lnSpc>
              <a:buFont typeface="Arial"/>
              <a:buChar char="•"/>
            </a:pPr>
            <a:r>
              <a:rPr lang="en-US" sz="3799">
                <a:solidFill>
                  <a:srgbClr val="1C7378"/>
                </a:solidFill>
                <a:latin typeface="Proxima Nova"/>
              </a:rPr>
              <a:t>Ram Deshpande :</a:t>
            </a:r>
          </a:p>
          <a:p>
            <a:pPr>
              <a:lnSpc>
                <a:spcPts val="5319"/>
              </a:lnSpc>
            </a:pPr>
            <a:r>
              <a:rPr lang="en-US" sz="3799">
                <a:solidFill>
                  <a:srgbClr val="1C7378"/>
                </a:solidFill>
                <a:latin typeface="Proxima Nova"/>
              </a:rPr>
              <a:t>connected the UI to the main code for image processing.</a:t>
            </a:r>
          </a:p>
          <a:p>
            <a:pPr>
              <a:lnSpc>
                <a:spcPts val="5319"/>
              </a:lnSpc>
            </a:pPr>
          </a:p>
          <a:p>
            <a:pPr marL="820419" indent="-410209" lvl="1">
              <a:lnSpc>
                <a:spcPts val="5319"/>
              </a:lnSpc>
              <a:buFont typeface="Arial"/>
              <a:buChar char="•"/>
            </a:pPr>
            <a:r>
              <a:rPr lang="en-US" sz="3799">
                <a:solidFill>
                  <a:srgbClr val="1C7378"/>
                </a:solidFill>
                <a:latin typeface="Proxima Nova"/>
              </a:rPr>
              <a:t>Sampada Khopade :</a:t>
            </a:r>
          </a:p>
          <a:p>
            <a:pPr>
              <a:lnSpc>
                <a:spcPts val="5319"/>
              </a:lnSpc>
            </a:pPr>
            <a:r>
              <a:rPr lang="en-US" sz="3799">
                <a:solidFill>
                  <a:srgbClr val="1C7378"/>
                </a:solidFill>
                <a:latin typeface="Proxima Nova"/>
              </a:rPr>
              <a:t>Developed the code for image Processing.</a:t>
            </a:r>
          </a:p>
          <a:p>
            <a:pPr>
              <a:lnSpc>
                <a:spcPts val="5319"/>
              </a:lnSpc>
            </a:pPr>
          </a:p>
          <a:p>
            <a:pPr>
              <a:lnSpc>
                <a:spcPts val="5319"/>
              </a:lnSpc>
            </a:pPr>
            <a:r>
              <a:rPr lang="en-US" sz="3799">
                <a:solidFill>
                  <a:srgbClr val="1C7378"/>
                </a:solidFill>
                <a:latin typeface="Proxima Nova"/>
              </a:rPr>
              <a:t>    </a:t>
            </a:r>
          </a:p>
          <a:p>
            <a:pPr>
              <a:lnSpc>
                <a:spcPts val="5319"/>
              </a:lnSpc>
            </a:pPr>
          </a:p>
        </p:txBody>
      </p:sp>
      <p:sp>
        <p:nvSpPr>
          <p:cNvPr name="Freeform 7" id="7"/>
          <p:cNvSpPr/>
          <p:nvPr/>
        </p:nvSpPr>
        <p:spPr>
          <a:xfrm flipH="false" flipV="false" rot="8245086">
            <a:off x="16504259" y="-2151092"/>
            <a:ext cx="4857299" cy="4724827"/>
          </a:xfrm>
          <a:custGeom>
            <a:avLst/>
            <a:gdLst/>
            <a:ahLst/>
            <a:cxnLst/>
            <a:rect r="r" b="b" t="t" l="l"/>
            <a:pathLst>
              <a:path h="4724827" w="4857299">
                <a:moveTo>
                  <a:pt x="0" y="0"/>
                </a:moveTo>
                <a:lnTo>
                  <a:pt x="4857299" y="0"/>
                </a:lnTo>
                <a:lnTo>
                  <a:pt x="4857299" y="4724827"/>
                </a:lnTo>
                <a:lnTo>
                  <a:pt x="0" y="47248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0800000">
            <a:off x="-1720299" y="8394107"/>
            <a:ext cx="4761888" cy="4580071"/>
          </a:xfrm>
          <a:custGeom>
            <a:avLst/>
            <a:gdLst/>
            <a:ahLst/>
            <a:cxnLst/>
            <a:rect r="r" b="b" t="t" l="l"/>
            <a:pathLst>
              <a:path h="4580071" w="4761888">
                <a:moveTo>
                  <a:pt x="0" y="0"/>
                </a:moveTo>
                <a:lnTo>
                  <a:pt x="4761888" y="0"/>
                </a:lnTo>
                <a:lnTo>
                  <a:pt x="4761888" y="4580070"/>
                </a:lnTo>
                <a:lnTo>
                  <a:pt x="0" y="45800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852776" y="1028700"/>
            <a:ext cx="7817064" cy="8348320"/>
          </a:xfrm>
          <a:custGeom>
            <a:avLst/>
            <a:gdLst/>
            <a:ahLst/>
            <a:cxnLst/>
            <a:rect r="r" b="b" t="t" l="l"/>
            <a:pathLst>
              <a:path h="8348320" w="7817064">
                <a:moveTo>
                  <a:pt x="0" y="0"/>
                </a:moveTo>
                <a:lnTo>
                  <a:pt x="7817064" y="0"/>
                </a:lnTo>
                <a:lnTo>
                  <a:pt x="7817064" y="8348320"/>
                </a:lnTo>
                <a:lnTo>
                  <a:pt x="0" y="83483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473440" y="-263814"/>
            <a:ext cx="9092259" cy="10814628"/>
            <a:chOff x="0" y="0"/>
            <a:chExt cx="3941659" cy="4688338"/>
          </a:xfrm>
        </p:grpSpPr>
        <p:sp>
          <p:nvSpPr>
            <p:cNvPr name="Freeform 4" id="4"/>
            <p:cNvSpPr/>
            <p:nvPr/>
          </p:nvSpPr>
          <p:spPr>
            <a:xfrm flipH="false" flipV="false" rot="0">
              <a:off x="0" y="0"/>
              <a:ext cx="3941659" cy="4688337"/>
            </a:xfrm>
            <a:custGeom>
              <a:avLst/>
              <a:gdLst/>
              <a:ahLst/>
              <a:cxnLst/>
              <a:rect r="r" b="b" t="t" l="l"/>
              <a:pathLst>
                <a:path h="4688337" w="3941659">
                  <a:moveTo>
                    <a:pt x="0" y="0"/>
                  </a:moveTo>
                  <a:lnTo>
                    <a:pt x="3941659" y="0"/>
                  </a:lnTo>
                  <a:lnTo>
                    <a:pt x="3941659" y="4688337"/>
                  </a:lnTo>
                  <a:lnTo>
                    <a:pt x="0" y="4688337"/>
                  </a:lnTo>
                  <a:close/>
                </a:path>
              </a:pathLst>
            </a:custGeom>
            <a:solidFill>
              <a:srgbClr val="CAE7E4"/>
            </a:solidFill>
          </p:spPr>
        </p:sp>
      </p:grpSp>
      <p:sp>
        <p:nvSpPr>
          <p:cNvPr name="TextBox 5" id="5"/>
          <p:cNvSpPr txBox="true"/>
          <p:nvPr/>
        </p:nvSpPr>
        <p:spPr>
          <a:xfrm rot="0">
            <a:off x="10470275" y="166359"/>
            <a:ext cx="6789025" cy="1728223"/>
          </a:xfrm>
          <a:prstGeom prst="rect">
            <a:avLst/>
          </a:prstGeom>
        </p:spPr>
        <p:txBody>
          <a:bodyPr anchor="t" rtlCol="false" tIns="0" lIns="0" bIns="0" rIns="0">
            <a:spAutoFit/>
          </a:bodyPr>
          <a:lstStyle/>
          <a:p>
            <a:pPr>
              <a:lnSpc>
                <a:spcPts val="6887"/>
              </a:lnSpc>
            </a:pPr>
            <a:r>
              <a:rPr lang="en-US" sz="5509" spc="55">
                <a:solidFill>
                  <a:srgbClr val="1C7378"/>
                </a:solidFill>
                <a:latin typeface="Proxima Nova Bold"/>
              </a:rPr>
              <a:t>PROBLEM STATEMENT</a:t>
            </a:r>
          </a:p>
        </p:txBody>
      </p:sp>
      <p:sp>
        <p:nvSpPr>
          <p:cNvPr name="TextBox 6" id="6"/>
          <p:cNvSpPr txBox="true"/>
          <p:nvPr/>
        </p:nvSpPr>
        <p:spPr>
          <a:xfrm rot="0">
            <a:off x="10470275" y="2310352"/>
            <a:ext cx="6931969" cy="3980180"/>
          </a:xfrm>
          <a:prstGeom prst="rect">
            <a:avLst/>
          </a:prstGeom>
        </p:spPr>
        <p:txBody>
          <a:bodyPr anchor="t" rtlCol="false" tIns="0" lIns="0" bIns="0" rIns="0">
            <a:spAutoFit/>
          </a:bodyPr>
          <a:lstStyle/>
          <a:p>
            <a:pPr>
              <a:lnSpc>
                <a:spcPts val="5319"/>
              </a:lnSpc>
            </a:pPr>
            <a:r>
              <a:rPr lang="en-US" sz="3799">
                <a:solidFill>
                  <a:srgbClr val="1C7378"/>
                </a:solidFill>
                <a:latin typeface="Proxima Nova"/>
              </a:rPr>
              <a:t>Developing an image processing-based approach for the discovery of reliable cancer biomarkers from medical images to aid in early and accurate cancer diagnosis.</a:t>
            </a:r>
          </a:p>
        </p:txBody>
      </p:sp>
      <p:sp>
        <p:nvSpPr>
          <p:cNvPr name="Freeform 7" id="7"/>
          <p:cNvSpPr/>
          <p:nvPr/>
        </p:nvSpPr>
        <p:spPr>
          <a:xfrm flipH="false" flipV="false" rot="7998369">
            <a:off x="-2068242" y="-2362414"/>
            <a:ext cx="4857299" cy="4724827"/>
          </a:xfrm>
          <a:custGeom>
            <a:avLst/>
            <a:gdLst/>
            <a:ahLst/>
            <a:cxnLst/>
            <a:rect r="r" b="b" t="t" l="l"/>
            <a:pathLst>
              <a:path h="4724827" w="4857299">
                <a:moveTo>
                  <a:pt x="0" y="0"/>
                </a:moveTo>
                <a:lnTo>
                  <a:pt x="4857299" y="0"/>
                </a:lnTo>
                <a:lnTo>
                  <a:pt x="4857299" y="4724828"/>
                </a:lnTo>
                <a:lnTo>
                  <a:pt x="0" y="47248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15336184" y="7559290"/>
            <a:ext cx="5134853" cy="4938795"/>
          </a:xfrm>
          <a:custGeom>
            <a:avLst/>
            <a:gdLst/>
            <a:ahLst/>
            <a:cxnLst/>
            <a:rect r="r" b="b" t="t" l="l"/>
            <a:pathLst>
              <a:path h="4938795" w="5134853">
                <a:moveTo>
                  <a:pt x="0" y="0"/>
                </a:moveTo>
                <a:lnTo>
                  <a:pt x="5134854" y="0"/>
                </a:lnTo>
                <a:lnTo>
                  <a:pt x="5134854" y="4938795"/>
                </a:lnTo>
                <a:lnTo>
                  <a:pt x="0" y="49387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TextBox 2" id="2"/>
          <p:cNvSpPr txBox="true"/>
          <p:nvPr/>
        </p:nvSpPr>
        <p:spPr>
          <a:xfrm rot="0">
            <a:off x="1344838" y="1469073"/>
            <a:ext cx="16153646" cy="9314180"/>
          </a:xfrm>
          <a:prstGeom prst="rect">
            <a:avLst/>
          </a:prstGeom>
        </p:spPr>
        <p:txBody>
          <a:bodyPr anchor="t" rtlCol="false" tIns="0" lIns="0" bIns="0" rIns="0">
            <a:spAutoFit/>
          </a:bodyPr>
          <a:lstStyle/>
          <a:p>
            <a:pPr marL="820419" indent="-410209" lvl="1">
              <a:lnSpc>
                <a:spcPts val="5319"/>
              </a:lnSpc>
              <a:buFont typeface="Arial"/>
              <a:buChar char="•"/>
            </a:pPr>
            <a:r>
              <a:rPr lang="en-US" sz="3799">
                <a:solidFill>
                  <a:srgbClr val="1C7378"/>
                </a:solidFill>
                <a:latin typeface="Proxima Nova"/>
              </a:rPr>
              <a:t>Cancer detection and segmentation is one of the most challenging and time-consuming tasks in medical image processing.</a:t>
            </a:r>
          </a:p>
          <a:p>
            <a:pPr marL="820419" indent="-410209" lvl="1">
              <a:lnSpc>
                <a:spcPts val="5319"/>
              </a:lnSpc>
              <a:buFont typeface="Arial"/>
              <a:buChar char="•"/>
            </a:pPr>
            <a:r>
              <a:rPr lang="en-US" sz="3799">
                <a:solidFill>
                  <a:srgbClr val="1C7378"/>
                </a:solidFill>
                <a:latin typeface="Proxima Nova"/>
              </a:rPr>
              <a:t>MRI (Magnetic Resonance Imaging) is a medical technique, mainly used by radiologists for visualization of the internal structure of the human body without any surgery.</a:t>
            </a:r>
          </a:p>
          <a:p>
            <a:pPr marL="820419" indent="-410209" lvl="1">
              <a:lnSpc>
                <a:spcPts val="5319"/>
              </a:lnSpc>
              <a:buFont typeface="Arial"/>
              <a:buChar char="•"/>
            </a:pPr>
            <a:r>
              <a:rPr lang="en-US" sz="3799">
                <a:solidFill>
                  <a:srgbClr val="1C7378"/>
                </a:solidFill>
                <a:latin typeface="Proxima Nova"/>
              </a:rPr>
              <a:t>MRI provides plentiful information about human soft tissue, which helps in the diagnosis of cancer.</a:t>
            </a:r>
          </a:p>
          <a:p>
            <a:pPr marL="820419" indent="-410209" lvl="1">
              <a:lnSpc>
                <a:spcPts val="5319"/>
              </a:lnSpc>
              <a:buFont typeface="Arial"/>
              <a:buChar char="•"/>
            </a:pPr>
            <a:r>
              <a:rPr lang="en-US" sz="3799">
                <a:solidFill>
                  <a:srgbClr val="1C7378"/>
                </a:solidFill>
                <a:latin typeface="Proxima Nova"/>
              </a:rPr>
              <a:t>Accurate segmentation of MRI images is important for the diagnosis of cancer by a computer-aided clinical tool.</a:t>
            </a:r>
          </a:p>
          <a:p>
            <a:pPr marL="820419" indent="-410209" lvl="1">
              <a:lnSpc>
                <a:spcPts val="5319"/>
              </a:lnSpc>
              <a:buFont typeface="Arial"/>
              <a:buChar char="•"/>
            </a:pPr>
            <a:r>
              <a:rPr lang="en-US" sz="3799">
                <a:solidFill>
                  <a:srgbClr val="1C7378"/>
                </a:solidFill>
                <a:latin typeface="Proxima Nova"/>
              </a:rPr>
              <a:t>Cancer detection helps in finding the exact size and location of cancer.</a:t>
            </a:r>
          </a:p>
          <a:p>
            <a:pPr marL="820419" indent="-410209" lvl="1">
              <a:lnSpc>
                <a:spcPts val="5319"/>
              </a:lnSpc>
              <a:buFont typeface="Arial"/>
              <a:buChar char="•"/>
            </a:pPr>
            <a:r>
              <a:rPr lang="en-US" sz="3799">
                <a:solidFill>
                  <a:srgbClr val="1C7378"/>
                </a:solidFill>
                <a:latin typeface="Proxima Nova"/>
              </a:rPr>
              <a:t>Firstly, the quality of the scanned image is enhanced, and then morphological operators are applied to detect cancer in the scanned image.</a:t>
            </a:r>
          </a:p>
          <a:p>
            <a:pPr>
              <a:lnSpc>
                <a:spcPts val="5319"/>
              </a:lnSpc>
            </a:pPr>
          </a:p>
        </p:txBody>
      </p:sp>
      <p:sp>
        <p:nvSpPr>
          <p:cNvPr name="TextBox 3" id="3"/>
          <p:cNvSpPr txBox="true"/>
          <p:nvPr/>
        </p:nvSpPr>
        <p:spPr>
          <a:xfrm rot="0">
            <a:off x="2681269" y="226402"/>
            <a:ext cx="7431677" cy="1061720"/>
          </a:xfrm>
          <a:prstGeom prst="rect">
            <a:avLst/>
          </a:prstGeom>
        </p:spPr>
        <p:txBody>
          <a:bodyPr anchor="t" rtlCol="false" tIns="0" lIns="0" bIns="0" rIns="0">
            <a:spAutoFit/>
          </a:bodyPr>
          <a:lstStyle/>
          <a:p>
            <a:pPr>
              <a:lnSpc>
                <a:spcPts val="8499"/>
              </a:lnSpc>
            </a:pPr>
            <a:r>
              <a:rPr lang="en-US" sz="6799" spc="67">
                <a:solidFill>
                  <a:srgbClr val="1C7378"/>
                </a:solidFill>
                <a:latin typeface="Proxima Nova Bold"/>
              </a:rPr>
              <a:t>OBJECTIVES :</a:t>
            </a:r>
          </a:p>
        </p:txBody>
      </p:sp>
      <p:sp>
        <p:nvSpPr>
          <p:cNvPr name="Freeform 4" id="4"/>
          <p:cNvSpPr/>
          <p:nvPr/>
        </p:nvSpPr>
        <p:spPr>
          <a:xfrm flipH="false" flipV="false" rot="6699716">
            <a:off x="15218581" y="7850142"/>
            <a:ext cx="4559806" cy="4435448"/>
          </a:xfrm>
          <a:custGeom>
            <a:avLst/>
            <a:gdLst/>
            <a:ahLst/>
            <a:cxnLst/>
            <a:rect r="r" b="b" t="t" l="l"/>
            <a:pathLst>
              <a:path h="4435448" w="4559806">
                <a:moveTo>
                  <a:pt x="0" y="0"/>
                </a:moveTo>
                <a:lnTo>
                  <a:pt x="4559806" y="0"/>
                </a:lnTo>
                <a:lnTo>
                  <a:pt x="4559806" y="4435448"/>
                </a:lnTo>
                <a:lnTo>
                  <a:pt x="0" y="443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3191645">
            <a:off x="-2898972" y="-2841709"/>
            <a:ext cx="5192042" cy="5555687"/>
          </a:xfrm>
          <a:custGeom>
            <a:avLst/>
            <a:gdLst/>
            <a:ahLst/>
            <a:cxnLst/>
            <a:rect r="r" b="b" t="t" l="l"/>
            <a:pathLst>
              <a:path h="5555687" w="5192042">
                <a:moveTo>
                  <a:pt x="0" y="0"/>
                </a:moveTo>
                <a:lnTo>
                  <a:pt x="5192042" y="0"/>
                </a:lnTo>
                <a:lnTo>
                  <a:pt x="5192042" y="5555687"/>
                </a:lnTo>
                <a:lnTo>
                  <a:pt x="0" y="55556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9144000" y="-117387"/>
            <a:ext cx="9365354" cy="10521774"/>
            <a:chOff x="0" y="0"/>
            <a:chExt cx="4060051" cy="4561380"/>
          </a:xfrm>
        </p:grpSpPr>
        <p:sp>
          <p:nvSpPr>
            <p:cNvPr name="Freeform 3" id="3"/>
            <p:cNvSpPr/>
            <p:nvPr/>
          </p:nvSpPr>
          <p:spPr>
            <a:xfrm flipH="false" flipV="false" rot="0">
              <a:off x="0" y="0"/>
              <a:ext cx="4060051" cy="4561380"/>
            </a:xfrm>
            <a:custGeom>
              <a:avLst/>
              <a:gdLst/>
              <a:ahLst/>
              <a:cxnLst/>
              <a:rect r="r" b="b" t="t" l="l"/>
              <a:pathLst>
                <a:path h="4561380" w="4060051">
                  <a:moveTo>
                    <a:pt x="0" y="0"/>
                  </a:moveTo>
                  <a:lnTo>
                    <a:pt x="4060051" y="0"/>
                  </a:lnTo>
                  <a:lnTo>
                    <a:pt x="4060051" y="4561380"/>
                  </a:lnTo>
                  <a:lnTo>
                    <a:pt x="0" y="4561380"/>
                  </a:lnTo>
                  <a:close/>
                </a:path>
              </a:pathLst>
            </a:custGeom>
            <a:solidFill>
              <a:srgbClr val="CAE7E4"/>
            </a:solidFill>
          </p:spPr>
        </p:sp>
      </p:grpSp>
      <p:sp>
        <p:nvSpPr>
          <p:cNvPr name="Freeform 4" id="4"/>
          <p:cNvSpPr/>
          <p:nvPr/>
        </p:nvSpPr>
        <p:spPr>
          <a:xfrm flipH="false" flipV="false" rot="78320">
            <a:off x="461369" y="2439953"/>
            <a:ext cx="8446998" cy="8324132"/>
          </a:xfrm>
          <a:custGeom>
            <a:avLst/>
            <a:gdLst/>
            <a:ahLst/>
            <a:cxnLst/>
            <a:rect r="r" b="b" t="t" l="l"/>
            <a:pathLst>
              <a:path h="8324132" w="8446998">
                <a:moveTo>
                  <a:pt x="0" y="0"/>
                </a:moveTo>
                <a:lnTo>
                  <a:pt x="8446998" y="0"/>
                </a:lnTo>
                <a:lnTo>
                  <a:pt x="8446998" y="8324132"/>
                </a:lnTo>
                <a:lnTo>
                  <a:pt x="0" y="83241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031771" y="3164431"/>
            <a:ext cx="7541854" cy="4646930"/>
          </a:xfrm>
          <a:prstGeom prst="rect">
            <a:avLst/>
          </a:prstGeom>
        </p:spPr>
        <p:txBody>
          <a:bodyPr anchor="t" rtlCol="false" tIns="0" lIns="0" bIns="0" rIns="0">
            <a:spAutoFit/>
          </a:bodyPr>
          <a:lstStyle/>
          <a:p>
            <a:pPr marL="820419" indent="-410209" lvl="1">
              <a:lnSpc>
                <a:spcPts val="5319"/>
              </a:lnSpc>
              <a:buFont typeface="Arial"/>
              <a:buChar char="•"/>
            </a:pPr>
            <a:r>
              <a:rPr lang="en-US" sz="3799">
                <a:solidFill>
                  <a:srgbClr val="1C7378"/>
                </a:solidFill>
                <a:latin typeface="Proxima Nova"/>
              </a:rPr>
              <a:t>Python</a:t>
            </a:r>
          </a:p>
          <a:p>
            <a:pPr marL="820419" indent="-410209" lvl="1">
              <a:lnSpc>
                <a:spcPts val="5319"/>
              </a:lnSpc>
              <a:buFont typeface="Arial"/>
              <a:buChar char="•"/>
            </a:pPr>
            <a:r>
              <a:rPr lang="en-US" sz="3799">
                <a:solidFill>
                  <a:srgbClr val="1C7378"/>
                </a:solidFill>
                <a:latin typeface="Proxima Nova"/>
              </a:rPr>
              <a:t>J</a:t>
            </a:r>
            <a:r>
              <a:rPr lang="en-US" sz="3799">
                <a:solidFill>
                  <a:srgbClr val="1C7378"/>
                </a:solidFill>
                <a:latin typeface="Proxima Nova"/>
              </a:rPr>
              <a:t>upyter Notebook</a:t>
            </a:r>
          </a:p>
          <a:p>
            <a:pPr marL="820419" indent="-410209" lvl="1">
              <a:lnSpc>
                <a:spcPts val="5319"/>
              </a:lnSpc>
              <a:buFont typeface="Arial"/>
              <a:buChar char="•"/>
            </a:pPr>
            <a:r>
              <a:rPr lang="en-US" sz="3799">
                <a:solidFill>
                  <a:srgbClr val="1C7378"/>
                </a:solidFill>
                <a:latin typeface="Proxima Nova"/>
              </a:rPr>
              <a:t>OpenCV</a:t>
            </a:r>
          </a:p>
          <a:p>
            <a:pPr marL="820419" indent="-410209" lvl="1">
              <a:lnSpc>
                <a:spcPts val="5319"/>
              </a:lnSpc>
              <a:buFont typeface="Arial"/>
              <a:buChar char="•"/>
            </a:pPr>
            <a:r>
              <a:rPr lang="en-US" sz="3799">
                <a:solidFill>
                  <a:srgbClr val="1C7378"/>
                </a:solidFill>
                <a:latin typeface="Proxima Nova"/>
              </a:rPr>
              <a:t>scikit-image</a:t>
            </a:r>
          </a:p>
          <a:p>
            <a:pPr marL="820419" indent="-410209" lvl="1">
              <a:lnSpc>
                <a:spcPts val="5319"/>
              </a:lnSpc>
              <a:buFont typeface="Arial"/>
              <a:buChar char="•"/>
            </a:pPr>
            <a:r>
              <a:rPr lang="en-US" sz="3799">
                <a:solidFill>
                  <a:srgbClr val="1C7378"/>
                </a:solidFill>
                <a:latin typeface="Proxima Nova"/>
              </a:rPr>
              <a:t>Matplotlib</a:t>
            </a:r>
          </a:p>
          <a:p>
            <a:pPr marL="820419" indent="-410209" lvl="1">
              <a:lnSpc>
                <a:spcPts val="5319"/>
              </a:lnSpc>
              <a:buFont typeface="Arial"/>
              <a:buChar char="•"/>
            </a:pPr>
            <a:r>
              <a:rPr lang="en-US" sz="3799">
                <a:solidFill>
                  <a:srgbClr val="1C7378"/>
                </a:solidFill>
                <a:latin typeface="Proxima Nova"/>
              </a:rPr>
              <a:t>ipywidgets</a:t>
            </a:r>
          </a:p>
          <a:p>
            <a:pPr>
              <a:lnSpc>
                <a:spcPts val="5319"/>
              </a:lnSpc>
            </a:pPr>
          </a:p>
        </p:txBody>
      </p:sp>
      <p:sp>
        <p:nvSpPr>
          <p:cNvPr name="TextBox 6" id="6"/>
          <p:cNvSpPr txBox="true"/>
          <p:nvPr/>
        </p:nvSpPr>
        <p:spPr>
          <a:xfrm rot="0">
            <a:off x="10031771" y="649258"/>
            <a:ext cx="7332304" cy="1695562"/>
          </a:xfrm>
          <a:prstGeom prst="rect">
            <a:avLst/>
          </a:prstGeom>
        </p:spPr>
        <p:txBody>
          <a:bodyPr anchor="t" rtlCol="false" tIns="0" lIns="0" bIns="0" rIns="0">
            <a:spAutoFit/>
          </a:bodyPr>
          <a:lstStyle/>
          <a:p>
            <a:pPr>
              <a:lnSpc>
                <a:spcPts val="6755"/>
              </a:lnSpc>
            </a:pPr>
            <a:r>
              <a:rPr lang="en-US" sz="5404" spc="54">
                <a:solidFill>
                  <a:srgbClr val="1C7378"/>
                </a:solidFill>
                <a:latin typeface="Proxima Nova Bold"/>
              </a:rPr>
              <a:t> TECHNOLOGIES USED</a:t>
            </a:r>
          </a:p>
        </p:txBody>
      </p:sp>
      <p:sp>
        <p:nvSpPr>
          <p:cNvPr name="Freeform 7" id="7"/>
          <p:cNvSpPr/>
          <p:nvPr/>
        </p:nvSpPr>
        <p:spPr>
          <a:xfrm flipH="false" flipV="false" rot="6967708">
            <a:off x="15645059" y="7623998"/>
            <a:ext cx="4526778" cy="4403320"/>
          </a:xfrm>
          <a:custGeom>
            <a:avLst/>
            <a:gdLst/>
            <a:ahLst/>
            <a:cxnLst/>
            <a:rect r="r" b="b" t="t" l="l"/>
            <a:pathLst>
              <a:path h="4403320" w="4526778">
                <a:moveTo>
                  <a:pt x="0" y="0"/>
                </a:moveTo>
                <a:lnTo>
                  <a:pt x="4526778" y="0"/>
                </a:lnTo>
                <a:lnTo>
                  <a:pt x="4526778" y="4403321"/>
                </a:lnTo>
                <a:lnTo>
                  <a:pt x="0" y="44033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0022704">
            <a:off x="-2588938" y="-2903536"/>
            <a:ext cx="5258107" cy="5626379"/>
          </a:xfrm>
          <a:custGeom>
            <a:avLst/>
            <a:gdLst/>
            <a:ahLst/>
            <a:cxnLst/>
            <a:rect r="r" b="b" t="t" l="l"/>
            <a:pathLst>
              <a:path h="5626379" w="5258107">
                <a:moveTo>
                  <a:pt x="0" y="0"/>
                </a:moveTo>
                <a:lnTo>
                  <a:pt x="5258107" y="0"/>
                </a:lnTo>
                <a:lnTo>
                  <a:pt x="5258107" y="5626379"/>
                </a:lnTo>
                <a:lnTo>
                  <a:pt x="0" y="56263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249929" y="-194389"/>
            <a:ext cx="10079892" cy="10675779"/>
            <a:chOff x="0" y="0"/>
            <a:chExt cx="4369816" cy="4628144"/>
          </a:xfrm>
        </p:grpSpPr>
        <p:sp>
          <p:nvSpPr>
            <p:cNvPr name="Freeform 3" id="3"/>
            <p:cNvSpPr/>
            <p:nvPr/>
          </p:nvSpPr>
          <p:spPr>
            <a:xfrm flipH="false" flipV="false" rot="0">
              <a:off x="0" y="0"/>
              <a:ext cx="4369816" cy="4628144"/>
            </a:xfrm>
            <a:custGeom>
              <a:avLst/>
              <a:gdLst/>
              <a:ahLst/>
              <a:cxnLst/>
              <a:rect r="r" b="b" t="t" l="l"/>
              <a:pathLst>
                <a:path h="4628144" w="4369816">
                  <a:moveTo>
                    <a:pt x="0" y="0"/>
                  </a:moveTo>
                  <a:lnTo>
                    <a:pt x="4369816" y="0"/>
                  </a:lnTo>
                  <a:lnTo>
                    <a:pt x="4369816" y="4628144"/>
                  </a:lnTo>
                  <a:lnTo>
                    <a:pt x="0" y="4628144"/>
                  </a:lnTo>
                  <a:close/>
                </a:path>
              </a:pathLst>
            </a:custGeom>
            <a:solidFill>
              <a:srgbClr val="CAE7E4"/>
            </a:solidFill>
          </p:spPr>
        </p:sp>
      </p:grpSp>
      <p:sp>
        <p:nvSpPr>
          <p:cNvPr name="Freeform 4" id="4"/>
          <p:cNvSpPr/>
          <p:nvPr/>
        </p:nvSpPr>
        <p:spPr>
          <a:xfrm flipH="false" flipV="false" rot="3708155">
            <a:off x="-1638993" y="7617485"/>
            <a:ext cx="4260674" cy="4559087"/>
          </a:xfrm>
          <a:custGeom>
            <a:avLst/>
            <a:gdLst/>
            <a:ahLst/>
            <a:cxnLst/>
            <a:rect r="r" b="b" t="t" l="l"/>
            <a:pathLst>
              <a:path h="4559087" w="4260674">
                <a:moveTo>
                  <a:pt x="0" y="0"/>
                </a:moveTo>
                <a:lnTo>
                  <a:pt x="4260674" y="0"/>
                </a:lnTo>
                <a:lnTo>
                  <a:pt x="4260674" y="4559087"/>
                </a:lnTo>
                <a:lnTo>
                  <a:pt x="0" y="45590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7624047">
            <a:off x="16119257" y="-2568520"/>
            <a:ext cx="4948140" cy="4813191"/>
          </a:xfrm>
          <a:custGeom>
            <a:avLst/>
            <a:gdLst/>
            <a:ahLst/>
            <a:cxnLst/>
            <a:rect r="r" b="b" t="t" l="l"/>
            <a:pathLst>
              <a:path h="4813191" w="4948140">
                <a:moveTo>
                  <a:pt x="0" y="0"/>
                </a:moveTo>
                <a:lnTo>
                  <a:pt x="4948140" y="0"/>
                </a:lnTo>
                <a:lnTo>
                  <a:pt x="4948140" y="4813190"/>
                </a:lnTo>
                <a:lnTo>
                  <a:pt x="0" y="4813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120108" y="2534160"/>
            <a:ext cx="12619018" cy="7096342"/>
          </a:xfrm>
          <a:custGeom>
            <a:avLst/>
            <a:gdLst/>
            <a:ahLst/>
            <a:cxnLst/>
            <a:rect r="r" b="b" t="t" l="l"/>
            <a:pathLst>
              <a:path h="7096342" w="12619018">
                <a:moveTo>
                  <a:pt x="0" y="0"/>
                </a:moveTo>
                <a:lnTo>
                  <a:pt x="12619018" y="0"/>
                </a:lnTo>
                <a:lnTo>
                  <a:pt x="12619018" y="7096342"/>
                </a:lnTo>
                <a:lnTo>
                  <a:pt x="0" y="7096342"/>
                </a:lnTo>
                <a:lnTo>
                  <a:pt x="0" y="0"/>
                </a:lnTo>
                <a:close/>
              </a:path>
            </a:pathLst>
          </a:custGeom>
          <a:blipFill>
            <a:blip r:embed="rId6"/>
            <a:stretch>
              <a:fillRect l="0" t="0" r="0" b="0"/>
            </a:stretch>
          </a:blipFill>
        </p:spPr>
      </p:sp>
      <p:sp>
        <p:nvSpPr>
          <p:cNvPr name="TextBox 7" id="7"/>
          <p:cNvSpPr txBox="true"/>
          <p:nvPr/>
        </p:nvSpPr>
        <p:spPr>
          <a:xfrm rot="0">
            <a:off x="770467" y="1000125"/>
            <a:ext cx="8115300" cy="1061720"/>
          </a:xfrm>
          <a:prstGeom prst="rect">
            <a:avLst/>
          </a:prstGeom>
        </p:spPr>
        <p:txBody>
          <a:bodyPr anchor="t" rtlCol="false" tIns="0" lIns="0" bIns="0" rIns="0">
            <a:spAutoFit/>
          </a:bodyPr>
          <a:lstStyle/>
          <a:p>
            <a:pPr>
              <a:lnSpc>
                <a:spcPts val="8499"/>
              </a:lnSpc>
            </a:pPr>
            <a:r>
              <a:rPr lang="en-US" sz="6799" spc="67">
                <a:solidFill>
                  <a:srgbClr val="1C7378"/>
                </a:solidFill>
                <a:latin typeface="Proxima Nova Bold"/>
              </a:rPr>
              <a:t>FLOW - CHART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194389" y="-222159"/>
            <a:ext cx="10041243" cy="10731318"/>
            <a:chOff x="0" y="0"/>
            <a:chExt cx="4353061" cy="4652221"/>
          </a:xfrm>
        </p:grpSpPr>
        <p:sp>
          <p:nvSpPr>
            <p:cNvPr name="Freeform 3" id="3"/>
            <p:cNvSpPr/>
            <p:nvPr/>
          </p:nvSpPr>
          <p:spPr>
            <a:xfrm flipH="false" flipV="false" rot="0">
              <a:off x="0" y="0"/>
              <a:ext cx="4353061" cy="4652221"/>
            </a:xfrm>
            <a:custGeom>
              <a:avLst/>
              <a:gdLst/>
              <a:ahLst/>
              <a:cxnLst/>
              <a:rect r="r" b="b" t="t" l="l"/>
              <a:pathLst>
                <a:path h="4652221" w="4353061">
                  <a:moveTo>
                    <a:pt x="0" y="0"/>
                  </a:moveTo>
                  <a:lnTo>
                    <a:pt x="4353061" y="0"/>
                  </a:lnTo>
                  <a:lnTo>
                    <a:pt x="4353061" y="4652221"/>
                  </a:lnTo>
                  <a:lnTo>
                    <a:pt x="0" y="4652221"/>
                  </a:lnTo>
                  <a:close/>
                </a:path>
              </a:pathLst>
            </a:custGeom>
            <a:solidFill>
              <a:srgbClr val="CAE7E4"/>
            </a:solidFill>
          </p:spPr>
        </p:sp>
      </p:grpSp>
      <p:sp>
        <p:nvSpPr>
          <p:cNvPr name="Freeform 4" id="4"/>
          <p:cNvSpPr/>
          <p:nvPr/>
        </p:nvSpPr>
        <p:spPr>
          <a:xfrm flipH="false" flipV="false" rot="8100000">
            <a:off x="16215002" y="-2267293"/>
            <a:ext cx="5565859" cy="5414063"/>
          </a:xfrm>
          <a:custGeom>
            <a:avLst/>
            <a:gdLst/>
            <a:ahLst/>
            <a:cxnLst/>
            <a:rect r="r" b="b" t="t" l="l"/>
            <a:pathLst>
              <a:path h="5414063" w="5565859">
                <a:moveTo>
                  <a:pt x="0" y="0"/>
                </a:moveTo>
                <a:lnTo>
                  <a:pt x="5565859" y="0"/>
                </a:lnTo>
                <a:lnTo>
                  <a:pt x="5565859" y="5414063"/>
                </a:lnTo>
                <a:lnTo>
                  <a:pt x="0" y="54140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132809">
            <a:off x="-894034" y="7979877"/>
            <a:ext cx="3845468" cy="4114800"/>
          </a:xfrm>
          <a:custGeom>
            <a:avLst/>
            <a:gdLst/>
            <a:ahLst/>
            <a:cxnLst/>
            <a:rect r="r" b="b" t="t" l="l"/>
            <a:pathLst>
              <a:path h="4114800" w="3845468">
                <a:moveTo>
                  <a:pt x="0" y="0"/>
                </a:moveTo>
                <a:lnTo>
                  <a:pt x="3845468" y="0"/>
                </a:lnTo>
                <a:lnTo>
                  <a:pt x="384546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40061" y="1000125"/>
            <a:ext cx="18778862" cy="1061720"/>
          </a:xfrm>
          <a:prstGeom prst="rect">
            <a:avLst/>
          </a:prstGeom>
        </p:spPr>
        <p:txBody>
          <a:bodyPr anchor="t" rtlCol="false" tIns="0" lIns="0" bIns="0" rIns="0">
            <a:spAutoFit/>
          </a:bodyPr>
          <a:lstStyle/>
          <a:p>
            <a:pPr>
              <a:lnSpc>
                <a:spcPts val="8499"/>
              </a:lnSpc>
            </a:pPr>
            <a:r>
              <a:rPr lang="en-US" sz="6799" spc="67">
                <a:solidFill>
                  <a:srgbClr val="1C7378"/>
                </a:solidFill>
                <a:latin typeface="Proxima Nova Bold"/>
              </a:rPr>
              <a:t> BRIEF OVERVIEW OF ALGORITHM STEPS </a:t>
            </a:r>
          </a:p>
        </p:txBody>
      </p:sp>
      <p:sp>
        <p:nvSpPr>
          <p:cNvPr name="TextBox 7" id="7"/>
          <p:cNvSpPr txBox="true"/>
          <p:nvPr/>
        </p:nvSpPr>
        <p:spPr>
          <a:xfrm rot="0">
            <a:off x="272836" y="2269101"/>
            <a:ext cx="9106793" cy="7833360"/>
          </a:xfrm>
          <a:prstGeom prst="rect">
            <a:avLst/>
          </a:prstGeom>
        </p:spPr>
        <p:txBody>
          <a:bodyPr anchor="t" rtlCol="false" tIns="0" lIns="0" bIns="0" rIns="0">
            <a:spAutoFit/>
          </a:bodyPr>
          <a:lstStyle/>
          <a:p>
            <a:pPr marL="734061" indent="-367031" lvl="1">
              <a:lnSpc>
                <a:spcPts val="4760"/>
              </a:lnSpc>
              <a:buFont typeface="Arial"/>
              <a:buChar char="•"/>
            </a:pPr>
            <a:r>
              <a:rPr lang="en-US" sz="3400">
                <a:solidFill>
                  <a:srgbClr val="1C7378"/>
                </a:solidFill>
                <a:latin typeface="Proxima Nova Bold"/>
              </a:rPr>
              <a:t>Image Acquisition:</a:t>
            </a:r>
          </a:p>
          <a:p>
            <a:pPr>
              <a:lnSpc>
                <a:spcPts val="4760"/>
              </a:lnSpc>
            </a:pPr>
            <a:r>
              <a:rPr lang="en-US" sz="3400">
                <a:solidFill>
                  <a:srgbClr val="1C7378"/>
                </a:solidFill>
                <a:latin typeface="Proxima Nova"/>
              </a:rPr>
              <a:t>The algorithm starts by acquiring a medical image, which may contain brain scans with potential tumor regions.</a:t>
            </a:r>
          </a:p>
          <a:p>
            <a:pPr>
              <a:lnSpc>
                <a:spcPts val="4760"/>
              </a:lnSpc>
            </a:pPr>
          </a:p>
          <a:p>
            <a:pPr marL="734061" indent="-367031" lvl="1">
              <a:lnSpc>
                <a:spcPts val="4760"/>
              </a:lnSpc>
              <a:buFont typeface="Arial"/>
              <a:buChar char="•"/>
            </a:pPr>
            <a:r>
              <a:rPr lang="en-US" sz="3400">
                <a:solidFill>
                  <a:srgbClr val="1C7378"/>
                </a:solidFill>
                <a:latin typeface="Proxima Nova Semi-Bold"/>
              </a:rPr>
              <a:t>Preprocessing:</a:t>
            </a:r>
          </a:p>
          <a:p>
            <a:pPr>
              <a:lnSpc>
                <a:spcPts val="4760"/>
              </a:lnSpc>
            </a:pPr>
            <a:r>
              <a:rPr lang="en-US" sz="3400">
                <a:solidFill>
                  <a:srgbClr val="1C7378"/>
                </a:solidFill>
                <a:latin typeface="Proxima Nova"/>
              </a:rPr>
              <a:t>U</a:t>
            </a:r>
            <a:r>
              <a:rPr lang="en-US" sz="3400">
                <a:solidFill>
                  <a:srgbClr val="1C7378"/>
                </a:solidFill>
                <a:latin typeface="Proxima Nova"/>
              </a:rPr>
              <a:t>nwanted text or noise may be removed from the acquired image.</a:t>
            </a:r>
          </a:p>
          <a:p>
            <a:pPr>
              <a:lnSpc>
                <a:spcPts val="4760"/>
              </a:lnSpc>
            </a:pPr>
          </a:p>
          <a:p>
            <a:pPr marL="734061" indent="-367031" lvl="1">
              <a:lnSpc>
                <a:spcPts val="4760"/>
              </a:lnSpc>
              <a:buFont typeface="Arial"/>
              <a:buChar char="•"/>
            </a:pPr>
            <a:r>
              <a:rPr lang="en-US" sz="3400">
                <a:solidFill>
                  <a:srgbClr val="1C7378"/>
                </a:solidFill>
                <a:latin typeface="Proxima Nova Semi-Bold"/>
              </a:rPr>
              <a:t>Image Conversion:</a:t>
            </a:r>
          </a:p>
          <a:p>
            <a:pPr>
              <a:lnSpc>
                <a:spcPts val="4760"/>
              </a:lnSpc>
            </a:pPr>
            <a:r>
              <a:rPr lang="en-US" sz="3400">
                <a:solidFill>
                  <a:srgbClr val="1C7378"/>
                </a:solidFill>
                <a:latin typeface="Proxima Nova"/>
              </a:rPr>
              <a:t>The image is converted into a NumPy array in RGB format to work with it in Python.</a:t>
            </a:r>
          </a:p>
          <a:p>
            <a:pPr marL="820419" indent="-410209" lvl="1">
              <a:lnSpc>
                <a:spcPts val="5319"/>
              </a:lnSpc>
              <a:buFont typeface="Arial"/>
              <a:buChar char="•"/>
            </a:pPr>
          </a:p>
        </p:txBody>
      </p:sp>
      <p:sp>
        <p:nvSpPr>
          <p:cNvPr name="TextBox 8" id="8"/>
          <p:cNvSpPr txBox="true"/>
          <p:nvPr/>
        </p:nvSpPr>
        <p:spPr>
          <a:xfrm rot="0">
            <a:off x="9846853" y="2004695"/>
            <a:ext cx="8441147" cy="9571881"/>
          </a:xfrm>
          <a:prstGeom prst="rect">
            <a:avLst/>
          </a:prstGeom>
        </p:spPr>
        <p:txBody>
          <a:bodyPr anchor="t" rtlCol="false" tIns="0" lIns="0" bIns="0" rIns="0">
            <a:spAutoFit/>
          </a:bodyPr>
          <a:lstStyle/>
          <a:p>
            <a:pPr marL="734989" indent="-367494" lvl="1">
              <a:lnSpc>
                <a:spcPts val="4766"/>
              </a:lnSpc>
              <a:buFont typeface="Arial"/>
              <a:buChar char="•"/>
            </a:pPr>
            <a:r>
              <a:rPr lang="en-US" sz="3404">
                <a:solidFill>
                  <a:srgbClr val="1C7378"/>
                </a:solidFill>
                <a:latin typeface="Proxima Nova Bold"/>
              </a:rPr>
              <a:t>Consistent Image Size</a:t>
            </a:r>
            <a:r>
              <a:rPr lang="en-US" sz="3404">
                <a:solidFill>
                  <a:srgbClr val="1C7378"/>
                </a:solidFill>
                <a:latin typeface="Proxima Nova"/>
              </a:rPr>
              <a:t>:</a:t>
            </a:r>
          </a:p>
          <a:p>
            <a:pPr>
              <a:lnSpc>
                <a:spcPts val="4766"/>
              </a:lnSpc>
            </a:pPr>
            <a:r>
              <a:rPr lang="en-US" sz="3404">
                <a:solidFill>
                  <a:srgbClr val="1C7378"/>
                </a:solidFill>
                <a:latin typeface="Proxima Nova"/>
              </a:rPr>
              <a:t>The algorithm ensures that the image is of a consistent size (256x256 pixels in this case) for uniform processing.</a:t>
            </a:r>
          </a:p>
          <a:p>
            <a:pPr>
              <a:lnSpc>
                <a:spcPts val="4766"/>
              </a:lnSpc>
            </a:pPr>
          </a:p>
          <a:p>
            <a:pPr marL="734989" indent="-367494" lvl="1">
              <a:lnSpc>
                <a:spcPts val="4766"/>
              </a:lnSpc>
              <a:buFont typeface="Arial"/>
              <a:buChar char="•"/>
            </a:pPr>
            <a:r>
              <a:rPr lang="en-US" sz="3404">
                <a:solidFill>
                  <a:srgbClr val="1C7378"/>
                </a:solidFill>
                <a:latin typeface="Proxima Nova Semi-Bold"/>
              </a:rPr>
              <a:t>Grayscale Conversion:</a:t>
            </a:r>
          </a:p>
          <a:p>
            <a:pPr>
              <a:lnSpc>
                <a:spcPts val="4766"/>
              </a:lnSpc>
            </a:pPr>
            <a:r>
              <a:rPr lang="en-US" sz="3404">
                <a:solidFill>
                  <a:srgbClr val="1C7378"/>
                </a:solidFill>
                <a:latin typeface="Proxima Nova"/>
              </a:rPr>
              <a:t>The RGB image is converted into a grayscale image, simplifying subsequent processing steps.</a:t>
            </a:r>
          </a:p>
          <a:p>
            <a:pPr>
              <a:lnSpc>
                <a:spcPts val="4766"/>
              </a:lnSpc>
            </a:pPr>
          </a:p>
          <a:p>
            <a:pPr marL="734989" indent="-367494" lvl="1">
              <a:lnSpc>
                <a:spcPts val="4766"/>
              </a:lnSpc>
              <a:buFont typeface="Arial"/>
              <a:buChar char="•"/>
            </a:pPr>
            <a:r>
              <a:rPr lang="en-US" sz="3404">
                <a:solidFill>
                  <a:srgbClr val="1C7378"/>
                </a:solidFill>
                <a:latin typeface="Proxima Nova Semi-Bold"/>
              </a:rPr>
              <a:t>Smoothing (Gaussian Blur):</a:t>
            </a:r>
          </a:p>
          <a:p>
            <a:pPr>
              <a:lnSpc>
                <a:spcPts val="4766"/>
              </a:lnSpc>
            </a:pPr>
            <a:r>
              <a:rPr lang="en-US" sz="3404">
                <a:solidFill>
                  <a:srgbClr val="1C7378"/>
                </a:solidFill>
                <a:latin typeface="Proxima Nova"/>
              </a:rPr>
              <a:t>A Gaussian blur is applied to the grayscale image to reduce noise and make the image smoother.</a:t>
            </a:r>
          </a:p>
          <a:p>
            <a:pPr>
              <a:lnSpc>
                <a:spcPts val="4766"/>
              </a:lnSpc>
            </a:pPr>
          </a:p>
          <a:p>
            <a:pPr marL="734989" indent="-367494" lvl="1">
              <a:lnSpc>
                <a:spcPts val="4766"/>
              </a:lnSpc>
              <a:buFont typeface="Arial"/>
              <a:buChar char="•"/>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9584519" y="-166619"/>
            <a:ext cx="8925640" cy="10648009"/>
            <a:chOff x="0" y="0"/>
            <a:chExt cx="3869427" cy="4616105"/>
          </a:xfrm>
        </p:grpSpPr>
        <p:sp>
          <p:nvSpPr>
            <p:cNvPr name="Freeform 3" id="3"/>
            <p:cNvSpPr/>
            <p:nvPr/>
          </p:nvSpPr>
          <p:spPr>
            <a:xfrm flipH="false" flipV="false" rot="0">
              <a:off x="0" y="0"/>
              <a:ext cx="3869427" cy="4616105"/>
            </a:xfrm>
            <a:custGeom>
              <a:avLst/>
              <a:gdLst/>
              <a:ahLst/>
              <a:cxnLst/>
              <a:rect r="r" b="b" t="t" l="l"/>
              <a:pathLst>
                <a:path h="4616105" w="3869427">
                  <a:moveTo>
                    <a:pt x="0" y="0"/>
                  </a:moveTo>
                  <a:lnTo>
                    <a:pt x="3869427" y="0"/>
                  </a:lnTo>
                  <a:lnTo>
                    <a:pt x="3869427" y="4616105"/>
                  </a:lnTo>
                  <a:lnTo>
                    <a:pt x="0" y="4616105"/>
                  </a:lnTo>
                  <a:close/>
                </a:path>
              </a:pathLst>
            </a:custGeom>
            <a:solidFill>
              <a:srgbClr val="CAE7E4"/>
            </a:solidFill>
          </p:spPr>
        </p:sp>
      </p:grpSp>
      <p:sp>
        <p:nvSpPr>
          <p:cNvPr name="Freeform 4" id="4"/>
          <p:cNvSpPr/>
          <p:nvPr/>
        </p:nvSpPr>
        <p:spPr>
          <a:xfrm flipH="false" flipV="false" rot="-5233657">
            <a:off x="-2636638" y="-2904084"/>
            <a:ext cx="4533662" cy="4997022"/>
          </a:xfrm>
          <a:custGeom>
            <a:avLst/>
            <a:gdLst/>
            <a:ahLst/>
            <a:cxnLst/>
            <a:rect r="r" b="b" t="t" l="l"/>
            <a:pathLst>
              <a:path h="4997022" w="4533662">
                <a:moveTo>
                  <a:pt x="0" y="0"/>
                </a:moveTo>
                <a:lnTo>
                  <a:pt x="4533662" y="0"/>
                </a:lnTo>
                <a:lnTo>
                  <a:pt x="4533662" y="4997022"/>
                </a:lnTo>
                <a:lnTo>
                  <a:pt x="0" y="49970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584519" y="618706"/>
            <a:ext cx="8448504" cy="11981180"/>
          </a:xfrm>
          <a:prstGeom prst="rect">
            <a:avLst/>
          </a:prstGeom>
        </p:spPr>
        <p:txBody>
          <a:bodyPr anchor="t" rtlCol="false" tIns="0" lIns="0" bIns="0" rIns="0">
            <a:spAutoFit/>
          </a:bodyPr>
          <a:lstStyle/>
          <a:p>
            <a:pPr>
              <a:lnSpc>
                <a:spcPts val="5319"/>
              </a:lnSpc>
            </a:pPr>
            <a:r>
              <a:rPr lang="en-US" sz="3799">
                <a:solidFill>
                  <a:srgbClr val="1C7378"/>
                </a:solidFill>
                <a:latin typeface="Proxima Nova"/>
              </a:rPr>
              <a:t> considered part of the region of interest (ROI).  </a:t>
            </a:r>
          </a:p>
          <a:p>
            <a:pPr>
              <a:lnSpc>
                <a:spcPts val="5319"/>
              </a:lnSpc>
            </a:pPr>
          </a:p>
          <a:p>
            <a:pPr>
              <a:lnSpc>
                <a:spcPts val="5319"/>
              </a:lnSpc>
            </a:pPr>
            <a:r>
              <a:rPr lang="en-US" sz="3799">
                <a:solidFill>
                  <a:srgbClr val="1C7378"/>
                </a:solidFill>
                <a:latin typeface="Proxima Nova Bold"/>
              </a:rPr>
              <a:t>Erosion (Morphological Operation):</a:t>
            </a:r>
          </a:p>
          <a:p>
            <a:pPr>
              <a:lnSpc>
                <a:spcPts val="5319"/>
              </a:lnSpc>
            </a:pPr>
            <a:r>
              <a:rPr lang="en-US" sz="3799">
                <a:solidFill>
                  <a:srgbClr val="1C7378"/>
                </a:solidFill>
                <a:latin typeface="Proxima Nova"/>
              </a:rPr>
              <a:t>Morphological erosion is applied to the segmented image to refine the shape of the detected region and remove any remaining noise.</a:t>
            </a:r>
          </a:p>
          <a:p>
            <a:pPr>
              <a:lnSpc>
                <a:spcPts val="5319"/>
              </a:lnSpc>
            </a:pPr>
            <a:r>
              <a:rPr lang="en-US" sz="3799">
                <a:solidFill>
                  <a:srgbClr val="1C7378"/>
                </a:solidFill>
                <a:latin typeface="Proxima Nova"/>
              </a:rPr>
              <a:t> </a:t>
            </a:r>
          </a:p>
          <a:p>
            <a:pPr>
              <a:lnSpc>
                <a:spcPts val="5319"/>
              </a:lnSpc>
            </a:pPr>
            <a:r>
              <a:rPr lang="en-US" sz="3799">
                <a:solidFill>
                  <a:srgbClr val="1C7378"/>
                </a:solidFill>
                <a:latin typeface="Proxima Nova Semi-Bold"/>
              </a:rPr>
              <a:t>Tumor Detection (Contour Detection):</a:t>
            </a:r>
          </a:p>
          <a:p>
            <a:pPr>
              <a:lnSpc>
                <a:spcPts val="5319"/>
              </a:lnSpc>
            </a:pPr>
            <a:r>
              <a:rPr lang="en-US" sz="3799">
                <a:solidFill>
                  <a:srgbClr val="1C7378"/>
                </a:solidFill>
                <a:latin typeface="Proxima Nova"/>
              </a:rPr>
              <a:t>Contours of the potential tumor regions are detected in the eroded image using OpenCV's contour detection functions.</a:t>
            </a:r>
          </a:p>
          <a:p>
            <a:pPr>
              <a:lnSpc>
                <a:spcPts val="5319"/>
              </a:lnSpc>
            </a:pPr>
          </a:p>
          <a:p>
            <a:pPr>
              <a:lnSpc>
                <a:spcPts val="5319"/>
              </a:lnSpc>
            </a:pPr>
          </a:p>
          <a:p>
            <a:pPr>
              <a:lnSpc>
                <a:spcPts val="5319"/>
              </a:lnSpc>
            </a:pPr>
          </a:p>
          <a:p>
            <a:pPr>
              <a:lnSpc>
                <a:spcPts val="5319"/>
              </a:lnSpc>
            </a:pPr>
          </a:p>
          <a:p>
            <a:pPr>
              <a:lnSpc>
                <a:spcPts val="5319"/>
              </a:lnSpc>
            </a:pPr>
          </a:p>
        </p:txBody>
      </p:sp>
      <p:sp>
        <p:nvSpPr>
          <p:cNvPr name="Freeform 6" id="6"/>
          <p:cNvSpPr/>
          <p:nvPr/>
        </p:nvSpPr>
        <p:spPr>
          <a:xfrm flipH="false" flipV="false" rot="-2932786">
            <a:off x="15427711" y="8069276"/>
            <a:ext cx="4559806" cy="4435448"/>
          </a:xfrm>
          <a:custGeom>
            <a:avLst/>
            <a:gdLst/>
            <a:ahLst/>
            <a:cxnLst/>
            <a:rect r="r" b="b" t="t" l="l"/>
            <a:pathLst>
              <a:path h="4435448" w="4559806">
                <a:moveTo>
                  <a:pt x="0" y="0"/>
                </a:moveTo>
                <a:lnTo>
                  <a:pt x="4559806" y="0"/>
                </a:lnTo>
                <a:lnTo>
                  <a:pt x="4559806" y="4435448"/>
                </a:lnTo>
                <a:lnTo>
                  <a:pt x="0" y="4435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0" y="618706"/>
            <a:ext cx="9584519" cy="10647680"/>
          </a:xfrm>
          <a:prstGeom prst="rect">
            <a:avLst/>
          </a:prstGeom>
        </p:spPr>
        <p:txBody>
          <a:bodyPr anchor="t" rtlCol="false" tIns="0" lIns="0" bIns="0" rIns="0">
            <a:spAutoFit/>
          </a:bodyPr>
          <a:lstStyle/>
          <a:p>
            <a:pPr>
              <a:lnSpc>
                <a:spcPts val="5319"/>
              </a:lnSpc>
            </a:pPr>
            <a:r>
              <a:rPr lang="en-US" sz="3799">
                <a:solidFill>
                  <a:srgbClr val="1C7378"/>
                </a:solidFill>
                <a:latin typeface="Proxima Nova Bold"/>
              </a:rPr>
              <a:t>    Contrast Stretching</a:t>
            </a:r>
            <a:r>
              <a:rPr lang="en-US" sz="3799">
                <a:solidFill>
                  <a:srgbClr val="1C7378"/>
                </a:solidFill>
                <a:latin typeface="Proxima Nova"/>
              </a:rPr>
              <a:t>:</a:t>
            </a:r>
          </a:p>
          <a:p>
            <a:pPr>
              <a:lnSpc>
                <a:spcPts val="5319"/>
              </a:lnSpc>
            </a:pPr>
            <a:r>
              <a:rPr lang="en-US" sz="3799">
                <a:solidFill>
                  <a:srgbClr val="1C7378"/>
                </a:solidFill>
                <a:latin typeface="Proxima Nova"/>
              </a:rPr>
              <a:t>Contrast stretching is performed to enhance the contrast in the image, making features more distinguishable.</a:t>
            </a:r>
          </a:p>
          <a:p>
            <a:pPr>
              <a:lnSpc>
                <a:spcPts val="5319"/>
              </a:lnSpc>
            </a:pPr>
          </a:p>
          <a:p>
            <a:pPr marL="820419" indent="-410209" lvl="1">
              <a:lnSpc>
                <a:spcPts val="5319"/>
              </a:lnSpc>
              <a:buFont typeface="Arial"/>
              <a:buChar char="•"/>
            </a:pPr>
            <a:r>
              <a:rPr lang="en-US" sz="3799">
                <a:solidFill>
                  <a:srgbClr val="1C7378"/>
                </a:solidFill>
                <a:latin typeface="Proxima Nova Semi-Bold"/>
              </a:rPr>
              <a:t>Median Filtering for Noise Reduction:</a:t>
            </a:r>
          </a:p>
          <a:p>
            <a:pPr>
              <a:lnSpc>
                <a:spcPts val="5319"/>
              </a:lnSpc>
            </a:pPr>
            <a:r>
              <a:rPr lang="en-US" sz="3799">
                <a:solidFill>
                  <a:srgbClr val="1C7378"/>
                </a:solidFill>
                <a:latin typeface="Proxima Nova"/>
              </a:rPr>
              <a:t>Median filtering is used to reduce noise in the image, particularly in medical images where noise can interfere with analysis.</a:t>
            </a:r>
          </a:p>
          <a:p>
            <a:pPr>
              <a:lnSpc>
                <a:spcPts val="5319"/>
              </a:lnSpc>
            </a:pPr>
          </a:p>
          <a:p>
            <a:pPr marL="820419" indent="-410209" lvl="1">
              <a:lnSpc>
                <a:spcPts val="5319"/>
              </a:lnSpc>
              <a:buFont typeface="Arial"/>
              <a:buChar char="•"/>
            </a:pPr>
            <a:r>
              <a:rPr lang="en-US" sz="3799">
                <a:solidFill>
                  <a:srgbClr val="1C7378"/>
                </a:solidFill>
                <a:latin typeface="Proxima Nova Semi-Bold"/>
              </a:rPr>
              <a:t>Segmentation (Simple Thresholding):</a:t>
            </a:r>
          </a:p>
          <a:p>
            <a:pPr>
              <a:lnSpc>
                <a:spcPts val="5319"/>
              </a:lnSpc>
            </a:pPr>
            <a:r>
              <a:rPr lang="en-US" sz="3799">
                <a:solidFill>
                  <a:srgbClr val="1C7378"/>
                </a:solidFill>
                <a:latin typeface="Proxima Nova"/>
              </a:rPr>
              <a:t>The image is segmented using a simple thresholding technique, where pixel values above a certain threshold are</a:t>
            </a:r>
          </a:p>
          <a:p>
            <a:pPr>
              <a:lnSpc>
                <a:spcPts val="5319"/>
              </a:lnSpc>
            </a:pPr>
          </a:p>
          <a:p>
            <a:pPr>
              <a:lnSpc>
                <a:spcPts val="531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p:nvPr/>
        </p:nvGrpSpPr>
        <p:grpSpPr>
          <a:xfrm rot="0">
            <a:off x="-249929" y="-194389"/>
            <a:ext cx="10549440" cy="10675779"/>
            <a:chOff x="0" y="0"/>
            <a:chExt cx="4573374" cy="4628144"/>
          </a:xfrm>
        </p:grpSpPr>
        <p:sp>
          <p:nvSpPr>
            <p:cNvPr name="Freeform 3" id="3"/>
            <p:cNvSpPr/>
            <p:nvPr/>
          </p:nvSpPr>
          <p:spPr>
            <a:xfrm flipH="false" flipV="false" rot="0">
              <a:off x="0" y="0"/>
              <a:ext cx="4573374" cy="4628144"/>
            </a:xfrm>
            <a:custGeom>
              <a:avLst/>
              <a:gdLst/>
              <a:ahLst/>
              <a:cxnLst/>
              <a:rect r="r" b="b" t="t" l="l"/>
              <a:pathLst>
                <a:path h="4628144" w="4573374">
                  <a:moveTo>
                    <a:pt x="0" y="0"/>
                  </a:moveTo>
                  <a:lnTo>
                    <a:pt x="4573374" y="0"/>
                  </a:lnTo>
                  <a:lnTo>
                    <a:pt x="4573374" y="4628144"/>
                  </a:lnTo>
                  <a:lnTo>
                    <a:pt x="0" y="4628144"/>
                  </a:lnTo>
                  <a:close/>
                </a:path>
              </a:pathLst>
            </a:custGeom>
            <a:solidFill>
              <a:srgbClr val="CAE7E4"/>
            </a:solidFill>
          </p:spPr>
        </p:sp>
      </p:grpSp>
      <p:sp>
        <p:nvSpPr>
          <p:cNvPr name="Freeform 4" id="4"/>
          <p:cNvSpPr/>
          <p:nvPr/>
        </p:nvSpPr>
        <p:spPr>
          <a:xfrm flipH="false" flipV="false" rot="1149142">
            <a:off x="-1811697" y="8009892"/>
            <a:ext cx="4681903" cy="4554215"/>
          </a:xfrm>
          <a:custGeom>
            <a:avLst/>
            <a:gdLst/>
            <a:ahLst/>
            <a:cxnLst/>
            <a:rect r="r" b="b" t="t" l="l"/>
            <a:pathLst>
              <a:path h="4554215" w="4681903">
                <a:moveTo>
                  <a:pt x="0" y="0"/>
                </a:moveTo>
                <a:lnTo>
                  <a:pt x="4681903" y="0"/>
                </a:lnTo>
                <a:lnTo>
                  <a:pt x="4681903" y="4554216"/>
                </a:lnTo>
                <a:lnTo>
                  <a:pt x="0" y="45542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944739">
            <a:off x="16034484" y="-2277591"/>
            <a:ext cx="4460568" cy="4772981"/>
          </a:xfrm>
          <a:custGeom>
            <a:avLst/>
            <a:gdLst/>
            <a:ahLst/>
            <a:cxnLst/>
            <a:rect r="r" b="b" t="t" l="l"/>
            <a:pathLst>
              <a:path h="4772981" w="4460568">
                <a:moveTo>
                  <a:pt x="0" y="0"/>
                </a:moveTo>
                <a:lnTo>
                  <a:pt x="4460567" y="0"/>
                </a:lnTo>
                <a:lnTo>
                  <a:pt x="4460567" y="4772980"/>
                </a:lnTo>
                <a:lnTo>
                  <a:pt x="0" y="47729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93702" y="626785"/>
            <a:ext cx="10513138" cy="7313930"/>
          </a:xfrm>
          <a:prstGeom prst="rect">
            <a:avLst/>
          </a:prstGeom>
        </p:spPr>
        <p:txBody>
          <a:bodyPr anchor="t" rtlCol="false" tIns="0" lIns="0" bIns="0" rIns="0">
            <a:spAutoFit/>
          </a:bodyPr>
          <a:lstStyle/>
          <a:p>
            <a:pPr>
              <a:lnSpc>
                <a:spcPts val="5320"/>
              </a:lnSpc>
            </a:pPr>
            <a:r>
              <a:rPr lang="en-US" sz="3800">
                <a:solidFill>
                  <a:srgbClr val="1C7378"/>
                </a:solidFill>
                <a:latin typeface="Proxima Nova Bold"/>
              </a:rPr>
              <a:t>  Tumor Highlighting on Original Image:</a:t>
            </a:r>
          </a:p>
          <a:p>
            <a:pPr>
              <a:lnSpc>
                <a:spcPts val="5320"/>
              </a:lnSpc>
            </a:pPr>
            <a:r>
              <a:rPr lang="en-US" sz="3800">
                <a:solidFill>
                  <a:srgbClr val="1C7378"/>
                </a:solidFill>
                <a:latin typeface="Proxima Nova"/>
              </a:rPr>
              <a:t>The algorithm highlights the detected tumor contours on the original RGB image, emphasizing the regions of interest.</a:t>
            </a:r>
          </a:p>
          <a:p>
            <a:pPr>
              <a:lnSpc>
                <a:spcPts val="5320"/>
              </a:lnSpc>
            </a:pPr>
          </a:p>
          <a:p>
            <a:pPr>
              <a:lnSpc>
                <a:spcPts val="5320"/>
              </a:lnSpc>
            </a:pPr>
            <a:r>
              <a:rPr lang="en-US" sz="3800">
                <a:solidFill>
                  <a:srgbClr val="1C7378"/>
                </a:solidFill>
                <a:latin typeface="Proxima Nova Bold"/>
              </a:rPr>
              <a:t>      </a:t>
            </a:r>
            <a:r>
              <a:rPr lang="en-US" sz="3800">
                <a:solidFill>
                  <a:srgbClr val="1C7378"/>
                </a:solidFill>
                <a:latin typeface="Proxima Nova Bold"/>
              </a:rPr>
              <a:t>Display and Results:</a:t>
            </a:r>
          </a:p>
          <a:p>
            <a:pPr>
              <a:lnSpc>
                <a:spcPts val="5320"/>
              </a:lnSpc>
            </a:pPr>
            <a:r>
              <a:rPr lang="en-US" sz="3800">
                <a:solidFill>
                  <a:srgbClr val="1C7378"/>
                </a:solidFill>
                <a:latin typeface="Proxima Nova"/>
              </a:rPr>
              <a:t>The algorithm displays various processed images at different stages, such as grayscale, smoothed, contrast-stretched, median-filtered, segmented, and eroded images.</a:t>
            </a:r>
          </a:p>
          <a:p>
            <a:pPr>
              <a:lnSpc>
                <a:spcPts val="532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DAFwj-J07v8</dc:identifier>
  <dcterms:modified xsi:type="dcterms:W3CDTF">2011-08-01T06:04:30Z</dcterms:modified>
  <cp:revision>1</cp:revision>
  <dc:title>Healthcare</dc:title>
</cp:coreProperties>
</file>